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256" r:id="rId2"/>
    <p:sldId id="308" r:id="rId3"/>
    <p:sldId id="309" r:id="rId4"/>
    <p:sldId id="310" r:id="rId5"/>
    <p:sldId id="257" r:id="rId6"/>
    <p:sldId id="293" r:id="rId7"/>
    <p:sldId id="300" r:id="rId8"/>
    <p:sldId id="258" r:id="rId9"/>
    <p:sldId id="307" r:id="rId10"/>
    <p:sldId id="259" r:id="rId11"/>
    <p:sldId id="261" r:id="rId12"/>
    <p:sldId id="302" r:id="rId13"/>
    <p:sldId id="260" r:id="rId14"/>
    <p:sldId id="279" r:id="rId15"/>
    <p:sldId id="264" r:id="rId16"/>
    <p:sldId id="266" r:id="rId17"/>
    <p:sldId id="303" r:id="rId18"/>
    <p:sldId id="265" r:id="rId19"/>
    <p:sldId id="276" r:id="rId20"/>
    <p:sldId id="270" r:id="rId21"/>
    <p:sldId id="271" r:id="rId22"/>
    <p:sldId id="272" r:id="rId23"/>
    <p:sldId id="273" r:id="rId24"/>
    <p:sldId id="274" r:id="rId25"/>
    <p:sldId id="304" r:id="rId26"/>
    <p:sldId id="282" r:id="rId27"/>
    <p:sldId id="283" r:id="rId28"/>
    <p:sldId id="284" r:id="rId29"/>
    <p:sldId id="305" r:id="rId30"/>
    <p:sldId id="262" r:id="rId31"/>
    <p:sldId id="295" r:id="rId32"/>
    <p:sldId id="296" r:id="rId33"/>
    <p:sldId id="294" r:id="rId34"/>
    <p:sldId id="286" r:id="rId35"/>
    <p:sldId id="287" r:id="rId36"/>
    <p:sldId id="306" r:id="rId37"/>
    <p:sldId id="288" r:id="rId38"/>
    <p:sldId id="291" r:id="rId39"/>
    <p:sldId id="298" r:id="rId40"/>
    <p:sldId id="290" r:id="rId41"/>
    <p:sldId id="299"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1D8092-5164-A149-8880-5D7087B93C2E}" v="1" dt="2023-11-12T14:22:37.9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734"/>
    <p:restoredTop sz="94562"/>
  </p:normalViewPr>
  <p:slideViewPr>
    <p:cSldViewPr snapToGrid="0" snapToObjects="1">
      <p:cViewPr varScale="1">
        <p:scale>
          <a:sx n="124" d="100"/>
          <a:sy n="124" d="100"/>
        </p:scale>
        <p:origin x="1960" y="1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arle, Rebecca" userId="e160dcf8-7468-4506-9ea5-dc3432658a75" providerId="ADAL" clId="{D21D8092-5164-A149-8880-5D7087B93C2E}"/>
    <pc:docChg chg="undo custSel addSld modSld">
      <pc:chgData name="Earle, Rebecca" userId="e160dcf8-7468-4506-9ea5-dc3432658a75" providerId="ADAL" clId="{D21D8092-5164-A149-8880-5D7087B93C2E}" dt="2023-11-12T17:24:39.159" v="961" actId="20577"/>
      <pc:docMkLst>
        <pc:docMk/>
      </pc:docMkLst>
      <pc:sldChg chg="modSp mod">
        <pc:chgData name="Earle, Rebecca" userId="e160dcf8-7468-4506-9ea5-dc3432658a75" providerId="ADAL" clId="{D21D8092-5164-A149-8880-5D7087B93C2E}" dt="2023-11-12T14:13:49.312" v="5" actId="115"/>
        <pc:sldMkLst>
          <pc:docMk/>
          <pc:sldMk cId="1820640966" sldId="261"/>
        </pc:sldMkLst>
        <pc:spChg chg="mod">
          <ac:chgData name="Earle, Rebecca" userId="e160dcf8-7468-4506-9ea5-dc3432658a75" providerId="ADAL" clId="{D21D8092-5164-A149-8880-5D7087B93C2E}" dt="2023-11-12T14:13:49.312" v="5" actId="115"/>
          <ac:spMkLst>
            <pc:docMk/>
            <pc:sldMk cId="1820640966" sldId="261"/>
            <ac:spMk id="3" creationId="{00000000-0000-0000-0000-000000000000}"/>
          </ac:spMkLst>
        </pc:spChg>
      </pc:sldChg>
      <pc:sldChg chg="modSp mod">
        <pc:chgData name="Earle, Rebecca" userId="e160dcf8-7468-4506-9ea5-dc3432658a75" providerId="ADAL" clId="{D21D8092-5164-A149-8880-5D7087B93C2E}" dt="2023-11-12T14:30:28.889" v="203" actId="255"/>
        <pc:sldMkLst>
          <pc:docMk/>
          <pc:sldMk cId="3161098861" sldId="262"/>
        </pc:sldMkLst>
        <pc:spChg chg="mod">
          <ac:chgData name="Earle, Rebecca" userId="e160dcf8-7468-4506-9ea5-dc3432658a75" providerId="ADAL" clId="{D21D8092-5164-A149-8880-5D7087B93C2E}" dt="2023-11-12T14:30:28.889" v="203" actId="255"/>
          <ac:spMkLst>
            <pc:docMk/>
            <pc:sldMk cId="3161098861" sldId="262"/>
            <ac:spMk id="2" creationId="{00000000-0000-0000-0000-000000000000}"/>
          </ac:spMkLst>
        </pc:spChg>
      </pc:sldChg>
      <pc:sldChg chg="modSp mod">
        <pc:chgData name="Earle, Rebecca" userId="e160dcf8-7468-4506-9ea5-dc3432658a75" providerId="ADAL" clId="{D21D8092-5164-A149-8880-5D7087B93C2E}" dt="2023-11-12T14:17:14.837" v="31" actId="113"/>
        <pc:sldMkLst>
          <pc:docMk/>
          <pc:sldMk cId="1325124515" sldId="266"/>
        </pc:sldMkLst>
        <pc:spChg chg="mod">
          <ac:chgData name="Earle, Rebecca" userId="e160dcf8-7468-4506-9ea5-dc3432658a75" providerId="ADAL" clId="{D21D8092-5164-A149-8880-5D7087B93C2E}" dt="2023-11-12T14:17:14.837" v="31" actId="113"/>
          <ac:spMkLst>
            <pc:docMk/>
            <pc:sldMk cId="1325124515" sldId="266"/>
            <ac:spMk id="2" creationId="{00000000-0000-0000-0000-000000000000}"/>
          </ac:spMkLst>
        </pc:spChg>
      </pc:sldChg>
      <pc:sldChg chg="addSp modSp mod">
        <pc:chgData name="Earle, Rebecca" userId="e160dcf8-7468-4506-9ea5-dc3432658a75" providerId="ADAL" clId="{D21D8092-5164-A149-8880-5D7087B93C2E}" dt="2023-11-12T14:24:05.488" v="51" actId="20577"/>
        <pc:sldMkLst>
          <pc:docMk/>
          <pc:sldMk cId="1048138777" sldId="274"/>
        </pc:sldMkLst>
        <pc:spChg chg="mod">
          <ac:chgData name="Earle, Rebecca" userId="e160dcf8-7468-4506-9ea5-dc3432658a75" providerId="ADAL" clId="{D21D8092-5164-A149-8880-5D7087B93C2E}" dt="2023-11-12T14:22:48.688" v="36" actId="27636"/>
          <ac:spMkLst>
            <pc:docMk/>
            <pc:sldMk cId="1048138777" sldId="274"/>
            <ac:spMk id="5" creationId="{C8454D62-ACAD-294C-B978-DC0D1852B6E0}"/>
          </ac:spMkLst>
        </pc:spChg>
        <pc:spChg chg="mod">
          <ac:chgData name="Earle, Rebecca" userId="e160dcf8-7468-4506-9ea5-dc3432658a75" providerId="ADAL" clId="{D21D8092-5164-A149-8880-5D7087B93C2E}" dt="2023-11-12T14:22:48.688" v="37" actId="27636"/>
          <ac:spMkLst>
            <pc:docMk/>
            <pc:sldMk cId="1048138777" sldId="274"/>
            <ac:spMk id="6" creationId="{42D816B5-E06D-EA46-98B4-3ACB493CADD2}"/>
          </ac:spMkLst>
        </pc:spChg>
        <pc:spChg chg="add mod">
          <ac:chgData name="Earle, Rebecca" userId="e160dcf8-7468-4506-9ea5-dc3432658a75" providerId="ADAL" clId="{D21D8092-5164-A149-8880-5D7087B93C2E}" dt="2023-11-12T14:24:05.488" v="51" actId="20577"/>
          <ac:spMkLst>
            <pc:docMk/>
            <pc:sldMk cId="1048138777" sldId="274"/>
            <ac:spMk id="7" creationId="{BD9259FA-71FF-9626-BC7B-3D6CDB16E727}"/>
          </ac:spMkLst>
        </pc:spChg>
        <pc:picChg chg="mod">
          <ac:chgData name="Earle, Rebecca" userId="e160dcf8-7468-4506-9ea5-dc3432658a75" providerId="ADAL" clId="{D21D8092-5164-A149-8880-5D7087B93C2E}" dt="2023-11-12T14:22:51.637" v="38" actId="1076"/>
          <ac:picMkLst>
            <pc:docMk/>
            <pc:sldMk cId="1048138777" sldId="274"/>
            <ac:picMk id="8" creationId="{BE074877-22EA-C348-BDFA-E02AFB9096D9}"/>
          </ac:picMkLst>
        </pc:picChg>
      </pc:sldChg>
      <pc:sldChg chg="modSp mod">
        <pc:chgData name="Earle, Rebecca" userId="e160dcf8-7468-4506-9ea5-dc3432658a75" providerId="ADAL" clId="{D21D8092-5164-A149-8880-5D7087B93C2E}" dt="2023-11-12T14:25:06.312" v="76" actId="113"/>
        <pc:sldMkLst>
          <pc:docMk/>
          <pc:sldMk cId="871868307" sldId="282"/>
        </pc:sldMkLst>
        <pc:spChg chg="mod">
          <ac:chgData name="Earle, Rebecca" userId="e160dcf8-7468-4506-9ea5-dc3432658a75" providerId="ADAL" clId="{D21D8092-5164-A149-8880-5D7087B93C2E}" dt="2023-11-12T14:25:06.312" v="76" actId="113"/>
          <ac:spMkLst>
            <pc:docMk/>
            <pc:sldMk cId="871868307" sldId="282"/>
            <ac:spMk id="2" creationId="{00000000-0000-0000-0000-000000000000}"/>
          </ac:spMkLst>
        </pc:spChg>
      </pc:sldChg>
      <pc:sldChg chg="modSp mod">
        <pc:chgData name="Earle, Rebecca" userId="e160dcf8-7468-4506-9ea5-dc3432658a75" providerId="ADAL" clId="{D21D8092-5164-A149-8880-5D7087B93C2E}" dt="2023-11-12T14:25:12.152" v="79" actId="113"/>
        <pc:sldMkLst>
          <pc:docMk/>
          <pc:sldMk cId="3690263958" sldId="283"/>
        </pc:sldMkLst>
        <pc:spChg chg="mod">
          <ac:chgData name="Earle, Rebecca" userId="e160dcf8-7468-4506-9ea5-dc3432658a75" providerId="ADAL" clId="{D21D8092-5164-A149-8880-5D7087B93C2E}" dt="2023-11-12T14:25:12.152" v="79" actId="113"/>
          <ac:spMkLst>
            <pc:docMk/>
            <pc:sldMk cId="3690263958" sldId="283"/>
            <ac:spMk id="2" creationId="{00000000-0000-0000-0000-000000000000}"/>
          </ac:spMkLst>
        </pc:spChg>
      </pc:sldChg>
      <pc:sldChg chg="modSp mod">
        <pc:chgData name="Earle, Rebecca" userId="e160dcf8-7468-4506-9ea5-dc3432658a75" providerId="ADAL" clId="{D21D8092-5164-A149-8880-5D7087B93C2E}" dt="2023-11-12T14:27:22.246" v="181" actId="1076"/>
        <pc:sldMkLst>
          <pc:docMk/>
          <pc:sldMk cId="1593072940" sldId="284"/>
        </pc:sldMkLst>
        <pc:spChg chg="mod">
          <ac:chgData name="Earle, Rebecca" userId="e160dcf8-7468-4506-9ea5-dc3432658a75" providerId="ADAL" clId="{D21D8092-5164-A149-8880-5D7087B93C2E}" dt="2023-11-12T14:25:26.127" v="82" actId="113"/>
          <ac:spMkLst>
            <pc:docMk/>
            <pc:sldMk cId="1593072940" sldId="284"/>
            <ac:spMk id="2" creationId="{00000000-0000-0000-0000-000000000000}"/>
          </ac:spMkLst>
        </pc:spChg>
        <pc:spChg chg="mod">
          <ac:chgData name="Earle, Rebecca" userId="e160dcf8-7468-4506-9ea5-dc3432658a75" providerId="ADAL" clId="{D21D8092-5164-A149-8880-5D7087B93C2E}" dt="2023-11-12T14:27:22.246" v="181" actId="1076"/>
          <ac:spMkLst>
            <pc:docMk/>
            <pc:sldMk cId="1593072940" sldId="284"/>
            <ac:spMk id="9" creationId="{D6732B03-0DDC-8F45-9128-32A8543A4535}"/>
          </ac:spMkLst>
        </pc:spChg>
      </pc:sldChg>
      <pc:sldChg chg="modSp mod">
        <pc:chgData name="Earle, Rebecca" userId="e160dcf8-7468-4506-9ea5-dc3432658a75" providerId="ADAL" clId="{D21D8092-5164-A149-8880-5D7087B93C2E}" dt="2023-11-12T14:36:30.623" v="273" actId="20577"/>
        <pc:sldMkLst>
          <pc:docMk/>
          <pc:sldMk cId="1919460654" sldId="291"/>
        </pc:sldMkLst>
        <pc:spChg chg="mod">
          <ac:chgData name="Earle, Rebecca" userId="e160dcf8-7468-4506-9ea5-dc3432658a75" providerId="ADAL" clId="{D21D8092-5164-A149-8880-5D7087B93C2E}" dt="2023-11-12T14:36:30.623" v="273" actId="20577"/>
          <ac:spMkLst>
            <pc:docMk/>
            <pc:sldMk cId="1919460654" sldId="291"/>
            <ac:spMk id="2" creationId="{00000000-0000-0000-0000-000000000000}"/>
          </ac:spMkLst>
        </pc:spChg>
      </pc:sldChg>
      <pc:sldChg chg="modSp mod">
        <pc:chgData name="Earle, Rebecca" userId="e160dcf8-7468-4506-9ea5-dc3432658a75" providerId="ADAL" clId="{D21D8092-5164-A149-8880-5D7087B93C2E}" dt="2023-11-12T14:31:28.162" v="209" actId="20577"/>
        <pc:sldMkLst>
          <pc:docMk/>
          <pc:sldMk cId="2196995368" sldId="295"/>
        </pc:sldMkLst>
        <pc:spChg chg="mod">
          <ac:chgData name="Earle, Rebecca" userId="e160dcf8-7468-4506-9ea5-dc3432658a75" providerId="ADAL" clId="{D21D8092-5164-A149-8880-5D7087B93C2E}" dt="2023-11-12T14:31:28.162" v="209" actId="20577"/>
          <ac:spMkLst>
            <pc:docMk/>
            <pc:sldMk cId="2196995368" sldId="295"/>
            <ac:spMk id="2" creationId="{34955142-9840-434C-8C7A-391220FE6C9A}"/>
          </ac:spMkLst>
        </pc:spChg>
      </pc:sldChg>
      <pc:sldChg chg="modSp mod">
        <pc:chgData name="Earle, Rebecca" userId="e160dcf8-7468-4506-9ea5-dc3432658a75" providerId="ADAL" clId="{D21D8092-5164-A149-8880-5D7087B93C2E}" dt="2023-11-12T14:31:44.694" v="215" actId="20577"/>
        <pc:sldMkLst>
          <pc:docMk/>
          <pc:sldMk cId="1931694238" sldId="296"/>
        </pc:sldMkLst>
        <pc:spChg chg="mod">
          <ac:chgData name="Earle, Rebecca" userId="e160dcf8-7468-4506-9ea5-dc3432658a75" providerId="ADAL" clId="{D21D8092-5164-A149-8880-5D7087B93C2E}" dt="2023-11-12T14:31:44.694" v="215" actId="20577"/>
          <ac:spMkLst>
            <pc:docMk/>
            <pc:sldMk cId="1931694238" sldId="296"/>
            <ac:spMk id="2" creationId="{3E84E92F-349A-B142-92D1-08AB2C4652A5}"/>
          </ac:spMkLst>
        </pc:spChg>
      </pc:sldChg>
      <pc:sldChg chg="modSp mod">
        <pc:chgData name="Earle, Rebecca" userId="e160dcf8-7468-4506-9ea5-dc3432658a75" providerId="ADAL" clId="{D21D8092-5164-A149-8880-5D7087B93C2E}" dt="2023-11-12T14:14:44.844" v="26" actId="27636"/>
        <pc:sldMkLst>
          <pc:docMk/>
          <pc:sldMk cId="2688916015" sldId="302"/>
        </pc:sldMkLst>
        <pc:spChg chg="mod">
          <ac:chgData name="Earle, Rebecca" userId="e160dcf8-7468-4506-9ea5-dc3432658a75" providerId="ADAL" clId="{D21D8092-5164-A149-8880-5D7087B93C2E}" dt="2023-11-12T14:14:44.844" v="26" actId="27636"/>
          <ac:spMkLst>
            <pc:docMk/>
            <pc:sldMk cId="2688916015" sldId="302"/>
            <ac:spMk id="4" creationId="{BDBBAF02-F41C-D0D3-D372-8F618B9E4E2F}"/>
          </ac:spMkLst>
        </pc:spChg>
      </pc:sldChg>
      <pc:sldChg chg="delSp modSp mod">
        <pc:chgData name="Earle, Rebecca" userId="e160dcf8-7468-4506-9ea5-dc3432658a75" providerId="ADAL" clId="{D21D8092-5164-A149-8880-5D7087B93C2E}" dt="2023-11-12T14:18:21.961" v="32" actId="478"/>
        <pc:sldMkLst>
          <pc:docMk/>
          <pc:sldMk cId="666574420" sldId="303"/>
        </pc:sldMkLst>
        <pc:spChg chg="mod">
          <ac:chgData name="Earle, Rebecca" userId="e160dcf8-7468-4506-9ea5-dc3432658a75" providerId="ADAL" clId="{D21D8092-5164-A149-8880-5D7087B93C2E}" dt="2023-11-12T14:14:51.798" v="28"/>
          <ac:spMkLst>
            <pc:docMk/>
            <pc:sldMk cId="666574420" sldId="303"/>
            <ac:spMk id="4" creationId="{CCE7CE86-FEB2-AD89-82D9-66CEDC15B2EC}"/>
          </ac:spMkLst>
        </pc:spChg>
        <pc:spChg chg="del">
          <ac:chgData name="Earle, Rebecca" userId="e160dcf8-7468-4506-9ea5-dc3432658a75" providerId="ADAL" clId="{D21D8092-5164-A149-8880-5D7087B93C2E}" dt="2023-11-12T14:18:21.961" v="32" actId="478"/>
          <ac:spMkLst>
            <pc:docMk/>
            <pc:sldMk cId="666574420" sldId="303"/>
            <ac:spMk id="5" creationId="{356284F5-E60F-FD0F-FAF0-77BD8F7B62BC}"/>
          </ac:spMkLst>
        </pc:spChg>
      </pc:sldChg>
      <pc:sldChg chg="modSp mod">
        <pc:chgData name="Earle, Rebecca" userId="e160dcf8-7468-4506-9ea5-dc3432658a75" providerId="ADAL" clId="{D21D8092-5164-A149-8880-5D7087B93C2E}" dt="2023-11-12T14:24:27.317" v="73" actId="20577"/>
        <pc:sldMkLst>
          <pc:docMk/>
          <pc:sldMk cId="2969355055" sldId="304"/>
        </pc:sldMkLst>
        <pc:spChg chg="mod">
          <ac:chgData name="Earle, Rebecca" userId="e160dcf8-7468-4506-9ea5-dc3432658a75" providerId="ADAL" clId="{D21D8092-5164-A149-8880-5D7087B93C2E}" dt="2023-11-12T14:24:27.317" v="73" actId="20577"/>
          <ac:spMkLst>
            <pc:docMk/>
            <pc:sldMk cId="2969355055" sldId="304"/>
            <ac:spMk id="7" creationId="{1C56C9DD-97C3-52E5-050D-CB6747210416}"/>
          </ac:spMkLst>
        </pc:spChg>
      </pc:sldChg>
      <pc:sldChg chg="modSp mod">
        <pc:chgData name="Earle, Rebecca" userId="e160dcf8-7468-4506-9ea5-dc3432658a75" providerId="ADAL" clId="{D21D8092-5164-A149-8880-5D7087B93C2E}" dt="2023-11-12T14:27:50.814" v="183" actId="113"/>
        <pc:sldMkLst>
          <pc:docMk/>
          <pc:sldMk cId="2966983076" sldId="305"/>
        </pc:sldMkLst>
        <pc:spChg chg="mod">
          <ac:chgData name="Earle, Rebecca" userId="e160dcf8-7468-4506-9ea5-dc3432658a75" providerId="ADAL" clId="{D21D8092-5164-A149-8880-5D7087B93C2E}" dt="2023-11-12T14:27:50.814" v="183" actId="113"/>
          <ac:spMkLst>
            <pc:docMk/>
            <pc:sldMk cId="2966983076" sldId="305"/>
            <ac:spMk id="5" creationId="{40A6A8BB-E431-8902-A524-061EBBED5980}"/>
          </ac:spMkLst>
        </pc:spChg>
      </pc:sldChg>
      <pc:sldChg chg="delSp modSp mod">
        <pc:chgData name="Earle, Rebecca" userId="e160dcf8-7468-4506-9ea5-dc3432658a75" providerId="ADAL" clId="{D21D8092-5164-A149-8880-5D7087B93C2E}" dt="2023-11-12T14:35:35.091" v="236" actId="478"/>
        <pc:sldMkLst>
          <pc:docMk/>
          <pc:sldMk cId="4000117341" sldId="306"/>
        </pc:sldMkLst>
        <pc:spChg chg="mod">
          <ac:chgData name="Earle, Rebecca" userId="e160dcf8-7468-4506-9ea5-dc3432658a75" providerId="ADAL" clId="{D21D8092-5164-A149-8880-5D7087B93C2E}" dt="2023-11-12T14:35:32.187" v="235" actId="20577"/>
          <ac:spMkLst>
            <pc:docMk/>
            <pc:sldMk cId="4000117341" sldId="306"/>
            <ac:spMk id="4" creationId="{4B8AE7A7-DB95-30B6-E1DC-9C9B65CB0DCF}"/>
          </ac:spMkLst>
        </pc:spChg>
        <pc:spChg chg="del">
          <ac:chgData name="Earle, Rebecca" userId="e160dcf8-7468-4506-9ea5-dc3432658a75" providerId="ADAL" clId="{D21D8092-5164-A149-8880-5D7087B93C2E}" dt="2023-11-12T14:35:35.091" v="236" actId="478"/>
          <ac:spMkLst>
            <pc:docMk/>
            <pc:sldMk cId="4000117341" sldId="306"/>
            <ac:spMk id="5" creationId="{B24CA7ED-AC4A-0C4B-B4B6-9931E108A3B8}"/>
          </ac:spMkLst>
        </pc:spChg>
      </pc:sldChg>
      <pc:sldChg chg="addSp delSp modSp new mod modClrScheme chgLayout">
        <pc:chgData name="Earle, Rebecca" userId="e160dcf8-7468-4506-9ea5-dc3432658a75" providerId="ADAL" clId="{D21D8092-5164-A149-8880-5D7087B93C2E}" dt="2023-11-12T14:12:02.436" v="4" actId="478"/>
        <pc:sldMkLst>
          <pc:docMk/>
          <pc:sldMk cId="668880046" sldId="307"/>
        </pc:sldMkLst>
        <pc:spChg chg="del mod ord">
          <ac:chgData name="Earle, Rebecca" userId="e160dcf8-7468-4506-9ea5-dc3432658a75" providerId="ADAL" clId="{D21D8092-5164-A149-8880-5D7087B93C2E}" dt="2023-11-12T14:11:49.553" v="1" actId="700"/>
          <ac:spMkLst>
            <pc:docMk/>
            <pc:sldMk cId="668880046" sldId="307"/>
            <ac:spMk id="2" creationId="{3B069443-E64A-8917-0243-955CC101DAE3}"/>
          </ac:spMkLst>
        </pc:spChg>
        <pc:spChg chg="del mod ord">
          <ac:chgData name="Earle, Rebecca" userId="e160dcf8-7468-4506-9ea5-dc3432658a75" providerId="ADAL" clId="{D21D8092-5164-A149-8880-5D7087B93C2E}" dt="2023-11-12T14:11:49.553" v="1" actId="700"/>
          <ac:spMkLst>
            <pc:docMk/>
            <pc:sldMk cId="668880046" sldId="307"/>
            <ac:spMk id="3" creationId="{AC4E28B1-25E2-89BF-CDAC-72DE17EFDD80}"/>
          </ac:spMkLst>
        </pc:spChg>
        <pc:spChg chg="add mod ord">
          <ac:chgData name="Earle, Rebecca" userId="e160dcf8-7468-4506-9ea5-dc3432658a75" providerId="ADAL" clId="{D21D8092-5164-A149-8880-5D7087B93C2E}" dt="2023-11-12T14:11:58.074" v="3" actId="255"/>
          <ac:spMkLst>
            <pc:docMk/>
            <pc:sldMk cId="668880046" sldId="307"/>
            <ac:spMk id="4" creationId="{B8CE4DAB-3662-D2D6-B838-31CC416CA3BF}"/>
          </ac:spMkLst>
        </pc:spChg>
        <pc:spChg chg="add del mod ord">
          <ac:chgData name="Earle, Rebecca" userId="e160dcf8-7468-4506-9ea5-dc3432658a75" providerId="ADAL" clId="{D21D8092-5164-A149-8880-5D7087B93C2E}" dt="2023-11-12T14:12:02.436" v="4" actId="478"/>
          <ac:spMkLst>
            <pc:docMk/>
            <pc:sldMk cId="668880046" sldId="307"/>
            <ac:spMk id="5" creationId="{AA6A7E6E-C3B9-86A4-A16B-7BADD497ABA5}"/>
          </ac:spMkLst>
        </pc:spChg>
      </pc:sldChg>
      <pc:sldChg chg="addSp delSp modSp new mod modClrScheme chgLayout">
        <pc:chgData name="Earle, Rebecca" userId="e160dcf8-7468-4506-9ea5-dc3432658a75" providerId="ADAL" clId="{D21D8092-5164-A149-8880-5D7087B93C2E}" dt="2023-11-12T14:50:58.783" v="391" actId="20577"/>
        <pc:sldMkLst>
          <pc:docMk/>
          <pc:sldMk cId="2573222330" sldId="308"/>
        </pc:sldMkLst>
        <pc:spChg chg="del mod ord">
          <ac:chgData name="Earle, Rebecca" userId="e160dcf8-7468-4506-9ea5-dc3432658a75" providerId="ADAL" clId="{D21D8092-5164-A149-8880-5D7087B93C2E}" dt="2023-11-12T14:49:25.489" v="275" actId="700"/>
          <ac:spMkLst>
            <pc:docMk/>
            <pc:sldMk cId="2573222330" sldId="308"/>
            <ac:spMk id="2" creationId="{EC45F433-1037-DDE2-7900-E3634DED93CC}"/>
          </ac:spMkLst>
        </pc:spChg>
        <pc:spChg chg="del mod ord">
          <ac:chgData name="Earle, Rebecca" userId="e160dcf8-7468-4506-9ea5-dc3432658a75" providerId="ADAL" clId="{D21D8092-5164-A149-8880-5D7087B93C2E}" dt="2023-11-12T14:49:25.489" v="275" actId="700"/>
          <ac:spMkLst>
            <pc:docMk/>
            <pc:sldMk cId="2573222330" sldId="308"/>
            <ac:spMk id="3" creationId="{AF54D1E7-A465-8FFF-BBBF-31990532894F}"/>
          </ac:spMkLst>
        </pc:spChg>
        <pc:spChg chg="del">
          <ac:chgData name="Earle, Rebecca" userId="e160dcf8-7468-4506-9ea5-dc3432658a75" providerId="ADAL" clId="{D21D8092-5164-A149-8880-5D7087B93C2E}" dt="2023-11-12T14:49:25.489" v="275" actId="700"/>
          <ac:spMkLst>
            <pc:docMk/>
            <pc:sldMk cId="2573222330" sldId="308"/>
            <ac:spMk id="4" creationId="{AE26E5D7-18FC-FF01-B1B5-F4E562624DD8}"/>
          </ac:spMkLst>
        </pc:spChg>
        <pc:spChg chg="add del mod ord">
          <ac:chgData name="Earle, Rebecca" userId="e160dcf8-7468-4506-9ea5-dc3432658a75" providerId="ADAL" clId="{D21D8092-5164-A149-8880-5D7087B93C2E}" dt="2023-11-12T14:49:42.332" v="281" actId="478"/>
          <ac:spMkLst>
            <pc:docMk/>
            <pc:sldMk cId="2573222330" sldId="308"/>
            <ac:spMk id="5" creationId="{D771F082-7D98-F6D7-7049-589F7E4FF773}"/>
          </ac:spMkLst>
        </pc:spChg>
        <pc:spChg chg="add mod ord">
          <ac:chgData name="Earle, Rebecca" userId="e160dcf8-7468-4506-9ea5-dc3432658a75" providerId="ADAL" clId="{D21D8092-5164-A149-8880-5D7087B93C2E}" dt="2023-11-12T14:50:58.783" v="391" actId="20577"/>
          <ac:spMkLst>
            <pc:docMk/>
            <pc:sldMk cId="2573222330" sldId="308"/>
            <ac:spMk id="6" creationId="{BB37C4D8-C8FA-F462-60B4-00A7A73F66F6}"/>
          </ac:spMkLst>
        </pc:spChg>
      </pc:sldChg>
      <pc:sldChg chg="modSp new mod">
        <pc:chgData name="Earle, Rebecca" userId="e160dcf8-7468-4506-9ea5-dc3432658a75" providerId="ADAL" clId="{D21D8092-5164-A149-8880-5D7087B93C2E}" dt="2023-11-12T17:22:32.226" v="767" actId="20577"/>
        <pc:sldMkLst>
          <pc:docMk/>
          <pc:sldMk cId="1714884269" sldId="309"/>
        </pc:sldMkLst>
        <pc:spChg chg="mod">
          <ac:chgData name="Earle, Rebecca" userId="e160dcf8-7468-4506-9ea5-dc3432658a75" providerId="ADAL" clId="{D21D8092-5164-A149-8880-5D7087B93C2E}" dt="2023-11-12T17:21:28.920" v="438" actId="20577"/>
          <ac:spMkLst>
            <pc:docMk/>
            <pc:sldMk cId="1714884269" sldId="309"/>
            <ac:spMk id="2" creationId="{2643B9D7-6457-40DF-3937-3E8436D2D80E}"/>
          </ac:spMkLst>
        </pc:spChg>
        <pc:spChg chg="mod">
          <ac:chgData name="Earle, Rebecca" userId="e160dcf8-7468-4506-9ea5-dc3432658a75" providerId="ADAL" clId="{D21D8092-5164-A149-8880-5D7087B93C2E}" dt="2023-11-12T17:22:32.226" v="767" actId="20577"/>
          <ac:spMkLst>
            <pc:docMk/>
            <pc:sldMk cId="1714884269" sldId="309"/>
            <ac:spMk id="3" creationId="{17F51E98-6BF2-9199-8455-0916D90B4D66}"/>
          </ac:spMkLst>
        </pc:spChg>
      </pc:sldChg>
      <pc:sldChg chg="modSp new mod">
        <pc:chgData name="Earle, Rebecca" userId="e160dcf8-7468-4506-9ea5-dc3432658a75" providerId="ADAL" clId="{D21D8092-5164-A149-8880-5D7087B93C2E}" dt="2023-11-12T17:24:39.159" v="961" actId="20577"/>
        <pc:sldMkLst>
          <pc:docMk/>
          <pc:sldMk cId="3735013024" sldId="310"/>
        </pc:sldMkLst>
        <pc:spChg chg="mod">
          <ac:chgData name="Earle, Rebecca" userId="e160dcf8-7468-4506-9ea5-dc3432658a75" providerId="ADAL" clId="{D21D8092-5164-A149-8880-5D7087B93C2E}" dt="2023-11-12T17:22:45.506" v="785" actId="20577"/>
          <ac:spMkLst>
            <pc:docMk/>
            <pc:sldMk cId="3735013024" sldId="310"/>
            <ac:spMk id="2" creationId="{A4AA0B4B-BFCB-1B01-2829-9CF959F9360E}"/>
          </ac:spMkLst>
        </pc:spChg>
        <pc:spChg chg="mod">
          <ac:chgData name="Earle, Rebecca" userId="e160dcf8-7468-4506-9ea5-dc3432658a75" providerId="ADAL" clId="{D21D8092-5164-A149-8880-5D7087B93C2E}" dt="2023-11-12T17:24:39.159" v="961" actId="20577"/>
          <ac:spMkLst>
            <pc:docMk/>
            <pc:sldMk cId="3735013024" sldId="310"/>
            <ac:spMk id="3" creationId="{A6C9C50B-AA00-E974-34B8-2EC6B76B02B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D8A2EC-4C41-E54C-97D5-CC047E501489}" type="datetimeFigureOut">
              <a:rPr lang="en-US" smtClean="0"/>
              <a:t>11/10/23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D4482D-80DD-3D49-97FE-59E2592205FA}" type="slidenum">
              <a:rPr lang="en-US" smtClean="0"/>
              <a:t>‹#›</a:t>
            </a:fld>
            <a:endParaRPr lang="en-US"/>
          </a:p>
        </p:txBody>
      </p:sp>
    </p:spTree>
    <p:extLst>
      <p:ext uri="{BB962C8B-B14F-4D97-AF65-F5344CB8AC3E}">
        <p14:creationId xmlns:p14="http://schemas.microsoft.com/office/powerpoint/2010/main" val="2513290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C3011BC-11DC-D447-B865-7E98E4E5A036}" type="slidenum">
              <a:rPr lang="en-US" smtClean="0"/>
              <a:t>6</a:t>
            </a:fld>
            <a:endParaRPr lang="en-US"/>
          </a:p>
        </p:txBody>
      </p:sp>
    </p:spTree>
    <p:extLst>
      <p:ext uri="{BB962C8B-B14F-4D97-AF65-F5344CB8AC3E}">
        <p14:creationId xmlns:p14="http://schemas.microsoft.com/office/powerpoint/2010/main" val="503445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961054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3287971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3087881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492602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1944307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245652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1689310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3397045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2881823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1380585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1FC03FDC-5CED-AA44-82AB-9BC24E3B213B}" type="datetimeFigureOut">
              <a:rPr lang="en-US" smtClean="0"/>
              <a:t>11/10/23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31FD7-1D53-BA47-9A53-58E00E182E03}" type="slidenum">
              <a:rPr lang="en-US" smtClean="0"/>
              <a:t>‹#›</a:t>
            </a:fld>
            <a:endParaRPr lang="en-US" dirty="0"/>
          </a:p>
        </p:txBody>
      </p:sp>
    </p:spTree>
    <p:extLst>
      <p:ext uri="{BB962C8B-B14F-4D97-AF65-F5344CB8AC3E}">
        <p14:creationId xmlns:p14="http://schemas.microsoft.com/office/powerpoint/2010/main" val="2211934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C03FDC-5CED-AA44-82AB-9BC24E3B213B}" type="datetimeFigureOut">
              <a:rPr lang="en-US" smtClean="0"/>
              <a:t>11/10/23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31FD7-1D53-BA47-9A53-58E00E182E03}" type="slidenum">
              <a:rPr lang="en-US" smtClean="0"/>
              <a:t>‹#›</a:t>
            </a:fld>
            <a:endParaRPr lang="en-US" dirty="0"/>
          </a:p>
        </p:txBody>
      </p:sp>
    </p:spTree>
    <p:extLst>
      <p:ext uri="{BB962C8B-B14F-4D97-AF65-F5344CB8AC3E}">
        <p14:creationId xmlns:p14="http://schemas.microsoft.com/office/powerpoint/2010/main" val="2360996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somme.com/en/company/history"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tiff"/><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tiff"/><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Industrial Food</a:t>
            </a:r>
          </a:p>
        </p:txBody>
      </p:sp>
      <p:pic>
        <p:nvPicPr>
          <p:cNvPr id="8" name="Content Placeholder 7"/>
          <p:cNvPicPr>
            <a:picLocks noGrp="1" noChangeAspect="1"/>
          </p:cNvPicPr>
          <p:nvPr>
            <p:ph sz="half" idx="1"/>
          </p:nvPr>
        </p:nvPicPr>
        <p:blipFill>
          <a:blip r:embed="rId2"/>
          <a:srcRect t="-53766" b="-53766"/>
          <a:stretch>
            <a:fillRect/>
          </a:stretch>
        </p:blipFill>
        <p:spPr/>
      </p:pic>
      <p:pic>
        <p:nvPicPr>
          <p:cNvPr id="12" name="Content Placeholder 11"/>
          <p:cNvPicPr>
            <a:picLocks noGrp="1" noChangeAspect="1"/>
          </p:cNvPicPr>
          <p:nvPr>
            <p:ph sz="half" idx="2"/>
          </p:nvPr>
        </p:nvPicPr>
        <p:blipFill>
          <a:blip r:embed="rId3"/>
          <a:srcRect t="-34133" b="-34133"/>
          <a:stretch>
            <a:fillRect/>
          </a:stretch>
        </p:blipFill>
        <p:spPr/>
      </p:pic>
    </p:spTree>
    <p:extLst>
      <p:ext uri="{BB962C8B-B14F-4D97-AF65-F5344CB8AC3E}">
        <p14:creationId xmlns:p14="http://schemas.microsoft.com/office/powerpoint/2010/main" val="2541670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‘industrial food’</a:t>
            </a:r>
            <a:endParaRPr lang="en-US" dirty="0"/>
          </a:p>
        </p:txBody>
      </p:sp>
      <p:sp>
        <p:nvSpPr>
          <p:cNvPr id="3" name="Content Placeholder 2"/>
          <p:cNvSpPr>
            <a:spLocks noGrp="1"/>
          </p:cNvSpPr>
          <p:nvPr>
            <p:ph idx="1"/>
          </p:nvPr>
        </p:nvSpPr>
        <p:spPr>
          <a:xfrm>
            <a:off x="457200" y="1600200"/>
            <a:ext cx="8229600" cy="4739640"/>
          </a:xfrm>
        </p:spPr>
        <p:txBody>
          <a:bodyPr>
            <a:normAutofit fontScale="92500" lnSpcReduction="10000"/>
          </a:bodyPr>
          <a:lstStyle/>
          <a:p>
            <a:pPr marL="0" indent="0">
              <a:buNone/>
            </a:pPr>
            <a:r>
              <a:rPr lang="en-GB" dirty="0"/>
              <a:t>‘foods that are mass produced in a factory setting and require no or very little cooking to make them edible. These foods are also packaged which make them highly portable. Examples of industrial foods are commercially canned goods; frozen foods; ice cream;  . . cake mixes; hot and cold cereals; instant mashed potatoes; pastry/pie shell mixes; and jams and jellies.’</a:t>
            </a:r>
          </a:p>
          <a:p>
            <a:pPr marL="0" indent="0">
              <a:buNone/>
            </a:pPr>
            <a:endParaRPr lang="en-GB" dirty="0"/>
          </a:p>
          <a:p>
            <a:pPr marL="0" indent="0">
              <a:buNone/>
            </a:pPr>
            <a:r>
              <a:rPr lang="en-GB" sz="2400" dirty="0"/>
              <a:t>Gabriella </a:t>
            </a:r>
            <a:r>
              <a:rPr lang="en-GB" sz="2400" dirty="0" err="1"/>
              <a:t>Petrick</a:t>
            </a:r>
            <a:r>
              <a:rPr lang="en-GB" sz="2400" dirty="0"/>
              <a:t>, ‘Industrial Food’, </a:t>
            </a:r>
            <a:r>
              <a:rPr lang="en-GB" sz="2400" i="1" dirty="0"/>
              <a:t>Oxford Handbook of Food History</a:t>
            </a:r>
            <a:r>
              <a:rPr lang="en-GB" sz="2400" dirty="0"/>
              <a:t> (2012).</a:t>
            </a:r>
          </a:p>
        </p:txBody>
      </p:sp>
    </p:spTree>
    <p:extLst>
      <p:ext uri="{BB962C8B-B14F-4D97-AF65-F5344CB8AC3E}">
        <p14:creationId xmlns:p14="http://schemas.microsoft.com/office/powerpoint/2010/main" val="3011252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‘industrial food’</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GB" dirty="0"/>
              <a:t>Foods that reflect a complex of </a:t>
            </a:r>
            <a:r>
              <a:rPr lang="en-GB" u="sng" dirty="0"/>
              <a:t>new, 19</a:t>
            </a:r>
            <a:r>
              <a:rPr lang="en-GB" u="sng" baseline="30000" dirty="0"/>
              <a:t>th</a:t>
            </a:r>
            <a:r>
              <a:rPr lang="en-GB" u="sng" dirty="0"/>
              <a:t>-century technological developments</a:t>
            </a:r>
            <a:r>
              <a:rPr lang="en-GB" dirty="0"/>
              <a:t> in:</a:t>
            </a:r>
          </a:p>
          <a:p>
            <a:pPr marL="0" indent="0">
              <a:buNone/>
            </a:pPr>
            <a:endParaRPr lang="en-GB" dirty="0"/>
          </a:p>
          <a:p>
            <a:pPr marL="0" indent="0" algn="ctr">
              <a:buNone/>
            </a:pPr>
            <a:r>
              <a:rPr lang="en-GB" dirty="0"/>
              <a:t>preserving</a:t>
            </a:r>
          </a:p>
          <a:p>
            <a:pPr marL="0" indent="0" algn="ctr">
              <a:buNone/>
            </a:pPr>
            <a:r>
              <a:rPr lang="en-GB" dirty="0"/>
              <a:t>mechanisation</a:t>
            </a:r>
          </a:p>
          <a:p>
            <a:pPr marL="0" indent="0" algn="ctr">
              <a:buNone/>
            </a:pPr>
            <a:r>
              <a:rPr lang="en-GB" dirty="0"/>
              <a:t>Transport</a:t>
            </a:r>
          </a:p>
          <a:p>
            <a:pPr marL="0" indent="0" algn="ctr">
              <a:buNone/>
            </a:pPr>
            <a:r>
              <a:rPr lang="en-GB" dirty="0"/>
              <a:t>retailing</a:t>
            </a:r>
          </a:p>
          <a:p>
            <a:pPr marL="0" indent="0" algn="ctr">
              <a:buNone/>
            </a:pPr>
            <a:endParaRPr lang="en-GB" dirty="0"/>
          </a:p>
          <a:p>
            <a:pPr marL="0" indent="0">
              <a:buNone/>
            </a:pPr>
            <a:endParaRPr lang="en-GB" dirty="0"/>
          </a:p>
          <a:p>
            <a:pPr marL="0" indent="0">
              <a:buNone/>
            </a:pPr>
            <a:r>
              <a:rPr lang="en-GB" sz="2000" dirty="0"/>
              <a:t>Jack Goody</a:t>
            </a:r>
            <a:r>
              <a:rPr lang="en-GB" sz="1900" dirty="0"/>
              <a:t>, ‘Industrial Food: Towards the Development of a World Cuisine’, </a:t>
            </a:r>
            <a:r>
              <a:rPr lang="en-GB" sz="1900" i="1" dirty="0"/>
              <a:t>Cooking, Cuisine and Class</a:t>
            </a:r>
            <a:r>
              <a:rPr lang="en-GB" sz="1900" dirty="0"/>
              <a:t> (1982).</a:t>
            </a:r>
            <a:endParaRPr lang="en-US" sz="1900" dirty="0"/>
          </a:p>
        </p:txBody>
      </p:sp>
    </p:spTree>
    <p:extLst>
      <p:ext uri="{BB962C8B-B14F-4D97-AF65-F5344CB8AC3E}">
        <p14:creationId xmlns:p14="http://schemas.microsoft.com/office/powerpoint/2010/main" val="1820640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BBAF02-F41C-D0D3-D372-8F618B9E4E2F}"/>
              </a:ext>
            </a:extLst>
          </p:cNvPr>
          <p:cNvSpPr>
            <a:spLocks noGrp="1"/>
          </p:cNvSpPr>
          <p:nvPr>
            <p:ph type="ctrTitle"/>
          </p:nvPr>
        </p:nvSpPr>
        <p:spPr/>
        <p:txBody>
          <a:bodyPr>
            <a:normAutofit fontScale="90000"/>
          </a:bodyPr>
          <a:lstStyle/>
          <a:p>
            <a:r>
              <a:rPr lang="en-US" sz="4400" dirty="0"/>
              <a:t>New Technologies in Preservation</a:t>
            </a:r>
            <a:br>
              <a:rPr lang="en-US" sz="4400" dirty="0"/>
            </a:br>
            <a:endParaRPr lang="en-US" dirty="0"/>
          </a:p>
        </p:txBody>
      </p:sp>
      <p:sp>
        <p:nvSpPr>
          <p:cNvPr id="5" name="Subtitle 4">
            <a:extLst>
              <a:ext uri="{FF2B5EF4-FFF2-40B4-BE49-F238E27FC236}">
                <a16:creationId xmlns:a16="http://schemas.microsoft.com/office/drawing/2014/main" id="{F6BB9164-F266-3664-0B5B-B12A2449F446}"/>
              </a:ext>
            </a:extLst>
          </p:cNvPr>
          <p:cNvSpPr>
            <a:spLocks noGrp="1"/>
          </p:cNvSpPr>
          <p:nvPr>
            <p:ph type="subTitle" idx="1"/>
          </p:nvPr>
        </p:nvSpPr>
        <p:spPr/>
        <p:txBody>
          <a:bodyPr>
            <a:normAutofit/>
          </a:bodyPr>
          <a:lstStyle/>
          <a:p>
            <a:r>
              <a:rPr lang="en-GB" dirty="0">
                <a:effectLst/>
                <a:latin typeface="Baskerville" panose="02020502070401020303" pitchFamily="18" charset="0"/>
                <a:ea typeface="MS Mincho" panose="02020609040205080304" pitchFamily="49" charset="-128"/>
                <a:cs typeface="Times New Roman" panose="02020603050405020304" pitchFamily="18" charset="0"/>
              </a:rPr>
              <a:t>canning, dehydration, chilling</a:t>
            </a:r>
          </a:p>
        </p:txBody>
      </p:sp>
    </p:spTree>
    <p:extLst>
      <p:ext uri="{BB962C8B-B14F-4D97-AF65-F5344CB8AC3E}">
        <p14:creationId xmlns:p14="http://schemas.microsoft.com/office/powerpoint/2010/main" val="2688916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Preservation: Canning</a:t>
            </a:r>
          </a:p>
        </p:txBody>
      </p:sp>
      <p:sp>
        <p:nvSpPr>
          <p:cNvPr id="3" name="Content Placeholder 2"/>
          <p:cNvSpPr>
            <a:spLocks noGrp="1"/>
          </p:cNvSpPr>
          <p:nvPr>
            <p:ph idx="1"/>
          </p:nvPr>
        </p:nvSpPr>
        <p:spPr>
          <a:xfrm>
            <a:off x="457200" y="1600200"/>
            <a:ext cx="4114800" cy="4636827"/>
          </a:xfrm>
        </p:spPr>
        <p:txBody>
          <a:bodyPr>
            <a:normAutofit fontScale="85000" lnSpcReduction="20000"/>
          </a:bodyPr>
          <a:lstStyle/>
          <a:p>
            <a:pPr marL="0" indent="0">
              <a:buNone/>
            </a:pPr>
            <a:endParaRPr lang="en-GB" sz="3000" dirty="0"/>
          </a:p>
          <a:p>
            <a:pPr marL="0" indent="0">
              <a:buNone/>
            </a:pPr>
            <a:r>
              <a:rPr lang="en-GB" sz="3000" dirty="0"/>
              <a:t>A </a:t>
            </a:r>
            <a:r>
              <a:rPr lang="en-GB" sz="3000" b="1" dirty="0"/>
              <a:t>modern</a:t>
            </a:r>
            <a:r>
              <a:rPr lang="en-GB" sz="3000" dirty="0"/>
              <a:t> process (usually said to have been invented  by Nicolas </a:t>
            </a:r>
            <a:r>
              <a:rPr lang="en-GB" sz="3000" dirty="0" err="1"/>
              <a:t>Appert</a:t>
            </a:r>
            <a:r>
              <a:rPr lang="en-GB" sz="3000" dirty="0"/>
              <a:t> in 1795)</a:t>
            </a:r>
          </a:p>
          <a:p>
            <a:pPr marL="0" indent="0">
              <a:buNone/>
            </a:pPr>
            <a:endParaRPr lang="en-GB" sz="3000" dirty="0"/>
          </a:p>
          <a:p>
            <a:pPr marL="0" indent="0">
              <a:buNone/>
            </a:pPr>
            <a:r>
              <a:rPr lang="en-GB" sz="3000" dirty="0"/>
              <a:t>Tinned fish, milk, milk, vegetables, meats . . .</a:t>
            </a:r>
          </a:p>
          <a:p>
            <a:pPr marL="0" indent="0">
              <a:buNone/>
            </a:pPr>
            <a:endParaRPr lang="en-GB" sz="3000" dirty="0"/>
          </a:p>
          <a:p>
            <a:pPr marL="0" indent="0">
              <a:buNone/>
            </a:pPr>
            <a:r>
              <a:rPr lang="en-GB" sz="3000" dirty="0"/>
              <a:t>By 1924 two million hundredweight of tinned condensed milk was imported annually into the UK.</a:t>
            </a:r>
            <a:endParaRPr lang="en-GB" dirty="0">
              <a:effectLst/>
            </a:endParaRPr>
          </a:p>
          <a:p>
            <a:pPr marL="0" indent="0">
              <a:buNone/>
            </a:pPr>
            <a:endParaRPr lang="en-US" dirty="0"/>
          </a:p>
        </p:txBody>
      </p:sp>
      <p:pic>
        <p:nvPicPr>
          <p:cNvPr id="4" name="Picture 3">
            <a:extLst>
              <a:ext uri="{FF2B5EF4-FFF2-40B4-BE49-F238E27FC236}">
                <a16:creationId xmlns:a16="http://schemas.microsoft.com/office/drawing/2014/main" id="{0218386E-F466-9D49-97A4-BBF11FDD293A}"/>
              </a:ext>
            </a:extLst>
          </p:cNvPr>
          <p:cNvPicPr>
            <a:picLocks noChangeAspect="1"/>
          </p:cNvPicPr>
          <p:nvPr/>
        </p:nvPicPr>
        <p:blipFill>
          <a:blip r:embed="rId2"/>
          <a:stretch>
            <a:fillRect/>
          </a:stretch>
        </p:blipFill>
        <p:spPr>
          <a:xfrm>
            <a:off x="4876800" y="1698483"/>
            <a:ext cx="3810000" cy="2451100"/>
          </a:xfrm>
          <a:prstGeom prst="rect">
            <a:avLst/>
          </a:prstGeom>
        </p:spPr>
      </p:pic>
      <p:sp>
        <p:nvSpPr>
          <p:cNvPr id="5" name="TextBox 4">
            <a:extLst>
              <a:ext uri="{FF2B5EF4-FFF2-40B4-BE49-F238E27FC236}">
                <a16:creationId xmlns:a16="http://schemas.microsoft.com/office/drawing/2014/main" id="{93834ABD-98BF-734A-8617-15B56B97C099}"/>
              </a:ext>
            </a:extLst>
          </p:cNvPr>
          <p:cNvSpPr txBox="1"/>
          <p:nvPr/>
        </p:nvSpPr>
        <p:spPr>
          <a:xfrm>
            <a:off x="5363570" y="4572000"/>
            <a:ext cx="3152633" cy="1200329"/>
          </a:xfrm>
          <a:prstGeom prst="rect">
            <a:avLst/>
          </a:prstGeom>
          <a:noFill/>
        </p:spPr>
        <p:txBody>
          <a:bodyPr wrap="square" rtlCol="0">
            <a:spAutoFit/>
          </a:bodyPr>
          <a:lstStyle/>
          <a:p>
            <a:r>
              <a:rPr lang="en-US" dirty="0"/>
              <a:t>1955 French stamp commemorating </a:t>
            </a:r>
            <a:r>
              <a:rPr lang="en-US" dirty="0" err="1"/>
              <a:t>Appert’s</a:t>
            </a:r>
            <a:r>
              <a:rPr lang="en-US" dirty="0"/>
              <a:t> contribution to food preservation techniques.</a:t>
            </a:r>
          </a:p>
        </p:txBody>
      </p:sp>
    </p:spTree>
    <p:extLst>
      <p:ext uri="{BB962C8B-B14F-4D97-AF65-F5344CB8AC3E}">
        <p14:creationId xmlns:p14="http://schemas.microsoft.com/office/powerpoint/2010/main" val="2449371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Preservation: Canning</a:t>
            </a:r>
          </a:p>
        </p:txBody>
      </p:sp>
      <p:sp>
        <p:nvSpPr>
          <p:cNvPr id="3" name="Content Placeholder 2"/>
          <p:cNvSpPr>
            <a:spLocks noGrp="1"/>
          </p:cNvSpPr>
          <p:nvPr>
            <p:ph idx="1"/>
          </p:nvPr>
        </p:nvSpPr>
        <p:spPr/>
        <p:txBody>
          <a:bodyPr>
            <a:normAutofit/>
          </a:bodyPr>
          <a:lstStyle/>
          <a:p>
            <a:pPr marL="0" indent="0">
              <a:buNone/>
            </a:pPr>
            <a:r>
              <a:rPr lang="en-GB" sz="4000" dirty="0"/>
              <a:t>‘By 1880 50 million tins of sardines were being packed annually on the west coast of France, three million of which were exported to Britain.’</a:t>
            </a:r>
          </a:p>
          <a:p>
            <a:pPr marL="0" indent="0">
              <a:buNone/>
            </a:pPr>
            <a:endParaRPr lang="en-US" sz="2800" dirty="0"/>
          </a:p>
          <a:p>
            <a:pPr marL="0" indent="0">
              <a:buNone/>
            </a:pPr>
            <a:r>
              <a:rPr lang="en-US" sz="2800" dirty="0"/>
              <a:t>Goody, ‘Industrial Food’.</a:t>
            </a:r>
            <a:endParaRPr lang="en-GB" sz="2800" dirty="0"/>
          </a:p>
        </p:txBody>
      </p:sp>
    </p:spTree>
    <p:extLst>
      <p:ext uri="{BB962C8B-B14F-4D97-AF65-F5344CB8AC3E}">
        <p14:creationId xmlns:p14="http://schemas.microsoft.com/office/powerpoint/2010/main" val="1427905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125" y="274638"/>
            <a:ext cx="8993875" cy="1062843"/>
          </a:xfrm>
        </p:spPr>
        <p:txBody>
          <a:bodyPr>
            <a:normAutofit/>
          </a:bodyPr>
          <a:lstStyle/>
          <a:p>
            <a:r>
              <a:rPr lang="en-US" sz="3600" b="1" dirty="0"/>
              <a:t>Preservation: Dehydration and Concentration</a:t>
            </a:r>
          </a:p>
        </p:txBody>
      </p:sp>
      <p:sp>
        <p:nvSpPr>
          <p:cNvPr id="3" name="Content Placeholder 2"/>
          <p:cNvSpPr>
            <a:spLocks noGrp="1"/>
          </p:cNvSpPr>
          <p:nvPr>
            <p:ph idx="1"/>
          </p:nvPr>
        </p:nvSpPr>
        <p:spPr>
          <a:xfrm>
            <a:off x="457200" y="1957348"/>
            <a:ext cx="5424985" cy="1891321"/>
          </a:xfrm>
        </p:spPr>
        <p:txBody>
          <a:bodyPr/>
          <a:lstStyle/>
          <a:p>
            <a:pPr marL="0" indent="0">
              <a:buNone/>
            </a:pPr>
            <a:r>
              <a:rPr lang="en-GB" dirty="0"/>
              <a:t>powdered milk, condensed milk, meat extract, bouillon cubes, meat powder. . . </a:t>
            </a:r>
          </a:p>
          <a:p>
            <a:pPr marL="0" indent="0">
              <a:buNone/>
            </a:pPr>
            <a:endParaRPr lang="en-GB" dirty="0"/>
          </a:p>
          <a:p>
            <a:pPr marL="0" indent="0">
              <a:buNone/>
            </a:pPr>
            <a:endParaRPr lang="en-GB" dirty="0"/>
          </a:p>
        </p:txBody>
      </p:sp>
      <p:pic>
        <p:nvPicPr>
          <p:cNvPr id="4" name="Picture 3"/>
          <p:cNvPicPr>
            <a:picLocks noChangeAspect="1"/>
          </p:cNvPicPr>
          <p:nvPr/>
        </p:nvPicPr>
        <p:blipFill>
          <a:blip r:embed="rId2"/>
          <a:stretch>
            <a:fillRect/>
          </a:stretch>
        </p:blipFill>
        <p:spPr>
          <a:xfrm>
            <a:off x="6257530" y="1813891"/>
            <a:ext cx="2429270" cy="3723912"/>
          </a:xfrm>
          <a:prstGeom prst="rect">
            <a:avLst/>
          </a:prstGeom>
        </p:spPr>
      </p:pic>
      <p:pic>
        <p:nvPicPr>
          <p:cNvPr id="5" name="Picture 4">
            <a:extLst>
              <a:ext uri="{FF2B5EF4-FFF2-40B4-BE49-F238E27FC236}">
                <a16:creationId xmlns:a16="http://schemas.microsoft.com/office/drawing/2014/main" id="{3B4A4307-F3D3-1F4F-9ADA-2159F28C46B3}"/>
              </a:ext>
            </a:extLst>
          </p:cNvPr>
          <p:cNvPicPr>
            <a:picLocks noChangeAspect="1"/>
          </p:cNvPicPr>
          <p:nvPr/>
        </p:nvPicPr>
        <p:blipFill>
          <a:blip r:embed="rId3"/>
          <a:stretch>
            <a:fillRect/>
          </a:stretch>
        </p:blipFill>
        <p:spPr>
          <a:xfrm>
            <a:off x="286602" y="3675847"/>
            <a:ext cx="4722125" cy="2202414"/>
          </a:xfrm>
          <a:prstGeom prst="rect">
            <a:avLst/>
          </a:prstGeom>
        </p:spPr>
      </p:pic>
      <p:sp>
        <p:nvSpPr>
          <p:cNvPr id="6" name="TextBox 5">
            <a:extLst>
              <a:ext uri="{FF2B5EF4-FFF2-40B4-BE49-F238E27FC236}">
                <a16:creationId xmlns:a16="http://schemas.microsoft.com/office/drawing/2014/main" id="{13F311AB-2751-C14E-AA5F-5F87B3003239}"/>
              </a:ext>
            </a:extLst>
          </p:cNvPr>
          <p:cNvSpPr txBox="1"/>
          <p:nvPr/>
        </p:nvSpPr>
        <p:spPr>
          <a:xfrm>
            <a:off x="627797" y="6187035"/>
            <a:ext cx="3944203" cy="646331"/>
          </a:xfrm>
          <a:prstGeom prst="rect">
            <a:avLst/>
          </a:prstGeom>
          <a:noFill/>
        </p:spPr>
        <p:txBody>
          <a:bodyPr wrap="square" rtlCol="0">
            <a:spAutoFit/>
          </a:bodyPr>
          <a:lstStyle/>
          <a:p>
            <a:r>
              <a:rPr lang="en-US" dirty="0"/>
              <a:t>1894 advert for Moir’s table-jelly powder</a:t>
            </a:r>
          </a:p>
        </p:txBody>
      </p:sp>
    </p:spTree>
    <p:extLst>
      <p:ext uri="{BB962C8B-B14F-4D97-AF65-F5344CB8AC3E}">
        <p14:creationId xmlns:p14="http://schemas.microsoft.com/office/powerpoint/2010/main" val="4283745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a:t>New Technologies in </a:t>
            </a:r>
            <a:r>
              <a:rPr lang="en-US" b="1" dirty="0"/>
              <a:t>Preservation: Freezing and Chilling</a:t>
            </a:r>
          </a:p>
        </p:txBody>
      </p:sp>
      <p:sp>
        <p:nvSpPr>
          <p:cNvPr id="3" name="Content Placeholder 2"/>
          <p:cNvSpPr>
            <a:spLocks noGrp="1"/>
          </p:cNvSpPr>
          <p:nvPr>
            <p:ph idx="1"/>
          </p:nvPr>
        </p:nvSpPr>
        <p:spPr>
          <a:xfrm>
            <a:off x="457200" y="1600200"/>
            <a:ext cx="8686800" cy="5257800"/>
          </a:xfrm>
        </p:spPr>
        <p:txBody>
          <a:bodyPr/>
          <a:lstStyle/>
          <a:p>
            <a:pPr marL="0" indent="0">
              <a:buNone/>
            </a:pPr>
            <a:r>
              <a:rPr lang="en-GB" dirty="0"/>
              <a:t>meat, fish, vegetables </a:t>
            </a:r>
          </a:p>
          <a:p>
            <a:pPr marL="0" indent="0">
              <a:buNone/>
            </a:pPr>
            <a:endParaRPr lang="en-GB" dirty="0"/>
          </a:p>
          <a:p>
            <a:pPr marL="0" indent="0">
              <a:buNone/>
            </a:pPr>
            <a:endParaRPr lang="en-GB" dirty="0"/>
          </a:p>
          <a:p>
            <a:pPr marL="0" indent="0">
              <a:buNone/>
            </a:pPr>
            <a:r>
              <a:rPr lang="en-GB" dirty="0"/>
              <a:t>Chilled beef</a:t>
            </a:r>
          </a:p>
          <a:p>
            <a:pPr marL="0" indent="0">
              <a:buNone/>
            </a:pPr>
            <a:r>
              <a:rPr lang="en-GB" dirty="0"/>
              <a:t>Arriving in </a:t>
            </a:r>
          </a:p>
          <a:p>
            <a:pPr marL="0" indent="0">
              <a:buNone/>
            </a:pPr>
            <a:r>
              <a:rPr lang="en-GB" dirty="0"/>
              <a:t>London</a:t>
            </a:r>
          </a:p>
          <a:p>
            <a:pPr marL="0" indent="0">
              <a:buNone/>
            </a:pPr>
            <a:r>
              <a:rPr lang="en-GB" dirty="0"/>
              <a:t>1923</a:t>
            </a:r>
          </a:p>
        </p:txBody>
      </p:sp>
      <p:pic>
        <p:nvPicPr>
          <p:cNvPr id="4" name="Picture 3"/>
          <p:cNvPicPr>
            <a:picLocks noChangeAspect="1"/>
          </p:cNvPicPr>
          <p:nvPr/>
        </p:nvPicPr>
        <p:blipFill>
          <a:blip r:embed="rId2"/>
          <a:stretch>
            <a:fillRect/>
          </a:stretch>
        </p:blipFill>
        <p:spPr>
          <a:xfrm>
            <a:off x="2983337" y="2271923"/>
            <a:ext cx="6160664" cy="4481768"/>
          </a:xfrm>
          <a:prstGeom prst="rect">
            <a:avLst/>
          </a:prstGeom>
        </p:spPr>
      </p:pic>
    </p:spTree>
    <p:extLst>
      <p:ext uri="{BB962C8B-B14F-4D97-AF65-F5344CB8AC3E}">
        <p14:creationId xmlns:p14="http://schemas.microsoft.com/office/powerpoint/2010/main" val="1325124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E7CE86-FEB2-AD89-82D9-66CEDC15B2EC}"/>
              </a:ext>
            </a:extLst>
          </p:cNvPr>
          <p:cNvSpPr>
            <a:spLocks noGrp="1"/>
          </p:cNvSpPr>
          <p:nvPr>
            <p:ph type="ctrTitle"/>
          </p:nvPr>
        </p:nvSpPr>
        <p:spPr/>
        <p:txBody>
          <a:bodyPr/>
          <a:lstStyle/>
          <a:p>
            <a:r>
              <a:rPr lang="en-US" dirty="0" err="1"/>
              <a:t>Mechanisation</a:t>
            </a:r>
            <a:endParaRPr lang="en-US" dirty="0"/>
          </a:p>
        </p:txBody>
      </p:sp>
    </p:spTree>
    <p:extLst>
      <p:ext uri="{BB962C8B-B14F-4D97-AF65-F5344CB8AC3E}">
        <p14:creationId xmlns:p14="http://schemas.microsoft.com/office/powerpoint/2010/main" val="666574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Mechanisation</a:t>
            </a:r>
            <a:endParaRPr lang="en-US" b="1" dirty="0"/>
          </a:p>
        </p:txBody>
      </p:sp>
      <p:sp>
        <p:nvSpPr>
          <p:cNvPr id="3" name="Content Placeholder 2"/>
          <p:cNvSpPr>
            <a:spLocks noGrp="1"/>
          </p:cNvSpPr>
          <p:nvPr>
            <p:ph sz="half" idx="1"/>
          </p:nvPr>
        </p:nvSpPr>
        <p:spPr/>
        <p:txBody>
          <a:bodyPr>
            <a:noAutofit/>
          </a:bodyPr>
          <a:lstStyle/>
          <a:p>
            <a:pPr marL="0" indent="0">
              <a:buNone/>
            </a:pPr>
            <a:r>
              <a:rPr lang="en-US" sz="2000" dirty="0"/>
              <a:t>Important in both agriculture (harvesters, etc.) and manufacturing.</a:t>
            </a:r>
          </a:p>
          <a:p>
            <a:pPr marL="0" indent="0">
              <a:buNone/>
            </a:pPr>
            <a:endParaRPr lang="en-US" sz="2000" dirty="0"/>
          </a:p>
          <a:p>
            <a:pPr marL="0" indent="0">
              <a:buNone/>
            </a:pPr>
            <a:r>
              <a:rPr lang="en-US" sz="2000" dirty="0"/>
              <a:t>Biscuit production was one of the first foods to be </a:t>
            </a:r>
            <a:r>
              <a:rPr lang="en-US" sz="2000" dirty="0" err="1"/>
              <a:t>mechanised</a:t>
            </a:r>
            <a:r>
              <a:rPr lang="en-US" sz="2000" dirty="0"/>
              <a:t>—mixing, rolling, cutting.</a:t>
            </a:r>
          </a:p>
          <a:p>
            <a:pPr marL="0" indent="0">
              <a:buNone/>
            </a:pPr>
            <a:r>
              <a:rPr lang="en-US" sz="2000" dirty="0"/>
              <a:t>e.g. Huntley and Palmers biscuits (1841)</a:t>
            </a:r>
          </a:p>
          <a:p>
            <a:pPr marL="0" indent="0">
              <a:buNone/>
            </a:pPr>
            <a:endParaRPr lang="en-US" sz="2000" dirty="0"/>
          </a:p>
          <a:p>
            <a:pPr marL="0" indent="0">
              <a:buNone/>
            </a:pPr>
            <a:r>
              <a:rPr lang="en-US" sz="2000" dirty="0"/>
              <a:t>Mass-produced breakfast cereals.</a:t>
            </a:r>
          </a:p>
          <a:p>
            <a:pPr marL="0" indent="0">
              <a:buNone/>
            </a:pPr>
            <a:r>
              <a:rPr lang="en-US" sz="2000" dirty="0"/>
              <a:t>e.g. Shredded Wheat (1892)</a:t>
            </a:r>
          </a:p>
        </p:txBody>
      </p:sp>
      <p:sp>
        <p:nvSpPr>
          <p:cNvPr id="5" name="Content Placeholder 4">
            <a:extLst>
              <a:ext uri="{FF2B5EF4-FFF2-40B4-BE49-F238E27FC236}">
                <a16:creationId xmlns:a16="http://schemas.microsoft.com/office/drawing/2014/main" id="{C2E2D889-F414-3542-A028-31254DE6388C}"/>
              </a:ext>
            </a:extLst>
          </p:cNvPr>
          <p:cNvSpPr>
            <a:spLocks noGrp="1"/>
          </p:cNvSpPr>
          <p:nvPr>
            <p:ph sz="half" idx="2"/>
          </p:nvPr>
        </p:nvSpPr>
        <p:spPr>
          <a:xfrm>
            <a:off x="4299045" y="1600200"/>
            <a:ext cx="4387755" cy="4525963"/>
          </a:xfrm>
        </p:spPr>
        <p:txBody>
          <a:bodyPr/>
          <a:lstStyle/>
          <a:p>
            <a:pPr marL="0" indent="0">
              <a:buNone/>
            </a:pPr>
            <a:r>
              <a:rPr lang="en-US" dirty="0"/>
              <a:t>   </a:t>
            </a:r>
          </a:p>
        </p:txBody>
      </p:sp>
      <p:pic>
        <p:nvPicPr>
          <p:cNvPr id="4" name="Picture 3">
            <a:extLst>
              <a:ext uri="{FF2B5EF4-FFF2-40B4-BE49-F238E27FC236}">
                <a16:creationId xmlns:a16="http://schemas.microsoft.com/office/drawing/2014/main" id="{6A5B4B0D-29B4-A148-B7D1-C13B548650E5}"/>
              </a:ext>
            </a:extLst>
          </p:cNvPr>
          <p:cNvPicPr>
            <a:picLocks noChangeAspect="1"/>
          </p:cNvPicPr>
          <p:nvPr/>
        </p:nvPicPr>
        <p:blipFill>
          <a:blip r:embed="rId2"/>
          <a:stretch>
            <a:fillRect/>
          </a:stretch>
        </p:blipFill>
        <p:spPr>
          <a:xfrm>
            <a:off x="4572000" y="1600200"/>
            <a:ext cx="3993602" cy="2975496"/>
          </a:xfrm>
          <a:prstGeom prst="rect">
            <a:avLst/>
          </a:prstGeom>
        </p:spPr>
      </p:pic>
      <p:sp>
        <p:nvSpPr>
          <p:cNvPr id="6" name="TextBox 5">
            <a:extLst>
              <a:ext uri="{FF2B5EF4-FFF2-40B4-BE49-F238E27FC236}">
                <a16:creationId xmlns:a16="http://schemas.microsoft.com/office/drawing/2014/main" id="{6C5B079F-707E-394C-91F6-5CB8B93F7209}"/>
              </a:ext>
            </a:extLst>
          </p:cNvPr>
          <p:cNvSpPr txBox="1"/>
          <p:nvPr/>
        </p:nvSpPr>
        <p:spPr>
          <a:xfrm>
            <a:off x="5076967" y="4872251"/>
            <a:ext cx="2661314" cy="1200329"/>
          </a:xfrm>
          <a:prstGeom prst="rect">
            <a:avLst/>
          </a:prstGeom>
          <a:noFill/>
        </p:spPr>
        <p:txBody>
          <a:bodyPr wrap="square" rtlCol="0">
            <a:spAutoFit/>
          </a:bodyPr>
          <a:lstStyle/>
          <a:p>
            <a:r>
              <a:rPr lang="en-US" dirty="0"/>
              <a:t>1891 advert for Huntley &amp; Palmers Biscuits.</a:t>
            </a:r>
          </a:p>
          <a:p>
            <a:endParaRPr lang="en-US" dirty="0"/>
          </a:p>
          <a:p>
            <a:r>
              <a:rPr lang="en-US" dirty="0"/>
              <a:t>(Note the imperial motif.)</a:t>
            </a:r>
          </a:p>
        </p:txBody>
      </p:sp>
    </p:spTree>
    <p:extLst>
      <p:ext uri="{BB962C8B-B14F-4D97-AF65-F5344CB8AC3E}">
        <p14:creationId xmlns:p14="http://schemas.microsoft.com/office/powerpoint/2010/main" val="4281078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 y="518160"/>
            <a:ext cx="3252153" cy="1889760"/>
          </a:xfrm>
        </p:spPr>
        <p:txBody>
          <a:bodyPr>
            <a:normAutofit/>
          </a:bodyPr>
          <a:lstStyle/>
          <a:p>
            <a:r>
              <a:rPr lang="en-US" sz="2800" dirty="0" err="1">
                <a:effectLst/>
              </a:rPr>
              <a:t>Mechanisation</a:t>
            </a:r>
            <a:r>
              <a:rPr lang="en-US" sz="2800" dirty="0">
                <a:effectLst/>
              </a:rPr>
              <a:t>: </a:t>
            </a:r>
            <a:br>
              <a:rPr lang="en-US" sz="2800" dirty="0">
                <a:effectLst/>
              </a:rPr>
            </a:br>
            <a:br>
              <a:rPr lang="en-US" sz="2800" dirty="0">
                <a:effectLst/>
              </a:rPr>
            </a:br>
            <a:r>
              <a:rPr lang="en-US" sz="2800" dirty="0">
                <a:effectLst/>
              </a:rPr>
              <a:t>Implications for labour</a:t>
            </a:r>
            <a:endParaRPr lang="en-US" sz="2800" dirty="0"/>
          </a:p>
        </p:txBody>
      </p:sp>
      <p:pic>
        <p:nvPicPr>
          <p:cNvPr id="4" name="Content Placeholder 3"/>
          <p:cNvPicPr>
            <a:picLocks noGrp="1" noChangeAspect="1"/>
          </p:cNvPicPr>
          <p:nvPr>
            <p:ph idx="1"/>
          </p:nvPr>
        </p:nvPicPr>
        <p:blipFill>
          <a:blip r:embed="rId2"/>
          <a:srcRect l="20907" r="20907"/>
          <a:stretch>
            <a:fillRect/>
          </a:stretch>
        </p:blipFill>
        <p:spPr/>
      </p:pic>
      <p:sp>
        <p:nvSpPr>
          <p:cNvPr id="5" name="Text Placeholder 4"/>
          <p:cNvSpPr>
            <a:spLocks noGrp="1"/>
          </p:cNvSpPr>
          <p:nvPr>
            <p:ph type="body" sz="half" idx="2"/>
          </p:nvPr>
        </p:nvSpPr>
        <p:spPr>
          <a:xfrm>
            <a:off x="457200" y="2743200"/>
            <a:ext cx="3008313" cy="3596640"/>
          </a:xfrm>
        </p:spPr>
        <p:txBody>
          <a:bodyPr>
            <a:noAutofit/>
          </a:bodyPr>
          <a:lstStyle/>
          <a:p>
            <a:r>
              <a:rPr lang="en-US" sz="2800" dirty="0">
                <a:effectLst/>
              </a:rPr>
              <a:t>Workers in the </a:t>
            </a:r>
            <a:r>
              <a:rPr lang="en-US" sz="2800" dirty="0" err="1">
                <a:effectLst/>
              </a:rPr>
              <a:t>labelling</a:t>
            </a:r>
            <a:r>
              <a:rPr lang="en-US" sz="2800" dirty="0">
                <a:effectLst/>
              </a:rPr>
              <a:t> and packing section of a tinned salmon production line in a Vancouver factory (1940)</a:t>
            </a:r>
            <a:endParaRPr lang="en-US" sz="2800" dirty="0"/>
          </a:p>
        </p:txBody>
      </p:sp>
    </p:spTree>
    <p:extLst>
      <p:ext uri="{BB962C8B-B14F-4D97-AF65-F5344CB8AC3E}">
        <p14:creationId xmlns:p14="http://schemas.microsoft.com/office/powerpoint/2010/main" val="1374476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BB37C4D8-C8FA-F462-60B4-00A7A73F66F6}"/>
              </a:ext>
            </a:extLst>
          </p:cNvPr>
          <p:cNvSpPr>
            <a:spLocks noGrp="1"/>
          </p:cNvSpPr>
          <p:nvPr>
            <p:ph idx="1"/>
          </p:nvPr>
        </p:nvSpPr>
        <p:spPr>
          <a:xfrm>
            <a:off x="198783" y="337930"/>
            <a:ext cx="8945217" cy="6520070"/>
          </a:xfrm>
        </p:spPr>
        <p:txBody>
          <a:bodyPr>
            <a:noAutofit/>
          </a:bodyPr>
          <a:lstStyle/>
          <a:p>
            <a:pPr marL="0" indent="0">
              <a:buNone/>
            </a:pPr>
            <a:r>
              <a:rPr lang="en-GB" sz="3600" b="1" kern="100" dirty="0">
                <a:effectLst/>
                <a:latin typeface="Baskerville" panose="02020502070401020303" pitchFamily="18" charset="0"/>
                <a:ea typeface="Calibri" panose="020F0502020204030204" pitchFamily="34" charset="0"/>
                <a:cs typeface="Times New Roman (Body CS)"/>
              </a:rPr>
              <a:t>HANDS-ON SESSION ON USING MATERIAL CULTURE TO STUDY THE HISTORY OF SUGAR </a:t>
            </a:r>
            <a:endParaRPr lang="en-GB" sz="3600" b="1" kern="100" dirty="0">
              <a:latin typeface="Baskerville" panose="02020502070401020303" pitchFamily="18" charset="0"/>
              <a:ea typeface="Calibri" panose="020F0502020204030204" pitchFamily="34" charset="0"/>
              <a:cs typeface="Times New Roman (Body CS)"/>
            </a:endParaRPr>
          </a:p>
          <a:p>
            <a:pPr marL="0" indent="0">
              <a:buNone/>
            </a:pPr>
            <a:endParaRPr lang="en-GB" sz="3600" kern="100" dirty="0">
              <a:effectLst/>
              <a:latin typeface="Baskerville" panose="02020502070401020303" pitchFamily="18" charset="0"/>
              <a:ea typeface="Calibri" panose="020F0502020204030204" pitchFamily="34" charset="0"/>
              <a:cs typeface="Times New Roman (Body CS)"/>
            </a:endParaRPr>
          </a:p>
          <a:p>
            <a:pPr marL="0" indent="0">
              <a:buNone/>
            </a:pPr>
            <a:r>
              <a:rPr lang="en-GB" sz="3600" b="1" kern="100" dirty="0">
                <a:effectLst/>
                <a:latin typeface="Baskerville" panose="02020502070401020303" pitchFamily="18" charset="0"/>
                <a:ea typeface="Calibri" panose="020F0502020204030204" pitchFamily="34" charset="0"/>
                <a:cs typeface="Times New Roman (Body CS)"/>
              </a:rPr>
              <a:t>Leamington Museum and Art Gallery </a:t>
            </a:r>
            <a:r>
              <a:rPr lang="en-GB" sz="3600" kern="100" dirty="0">
                <a:effectLst/>
                <a:latin typeface="Baskerville" panose="02020502070401020303" pitchFamily="18" charset="0"/>
                <a:ea typeface="Calibri" panose="020F0502020204030204" pitchFamily="34" charset="0"/>
                <a:cs typeface="Times New Roman (Body CS)"/>
              </a:rPr>
              <a:t>(Pump Rooms, Leamington Spa)</a:t>
            </a:r>
            <a:endParaRPr lang="en-GB" sz="3600" kern="100" dirty="0">
              <a:latin typeface="Baskerville" panose="02020502070401020303" pitchFamily="18" charset="0"/>
              <a:ea typeface="Calibri" panose="020F0502020204030204" pitchFamily="34" charset="0"/>
              <a:cs typeface="Times New Roman (Body CS)"/>
            </a:endParaRPr>
          </a:p>
          <a:p>
            <a:pPr marL="0" indent="0">
              <a:buNone/>
            </a:pPr>
            <a:endParaRPr lang="en-GB" sz="3600" b="1" kern="100" dirty="0">
              <a:effectLst/>
              <a:latin typeface="Baskerville" panose="02020502070401020303" pitchFamily="18" charset="0"/>
              <a:ea typeface="Calibri" panose="020F0502020204030204" pitchFamily="34" charset="0"/>
              <a:cs typeface="Times New Roman (Body CS)"/>
            </a:endParaRPr>
          </a:p>
          <a:p>
            <a:pPr marL="0" indent="0">
              <a:buNone/>
            </a:pPr>
            <a:r>
              <a:rPr lang="en-GB" sz="3600" b="1" kern="100" dirty="0">
                <a:effectLst/>
                <a:latin typeface="Baskerville" panose="02020502070401020303" pitchFamily="18" charset="0"/>
                <a:ea typeface="Calibri" panose="020F0502020204030204" pitchFamily="34" charset="0"/>
                <a:cs typeface="Times New Roman (Body CS)"/>
              </a:rPr>
              <a:t>Friday 24 November 10.00-12.00 </a:t>
            </a:r>
          </a:p>
          <a:p>
            <a:pPr marL="0" indent="0">
              <a:buNone/>
            </a:pPr>
            <a:r>
              <a:rPr lang="en-GB" sz="3600" kern="100" dirty="0">
                <a:latin typeface="Baskerville" panose="02020502070401020303" pitchFamily="18" charset="0"/>
                <a:ea typeface="Calibri" panose="020F0502020204030204" pitchFamily="34" charset="0"/>
                <a:cs typeface="Times New Roman (Body CS)"/>
              </a:rPr>
              <a:t>Email me by the end of the day if you’d like to attend—spaces are limited!</a:t>
            </a:r>
            <a:endParaRPr lang="en-GB" sz="3600" kern="100" dirty="0">
              <a:effectLst/>
              <a:latin typeface="Baskerville" panose="02020502070401020303" pitchFamily="18" charset="0"/>
              <a:ea typeface="Calibri" panose="020F0502020204030204" pitchFamily="34" charset="0"/>
              <a:cs typeface="Times New Roman (Body CS)"/>
            </a:endParaRPr>
          </a:p>
          <a:p>
            <a:pPr marL="0" indent="0">
              <a:buNone/>
            </a:pPr>
            <a:endParaRPr lang="en-GB" kern="100" dirty="0">
              <a:effectLst/>
              <a:latin typeface="Baskerville" panose="02020502070401020303" pitchFamily="18" charset="0"/>
              <a:ea typeface="Calibri" panose="020F0502020204030204" pitchFamily="34" charset="0"/>
              <a:cs typeface="Times New Roman (Body CS)"/>
            </a:endParaRPr>
          </a:p>
          <a:p>
            <a:pPr marL="0" indent="0">
              <a:buNone/>
            </a:pPr>
            <a:endParaRPr lang="en-US" sz="3600" dirty="0"/>
          </a:p>
        </p:txBody>
      </p:sp>
    </p:spTree>
    <p:extLst>
      <p:ext uri="{BB962C8B-B14F-4D97-AF65-F5344CB8AC3E}">
        <p14:creationId xmlns:p14="http://schemas.microsoft.com/office/powerpoint/2010/main" val="2573222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Mechanisation</a:t>
            </a:r>
            <a:r>
              <a:rPr lang="en-US" b="1" dirty="0"/>
              <a:t>: Canning</a:t>
            </a:r>
          </a:p>
        </p:txBody>
      </p:sp>
      <p:sp>
        <p:nvSpPr>
          <p:cNvPr id="3" name="Content Placeholder 2"/>
          <p:cNvSpPr>
            <a:spLocks noGrp="1"/>
          </p:cNvSpPr>
          <p:nvPr>
            <p:ph idx="1"/>
          </p:nvPr>
        </p:nvSpPr>
        <p:spPr>
          <a:xfrm>
            <a:off x="457200" y="1600200"/>
            <a:ext cx="4387755" cy="4983162"/>
          </a:xfrm>
        </p:spPr>
        <p:txBody>
          <a:bodyPr>
            <a:normAutofit fontScale="92500" lnSpcReduction="20000"/>
          </a:bodyPr>
          <a:lstStyle/>
          <a:p>
            <a:pPr marL="0" indent="0">
              <a:buNone/>
            </a:pPr>
            <a:r>
              <a:rPr lang="en-GB" dirty="0"/>
              <a:t>Working by hand, a master canner could make 60 cans a day.</a:t>
            </a:r>
          </a:p>
          <a:p>
            <a:pPr marL="0" indent="0">
              <a:buNone/>
            </a:pPr>
            <a:endParaRPr lang="en-GB" dirty="0"/>
          </a:p>
          <a:p>
            <a:pPr marL="0" indent="0">
              <a:buNone/>
            </a:pPr>
            <a:r>
              <a:rPr lang="en-GB" dirty="0"/>
              <a:t>With a Merriam’s ‘Little Joker’ lidding device (invented in the 1880s) . . .</a:t>
            </a:r>
          </a:p>
          <a:p>
            <a:pPr marL="0" indent="0">
              <a:buNone/>
            </a:pPr>
            <a:endParaRPr lang="en-GB" dirty="0"/>
          </a:p>
          <a:p>
            <a:pPr marL="0" indent="0">
              <a:buNone/>
            </a:pPr>
            <a:r>
              <a:rPr lang="en-GB" dirty="0"/>
              <a:t>‘one workman and a boy could put tops and bottoms on 1,500 can bodies a day’.</a:t>
            </a:r>
          </a:p>
          <a:p>
            <a:pPr marL="0" indent="0">
              <a:buNone/>
            </a:pPr>
            <a:endParaRPr lang="en-US" dirty="0"/>
          </a:p>
        </p:txBody>
      </p:sp>
      <p:pic>
        <p:nvPicPr>
          <p:cNvPr id="4" name="Picture 3">
            <a:extLst>
              <a:ext uri="{FF2B5EF4-FFF2-40B4-BE49-F238E27FC236}">
                <a16:creationId xmlns:a16="http://schemas.microsoft.com/office/drawing/2014/main" id="{7DFDE64E-FC2B-884C-83C5-7E0E06967BA8}"/>
              </a:ext>
            </a:extLst>
          </p:cNvPr>
          <p:cNvPicPr>
            <a:picLocks noChangeAspect="1"/>
          </p:cNvPicPr>
          <p:nvPr/>
        </p:nvPicPr>
        <p:blipFill>
          <a:blip r:embed="rId2"/>
          <a:stretch>
            <a:fillRect/>
          </a:stretch>
        </p:blipFill>
        <p:spPr>
          <a:xfrm>
            <a:off x="4813287" y="2097934"/>
            <a:ext cx="3930435" cy="2010042"/>
          </a:xfrm>
          <a:prstGeom prst="rect">
            <a:avLst/>
          </a:prstGeom>
        </p:spPr>
      </p:pic>
      <p:sp>
        <p:nvSpPr>
          <p:cNvPr id="5" name="TextBox 4">
            <a:extLst>
              <a:ext uri="{FF2B5EF4-FFF2-40B4-BE49-F238E27FC236}">
                <a16:creationId xmlns:a16="http://schemas.microsoft.com/office/drawing/2014/main" id="{699883AA-EFC1-6843-9039-27D98A60F650}"/>
              </a:ext>
            </a:extLst>
          </p:cNvPr>
          <p:cNvSpPr txBox="1"/>
          <p:nvPr/>
        </p:nvSpPr>
        <p:spPr>
          <a:xfrm>
            <a:off x="4644734" y="5257800"/>
            <a:ext cx="4253606" cy="923330"/>
          </a:xfrm>
          <a:prstGeom prst="rect">
            <a:avLst/>
          </a:prstGeom>
          <a:noFill/>
        </p:spPr>
        <p:txBody>
          <a:bodyPr wrap="square" rtlCol="0">
            <a:spAutoFit/>
          </a:bodyPr>
          <a:lstStyle/>
          <a:p>
            <a:r>
              <a:rPr lang="en-US" dirty="0"/>
              <a:t>Quote from </a:t>
            </a:r>
            <a:r>
              <a:rPr lang="en-GB" dirty="0"/>
              <a:t>Edward </a:t>
            </a:r>
            <a:r>
              <a:rPr lang="en-GB" dirty="0" err="1"/>
              <a:t>Keughel</a:t>
            </a:r>
            <a:r>
              <a:rPr lang="en-GB" dirty="0"/>
              <a:t>, ‘Master of the Art of Canning: Baltimore, 1860-1900’, </a:t>
            </a:r>
            <a:r>
              <a:rPr lang="en-GB" i="1" dirty="0"/>
              <a:t>Maryland Historical Magazine</a:t>
            </a:r>
            <a:r>
              <a:rPr lang="en-GB" dirty="0"/>
              <a:t> 67:4 (1972).</a:t>
            </a:r>
            <a:endParaRPr lang="en-US" dirty="0"/>
          </a:p>
        </p:txBody>
      </p:sp>
      <p:sp>
        <p:nvSpPr>
          <p:cNvPr id="6" name="TextBox 5">
            <a:extLst>
              <a:ext uri="{FF2B5EF4-FFF2-40B4-BE49-F238E27FC236}">
                <a16:creationId xmlns:a16="http://schemas.microsoft.com/office/drawing/2014/main" id="{863F4A16-952C-D24F-A740-CE1FB2DB78AB}"/>
              </a:ext>
            </a:extLst>
          </p:cNvPr>
          <p:cNvSpPr txBox="1"/>
          <p:nvPr/>
        </p:nvSpPr>
        <p:spPr>
          <a:xfrm>
            <a:off x="5363570" y="4244454"/>
            <a:ext cx="2866030" cy="646331"/>
          </a:xfrm>
          <a:prstGeom prst="rect">
            <a:avLst/>
          </a:prstGeom>
          <a:noFill/>
        </p:spPr>
        <p:txBody>
          <a:bodyPr wrap="square" rtlCol="0">
            <a:spAutoFit/>
          </a:bodyPr>
          <a:lstStyle/>
          <a:p>
            <a:r>
              <a:rPr lang="en-US" dirty="0"/>
              <a:t>Some of Merriam’s lidding devices</a:t>
            </a:r>
          </a:p>
        </p:txBody>
      </p:sp>
    </p:spTree>
    <p:extLst>
      <p:ext uri="{BB962C8B-B14F-4D97-AF65-F5344CB8AC3E}">
        <p14:creationId xmlns:p14="http://schemas.microsoft.com/office/powerpoint/2010/main" val="33472565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Mechanisation</a:t>
            </a:r>
            <a:r>
              <a:rPr lang="en-US" b="1" dirty="0"/>
              <a:t>: Canning</a:t>
            </a:r>
          </a:p>
        </p:txBody>
      </p:sp>
      <p:sp>
        <p:nvSpPr>
          <p:cNvPr id="3" name="Content Placeholder 2"/>
          <p:cNvSpPr>
            <a:spLocks noGrp="1"/>
          </p:cNvSpPr>
          <p:nvPr>
            <p:ph idx="1"/>
          </p:nvPr>
        </p:nvSpPr>
        <p:spPr/>
        <p:txBody>
          <a:bodyPr/>
          <a:lstStyle/>
          <a:p>
            <a:pPr marL="0" indent="0">
              <a:buNone/>
            </a:pPr>
            <a:r>
              <a:rPr lang="en-GB" dirty="0"/>
              <a:t>But a </a:t>
            </a:r>
            <a:r>
              <a:rPr lang="en-GB" dirty="0" err="1"/>
              <a:t>Reinerts</a:t>
            </a:r>
            <a:r>
              <a:rPr lang="en-GB" dirty="0"/>
              <a:t> non round can </a:t>
            </a:r>
            <a:r>
              <a:rPr lang="en-GB" dirty="0" err="1"/>
              <a:t>seamer</a:t>
            </a:r>
            <a:r>
              <a:rPr lang="en-GB" dirty="0">
                <a:effectLst/>
              </a:rPr>
              <a:t> </a:t>
            </a:r>
            <a:r>
              <a:rPr lang="en-GB" dirty="0"/>
              <a:t>(1905) . . .</a:t>
            </a:r>
          </a:p>
          <a:p>
            <a:pPr marL="0" indent="0">
              <a:buNone/>
            </a:pPr>
            <a:endParaRPr lang="en-GB" dirty="0"/>
          </a:p>
          <a:p>
            <a:pPr marL="0" indent="0">
              <a:buNone/>
            </a:pPr>
            <a:r>
              <a:rPr lang="en-GB" dirty="0"/>
              <a:t>could seam 8,000 cans a day.</a:t>
            </a:r>
          </a:p>
          <a:p>
            <a:pPr marL="0" indent="0">
              <a:buNone/>
            </a:pPr>
            <a:endParaRPr lang="en-GB" dirty="0"/>
          </a:p>
          <a:p>
            <a:pPr marL="0" indent="0">
              <a:buNone/>
            </a:pPr>
            <a:r>
              <a:rPr lang="en-GB" dirty="0"/>
              <a:t>. . . . From </a:t>
            </a:r>
            <a:r>
              <a:rPr lang="en-GB" sz="4000" b="1" dirty="0"/>
              <a:t>60</a:t>
            </a:r>
            <a:r>
              <a:rPr lang="en-GB" b="1" dirty="0"/>
              <a:t> </a:t>
            </a:r>
            <a:r>
              <a:rPr lang="en-GB" dirty="0"/>
              <a:t>cans a day to </a:t>
            </a:r>
          </a:p>
          <a:p>
            <a:pPr marL="0" indent="0">
              <a:buNone/>
            </a:pPr>
            <a:r>
              <a:rPr lang="en-GB" sz="4000" b="1" dirty="0"/>
              <a:t>8,000</a:t>
            </a:r>
            <a:r>
              <a:rPr lang="en-GB" dirty="0"/>
              <a:t> cans a day.</a:t>
            </a:r>
          </a:p>
          <a:p>
            <a:pPr marL="0" indent="0">
              <a:buNone/>
            </a:pPr>
            <a:endParaRPr lang="en-GB" dirty="0"/>
          </a:p>
          <a:p>
            <a:pPr marL="0" indent="0">
              <a:buNone/>
            </a:pPr>
            <a:endParaRPr lang="en-GB" dirty="0"/>
          </a:p>
          <a:p>
            <a:pPr marL="0" indent="0">
              <a:buNone/>
            </a:pPr>
            <a:endParaRPr lang="en-GB" dirty="0"/>
          </a:p>
          <a:p>
            <a:pPr marL="0" indent="0">
              <a:buNone/>
            </a:pPr>
            <a:endParaRPr lang="en-US" dirty="0"/>
          </a:p>
        </p:txBody>
      </p:sp>
      <p:pic>
        <p:nvPicPr>
          <p:cNvPr id="4" name="Picture 3"/>
          <p:cNvPicPr>
            <a:picLocks noChangeAspect="1"/>
          </p:cNvPicPr>
          <p:nvPr/>
        </p:nvPicPr>
        <p:blipFill>
          <a:blip r:embed="rId2"/>
          <a:stretch>
            <a:fillRect/>
          </a:stretch>
        </p:blipFill>
        <p:spPr>
          <a:xfrm>
            <a:off x="5885878" y="2653197"/>
            <a:ext cx="3175000" cy="4114800"/>
          </a:xfrm>
          <a:prstGeom prst="rect">
            <a:avLst/>
          </a:prstGeom>
        </p:spPr>
      </p:pic>
    </p:spTree>
    <p:extLst>
      <p:ext uri="{BB962C8B-B14F-4D97-AF65-F5344CB8AC3E}">
        <p14:creationId xmlns:p14="http://schemas.microsoft.com/office/powerpoint/2010/main" val="2620527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GB" b="1" dirty="0"/>
            </a:br>
            <a:r>
              <a:rPr lang="en-US" b="1" dirty="0" err="1"/>
              <a:t>Mechanisation</a:t>
            </a:r>
            <a:r>
              <a:rPr lang="en-US" b="1" dirty="0"/>
              <a:t>: Canning</a:t>
            </a:r>
            <a:br>
              <a:rPr lang="en-US" b="1" dirty="0"/>
            </a:br>
            <a:endParaRPr lang="en-US" b="1" dirty="0"/>
          </a:p>
        </p:txBody>
      </p:sp>
      <p:sp>
        <p:nvSpPr>
          <p:cNvPr id="3" name="Content Placeholder 2"/>
          <p:cNvSpPr>
            <a:spLocks noGrp="1"/>
          </p:cNvSpPr>
          <p:nvPr>
            <p:ph idx="1"/>
          </p:nvPr>
        </p:nvSpPr>
        <p:spPr/>
        <p:txBody>
          <a:bodyPr>
            <a:normAutofit/>
          </a:bodyPr>
          <a:lstStyle/>
          <a:p>
            <a:pPr marL="0" indent="0">
              <a:buNone/>
            </a:pPr>
            <a:r>
              <a:rPr lang="en-GB" sz="3900" dirty="0"/>
              <a:t>‘The introduction of the </a:t>
            </a:r>
            <a:r>
              <a:rPr lang="en-GB" sz="3900" dirty="0" err="1"/>
              <a:t>Reinerts</a:t>
            </a:r>
            <a:r>
              <a:rPr lang="en-GB" sz="3900" dirty="0"/>
              <a:t> was to lead to the disappearance of the ancient trade of can soldering.’*</a:t>
            </a:r>
          </a:p>
          <a:p>
            <a:pPr marL="0" indent="0">
              <a:buNone/>
            </a:pPr>
            <a:endParaRPr lang="en-US" sz="2000" b="1" dirty="0"/>
          </a:p>
          <a:p>
            <a:pPr marL="0" indent="0">
              <a:buNone/>
            </a:pPr>
            <a:r>
              <a:rPr lang="en-GB" sz="2400" dirty="0"/>
              <a:t>(but it wasn’t really that ancient. . .)</a:t>
            </a:r>
            <a:endParaRPr lang="en-GB" sz="2400" b="1" dirty="0"/>
          </a:p>
          <a:p>
            <a:pPr marL="0" indent="0">
              <a:buNone/>
            </a:pPr>
            <a:endParaRPr lang="en-US" sz="2200" dirty="0"/>
          </a:p>
          <a:p>
            <a:pPr marL="0" indent="0">
              <a:buNone/>
            </a:pPr>
            <a:endParaRPr lang="en-US" sz="2200" dirty="0"/>
          </a:p>
          <a:p>
            <a:pPr marL="0" indent="0">
              <a:buNone/>
            </a:pPr>
            <a:r>
              <a:rPr lang="en-US" sz="2200" dirty="0"/>
              <a:t>* ‘A family business that started up in Bilbao more than one hundred YEARS AGO’, </a:t>
            </a:r>
            <a:r>
              <a:rPr lang="en-US" sz="2200" dirty="0">
                <a:hlinkClick r:id="rId2"/>
              </a:rPr>
              <a:t>http://www.somme.com/en/company/history</a:t>
            </a:r>
            <a:r>
              <a:rPr lang="en-US" sz="2200" dirty="0"/>
              <a:t>.</a:t>
            </a:r>
          </a:p>
        </p:txBody>
      </p:sp>
    </p:spTree>
    <p:extLst>
      <p:ext uri="{BB962C8B-B14F-4D97-AF65-F5344CB8AC3E}">
        <p14:creationId xmlns:p14="http://schemas.microsoft.com/office/powerpoint/2010/main" val="2391075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Mechanisation</a:t>
            </a:r>
            <a:r>
              <a:rPr lang="en-US" b="1" dirty="0"/>
              <a:t>: Canning</a:t>
            </a:r>
          </a:p>
        </p:txBody>
      </p:sp>
      <p:sp>
        <p:nvSpPr>
          <p:cNvPr id="3" name="Content Placeholder 2"/>
          <p:cNvSpPr>
            <a:spLocks noGrp="1"/>
          </p:cNvSpPr>
          <p:nvPr>
            <p:ph idx="1"/>
          </p:nvPr>
        </p:nvSpPr>
        <p:spPr/>
        <p:txBody>
          <a:bodyPr>
            <a:normAutofit lnSpcReduction="10000"/>
          </a:bodyPr>
          <a:lstStyle/>
          <a:p>
            <a:pPr marL="0" indent="0">
              <a:buNone/>
            </a:pPr>
            <a:r>
              <a:rPr lang="en-US" sz="4000" u="sng" dirty="0" err="1"/>
              <a:t>Unionisation</a:t>
            </a:r>
            <a:endParaRPr lang="en-GB" sz="4000" u="sng" dirty="0"/>
          </a:p>
          <a:p>
            <a:pPr marL="0" indent="0">
              <a:buNone/>
            </a:pPr>
            <a:r>
              <a:rPr lang="en-GB" sz="4000" dirty="0"/>
              <a:t>e.g. formation in 1884 of US Can Makers Mutual Protective Association</a:t>
            </a:r>
            <a:endParaRPr lang="en-GB" sz="4000" dirty="0">
              <a:effectLst/>
            </a:endParaRPr>
          </a:p>
          <a:p>
            <a:pPr marL="0" indent="0">
              <a:buNone/>
            </a:pPr>
            <a:endParaRPr lang="en-GB" sz="4000" dirty="0"/>
          </a:p>
          <a:p>
            <a:pPr marL="0" indent="0">
              <a:buNone/>
            </a:pPr>
            <a:r>
              <a:rPr lang="en-GB" sz="4000" u="sng" dirty="0"/>
              <a:t>Strikes</a:t>
            </a:r>
          </a:p>
          <a:p>
            <a:pPr marL="0" indent="0">
              <a:buNone/>
            </a:pPr>
            <a:r>
              <a:rPr lang="en-GB" sz="4000" dirty="0"/>
              <a:t>e.g. 10 strikes by cannery workers in Baltimore between 1881 and 1895.</a:t>
            </a:r>
            <a:endParaRPr lang="en-US" sz="4000" dirty="0"/>
          </a:p>
        </p:txBody>
      </p:sp>
    </p:spTree>
    <p:extLst>
      <p:ext uri="{BB962C8B-B14F-4D97-AF65-F5344CB8AC3E}">
        <p14:creationId xmlns:p14="http://schemas.microsoft.com/office/powerpoint/2010/main" val="279047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a:t>Mechanisation</a:t>
            </a:r>
            <a:br>
              <a:rPr lang="en-US" b="1" dirty="0"/>
            </a:br>
            <a:r>
              <a:rPr lang="en-US" dirty="0"/>
              <a:t>Assembly Lines and Disassembly Lines</a:t>
            </a:r>
          </a:p>
        </p:txBody>
      </p:sp>
      <p:sp>
        <p:nvSpPr>
          <p:cNvPr id="5" name="Text Placeholder 4">
            <a:extLst>
              <a:ext uri="{FF2B5EF4-FFF2-40B4-BE49-F238E27FC236}">
                <a16:creationId xmlns:a16="http://schemas.microsoft.com/office/drawing/2014/main" id="{C8454D62-ACAD-294C-B978-DC0D1852B6E0}"/>
              </a:ext>
            </a:extLst>
          </p:cNvPr>
          <p:cNvSpPr>
            <a:spLocks noGrp="1"/>
          </p:cNvSpPr>
          <p:nvPr>
            <p:ph type="body" idx="1"/>
          </p:nvPr>
        </p:nvSpPr>
        <p:spPr>
          <a:xfrm>
            <a:off x="179520" y="2427669"/>
            <a:ext cx="4040188" cy="639762"/>
          </a:xfrm>
        </p:spPr>
        <p:txBody>
          <a:bodyPr>
            <a:normAutofit fontScale="85000" lnSpcReduction="20000"/>
          </a:bodyPr>
          <a:lstStyle/>
          <a:p>
            <a:r>
              <a:rPr lang="en-US" dirty="0"/>
              <a:t>‘Disassembly Line’, Cincinnati Hogs (1873)</a:t>
            </a:r>
          </a:p>
        </p:txBody>
      </p:sp>
      <p:sp>
        <p:nvSpPr>
          <p:cNvPr id="3" name="Content Placeholder 2"/>
          <p:cNvSpPr>
            <a:spLocks noGrp="1"/>
          </p:cNvSpPr>
          <p:nvPr>
            <p:ph sz="half" idx="2"/>
          </p:nvPr>
        </p:nvSpPr>
        <p:spPr/>
        <p:txBody>
          <a:bodyPr/>
          <a:lstStyle/>
          <a:p>
            <a:pPr marL="0" indent="0" algn="ctr">
              <a:buNone/>
            </a:pPr>
            <a:r>
              <a:rPr lang="en-US" dirty="0"/>
              <a:t>  </a:t>
            </a:r>
          </a:p>
        </p:txBody>
      </p:sp>
      <p:sp>
        <p:nvSpPr>
          <p:cNvPr id="6" name="Text Placeholder 5">
            <a:extLst>
              <a:ext uri="{FF2B5EF4-FFF2-40B4-BE49-F238E27FC236}">
                <a16:creationId xmlns:a16="http://schemas.microsoft.com/office/drawing/2014/main" id="{42D816B5-E06D-EA46-98B4-3ACB493CADD2}"/>
              </a:ext>
            </a:extLst>
          </p:cNvPr>
          <p:cNvSpPr>
            <a:spLocks noGrp="1"/>
          </p:cNvSpPr>
          <p:nvPr>
            <p:ph type="body" sz="quarter" idx="3"/>
          </p:nvPr>
        </p:nvSpPr>
        <p:spPr>
          <a:xfrm>
            <a:off x="4645025" y="1535113"/>
            <a:ext cx="4041775" cy="359432"/>
          </a:xfrm>
        </p:spPr>
        <p:txBody>
          <a:bodyPr>
            <a:normAutofit fontScale="85000" lnSpcReduction="20000"/>
          </a:bodyPr>
          <a:lstStyle/>
          <a:p>
            <a:r>
              <a:rPr lang="en-US" dirty="0"/>
              <a:t>Ford Assembly Line (1913)</a:t>
            </a:r>
          </a:p>
        </p:txBody>
      </p:sp>
      <p:pic>
        <p:nvPicPr>
          <p:cNvPr id="4" name="Picture 3"/>
          <p:cNvPicPr>
            <a:picLocks noChangeAspect="1"/>
          </p:cNvPicPr>
          <p:nvPr/>
        </p:nvPicPr>
        <p:blipFill>
          <a:blip r:embed="rId2"/>
          <a:stretch>
            <a:fillRect/>
          </a:stretch>
        </p:blipFill>
        <p:spPr>
          <a:xfrm>
            <a:off x="64756" y="3369982"/>
            <a:ext cx="4825075" cy="3152382"/>
          </a:xfrm>
          <a:prstGeom prst="rect">
            <a:avLst/>
          </a:prstGeom>
        </p:spPr>
      </p:pic>
      <p:pic>
        <p:nvPicPr>
          <p:cNvPr id="8" name="Content Placeholder 3">
            <a:extLst>
              <a:ext uri="{FF2B5EF4-FFF2-40B4-BE49-F238E27FC236}">
                <a16:creationId xmlns:a16="http://schemas.microsoft.com/office/drawing/2014/main" id="{BE074877-22EA-C348-BDFA-E02AFB9096D9}"/>
              </a:ext>
            </a:extLst>
          </p:cNvPr>
          <p:cNvPicPr>
            <a:picLocks noGrp="1" noChangeAspect="1"/>
          </p:cNvPicPr>
          <p:nvPr>
            <p:ph sz="quarter" idx="4"/>
          </p:nvPr>
        </p:nvPicPr>
        <p:blipFill>
          <a:blip r:embed="rId3"/>
          <a:srcRect l="-7959" r="-7959"/>
          <a:stretch>
            <a:fillRect/>
          </a:stretch>
        </p:blipFill>
        <p:spPr>
          <a:xfrm>
            <a:off x="4645025" y="1894545"/>
            <a:ext cx="4564380" cy="2500372"/>
          </a:xfrm>
        </p:spPr>
      </p:pic>
      <p:sp>
        <p:nvSpPr>
          <p:cNvPr id="7" name="TextBox 6">
            <a:extLst>
              <a:ext uri="{FF2B5EF4-FFF2-40B4-BE49-F238E27FC236}">
                <a16:creationId xmlns:a16="http://schemas.microsoft.com/office/drawing/2014/main" id="{BD9259FA-71FF-9626-BC7B-3D6CDB16E727}"/>
              </a:ext>
            </a:extLst>
          </p:cNvPr>
          <p:cNvSpPr txBox="1"/>
          <p:nvPr/>
        </p:nvSpPr>
        <p:spPr>
          <a:xfrm>
            <a:off x="4889831" y="4482028"/>
            <a:ext cx="4040188" cy="2246769"/>
          </a:xfrm>
          <a:prstGeom prst="rect">
            <a:avLst/>
          </a:prstGeom>
          <a:noFill/>
        </p:spPr>
        <p:txBody>
          <a:bodyPr wrap="square" rtlCol="0">
            <a:spAutoFit/>
          </a:bodyPr>
          <a:lstStyle/>
          <a:p>
            <a:r>
              <a:rPr lang="en-GB" sz="1800" dirty="0">
                <a:effectLst/>
                <a:latin typeface="Baskerville" panose="02020502070401020303" pitchFamily="18" charset="0"/>
                <a:ea typeface="Times New Roman" panose="02020603050405020304" pitchFamily="18" charset="0"/>
                <a:cs typeface="Times New Roman" panose="02020603050405020304" pitchFamily="18" charset="0"/>
              </a:rPr>
              <a:t>‘The Fordist assembly line (where parts came to workers) was pioneered in large can-making factories such as American Can and large canneries such as Campbell’s and Heinz.’ </a:t>
            </a:r>
          </a:p>
          <a:p>
            <a:endParaRPr lang="en-GB" sz="1800" dirty="0">
              <a:effectLst/>
              <a:latin typeface="Baskerville" panose="02020502070401020303" pitchFamily="18" charset="0"/>
              <a:ea typeface="Times New Roman" panose="02020603050405020304" pitchFamily="18" charset="0"/>
              <a:cs typeface="Times New Roman" panose="02020603050405020304" pitchFamily="18" charset="0"/>
            </a:endParaRPr>
          </a:p>
          <a:p>
            <a:r>
              <a:rPr lang="en-GB" sz="1600" dirty="0">
                <a:effectLst/>
                <a:latin typeface="Baskerville" panose="02020502070401020303" pitchFamily="18" charset="0"/>
                <a:ea typeface="MS Mincho" panose="02020609040205080304" pitchFamily="49" charset="-128"/>
                <a:cs typeface="Times New Roman" panose="02020603050405020304" pitchFamily="18" charset="0"/>
              </a:rPr>
              <a:t>Gabriella </a:t>
            </a:r>
            <a:r>
              <a:rPr lang="en-GB" sz="1600" dirty="0" err="1">
                <a:effectLst/>
                <a:latin typeface="Baskerville" panose="02020502070401020303" pitchFamily="18" charset="0"/>
                <a:ea typeface="MS Mincho" panose="02020609040205080304" pitchFamily="49" charset="-128"/>
                <a:cs typeface="Times New Roman" panose="02020603050405020304" pitchFamily="18" charset="0"/>
              </a:rPr>
              <a:t>Petrick</a:t>
            </a:r>
            <a:r>
              <a:rPr lang="en-GB" sz="1600" dirty="0">
                <a:effectLst/>
                <a:latin typeface="Baskerville" panose="02020502070401020303" pitchFamily="18" charset="0"/>
                <a:ea typeface="MS Mincho" panose="02020609040205080304" pitchFamily="49" charset="-128"/>
                <a:cs typeface="Times New Roman" panose="02020603050405020304" pitchFamily="18" charset="0"/>
              </a:rPr>
              <a:t>, ‘Industrial Food’, </a:t>
            </a:r>
            <a:r>
              <a:rPr lang="en-GB" sz="1600" i="1" dirty="0">
                <a:effectLst/>
                <a:latin typeface="Baskerville" panose="02020502070401020303" pitchFamily="18" charset="0"/>
                <a:ea typeface="MS Mincho" panose="02020609040205080304" pitchFamily="49" charset="-128"/>
                <a:cs typeface="Times New Roman" panose="02020603050405020304" pitchFamily="18" charset="0"/>
              </a:rPr>
              <a:t>Oxford Handbook of Food History</a:t>
            </a:r>
            <a:r>
              <a:rPr lang="en-GB" sz="1600" dirty="0">
                <a:effectLst/>
                <a:latin typeface="Baskerville" panose="02020502070401020303" pitchFamily="18" charset="0"/>
                <a:ea typeface="MS Mincho" panose="02020609040205080304" pitchFamily="49" charset="-128"/>
                <a:cs typeface="Times New Roman" panose="02020603050405020304" pitchFamily="18" charset="0"/>
              </a:rPr>
              <a:t>, ed. Pilcher (2012).</a:t>
            </a:r>
            <a:endParaRPr lang="en-US" sz="1600" dirty="0"/>
          </a:p>
        </p:txBody>
      </p:sp>
    </p:spTree>
    <p:extLst>
      <p:ext uri="{BB962C8B-B14F-4D97-AF65-F5344CB8AC3E}">
        <p14:creationId xmlns:p14="http://schemas.microsoft.com/office/powerpoint/2010/main" val="1048138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C56C9DD-97C3-52E5-050D-CB6747210416}"/>
              </a:ext>
            </a:extLst>
          </p:cNvPr>
          <p:cNvSpPr>
            <a:spLocks noGrp="1"/>
          </p:cNvSpPr>
          <p:nvPr>
            <p:ph type="ctrTitle"/>
          </p:nvPr>
        </p:nvSpPr>
        <p:spPr/>
        <p:txBody>
          <a:bodyPr/>
          <a:lstStyle/>
          <a:p>
            <a:r>
              <a:rPr lang="en-US" dirty="0"/>
              <a:t>New Technologies in Transport</a:t>
            </a:r>
          </a:p>
        </p:txBody>
      </p:sp>
      <p:sp>
        <p:nvSpPr>
          <p:cNvPr id="8" name="Subtitle 7">
            <a:extLst>
              <a:ext uri="{FF2B5EF4-FFF2-40B4-BE49-F238E27FC236}">
                <a16:creationId xmlns:a16="http://schemas.microsoft.com/office/drawing/2014/main" id="{A9D10F4A-5F87-F04A-61EC-830171C0CAFF}"/>
              </a:ext>
            </a:extLst>
          </p:cNvPr>
          <p:cNvSpPr>
            <a:spLocks noGrp="1"/>
          </p:cNvSpPr>
          <p:nvPr>
            <p:ph type="subTitle" idx="1"/>
          </p:nvPr>
        </p:nvSpPr>
        <p:spPr/>
        <p:txBody>
          <a:bodyPr/>
          <a:lstStyle/>
          <a:p>
            <a:r>
              <a:rPr lang="en-US" dirty="0"/>
              <a:t>Railways and refrigerator ships</a:t>
            </a:r>
          </a:p>
        </p:txBody>
      </p:sp>
    </p:spTree>
    <p:extLst>
      <p:ext uri="{BB962C8B-B14F-4D97-AF65-F5344CB8AC3E}">
        <p14:creationId xmlns:p14="http://schemas.microsoft.com/office/powerpoint/2010/main" val="29693550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New Technologies in Transport: Railways</a:t>
            </a:r>
          </a:p>
        </p:txBody>
      </p:sp>
      <p:pic>
        <p:nvPicPr>
          <p:cNvPr id="4" name="Content Placeholder 3"/>
          <p:cNvPicPr>
            <a:picLocks noGrp="1" noChangeAspect="1"/>
          </p:cNvPicPr>
          <p:nvPr>
            <p:ph idx="1"/>
          </p:nvPr>
        </p:nvPicPr>
        <p:blipFill>
          <a:blip r:embed="rId2"/>
          <a:srcRect l="-40715" r="-40715"/>
          <a:stretch>
            <a:fillRect/>
          </a:stretch>
        </p:blipFill>
        <p:spPr>
          <a:xfrm>
            <a:off x="2274930" y="2089537"/>
            <a:ext cx="8229600" cy="4525963"/>
          </a:xfrm>
        </p:spPr>
      </p:pic>
      <p:sp>
        <p:nvSpPr>
          <p:cNvPr id="5" name="TextBox 4"/>
          <p:cNvSpPr txBox="1"/>
          <p:nvPr/>
        </p:nvSpPr>
        <p:spPr>
          <a:xfrm>
            <a:off x="699127" y="1922395"/>
            <a:ext cx="3157724" cy="3970318"/>
          </a:xfrm>
          <a:prstGeom prst="rect">
            <a:avLst/>
          </a:prstGeom>
          <a:noFill/>
        </p:spPr>
        <p:txBody>
          <a:bodyPr wrap="square" rtlCol="0">
            <a:spAutoFit/>
          </a:bodyPr>
          <a:lstStyle/>
          <a:p>
            <a:r>
              <a:rPr lang="en-US" sz="3600" dirty="0"/>
              <a:t>Wheat ready for loading at a station on the Central Argentine Railway</a:t>
            </a:r>
          </a:p>
          <a:p>
            <a:r>
              <a:rPr lang="en-US" sz="3600" dirty="0"/>
              <a:t>(circa 1910)</a:t>
            </a:r>
          </a:p>
        </p:txBody>
      </p:sp>
    </p:spTree>
    <p:extLst>
      <p:ext uri="{BB962C8B-B14F-4D97-AF65-F5344CB8AC3E}">
        <p14:creationId xmlns:p14="http://schemas.microsoft.com/office/powerpoint/2010/main" val="871868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New Technologies in Transport: Railways</a:t>
            </a:r>
          </a:p>
        </p:txBody>
      </p:sp>
      <p:sp>
        <p:nvSpPr>
          <p:cNvPr id="3" name="Content Placeholder 2"/>
          <p:cNvSpPr>
            <a:spLocks noGrp="1"/>
          </p:cNvSpPr>
          <p:nvPr>
            <p:ph idx="1"/>
          </p:nvPr>
        </p:nvSpPr>
        <p:spPr>
          <a:xfrm>
            <a:off x="457200" y="1600200"/>
            <a:ext cx="3224869" cy="4900992"/>
          </a:xfrm>
        </p:spPr>
        <p:txBody>
          <a:bodyPr>
            <a:normAutofit/>
          </a:bodyPr>
          <a:lstStyle/>
          <a:p>
            <a:pPr marL="0" indent="0">
              <a:buNone/>
            </a:pPr>
            <a:r>
              <a:rPr lang="en-US" sz="3600" dirty="0"/>
              <a:t>Central Argentine Railway</a:t>
            </a:r>
          </a:p>
          <a:p>
            <a:pPr marL="0" indent="0">
              <a:buNone/>
            </a:pPr>
            <a:r>
              <a:rPr lang="en-US" sz="3600" dirty="0"/>
              <a:t>bringing cattle to </a:t>
            </a:r>
            <a:r>
              <a:rPr lang="en-US" sz="3600" dirty="0" err="1"/>
              <a:t>Barrancosa</a:t>
            </a:r>
            <a:r>
              <a:rPr lang="en-US" sz="3600" dirty="0"/>
              <a:t> (Argentina).</a:t>
            </a:r>
          </a:p>
          <a:p>
            <a:pPr marL="0" indent="0">
              <a:buNone/>
            </a:pPr>
            <a:endParaRPr lang="en-US" sz="3600" dirty="0"/>
          </a:p>
        </p:txBody>
      </p:sp>
      <p:pic>
        <p:nvPicPr>
          <p:cNvPr id="4" name="Picture 3"/>
          <p:cNvPicPr>
            <a:picLocks noChangeAspect="1"/>
          </p:cNvPicPr>
          <p:nvPr/>
        </p:nvPicPr>
        <p:blipFill>
          <a:blip r:embed="rId2"/>
          <a:stretch>
            <a:fillRect/>
          </a:stretch>
        </p:blipFill>
        <p:spPr>
          <a:xfrm>
            <a:off x="3804180" y="1735981"/>
            <a:ext cx="4744403" cy="4765211"/>
          </a:xfrm>
          <a:prstGeom prst="rect">
            <a:avLst/>
          </a:prstGeom>
        </p:spPr>
      </p:pic>
    </p:spTree>
    <p:extLst>
      <p:ext uri="{BB962C8B-B14F-4D97-AF65-F5344CB8AC3E}">
        <p14:creationId xmlns:p14="http://schemas.microsoft.com/office/powerpoint/2010/main" val="36902639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New Technologies in </a:t>
            </a:r>
            <a:r>
              <a:rPr lang="en-GB" b="1" dirty="0"/>
              <a:t>Transport: Refrigerator Ships</a:t>
            </a:r>
            <a:endParaRPr lang="en-US" b="1" dirty="0"/>
          </a:p>
        </p:txBody>
      </p:sp>
      <p:pic>
        <p:nvPicPr>
          <p:cNvPr id="4" name="Content Placeholder 3"/>
          <p:cNvPicPr>
            <a:picLocks noGrp="1" noChangeAspect="1"/>
          </p:cNvPicPr>
          <p:nvPr>
            <p:ph sz="half" idx="1"/>
          </p:nvPr>
        </p:nvPicPr>
        <p:blipFill>
          <a:blip r:embed="rId2"/>
          <a:srcRect t="-53271" b="-53271"/>
          <a:stretch>
            <a:fillRect/>
          </a:stretch>
        </p:blipFill>
        <p:spPr>
          <a:xfrm>
            <a:off x="457200" y="846138"/>
            <a:ext cx="4038600" cy="4525963"/>
          </a:xfrm>
        </p:spPr>
      </p:pic>
      <p:sp>
        <p:nvSpPr>
          <p:cNvPr id="8" name="Content Placeholder 7"/>
          <p:cNvSpPr>
            <a:spLocks noGrp="1"/>
          </p:cNvSpPr>
          <p:nvPr>
            <p:ph sz="half" idx="2"/>
          </p:nvPr>
        </p:nvSpPr>
        <p:spPr>
          <a:xfrm>
            <a:off x="4648200" y="1600201"/>
            <a:ext cx="3758821" cy="1484194"/>
          </a:xfrm>
        </p:spPr>
        <p:txBody>
          <a:bodyPr>
            <a:normAutofit lnSpcReduction="10000"/>
          </a:bodyPr>
          <a:lstStyle/>
          <a:p>
            <a:pPr marL="0" indent="0">
              <a:buNone/>
            </a:pPr>
            <a:endParaRPr lang="en-US" b="1" i="1" dirty="0"/>
          </a:p>
          <a:p>
            <a:pPr marL="0" indent="0">
              <a:buNone/>
            </a:pPr>
            <a:endParaRPr lang="en-US" b="1" i="1" dirty="0"/>
          </a:p>
          <a:p>
            <a:pPr marL="0" indent="0">
              <a:buNone/>
            </a:pPr>
            <a:r>
              <a:rPr lang="en-GB" b="1" i="1" dirty="0"/>
              <a:t>Le Frigorifique </a:t>
            </a:r>
            <a:r>
              <a:rPr lang="en-GB" b="1" dirty="0"/>
              <a:t>(1876)</a:t>
            </a:r>
            <a:endParaRPr lang="en-US" b="1" dirty="0"/>
          </a:p>
        </p:txBody>
      </p:sp>
      <p:pic>
        <p:nvPicPr>
          <p:cNvPr id="3" name="Picture 2">
            <a:extLst>
              <a:ext uri="{FF2B5EF4-FFF2-40B4-BE49-F238E27FC236}">
                <a16:creationId xmlns:a16="http://schemas.microsoft.com/office/drawing/2014/main" id="{7049D1BC-E31A-1144-9C7C-993A681DD92D}"/>
              </a:ext>
            </a:extLst>
          </p:cNvPr>
          <p:cNvPicPr>
            <a:picLocks noChangeAspect="1"/>
          </p:cNvPicPr>
          <p:nvPr/>
        </p:nvPicPr>
        <p:blipFill>
          <a:blip r:embed="rId3"/>
          <a:stretch>
            <a:fillRect/>
          </a:stretch>
        </p:blipFill>
        <p:spPr>
          <a:xfrm>
            <a:off x="4765672" y="4343190"/>
            <a:ext cx="4064000" cy="2349500"/>
          </a:xfrm>
          <a:prstGeom prst="rect">
            <a:avLst/>
          </a:prstGeom>
        </p:spPr>
      </p:pic>
      <p:sp>
        <p:nvSpPr>
          <p:cNvPr id="9" name="TextBox 8">
            <a:extLst>
              <a:ext uri="{FF2B5EF4-FFF2-40B4-BE49-F238E27FC236}">
                <a16:creationId xmlns:a16="http://schemas.microsoft.com/office/drawing/2014/main" id="{D6732B03-0DDC-8F45-9128-32A8543A4535}"/>
              </a:ext>
            </a:extLst>
          </p:cNvPr>
          <p:cNvSpPr txBox="1"/>
          <p:nvPr/>
        </p:nvSpPr>
        <p:spPr>
          <a:xfrm>
            <a:off x="187328" y="4624955"/>
            <a:ext cx="4191001" cy="2246769"/>
          </a:xfrm>
          <a:prstGeom prst="rect">
            <a:avLst/>
          </a:prstGeom>
          <a:noFill/>
        </p:spPr>
        <p:txBody>
          <a:bodyPr wrap="square" rtlCol="0">
            <a:spAutoFit/>
          </a:bodyPr>
          <a:lstStyle/>
          <a:p>
            <a:r>
              <a:rPr lang="en-GB" sz="2800" b="1" i="1" dirty="0"/>
              <a:t>Dunedin</a:t>
            </a:r>
            <a:endParaRPr lang="en-GB" sz="2800" b="1" dirty="0"/>
          </a:p>
          <a:p>
            <a:r>
              <a:rPr lang="en-GB" sz="2800" b="1" dirty="0"/>
              <a:t>Sailed from New Zealand to Britain carrying 5,000 frozen mutton carcasses (1882).</a:t>
            </a:r>
          </a:p>
        </p:txBody>
      </p:sp>
    </p:spTree>
    <p:extLst>
      <p:ext uri="{BB962C8B-B14F-4D97-AF65-F5344CB8AC3E}">
        <p14:creationId xmlns:p14="http://schemas.microsoft.com/office/powerpoint/2010/main" val="1593072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0A6A8BB-E431-8902-A524-061EBBED5980}"/>
              </a:ext>
            </a:extLst>
          </p:cNvPr>
          <p:cNvSpPr>
            <a:spLocks noGrp="1"/>
          </p:cNvSpPr>
          <p:nvPr>
            <p:ph type="ctrTitle"/>
          </p:nvPr>
        </p:nvSpPr>
        <p:spPr/>
        <p:txBody>
          <a:bodyPr/>
          <a:lstStyle/>
          <a:p>
            <a:r>
              <a:rPr lang="en-US" b="1" dirty="0"/>
              <a:t>New Technologies in Retailing</a:t>
            </a:r>
          </a:p>
        </p:txBody>
      </p:sp>
      <p:sp>
        <p:nvSpPr>
          <p:cNvPr id="6" name="Subtitle 5">
            <a:extLst>
              <a:ext uri="{FF2B5EF4-FFF2-40B4-BE49-F238E27FC236}">
                <a16:creationId xmlns:a16="http://schemas.microsoft.com/office/drawing/2014/main" id="{06185DFC-C6D7-0507-CBF3-411041DC6001}"/>
              </a:ext>
            </a:extLst>
          </p:cNvPr>
          <p:cNvSpPr>
            <a:spLocks noGrp="1"/>
          </p:cNvSpPr>
          <p:nvPr>
            <p:ph type="subTitle" idx="1"/>
          </p:nvPr>
        </p:nvSpPr>
        <p:spPr/>
        <p:txBody>
          <a:bodyPr/>
          <a:lstStyle/>
          <a:p>
            <a:r>
              <a:rPr lang="en-US" dirty="0"/>
              <a:t>Branding and advertising</a:t>
            </a:r>
          </a:p>
        </p:txBody>
      </p:sp>
    </p:spTree>
    <p:extLst>
      <p:ext uri="{BB962C8B-B14F-4D97-AF65-F5344CB8AC3E}">
        <p14:creationId xmlns:p14="http://schemas.microsoft.com/office/powerpoint/2010/main" val="2966983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3B9D7-6457-40DF-3937-3E8436D2D80E}"/>
              </a:ext>
            </a:extLst>
          </p:cNvPr>
          <p:cNvSpPr>
            <a:spLocks noGrp="1"/>
          </p:cNvSpPr>
          <p:nvPr>
            <p:ph type="title"/>
          </p:nvPr>
        </p:nvSpPr>
        <p:spPr/>
        <p:txBody>
          <a:bodyPr>
            <a:normAutofit fontScale="90000"/>
          </a:bodyPr>
          <a:lstStyle/>
          <a:p>
            <a:r>
              <a:rPr lang="en-US" dirty="0"/>
              <a:t>Today’s 3-4 seminar is RESCHEDULED!!</a:t>
            </a:r>
          </a:p>
        </p:txBody>
      </p:sp>
      <p:sp>
        <p:nvSpPr>
          <p:cNvPr id="3" name="Content Placeholder 2">
            <a:extLst>
              <a:ext uri="{FF2B5EF4-FFF2-40B4-BE49-F238E27FC236}">
                <a16:creationId xmlns:a16="http://schemas.microsoft.com/office/drawing/2014/main" id="{17F51E98-6BF2-9199-8455-0916D90B4D66}"/>
              </a:ext>
            </a:extLst>
          </p:cNvPr>
          <p:cNvSpPr>
            <a:spLocks noGrp="1"/>
          </p:cNvSpPr>
          <p:nvPr>
            <p:ph idx="1"/>
          </p:nvPr>
        </p:nvSpPr>
        <p:spPr/>
        <p:txBody>
          <a:bodyPr>
            <a:normAutofit fontScale="92500" lnSpcReduction="20000"/>
          </a:bodyPr>
          <a:lstStyle/>
          <a:p>
            <a:endParaRPr lang="en-US" dirty="0"/>
          </a:p>
          <a:p>
            <a:r>
              <a:rPr lang="en-US" dirty="0"/>
              <a:t>The replacement seminar will take place TOMORROW (14 November) 3-4pm in FAB 1.10.</a:t>
            </a:r>
          </a:p>
          <a:p>
            <a:endParaRPr lang="en-US" dirty="0"/>
          </a:p>
          <a:p>
            <a:r>
              <a:rPr lang="en-US" dirty="0"/>
              <a:t>If you can’t make this time, email me to let me know and I will record an authorized absence.  You can come to talk to me in my office to discuss the session, too, if you like—let me know.</a:t>
            </a:r>
          </a:p>
          <a:p>
            <a:endParaRPr lang="en-US" dirty="0"/>
          </a:p>
          <a:p>
            <a:r>
              <a:rPr lang="en-US" dirty="0"/>
              <a:t>Many apologies!!</a:t>
            </a:r>
          </a:p>
        </p:txBody>
      </p:sp>
    </p:spTree>
    <p:extLst>
      <p:ext uri="{BB962C8B-B14F-4D97-AF65-F5344CB8AC3E}">
        <p14:creationId xmlns:p14="http://schemas.microsoft.com/office/powerpoint/2010/main" val="17148842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Retail: Branding</a:t>
            </a:r>
            <a:br>
              <a:rPr lang="en-US" b="1" dirty="0"/>
            </a:br>
            <a:r>
              <a:rPr lang="en-US" sz="3600" b="1" dirty="0"/>
              <a:t>The Chain Store</a:t>
            </a:r>
          </a:p>
        </p:txBody>
      </p:sp>
      <p:pic>
        <p:nvPicPr>
          <p:cNvPr id="8" name="Content Placeholder 7">
            <a:extLst>
              <a:ext uri="{FF2B5EF4-FFF2-40B4-BE49-F238E27FC236}">
                <a16:creationId xmlns:a16="http://schemas.microsoft.com/office/drawing/2014/main" id="{37AF9D71-B5C2-1048-A4D0-2EC72CD867FE}"/>
              </a:ext>
            </a:extLst>
          </p:cNvPr>
          <p:cNvPicPr>
            <a:picLocks noGrp="1" noChangeAspect="1"/>
          </p:cNvPicPr>
          <p:nvPr>
            <p:ph idx="1"/>
          </p:nvPr>
        </p:nvPicPr>
        <p:blipFill>
          <a:blip r:embed="rId2"/>
          <a:stretch>
            <a:fillRect/>
          </a:stretch>
        </p:blipFill>
        <p:spPr>
          <a:xfrm>
            <a:off x="307075" y="1940493"/>
            <a:ext cx="4145103" cy="3922049"/>
          </a:xfrm>
          <a:prstGeom prst="rect">
            <a:avLst/>
          </a:prstGeom>
        </p:spPr>
      </p:pic>
      <p:pic>
        <p:nvPicPr>
          <p:cNvPr id="9" name="Picture 8">
            <a:extLst>
              <a:ext uri="{FF2B5EF4-FFF2-40B4-BE49-F238E27FC236}">
                <a16:creationId xmlns:a16="http://schemas.microsoft.com/office/drawing/2014/main" id="{579FDFC7-FAE0-C045-89F2-3BC68F333C04}"/>
              </a:ext>
            </a:extLst>
          </p:cNvPr>
          <p:cNvPicPr>
            <a:picLocks noChangeAspect="1"/>
          </p:cNvPicPr>
          <p:nvPr/>
        </p:nvPicPr>
        <p:blipFill>
          <a:blip r:embed="rId3"/>
          <a:stretch>
            <a:fillRect/>
          </a:stretch>
        </p:blipFill>
        <p:spPr>
          <a:xfrm>
            <a:off x="4844023" y="1681969"/>
            <a:ext cx="4183971" cy="4684712"/>
          </a:xfrm>
          <a:prstGeom prst="rect">
            <a:avLst/>
          </a:prstGeom>
        </p:spPr>
      </p:pic>
      <p:sp>
        <p:nvSpPr>
          <p:cNvPr id="10" name="TextBox 9">
            <a:extLst>
              <a:ext uri="{FF2B5EF4-FFF2-40B4-BE49-F238E27FC236}">
                <a16:creationId xmlns:a16="http://schemas.microsoft.com/office/drawing/2014/main" id="{873AE52F-CBC9-E146-BBEC-E923B3849B68}"/>
              </a:ext>
            </a:extLst>
          </p:cNvPr>
          <p:cNvSpPr txBox="1"/>
          <p:nvPr/>
        </p:nvSpPr>
        <p:spPr>
          <a:xfrm>
            <a:off x="307075" y="6100549"/>
            <a:ext cx="4145103" cy="369332"/>
          </a:xfrm>
          <a:prstGeom prst="rect">
            <a:avLst/>
          </a:prstGeom>
          <a:noFill/>
        </p:spPr>
        <p:txBody>
          <a:bodyPr wrap="square" rtlCol="0">
            <a:spAutoFit/>
          </a:bodyPr>
          <a:lstStyle/>
          <a:p>
            <a:r>
              <a:rPr lang="en-US" dirty="0"/>
              <a:t>Lipton’s Grocery Stores in 1870s Glasgow</a:t>
            </a:r>
          </a:p>
        </p:txBody>
      </p:sp>
    </p:spTree>
    <p:extLst>
      <p:ext uri="{BB962C8B-B14F-4D97-AF65-F5344CB8AC3E}">
        <p14:creationId xmlns:p14="http://schemas.microsoft.com/office/powerpoint/2010/main" val="31610988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55142-9840-434C-8C7A-391220FE6C9A}"/>
              </a:ext>
            </a:extLst>
          </p:cNvPr>
          <p:cNvSpPr>
            <a:spLocks noGrp="1"/>
          </p:cNvSpPr>
          <p:nvPr>
            <p:ph type="title"/>
          </p:nvPr>
        </p:nvSpPr>
        <p:spPr/>
        <p:txBody>
          <a:bodyPr>
            <a:normAutofit fontScale="90000"/>
          </a:bodyPr>
          <a:lstStyle/>
          <a:p>
            <a:r>
              <a:rPr lang="en-US" b="1" dirty="0"/>
              <a:t>Retail: Branding</a:t>
            </a:r>
            <a:br>
              <a:rPr lang="en-US" b="1" dirty="0"/>
            </a:br>
            <a:r>
              <a:rPr lang="en-US" sz="3600" b="1" dirty="0"/>
              <a:t>The Chain Store</a:t>
            </a:r>
          </a:p>
        </p:txBody>
      </p:sp>
      <p:sp>
        <p:nvSpPr>
          <p:cNvPr id="3" name="Content Placeholder 2">
            <a:extLst>
              <a:ext uri="{FF2B5EF4-FFF2-40B4-BE49-F238E27FC236}">
                <a16:creationId xmlns:a16="http://schemas.microsoft.com/office/drawing/2014/main" id="{AC299C11-D3E5-8840-9E61-449A90741A85}"/>
              </a:ext>
            </a:extLst>
          </p:cNvPr>
          <p:cNvSpPr>
            <a:spLocks noGrp="1"/>
          </p:cNvSpPr>
          <p:nvPr>
            <p:ph idx="1"/>
          </p:nvPr>
        </p:nvSpPr>
        <p:spPr/>
        <p:txBody>
          <a:bodyPr/>
          <a:lstStyle/>
          <a:p>
            <a:pPr marL="0" indent="0">
              <a:buNone/>
            </a:pPr>
            <a:endParaRPr lang="en-GB" dirty="0"/>
          </a:p>
          <a:p>
            <a:pPr marL="0" indent="0">
              <a:buNone/>
            </a:pPr>
            <a:endParaRPr lang="en-US" dirty="0"/>
          </a:p>
        </p:txBody>
      </p:sp>
      <p:pic>
        <p:nvPicPr>
          <p:cNvPr id="4" name="Picture 3">
            <a:extLst>
              <a:ext uri="{FF2B5EF4-FFF2-40B4-BE49-F238E27FC236}">
                <a16:creationId xmlns:a16="http://schemas.microsoft.com/office/drawing/2014/main" id="{1251152E-1511-A045-82A9-EB221C4A71F0}"/>
              </a:ext>
            </a:extLst>
          </p:cNvPr>
          <p:cNvPicPr>
            <a:picLocks noChangeAspect="1"/>
          </p:cNvPicPr>
          <p:nvPr/>
        </p:nvPicPr>
        <p:blipFill>
          <a:blip r:embed="rId2"/>
          <a:stretch>
            <a:fillRect/>
          </a:stretch>
        </p:blipFill>
        <p:spPr>
          <a:xfrm>
            <a:off x="0" y="1421704"/>
            <a:ext cx="9144000" cy="5436296"/>
          </a:xfrm>
          <a:prstGeom prst="rect">
            <a:avLst/>
          </a:prstGeom>
        </p:spPr>
      </p:pic>
    </p:spTree>
    <p:extLst>
      <p:ext uri="{BB962C8B-B14F-4D97-AF65-F5344CB8AC3E}">
        <p14:creationId xmlns:p14="http://schemas.microsoft.com/office/powerpoint/2010/main" val="21969953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4E92F-349A-B142-92D1-08AB2C4652A5}"/>
              </a:ext>
            </a:extLst>
          </p:cNvPr>
          <p:cNvSpPr>
            <a:spLocks noGrp="1"/>
          </p:cNvSpPr>
          <p:nvPr>
            <p:ph type="title"/>
          </p:nvPr>
        </p:nvSpPr>
        <p:spPr/>
        <p:txBody>
          <a:bodyPr/>
          <a:lstStyle/>
          <a:p>
            <a:r>
              <a:rPr lang="en-US" b="1" dirty="0"/>
              <a:t>Retail: Branding</a:t>
            </a:r>
            <a:endParaRPr lang="en-US" dirty="0"/>
          </a:p>
        </p:txBody>
      </p:sp>
      <p:pic>
        <p:nvPicPr>
          <p:cNvPr id="4" name="Content Placeholder 3">
            <a:extLst>
              <a:ext uri="{FF2B5EF4-FFF2-40B4-BE49-F238E27FC236}">
                <a16:creationId xmlns:a16="http://schemas.microsoft.com/office/drawing/2014/main" id="{5BB19349-69FD-1A45-B2D5-EE6AA993C369}"/>
              </a:ext>
            </a:extLst>
          </p:cNvPr>
          <p:cNvPicPr>
            <a:picLocks noGrp="1" noChangeAspect="1"/>
          </p:cNvPicPr>
          <p:nvPr>
            <p:ph idx="1"/>
          </p:nvPr>
        </p:nvPicPr>
        <p:blipFill>
          <a:blip r:embed="rId2"/>
          <a:stretch>
            <a:fillRect/>
          </a:stretch>
        </p:blipFill>
        <p:spPr>
          <a:xfrm>
            <a:off x="1429498" y="1600200"/>
            <a:ext cx="6285003" cy="4525963"/>
          </a:xfrm>
          <a:prstGeom prst="rect">
            <a:avLst/>
          </a:prstGeom>
        </p:spPr>
      </p:pic>
    </p:spTree>
    <p:extLst>
      <p:ext uri="{BB962C8B-B14F-4D97-AF65-F5344CB8AC3E}">
        <p14:creationId xmlns:p14="http://schemas.microsoft.com/office/powerpoint/2010/main" val="19316942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Retail: Branding</a:t>
            </a:r>
          </a:p>
        </p:txBody>
      </p:sp>
      <p:pic>
        <p:nvPicPr>
          <p:cNvPr id="4" name="Content Placeholder 3"/>
          <p:cNvPicPr>
            <a:picLocks noGrp="1" noChangeAspect="1"/>
          </p:cNvPicPr>
          <p:nvPr>
            <p:ph sz="half" idx="1"/>
          </p:nvPr>
        </p:nvPicPr>
        <p:blipFill>
          <a:blip r:embed="rId2"/>
          <a:srcRect l="-10231" r="-10231"/>
          <a:stretch>
            <a:fillRect/>
          </a:stretch>
        </p:blipFill>
        <p:spPr/>
      </p:pic>
      <p:sp>
        <p:nvSpPr>
          <p:cNvPr id="3" name="Content Placeholder 2"/>
          <p:cNvSpPr>
            <a:spLocks noGrp="1"/>
          </p:cNvSpPr>
          <p:nvPr>
            <p:ph sz="half" idx="2"/>
          </p:nvPr>
        </p:nvSpPr>
        <p:spPr/>
        <p:txBody>
          <a:bodyPr>
            <a:normAutofit lnSpcReduction="10000"/>
          </a:bodyPr>
          <a:lstStyle/>
          <a:p>
            <a:pPr marL="0" indent="0">
              <a:buNone/>
            </a:pPr>
            <a:r>
              <a:rPr lang="en-GB" sz="4000" dirty="0"/>
              <a:t>Branding erases the actual origin of a food, replacing it with a brand. </a:t>
            </a:r>
          </a:p>
          <a:p>
            <a:pPr marL="0" indent="0">
              <a:buNone/>
            </a:pPr>
            <a:endParaRPr lang="en-GB" dirty="0"/>
          </a:p>
          <a:p>
            <a:pPr marL="0" indent="0">
              <a:buNone/>
            </a:pPr>
            <a:endParaRPr lang="en-GB" dirty="0"/>
          </a:p>
          <a:p>
            <a:pPr marL="0" indent="0">
              <a:buNone/>
            </a:pPr>
            <a:r>
              <a:rPr lang="en-US" sz="2000" dirty="0"/>
              <a:t>Richard Wilk, </a:t>
            </a:r>
            <a:r>
              <a:rPr lang="en-US" sz="2000" i="1" dirty="0"/>
              <a:t>Home Cooking in the Global Village </a:t>
            </a:r>
            <a:r>
              <a:rPr lang="en-US" sz="2000" dirty="0"/>
              <a:t>(2006)</a:t>
            </a:r>
            <a:endParaRPr lang="en-GB" sz="2000" dirty="0"/>
          </a:p>
          <a:p>
            <a:endParaRPr lang="en-US" dirty="0"/>
          </a:p>
        </p:txBody>
      </p:sp>
    </p:spTree>
    <p:extLst>
      <p:ext uri="{BB962C8B-B14F-4D97-AF65-F5344CB8AC3E}">
        <p14:creationId xmlns:p14="http://schemas.microsoft.com/office/powerpoint/2010/main" val="29042129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4" y="-44922"/>
            <a:ext cx="3001831" cy="1918118"/>
          </a:xfrm>
        </p:spPr>
        <p:txBody>
          <a:bodyPr>
            <a:normAutofit/>
          </a:bodyPr>
          <a:lstStyle/>
          <a:p>
            <a:pPr algn="l"/>
            <a:r>
              <a:rPr lang="en-US" b="1" dirty="0"/>
              <a:t>Retail: </a:t>
            </a:r>
            <a:br>
              <a:rPr lang="en-US" b="1" dirty="0"/>
            </a:br>
            <a:r>
              <a:rPr lang="en-US" b="1" dirty="0"/>
              <a:t>Advertising</a:t>
            </a:r>
          </a:p>
        </p:txBody>
      </p:sp>
      <p:sp>
        <p:nvSpPr>
          <p:cNvPr id="3" name="Content Placeholder 2"/>
          <p:cNvSpPr>
            <a:spLocks noGrp="1"/>
          </p:cNvSpPr>
          <p:nvPr>
            <p:ph idx="1"/>
          </p:nvPr>
        </p:nvSpPr>
        <p:spPr>
          <a:xfrm>
            <a:off x="354842" y="2649955"/>
            <a:ext cx="8331958" cy="3476208"/>
          </a:xfrm>
        </p:spPr>
        <p:txBody>
          <a:bodyPr/>
          <a:lstStyle/>
          <a:p>
            <a:pPr marL="0" indent="0">
              <a:buNone/>
            </a:pPr>
            <a:r>
              <a:rPr lang="en-US" dirty="0"/>
              <a:t>  </a:t>
            </a:r>
          </a:p>
        </p:txBody>
      </p:sp>
      <p:pic>
        <p:nvPicPr>
          <p:cNvPr id="5" name="Picture 4"/>
          <p:cNvPicPr>
            <a:picLocks noChangeAspect="1"/>
          </p:cNvPicPr>
          <p:nvPr/>
        </p:nvPicPr>
        <p:blipFill>
          <a:blip r:embed="rId2"/>
          <a:stretch>
            <a:fillRect/>
          </a:stretch>
        </p:blipFill>
        <p:spPr>
          <a:xfrm>
            <a:off x="217688" y="3207224"/>
            <a:ext cx="4434845" cy="2956563"/>
          </a:xfrm>
          <a:prstGeom prst="rect">
            <a:avLst/>
          </a:prstGeom>
        </p:spPr>
      </p:pic>
      <p:sp>
        <p:nvSpPr>
          <p:cNvPr id="7" name="TextBox 6">
            <a:extLst>
              <a:ext uri="{FF2B5EF4-FFF2-40B4-BE49-F238E27FC236}">
                <a16:creationId xmlns:a16="http://schemas.microsoft.com/office/drawing/2014/main" id="{2FEDEF96-895A-074F-BF63-C5CCB0A02F61}"/>
              </a:ext>
            </a:extLst>
          </p:cNvPr>
          <p:cNvSpPr txBox="1"/>
          <p:nvPr/>
        </p:nvSpPr>
        <p:spPr>
          <a:xfrm>
            <a:off x="2743200" y="-44922"/>
            <a:ext cx="6263646" cy="646331"/>
          </a:xfrm>
          <a:prstGeom prst="rect">
            <a:avLst/>
          </a:prstGeom>
          <a:noFill/>
        </p:spPr>
        <p:txBody>
          <a:bodyPr wrap="square">
            <a:spAutoFit/>
          </a:bodyPr>
          <a:lstStyle/>
          <a:p>
            <a:pPr algn="r"/>
            <a:r>
              <a:rPr lang="en-GB" dirty="0"/>
              <a:t>An 18</a:t>
            </a:r>
            <a:r>
              <a:rPr lang="en-GB" baseline="30000" dirty="0"/>
              <a:t>th</a:t>
            </a:r>
            <a:r>
              <a:rPr lang="en-GB" dirty="0"/>
              <a:t>-century bakery </a:t>
            </a:r>
          </a:p>
          <a:p>
            <a:pPr algn="r"/>
            <a:r>
              <a:rPr lang="en-GB" dirty="0"/>
              <a:t>(</a:t>
            </a:r>
            <a:r>
              <a:rPr lang="en-GB" i="1" dirty="0" err="1"/>
              <a:t>Encyclopedia</a:t>
            </a:r>
            <a:r>
              <a:rPr lang="en-GB" i="1" dirty="0"/>
              <a:t> or Dictionary of the Sciences, Arts and Professions</a:t>
            </a:r>
            <a:r>
              <a:rPr lang="en-GB" dirty="0"/>
              <a:t>)</a:t>
            </a:r>
            <a:endParaRPr lang="en-GB" i="1" dirty="0"/>
          </a:p>
        </p:txBody>
      </p:sp>
      <p:sp>
        <p:nvSpPr>
          <p:cNvPr id="9" name="TextBox 8">
            <a:extLst>
              <a:ext uri="{FF2B5EF4-FFF2-40B4-BE49-F238E27FC236}">
                <a16:creationId xmlns:a16="http://schemas.microsoft.com/office/drawing/2014/main" id="{D2DE8D34-1D3A-7644-A571-ED1716084665}"/>
              </a:ext>
            </a:extLst>
          </p:cNvPr>
          <p:cNvSpPr txBox="1"/>
          <p:nvPr/>
        </p:nvSpPr>
        <p:spPr>
          <a:xfrm>
            <a:off x="3925084" y="6351725"/>
            <a:ext cx="5081762" cy="369332"/>
          </a:xfrm>
          <a:prstGeom prst="rect">
            <a:avLst/>
          </a:prstGeom>
          <a:noFill/>
        </p:spPr>
        <p:txBody>
          <a:bodyPr wrap="square">
            <a:spAutoFit/>
          </a:bodyPr>
          <a:lstStyle/>
          <a:p>
            <a:pPr marL="0" indent="0">
              <a:buNone/>
            </a:pPr>
            <a:r>
              <a:rPr lang="en-US" sz="1800" dirty="0" err="1">
                <a:effectLst/>
              </a:rPr>
              <a:t>Homepride</a:t>
            </a:r>
            <a:r>
              <a:rPr lang="en-US" sz="1800" dirty="0">
                <a:effectLst/>
              </a:rPr>
              <a:t> Self Raising Flour advertisement (1912)</a:t>
            </a:r>
          </a:p>
        </p:txBody>
      </p:sp>
      <p:sp>
        <p:nvSpPr>
          <p:cNvPr id="11" name="TextBox 10">
            <a:extLst>
              <a:ext uri="{FF2B5EF4-FFF2-40B4-BE49-F238E27FC236}">
                <a16:creationId xmlns:a16="http://schemas.microsoft.com/office/drawing/2014/main" id="{FFF0F37D-8ED8-4B44-B045-6B8BB01CBA80}"/>
              </a:ext>
            </a:extLst>
          </p:cNvPr>
          <p:cNvSpPr txBox="1"/>
          <p:nvPr/>
        </p:nvSpPr>
        <p:spPr>
          <a:xfrm>
            <a:off x="320045" y="2612331"/>
            <a:ext cx="4572000" cy="369332"/>
          </a:xfrm>
          <a:prstGeom prst="rect">
            <a:avLst/>
          </a:prstGeom>
          <a:noFill/>
        </p:spPr>
        <p:txBody>
          <a:bodyPr wrap="square">
            <a:spAutoFit/>
          </a:bodyPr>
          <a:lstStyle/>
          <a:p>
            <a:pPr marL="0" indent="0">
              <a:buNone/>
            </a:pPr>
            <a:r>
              <a:rPr lang="en-US" sz="1800" dirty="0" err="1"/>
              <a:t>Hovis</a:t>
            </a:r>
            <a:r>
              <a:rPr lang="en-US" sz="1800" dirty="0"/>
              <a:t> Advertisement</a:t>
            </a:r>
            <a:r>
              <a:rPr lang="en-US" sz="1800" dirty="0">
                <a:effectLst/>
              </a:rPr>
              <a:t> (</a:t>
            </a:r>
            <a:r>
              <a:rPr lang="en-US" sz="1800" dirty="0"/>
              <a:t>1932)</a:t>
            </a:r>
            <a:endParaRPr lang="en-US" sz="1800" dirty="0">
              <a:effectLst/>
            </a:endParaRPr>
          </a:p>
        </p:txBody>
      </p:sp>
      <p:pic>
        <p:nvPicPr>
          <p:cNvPr id="12" name="Picture 11">
            <a:extLst>
              <a:ext uri="{FF2B5EF4-FFF2-40B4-BE49-F238E27FC236}">
                <a16:creationId xmlns:a16="http://schemas.microsoft.com/office/drawing/2014/main" id="{71C647DE-ADAA-7C45-80A4-4B3223B71FF2}"/>
              </a:ext>
            </a:extLst>
          </p:cNvPr>
          <p:cNvPicPr>
            <a:picLocks noChangeAspect="1"/>
          </p:cNvPicPr>
          <p:nvPr/>
        </p:nvPicPr>
        <p:blipFill>
          <a:blip r:embed="rId3"/>
          <a:stretch>
            <a:fillRect/>
          </a:stretch>
        </p:blipFill>
        <p:spPr>
          <a:xfrm>
            <a:off x="3925084" y="682855"/>
            <a:ext cx="4898870" cy="2449435"/>
          </a:xfrm>
          <a:prstGeom prst="rect">
            <a:avLst/>
          </a:prstGeom>
        </p:spPr>
      </p:pic>
      <p:pic>
        <p:nvPicPr>
          <p:cNvPr id="13" name="Picture 12">
            <a:extLst>
              <a:ext uri="{FF2B5EF4-FFF2-40B4-BE49-F238E27FC236}">
                <a16:creationId xmlns:a16="http://schemas.microsoft.com/office/drawing/2014/main" id="{664DFC51-9100-1142-AE42-A5819F477549}"/>
              </a:ext>
            </a:extLst>
          </p:cNvPr>
          <p:cNvPicPr>
            <a:picLocks noChangeAspect="1"/>
          </p:cNvPicPr>
          <p:nvPr/>
        </p:nvPicPr>
        <p:blipFill>
          <a:blip r:embed="rId4"/>
          <a:stretch>
            <a:fillRect/>
          </a:stretch>
        </p:blipFill>
        <p:spPr>
          <a:xfrm>
            <a:off x="4973889" y="3454587"/>
            <a:ext cx="3952423" cy="2866485"/>
          </a:xfrm>
          <a:prstGeom prst="rect">
            <a:avLst/>
          </a:prstGeom>
        </p:spPr>
      </p:pic>
    </p:spTree>
    <p:extLst>
      <p:ext uri="{BB962C8B-B14F-4D97-AF65-F5344CB8AC3E}">
        <p14:creationId xmlns:p14="http://schemas.microsoft.com/office/powerpoint/2010/main" val="15243761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956" y="150126"/>
            <a:ext cx="8256896" cy="914400"/>
          </a:xfrm>
        </p:spPr>
        <p:txBody>
          <a:bodyPr/>
          <a:lstStyle/>
          <a:p>
            <a:r>
              <a:rPr lang="en-US" b="1" dirty="0"/>
              <a:t>Retail: Anxieties about Pure Food</a:t>
            </a:r>
          </a:p>
        </p:txBody>
      </p:sp>
      <p:sp>
        <p:nvSpPr>
          <p:cNvPr id="3" name="Content Placeholder 2"/>
          <p:cNvSpPr>
            <a:spLocks noGrp="1"/>
          </p:cNvSpPr>
          <p:nvPr>
            <p:ph idx="1"/>
          </p:nvPr>
        </p:nvSpPr>
        <p:spPr>
          <a:xfrm>
            <a:off x="0" y="1084872"/>
            <a:ext cx="6687403" cy="1726568"/>
          </a:xfrm>
        </p:spPr>
        <p:txBody>
          <a:bodyPr>
            <a:normAutofit fontScale="92500"/>
          </a:bodyPr>
          <a:lstStyle/>
          <a:p>
            <a:pPr marL="0" indent="0">
              <a:buNone/>
            </a:pPr>
            <a:r>
              <a:rPr lang="en-US" sz="2800" dirty="0"/>
              <a:t>Branding plays on concerns about adulteration.</a:t>
            </a:r>
          </a:p>
          <a:p>
            <a:pPr marL="0" indent="0">
              <a:buNone/>
            </a:pPr>
            <a:r>
              <a:rPr lang="en-US" sz="2800" dirty="0"/>
              <a:t>Upton Sinclair, </a:t>
            </a:r>
            <a:r>
              <a:rPr lang="en-US" sz="2800" i="1" dirty="0"/>
              <a:t>The Jungle</a:t>
            </a:r>
            <a:r>
              <a:rPr lang="en-US" sz="2800" dirty="0"/>
              <a:t> (1906)</a:t>
            </a:r>
          </a:p>
          <a:p>
            <a:pPr marL="0" indent="0">
              <a:buNone/>
            </a:pPr>
            <a:r>
              <a:rPr lang="en-US" sz="2800" dirty="0"/>
              <a:t>US </a:t>
            </a:r>
            <a:r>
              <a:rPr lang="en-GB" sz="2800" dirty="0"/>
              <a:t>Pure Food, Drink, and Drugs Act (1906)</a:t>
            </a:r>
            <a:r>
              <a:rPr lang="en-US" sz="2800" dirty="0"/>
              <a:t> </a:t>
            </a:r>
          </a:p>
          <a:p>
            <a:pPr marL="0" indent="0">
              <a:buNone/>
            </a:pPr>
            <a:endParaRPr lang="en-US" sz="2800" dirty="0"/>
          </a:p>
        </p:txBody>
      </p:sp>
      <p:pic>
        <p:nvPicPr>
          <p:cNvPr id="4" name="Picture 3"/>
          <p:cNvPicPr>
            <a:picLocks noChangeAspect="1"/>
          </p:cNvPicPr>
          <p:nvPr/>
        </p:nvPicPr>
        <p:blipFill>
          <a:blip r:embed="rId2"/>
          <a:stretch>
            <a:fillRect/>
          </a:stretch>
        </p:blipFill>
        <p:spPr>
          <a:xfrm>
            <a:off x="7152821" y="1038903"/>
            <a:ext cx="1897039" cy="2968514"/>
          </a:xfrm>
          <a:prstGeom prst="rect">
            <a:avLst/>
          </a:prstGeom>
        </p:spPr>
      </p:pic>
      <p:pic>
        <p:nvPicPr>
          <p:cNvPr id="5" name="Picture 4">
            <a:extLst>
              <a:ext uri="{FF2B5EF4-FFF2-40B4-BE49-F238E27FC236}">
                <a16:creationId xmlns:a16="http://schemas.microsoft.com/office/drawing/2014/main" id="{8B9539A9-AF70-9C40-A73C-E04F77CA9EA5}"/>
              </a:ext>
            </a:extLst>
          </p:cNvPr>
          <p:cNvPicPr>
            <a:picLocks noChangeAspect="1"/>
          </p:cNvPicPr>
          <p:nvPr/>
        </p:nvPicPr>
        <p:blipFill>
          <a:blip r:embed="rId3"/>
          <a:stretch>
            <a:fillRect/>
          </a:stretch>
        </p:blipFill>
        <p:spPr>
          <a:xfrm>
            <a:off x="5789825" y="2263023"/>
            <a:ext cx="1236341" cy="1834020"/>
          </a:xfrm>
          <a:prstGeom prst="rect">
            <a:avLst/>
          </a:prstGeom>
        </p:spPr>
      </p:pic>
      <p:pic>
        <p:nvPicPr>
          <p:cNvPr id="6" name="Picture 5">
            <a:extLst>
              <a:ext uri="{FF2B5EF4-FFF2-40B4-BE49-F238E27FC236}">
                <a16:creationId xmlns:a16="http://schemas.microsoft.com/office/drawing/2014/main" id="{2F1697F7-DE52-6642-A3FA-40002C2123C9}"/>
              </a:ext>
            </a:extLst>
          </p:cNvPr>
          <p:cNvPicPr>
            <a:picLocks noChangeAspect="1"/>
          </p:cNvPicPr>
          <p:nvPr/>
        </p:nvPicPr>
        <p:blipFill>
          <a:blip r:embed="rId4"/>
          <a:stretch>
            <a:fillRect/>
          </a:stretch>
        </p:blipFill>
        <p:spPr>
          <a:xfrm>
            <a:off x="45604" y="2911220"/>
            <a:ext cx="1813230" cy="2861908"/>
          </a:xfrm>
          <a:prstGeom prst="rect">
            <a:avLst/>
          </a:prstGeom>
        </p:spPr>
      </p:pic>
      <p:pic>
        <p:nvPicPr>
          <p:cNvPr id="7" name="Picture 6">
            <a:extLst>
              <a:ext uri="{FF2B5EF4-FFF2-40B4-BE49-F238E27FC236}">
                <a16:creationId xmlns:a16="http://schemas.microsoft.com/office/drawing/2014/main" id="{8854A7ED-C965-C74C-9233-73EA552467CF}"/>
              </a:ext>
            </a:extLst>
          </p:cNvPr>
          <p:cNvPicPr>
            <a:picLocks noChangeAspect="1"/>
          </p:cNvPicPr>
          <p:nvPr/>
        </p:nvPicPr>
        <p:blipFill>
          <a:blip r:embed="rId5"/>
          <a:stretch>
            <a:fillRect/>
          </a:stretch>
        </p:blipFill>
        <p:spPr>
          <a:xfrm>
            <a:off x="5064063" y="4153782"/>
            <a:ext cx="3924205" cy="2297761"/>
          </a:xfrm>
          <a:prstGeom prst="rect">
            <a:avLst/>
          </a:prstGeom>
        </p:spPr>
      </p:pic>
      <p:sp>
        <p:nvSpPr>
          <p:cNvPr id="8" name="TextBox 7">
            <a:extLst>
              <a:ext uri="{FF2B5EF4-FFF2-40B4-BE49-F238E27FC236}">
                <a16:creationId xmlns:a16="http://schemas.microsoft.com/office/drawing/2014/main" id="{6B08542A-C6B3-A741-BF4D-B83EDFC59748}"/>
              </a:ext>
            </a:extLst>
          </p:cNvPr>
          <p:cNvSpPr txBox="1"/>
          <p:nvPr/>
        </p:nvSpPr>
        <p:spPr>
          <a:xfrm>
            <a:off x="6127845" y="6523208"/>
            <a:ext cx="1119116" cy="369332"/>
          </a:xfrm>
          <a:prstGeom prst="rect">
            <a:avLst/>
          </a:prstGeom>
          <a:noFill/>
        </p:spPr>
        <p:txBody>
          <a:bodyPr wrap="square" rtlCol="0">
            <a:spAutoFit/>
          </a:bodyPr>
          <a:lstStyle/>
          <a:p>
            <a:r>
              <a:rPr lang="en-US" dirty="0"/>
              <a:t>1885</a:t>
            </a:r>
          </a:p>
        </p:txBody>
      </p:sp>
      <p:pic>
        <p:nvPicPr>
          <p:cNvPr id="9" name="Picture 8">
            <a:extLst>
              <a:ext uri="{FF2B5EF4-FFF2-40B4-BE49-F238E27FC236}">
                <a16:creationId xmlns:a16="http://schemas.microsoft.com/office/drawing/2014/main" id="{52B11ABA-A70E-C34A-9121-9501BC92F8B9}"/>
              </a:ext>
            </a:extLst>
          </p:cNvPr>
          <p:cNvPicPr>
            <a:picLocks noChangeAspect="1"/>
          </p:cNvPicPr>
          <p:nvPr/>
        </p:nvPicPr>
        <p:blipFill>
          <a:blip r:embed="rId6"/>
          <a:stretch>
            <a:fillRect/>
          </a:stretch>
        </p:blipFill>
        <p:spPr>
          <a:xfrm>
            <a:off x="1849383" y="2633180"/>
            <a:ext cx="3009586" cy="3818363"/>
          </a:xfrm>
          <a:prstGeom prst="rect">
            <a:avLst/>
          </a:prstGeom>
        </p:spPr>
      </p:pic>
      <p:sp>
        <p:nvSpPr>
          <p:cNvPr id="10" name="TextBox 9">
            <a:extLst>
              <a:ext uri="{FF2B5EF4-FFF2-40B4-BE49-F238E27FC236}">
                <a16:creationId xmlns:a16="http://schemas.microsoft.com/office/drawing/2014/main" id="{96F0B6CE-AF16-924D-97C0-BE9EF1150F27}"/>
              </a:ext>
            </a:extLst>
          </p:cNvPr>
          <p:cNvSpPr txBox="1"/>
          <p:nvPr/>
        </p:nvSpPr>
        <p:spPr>
          <a:xfrm>
            <a:off x="3040989" y="6451543"/>
            <a:ext cx="1207354" cy="369332"/>
          </a:xfrm>
          <a:prstGeom prst="rect">
            <a:avLst/>
          </a:prstGeom>
          <a:noFill/>
        </p:spPr>
        <p:txBody>
          <a:bodyPr wrap="square" rtlCol="0">
            <a:spAutoFit/>
          </a:bodyPr>
          <a:lstStyle/>
          <a:p>
            <a:r>
              <a:rPr lang="en-US" dirty="0"/>
              <a:t>1906</a:t>
            </a:r>
          </a:p>
        </p:txBody>
      </p:sp>
    </p:spTree>
    <p:extLst>
      <p:ext uri="{BB962C8B-B14F-4D97-AF65-F5344CB8AC3E}">
        <p14:creationId xmlns:p14="http://schemas.microsoft.com/office/powerpoint/2010/main" val="2781835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B8AE7A7-DB95-30B6-E1DC-9C9B65CB0DCF}"/>
              </a:ext>
            </a:extLst>
          </p:cNvPr>
          <p:cNvSpPr>
            <a:spLocks noGrp="1"/>
          </p:cNvSpPr>
          <p:nvPr>
            <p:ph type="ctrTitle"/>
          </p:nvPr>
        </p:nvSpPr>
        <p:spPr/>
        <p:txBody>
          <a:bodyPr/>
          <a:lstStyle/>
          <a:p>
            <a:r>
              <a:rPr lang="en-US" dirty="0"/>
              <a:t>Industrial Food and Empire</a:t>
            </a:r>
          </a:p>
        </p:txBody>
      </p:sp>
    </p:spTree>
    <p:extLst>
      <p:ext uri="{BB962C8B-B14F-4D97-AF65-F5344CB8AC3E}">
        <p14:creationId xmlns:p14="http://schemas.microsoft.com/office/powerpoint/2010/main" val="40001173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Industrial Food and the British Empire</a:t>
            </a:r>
          </a:p>
        </p:txBody>
      </p:sp>
      <p:sp>
        <p:nvSpPr>
          <p:cNvPr id="3" name="Content Placeholder 2"/>
          <p:cNvSpPr>
            <a:spLocks noGrp="1"/>
          </p:cNvSpPr>
          <p:nvPr>
            <p:ph idx="1"/>
          </p:nvPr>
        </p:nvSpPr>
        <p:spPr/>
        <p:txBody>
          <a:bodyPr>
            <a:normAutofit/>
          </a:bodyPr>
          <a:lstStyle/>
          <a:p>
            <a:pPr marL="0" indent="0">
              <a:buNone/>
            </a:pPr>
            <a:endParaRPr lang="en-GB" sz="4400" dirty="0"/>
          </a:p>
          <a:p>
            <a:pPr marL="0" indent="0">
              <a:buNone/>
            </a:pPr>
            <a:r>
              <a:rPr lang="en-GB" sz="4400" dirty="0"/>
              <a:t>Early tinned foods travelled around the British empire—to India, Batavia, Hong Kong, Gibraltar, Manila, West Indies . . .</a:t>
            </a:r>
          </a:p>
        </p:txBody>
      </p:sp>
    </p:spTree>
    <p:extLst>
      <p:ext uri="{BB962C8B-B14F-4D97-AF65-F5344CB8AC3E}">
        <p14:creationId xmlns:p14="http://schemas.microsoft.com/office/powerpoint/2010/main" val="32538999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Industrial Food and Empire</a:t>
            </a:r>
          </a:p>
        </p:txBody>
      </p:sp>
      <p:sp>
        <p:nvSpPr>
          <p:cNvPr id="3" name="Content Placeholder 2"/>
          <p:cNvSpPr>
            <a:spLocks noGrp="1"/>
          </p:cNvSpPr>
          <p:nvPr>
            <p:ph idx="1"/>
          </p:nvPr>
        </p:nvSpPr>
        <p:spPr/>
        <p:txBody>
          <a:bodyPr>
            <a:normAutofit/>
          </a:bodyPr>
          <a:lstStyle/>
          <a:p>
            <a:pPr marL="0" indent="0">
              <a:buNone/>
            </a:pPr>
            <a:r>
              <a:rPr lang="en-GB" dirty="0"/>
              <a:t>‘Whether for European troops deployed up Egypt’s Nile River, explorers seeking the Pole, or emissaries of the British Raj in India, canned foods ranging from green peas to steak and kidney pudding and potted beef became essential accoutrements of imperial ventures.’ </a:t>
            </a:r>
          </a:p>
          <a:p>
            <a:pPr marL="0" indent="0">
              <a:buNone/>
            </a:pPr>
            <a:endParaRPr lang="en-GB" dirty="0"/>
          </a:p>
          <a:p>
            <a:pPr marL="0" indent="0">
              <a:buNone/>
            </a:pPr>
            <a:r>
              <a:rPr lang="en-GB" sz="2200" dirty="0"/>
              <a:t>Jayeeta Sharma, ‘Food and Empire’, </a:t>
            </a:r>
            <a:r>
              <a:rPr lang="en-GB" sz="2200" i="1" dirty="0"/>
              <a:t>Oxford Handbooks of Food History</a:t>
            </a:r>
            <a:r>
              <a:rPr lang="en-GB" sz="2200" dirty="0"/>
              <a:t>, ed. Jeffrey Pilcher (2012) </a:t>
            </a:r>
            <a:endParaRPr lang="en-US" sz="2200" dirty="0"/>
          </a:p>
        </p:txBody>
      </p:sp>
    </p:spTree>
    <p:extLst>
      <p:ext uri="{BB962C8B-B14F-4D97-AF65-F5344CB8AC3E}">
        <p14:creationId xmlns:p14="http://schemas.microsoft.com/office/powerpoint/2010/main" val="19194606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561EB-6BB0-A64A-ADD3-9CE3D2B8D1AD}"/>
              </a:ext>
            </a:extLst>
          </p:cNvPr>
          <p:cNvSpPr>
            <a:spLocks noGrp="1"/>
          </p:cNvSpPr>
          <p:nvPr>
            <p:ph type="title"/>
          </p:nvPr>
        </p:nvSpPr>
        <p:spPr/>
        <p:txBody>
          <a:bodyPr>
            <a:normAutofit fontScale="90000"/>
          </a:bodyPr>
          <a:lstStyle/>
          <a:p>
            <a:r>
              <a:rPr lang="en-US" b="1" dirty="0"/>
              <a:t>Industrial Food and the British Empire</a:t>
            </a:r>
            <a:endParaRPr lang="en-US" dirty="0"/>
          </a:p>
        </p:txBody>
      </p:sp>
      <p:pic>
        <p:nvPicPr>
          <p:cNvPr id="4" name="Content Placeholder 3">
            <a:extLst>
              <a:ext uri="{FF2B5EF4-FFF2-40B4-BE49-F238E27FC236}">
                <a16:creationId xmlns:a16="http://schemas.microsoft.com/office/drawing/2014/main" id="{87AD9508-A696-2A4E-830A-791CEA5BD5F8}"/>
              </a:ext>
            </a:extLst>
          </p:cNvPr>
          <p:cNvPicPr>
            <a:picLocks noGrp="1" noChangeAspect="1"/>
          </p:cNvPicPr>
          <p:nvPr>
            <p:ph idx="1"/>
          </p:nvPr>
        </p:nvPicPr>
        <p:blipFill>
          <a:blip r:embed="rId2"/>
          <a:stretch>
            <a:fillRect/>
          </a:stretch>
        </p:blipFill>
        <p:spPr>
          <a:xfrm>
            <a:off x="341194" y="1448977"/>
            <a:ext cx="3198933" cy="4525963"/>
          </a:xfrm>
          <a:prstGeom prst="rect">
            <a:avLst/>
          </a:prstGeom>
        </p:spPr>
      </p:pic>
      <p:sp>
        <p:nvSpPr>
          <p:cNvPr id="5" name="TextBox 4">
            <a:extLst>
              <a:ext uri="{FF2B5EF4-FFF2-40B4-BE49-F238E27FC236}">
                <a16:creationId xmlns:a16="http://schemas.microsoft.com/office/drawing/2014/main" id="{72C15B23-9B9B-8040-B8DE-C17C3BC6554E}"/>
              </a:ext>
            </a:extLst>
          </p:cNvPr>
          <p:cNvSpPr txBox="1"/>
          <p:nvPr/>
        </p:nvSpPr>
        <p:spPr>
          <a:xfrm>
            <a:off x="341194" y="6071571"/>
            <a:ext cx="3396826" cy="646331"/>
          </a:xfrm>
          <a:prstGeom prst="rect">
            <a:avLst/>
          </a:prstGeom>
          <a:noFill/>
        </p:spPr>
        <p:txBody>
          <a:bodyPr wrap="square" rtlCol="0">
            <a:spAutoFit/>
          </a:bodyPr>
          <a:lstStyle/>
          <a:p>
            <a:r>
              <a:rPr lang="en-US" dirty="0"/>
              <a:t>Bromley’s best Virginia tobacco (1760)</a:t>
            </a:r>
          </a:p>
        </p:txBody>
      </p:sp>
      <p:sp>
        <p:nvSpPr>
          <p:cNvPr id="7" name="Content Placeholder 2">
            <a:extLst>
              <a:ext uri="{FF2B5EF4-FFF2-40B4-BE49-F238E27FC236}">
                <a16:creationId xmlns:a16="http://schemas.microsoft.com/office/drawing/2014/main" id="{4D503634-06F3-554D-B0BC-115B07D50FCA}"/>
              </a:ext>
            </a:extLst>
          </p:cNvPr>
          <p:cNvSpPr txBox="1">
            <a:spLocks/>
          </p:cNvSpPr>
          <p:nvPr/>
        </p:nvSpPr>
        <p:spPr>
          <a:xfrm>
            <a:off x="457200" y="1600200"/>
            <a:ext cx="4038600" cy="452596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sz="2000" dirty="0"/>
          </a:p>
        </p:txBody>
      </p:sp>
      <p:sp>
        <p:nvSpPr>
          <p:cNvPr id="8" name="Content Placeholder 4">
            <a:extLst>
              <a:ext uri="{FF2B5EF4-FFF2-40B4-BE49-F238E27FC236}">
                <a16:creationId xmlns:a16="http://schemas.microsoft.com/office/drawing/2014/main" id="{773B7617-0D76-624E-BC03-6CF843B9A1A2}"/>
              </a:ext>
            </a:extLst>
          </p:cNvPr>
          <p:cNvSpPr txBox="1">
            <a:spLocks/>
          </p:cNvSpPr>
          <p:nvPr/>
        </p:nvSpPr>
        <p:spPr>
          <a:xfrm>
            <a:off x="4299045" y="1600200"/>
            <a:ext cx="4387755"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a:t>   </a:t>
            </a:r>
            <a:endParaRPr lang="en-US" dirty="0"/>
          </a:p>
        </p:txBody>
      </p:sp>
      <p:pic>
        <p:nvPicPr>
          <p:cNvPr id="9" name="Picture 8">
            <a:extLst>
              <a:ext uri="{FF2B5EF4-FFF2-40B4-BE49-F238E27FC236}">
                <a16:creationId xmlns:a16="http://schemas.microsoft.com/office/drawing/2014/main" id="{F126B6DA-9E90-3848-9605-31391F67830F}"/>
              </a:ext>
            </a:extLst>
          </p:cNvPr>
          <p:cNvPicPr>
            <a:picLocks noChangeAspect="1"/>
          </p:cNvPicPr>
          <p:nvPr/>
        </p:nvPicPr>
        <p:blipFill>
          <a:blip r:embed="rId3"/>
          <a:stretch>
            <a:fillRect/>
          </a:stretch>
        </p:blipFill>
        <p:spPr>
          <a:xfrm>
            <a:off x="3738020" y="1508919"/>
            <a:ext cx="5154126" cy="3840162"/>
          </a:xfrm>
          <a:prstGeom prst="rect">
            <a:avLst/>
          </a:prstGeom>
        </p:spPr>
      </p:pic>
      <p:sp>
        <p:nvSpPr>
          <p:cNvPr id="10" name="TextBox 9">
            <a:extLst>
              <a:ext uri="{FF2B5EF4-FFF2-40B4-BE49-F238E27FC236}">
                <a16:creationId xmlns:a16="http://schemas.microsoft.com/office/drawing/2014/main" id="{C7AF59B0-C093-9E47-9C4A-0ACBDE4F832B}"/>
              </a:ext>
            </a:extLst>
          </p:cNvPr>
          <p:cNvSpPr txBox="1"/>
          <p:nvPr/>
        </p:nvSpPr>
        <p:spPr>
          <a:xfrm>
            <a:off x="4400267" y="5604474"/>
            <a:ext cx="4402539" cy="369332"/>
          </a:xfrm>
          <a:prstGeom prst="rect">
            <a:avLst/>
          </a:prstGeom>
          <a:noFill/>
        </p:spPr>
        <p:txBody>
          <a:bodyPr wrap="square" rtlCol="0">
            <a:spAutoFit/>
          </a:bodyPr>
          <a:lstStyle/>
          <a:p>
            <a:r>
              <a:rPr lang="en-US" dirty="0"/>
              <a:t>1891 advert for Huntley &amp; Palmers Biscuits.</a:t>
            </a:r>
          </a:p>
        </p:txBody>
      </p:sp>
    </p:spTree>
    <p:extLst>
      <p:ext uri="{BB962C8B-B14F-4D97-AF65-F5344CB8AC3E}">
        <p14:creationId xmlns:p14="http://schemas.microsoft.com/office/powerpoint/2010/main" val="3448549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A0B4B-BFCB-1B01-2829-9CF959F9360E}"/>
              </a:ext>
            </a:extLst>
          </p:cNvPr>
          <p:cNvSpPr>
            <a:spLocks noGrp="1"/>
          </p:cNvSpPr>
          <p:nvPr>
            <p:ph type="title"/>
          </p:nvPr>
        </p:nvSpPr>
        <p:spPr/>
        <p:txBody>
          <a:bodyPr/>
          <a:lstStyle/>
          <a:p>
            <a:r>
              <a:rPr lang="en-US" dirty="0"/>
              <a:t>AND FINALLY . . .</a:t>
            </a:r>
          </a:p>
        </p:txBody>
      </p:sp>
      <p:sp>
        <p:nvSpPr>
          <p:cNvPr id="3" name="Content Placeholder 2">
            <a:extLst>
              <a:ext uri="{FF2B5EF4-FFF2-40B4-BE49-F238E27FC236}">
                <a16:creationId xmlns:a16="http://schemas.microsoft.com/office/drawing/2014/main" id="{A6C9C50B-AA00-E974-34B8-2EC6B76B02BC}"/>
              </a:ext>
            </a:extLst>
          </p:cNvPr>
          <p:cNvSpPr>
            <a:spLocks noGrp="1"/>
          </p:cNvSpPr>
          <p:nvPr>
            <p:ph idx="1"/>
          </p:nvPr>
        </p:nvSpPr>
        <p:spPr/>
        <p:txBody>
          <a:bodyPr>
            <a:normAutofit fontScale="55000" lnSpcReduction="20000"/>
          </a:bodyPr>
          <a:lstStyle/>
          <a:p>
            <a:pPr marL="0" indent="0">
              <a:buNone/>
            </a:pPr>
            <a:r>
              <a:rPr lang="en-US" dirty="0"/>
              <a:t>Come to listen to several leading experts in the history of food (inc. chocolate) chat about their work.  TODAY!!</a:t>
            </a:r>
          </a:p>
          <a:p>
            <a:pPr marL="0" indent="0">
              <a:buNone/>
            </a:pPr>
            <a:endParaRPr lang="en-US" dirty="0"/>
          </a:p>
          <a:p>
            <a:pPr marL="0" indent="0">
              <a:buNone/>
            </a:pPr>
            <a:endParaRPr lang="en-US" dirty="0"/>
          </a:p>
          <a:p>
            <a:pPr marL="0" indent="0">
              <a:buNone/>
            </a:pPr>
            <a:endParaRPr lang="en-GB" dirty="0"/>
          </a:p>
          <a:p>
            <a:pPr marL="0" indent="0" algn="ctr" rtl="0">
              <a:spcBef>
                <a:spcPts val="0"/>
              </a:spcBef>
              <a:spcAft>
                <a:spcPts val="0"/>
              </a:spcAft>
              <a:buNone/>
            </a:pPr>
            <a:r>
              <a:rPr lang="en-GB" b="1" dirty="0">
                <a:effectLst/>
              </a:rPr>
              <a:t>Writing the History of Consumption</a:t>
            </a:r>
            <a:endParaRPr lang="en-GB" dirty="0">
              <a:effectLst/>
            </a:endParaRPr>
          </a:p>
          <a:p>
            <a:pPr marL="0" indent="0" algn="ctr" rtl="0">
              <a:spcBef>
                <a:spcPts val="0"/>
              </a:spcBef>
              <a:spcAft>
                <a:spcPts val="0"/>
              </a:spcAft>
              <a:buNone/>
            </a:pPr>
            <a:r>
              <a:rPr lang="en-GB" b="1" dirty="0">
                <a:effectLst/>
              </a:rPr>
              <a:t>Writing the History of Food</a:t>
            </a:r>
            <a:endParaRPr lang="en-GB" dirty="0">
              <a:effectLst/>
            </a:endParaRPr>
          </a:p>
          <a:p>
            <a:pPr marL="0" indent="0" algn="ctr" rtl="0">
              <a:spcBef>
                <a:spcPts val="0"/>
              </a:spcBef>
              <a:spcAft>
                <a:spcPts val="0"/>
              </a:spcAft>
              <a:buNone/>
            </a:pPr>
            <a:r>
              <a:rPr lang="en-GB" dirty="0">
                <a:effectLst/>
              </a:rPr>
              <a:t> </a:t>
            </a:r>
          </a:p>
          <a:p>
            <a:pPr marL="0" indent="0" algn="ctr" rtl="0">
              <a:spcBef>
                <a:spcPts val="0"/>
              </a:spcBef>
              <a:spcAft>
                <a:spcPts val="0"/>
              </a:spcAft>
              <a:buNone/>
            </a:pPr>
            <a:r>
              <a:rPr lang="en-GB" b="1" dirty="0">
                <a:effectLst/>
              </a:rPr>
              <a:t>New Work in the History of Food and Consumption </a:t>
            </a:r>
            <a:endParaRPr lang="en-GB" dirty="0">
              <a:effectLst/>
            </a:endParaRPr>
          </a:p>
          <a:p>
            <a:pPr marL="0" indent="0" algn="ctr" rtl="0">
              <a:spcBef>
                <a:spcPts val="0"/>
              </a:spcBef>
              <a:spcAft>
                <a:spcPts val="0"/>
              </a:spcAft>
              <a:buNone/>
            </a:pPr>
            <a:r>
              <a:rPr lang="en-GB" b="1" dirty="0">
                <a:effectLst/>
              </a:rPr>
              <a:t>(Especially in Latin America)</a:t>
            </a:r>
            <a:endParaRPr lang="en-GB" dirty="0">
              <a:effectLst/>
            </a:endParaRPr>
          </a:p>
          <a:p>
            <a:pPr marL="0" indent="0" algn="ctr" rtl="0">
              <a:spcBef>
                <a:spcPts val="0"/>
              </a:spcBef>
              <a:spcAft>
                <a:spcPts val="0"/>
              </a:spcAft>
              <a:buNone/>
            </a:pPr>
            <a:r>
              <a:rPr lang="en-GB" b="1" dirty="0">
                <a:effectLst/>
              </a:rPr>
              <a:t> </a:t>
            </a:r>
            <a:endParaRPr lang="en-GB" dirty="0">
              <a:effectLst/>
            </a:endParaRPr>
          </a:p>
          <a:p>
            <a:pPr marL="0" indent="0" algn="ctr" rtl="0">
              <a:spcBef>
                <a:spcPts val="0"/>
              </a:spcBef>
              <a:spcAft>
                <a:spcPts val="0"/>
              </a:spcAft>
              <a:buNone/>
            </a:pPr>
            <a:r>
              <a:rPr lang="en-GB" b="1" dirty="0">
                <a:effectLst/>
              </a:rPr>
              <a:t>Monday 13 November 2023</a:t>
            </a:r>
            <a:endParaRPr lang="en-GB" dirty="0">
              <a:effectLst/>
            </a:endParaRPr>
          </a:p>
          <a:p>
            <a:pPr marL="0" indent="0" algn="ctr" rtl="0">
              <a:spcBef>
                <a:spcPts val="0"/>
              </a:spcBef>
              <a:spcAft>
                <a:spcPts val="0"/>
              </a:spcAft>
              <a:buNone/>
            </a:pPr>
            <a:r>
              <a:rPr lang="en-GB" b="1" dirty="0">
                <a:effectLst/>
              </a:rPr>
              <a:t> </a:t>
            </a:r>
            <a:endParaRPr lang="en-GB" dirty="0">
              <a:effectLst/>
            </a:endParaRPr>
          </a:p>
          <a:p>
            <a:pPr marL="0" indent="0" algn="ctr" rtl="0">
              <a:spcBef>
                <a:spcPts val="0"/>
              </a:spcBef>
              <a:spcAft>
                <a:spcPts val="0"/>
              </a:spcAft>
              <a:buNone/>
            </a:pPr>
            <a:r>
              <a:rPr lang="en-GB" b="1">
                <a:effectLst/>
              </a:rPr>
              <a:t>3.00-4.00</a:t>
            </a:r>
            <a:r>
              <a:rPr lang="en-GB" b="1" dirty="0">
                <a:effectLst/>
              </a:rPr>
              <a:t>, FAB 2.25, University of Warwick</a:t>
            </a:r>
            <a:endParaRPr lang="en-GB" dirty="0">
              <a:effectLst/>
            </a:endParaRPr>
          </a:p>
          <a:p>
            <a:pPr marL="0" indent="0" algn="ctr" rtl="0">
              <a:spcBef>
                <a:spcPts val="0"/>
              </a:spcBef>
              <a:spcAft>
                <a:spcPts val="0"/>
              </a:spcAft>
              <a:buNone/>
            </a:pPr>
            <a:r>
              <a:rPr lang="en-GB" b="1" dirty="0">
                <a:effectLst/>
              </a:rPr>
              <a:t> </a:t>
            </a:r>
            <a:endParaRPr lang="en-GB" dirty="0">
              <a:effectLst/>
            </a:endParaRPr>
          </a:p>
          <a:p>
            <a:pPr marL="0" indent="0" algn="ctr" rtl="0">
              <a:spcBef>
                <a:spcPts val="0"/>
              </a:spcBef>
              <a:spcAft>
                <a:spcPts val="0"/>
              </a:spcAft>
              <a:buNone/>
            </a:pPr>
            <a:r>
              <a:rPr lang="en-GB" b="1" dirty="0">
                <a:effectLst/>
              </a:rPr>
              <a:t>ALL WELCOME (drop in at any point)</a:t>
            </a:r>
            <a:endParaRPr lang="en-GB" dirty="0">
              <a:effectLst/>
            </a:endParaRPr>
          </a:p>
          <a:p>
            <a:pPr marL="0" indent="0" algn="ctr" rtl="0">
              <a:spcBef>
                <a:spcPts val="0"/>
              </a:spcBef>
              <a:spcAft>
                <a:spcPts val="0"/>
              </a:spcAft>
              <a:buNone/>
            </a:pPr>
            <a:r>
              <a:rPr lang="en-GB" b="1" dirty="0">
                <a:effectLst/>
              </a:rPr>
              <a:t> </a:t>
            </a:r>
            <a:endParaRPr lang="en-GB" dirty="0">
              <a:effectLst/>
            </a:endParaRPr>
          </a:p>
          <a:p>
            <a:pPr marL="0" indent="0" algn="ctr" rtl="0">
              <a:spcBef>
                <a:spcPts val="0"/>
              </a:spcBef>
              <a:spcAft>
                <a:spcPts val="0"/>
              </a:spcAft>
              <a:buNone/>
            </a:pPr>
            <a:r>
              <a:rPr lang="en-GB" b="1" dirty="0">
                <a:effectLst/>
              </a:rPr>
              <a:t>Tea and Coffee* (and cake)</a:t>
            </a:r>
            <a:endParaRPr lang="en-GB" dirty="0">
              <a:effectLst/>
            </a:endParaRPr>
          </a:p>
        </p:txBody>
      </p:sp>
    </p:spTree>
    <p:extLst>
      <p:ext uri="{BB962C8B-B14F-4D97-AF65-F5344CB8AC3E}">
        <p14:creationId xmlns:p14="http://schemas.microsoft.com/office/powerpoint/2010/main" val="37350130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Industrial Food and the British Empire</a:t>
            </a:r>
          </a:p>
        </p:txBody>
      </p:sp>
      <p:sp>
        <p:nvSpPr>
          <p:cNvPr id="3" name="Content Placeholder 2"/>
          <p:cNvSpPr>
            <a:spLocks noGrp="1"/>
          </p:cNvSpPr>
          <p:nvPr>
            <p:ph idx="1"/>
          </p:nvPr>
        </p:nvSpPr>
        <p:spPr/>
        <p:txBody>
          <a:bodyPr>
            <a:normAutofit/>
          </a:bodyPr>
          <a:lstStyle/>
          <a:p>
            <a:pPr marL="0" indent="0">
              <a:buNone/>
            </a:pPr>
            <a:endParaRPr lang="en-GB" dirty="0"/>
          </a:p>
          <a:p>
            <a:pPr marL="0" indent="0">
              <a:buNone/>
            </a:pPr>
            <a:r>
              <a:rPr lang="en-GB" dirty="0"/>
              <a:t>‘Eating connected the British to their empire as foods became not only the most abundant products of imperial trade, but also the empire’s most prevalent symbols.’</a:t>
            </a:r>
          </a:p>
          <a:p>
            <a:pPr marL="0" indent="0">
              <a:buNone/>
            </a:pPr>
            <a:endParaRPr lang="en-GB" dirty="0"/>
          </a:p>
          <a:p>
            <a:pPr marL="0" indent="0">
              <a:buNone/>
            </a:pPr>
            <a:r>
              <a:rPr lang="en-US" sz="2200" dirty="0"/>
              <a:t>Troy Bickham, ‘Eating the Empire: Intersections of Food, Cookery and Imperialism in Eighteenth-Century Britain’,</a:t>
            </a:r>
            <a:r>
              <a:rPr lang="en-US" sz="2200" i="1" dirty="0"/>
              <a:t> </a:t>
            </a:r>
            <a:br>
              <a:rPr lang="en-US" sz="2200" i="1" dirty="0"/>
            </a:br>
            <a:r>
              <a:rPr lang="en-US" sz="2200" i="1" dirty="0"/>
              <a:t>Past and Present</a:t>
            </a:r>
            <a:r>
              <a:rPr lang="en-US" sz="2200" dirty="0"/>
              <a:t> (2008).</a:t>
            </a:r>
            <a:endParaRPr lang="en-GB" sz="2200" dirty="0"/>
          </a:p>
          <a:p>
            <a:endParaRPr lang="en-US" dirty="0"/>
          </a:p>
        </p:txBody>
      </p:sp>
    </p:spTree>
    <p:extLst>
      <p:ext uri="{BB962C8B-B14F-4D97-AF65-F5344CB8AC3E}">
        <p14:creationId xmlns:p14="http://schemas.microsoft.com/office/powerpoint/2010/main" val="13779029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2542B655-F826-E143-9F15-E57CC99BD4B8}"/>
              </a:ext>
            </a:extLst>
          </p:cNvPr>
          <p:cNvPicPr>
            <a:picLocks noGrp="1" noChangeAspect="1"/>
          </p:cNvPicPr>
          <p:nvPr>
            <p:ph idx="1"/>
          </p:nvPr>
        </p:nvPicPr>
        <p:blipFill>
          <a:blip r:embed="rId2"/>
          <a:stretch>
            <a:fillRect/>
          </a:stretch>
        </p:blipFill>
        <p:spPr>
          <a:xfrm>
            <a:off x="37590" y="203768"/>
            <a:ext cx="3184514" cy="1785091"/>
          </a:xfrm>
          <a:prstGeom prst="rect">
            <a:avLst/>
          </a:prstGeom>
        </p:spPr>
      </p:pic>
      <p:pic>
        <p:nvPicPr>
          <p:cNvPr id="5" name="Picture 4">
            <a:extLst>
              <a:ext uri="{FF2B5EF4-FFF2-40B4-BE49-F238E27FC236}">
                <a16:creationId xmlns:a16="http://schemas.microsoft.com/office/drawing/2014/main" id="{9DD6B1C8-E1CD-FD4F-A2F4-483A11444F8C}"/>
              </a:ext>
            </a:extLst>
          </p:cNvPr>
          <p:cNvPicPr>
            <a:picLocks noChangeAspect="1"/>
          </p:cNvPicPr>
          <p:nvPr/>
        </p:nvPicPr>
        <p:blipFill>
          <a:blip r:embed="rId3"/>
          <a:stretch>
            <a:fillRect/>
          </a:stretch>
        </p:blipFill>
        <p:spPr>
          <a:xfrm>
            <a:off x="6032785" y="203768"/>
            <a:ext cx="2755900" cy="5003800"/>
          </a:xfrm>
          <a:prstGeom prst="rect">
            <a:avLst/>
          </a:prstGeom>
        </p:spPr>
      </p:pic>
      <p:pic>
        <p:nvPicPr>
          <p:cNvPr id="6" name="Picture 5">
            <a:extLst>
              <a:ext uri="{FF2B5EF4-FFF2-40B4-BE49-F238E27FC236}">
                <a16:creationId xmlns:a16="http://schemas.microsoft.com/office/drawing/2014/main" id="{557923BF-BC4E-9746-BA53-AE388E962F60}"/>
              </a:ext>
            </a:extLst>
          </p:cNvPr>
          <p:cNvPicPr>
            <a:picLocks noChangeAspect="1"/>
          </p:cNvPicPr>
          <p:nvPr/>
        </p:nvPicPr>
        <p:blipFill>
          <a:blip r:embed="rId4"/>
          <a:stretch>
            <a:fillRect/>
          </a:stretch>
        </p:blipFill>
        <p:spPr>
          <a:xfrm>
            <a:off x="172835" y="2911809"/>
            <a:ext cx="3688925" cy="2214539"/>
          </a:xfrm>
          <a:prstGeom prst="rect">
            <a:avLst/>
          </a:prstGeom>
        </p:spPr>
      </p:pic>
      <p:pic>
        <p:nvPicPr>
          <p:cNvPr id="7" name="Picture 6">
            <a:extLst>
              <a:ext uri="{FF2B5EF4-FFF2-40B4-BE49-F238E27FC236}">
                <a16:creationId xmlns:a16="http://schemas.microsoft.com/office/drawing/2014/main" id="{DD0AEF7C-43AD-CC48-952F-538F28B6AA75}"/>
              </a:ext>
            </a:extLst>
          </p:cNvPr>
          <p:cNvPicPr>
            <a:picLocks noChangeAspect="1"/>
          </p:cNvPicPr>
          <p:nvPr/>
        </p:nvPicPr>
        <p:blipFill>
          <a:blip r:embed="rId5"/>
          <a:stretch>
            <a:fillRect/>
          </a:stretch>
        </p:blipFill>
        <p:spPr>
          <a:xfrm>
            <a:off x="3222104" y="2903848"/>
            <a:ext cx="3873500" cy="2222500"/>
          </a:xfrm>
          <a:prstGeom prst="rect">
            <a:avLst/>
          </a:prstGeom>
        </p:spPr>
      </p:pic>
      <p:pic>
        <p:nvPicPr>
          <p:cNvPr id="8" name="Picture 7">
            <a:extLst>
              <a:ext uri="{FF2B5EF4-FFF2-40B4-BE49-F238E27FC236}">
                <a16:creationId xmlns:a16="http://schemas.microsoft.com/office/drawing/2014/main" id="{343EBDD6-2B45-2A47-A8F4-15402BE89F99}"/>
              </a:ext>
            </a:extLst>
          </p:cNvPr>
          <p:cNvPicPr>
            <a:picLocks noChangeAspect="1"/>
          </p:cNvPicPr>
          <p:nvPr/>
        </p:nvPicPr>
        <p:blipFill>
          <a:blip r:embed="rId6"/>
          <a:stretch>
            <a:fillRect/>
          </a:stretch>
        </p:blipFill>
        <p:spPr>
          <a:xfrm>
            <a:off x="172835" y="4806950"/>
            <a:ext cx="3327400" cy="2051050"/>
          </a:xfrm>
          <a:prstGeom prst="rect">
            <a:avLst/>
          </a:prstGeom>
        </p:spPr>
      </p:pic>
      <p:pic>
        <p:nvPicPr>
          <p:cNvPr id="9" name="Picture 8">
            <a:extLst>
              <a:ext uri="{FF2B5EF4-FFF2-40B4-BE49-F238E27FC236}">
                <a16:creationId xmlns:a16="http://schemas.microsoft.com/office/drawing/2014/main" id="{ED34B90A-38DE-4949-829E-B62807DEDDF3}"/>
              </a:ext>
            </a:extLst>
          </p:cNvPr>
          <p:cNvPicPr>
            <a:picLocks noChangeAspect="1"/>
          </p:cNvPicPr>
          <p:nvPr/>
        </p:nvPicPr>
        <p:blipFill>
          <a:blip r:embed="rId7"/>
          <a:stretch>
            <a:fillRect/>
          </a:stretch>
        </p:blipFill>
        <p:spPr>
          <a:xfrm>
            <a:off x="7252969" y="4176215"/>
            <a:ext cx="1867835" cy="2693158"/>
          </a:xfrm>
          <a:prstGeom prst="rect">
            <a:avLst/>
          </a:prstGeom>
        </p:spPr>
      </p:pic>
      <p:sp>
        <p:nvSpPr>
          <p:cNvPr id="10" name="TextBox 9">
            <a:extLst>
              <a:ext uri="{FF2B5EF4-FFF2-40B4-BE49-F238E27FC236}">
                <a16:creationId xmlns:a16="http://schemas.microsoft.com/office/drawing/2014/main" id="{D285A2CF-2E7B-4240-9F91-ADC8E40319E8}"/>
              </a:ext>
            </a:extLst>
          </p:cNvPr>
          <p:cNvSpPr txBox="1"/>
          <p:nvPr/>
        </p:nvSpPr>
        <p:spPr>
          <a:xfrm>
            <a:off x="3657600" y="5431809"/>
            <a:ext cx="3438004" cy="1200329"/>
          </a:xfrm>
          <a:prstGeom prst="rect">
            <a:avLst/>
          </a:prstGeom>
          <a:noFill/>
        </p:spPr>
        <p:txBody>
          <a:bodyPr wrap="square" rtlCol="0">
            <a:spAutoFit/>
          </a:bodyPr>
          <a:lstStyle/>
          <a:p>
            <a:r>
              <a:rPr lang="en-US" b="1" dirty="0"/>
              <a:t>Our world of industrial foods</a:t>
            </a:r>
          </a:p>
          <a:p>
            <a:endParaRPr lang="en-US" b="1" dirty="0"/>
          </a:p>
          <a:p>
            <a:r>
              <a:rPr lang="en-US" dirty="0"/>
              <a:t>preservation, </a:t>
            </a:r>
            <a:r>
              <a:rPr lang="en-US" dirty="0" err="1"/>
              <a:t>mechanisation</a:t>
            </a:r>
            <a:r>
              <a:rPr lang="en-US" dirty="0"/>
              <a:t>, transport, retail</a:t>
            </a:r>
          </a:p>
        </p:txBody>
      </p:sp>
      <p:pic>
        <p:nvPicPr>
          <p:cNvPr id="11" name="Picture 10">
            <a:extLst>
              <a:ext uri="{FF2B5EF4-FFF2-40B4-BE49-F238E27FC236}">
                <a16:creationId xmlns:a16="http://schemas.microsoft.com/office/drawing/2014/main" id="{D298B4BC-BC98-F04E-941D-72DC5C732BCD}"/>
              </a:ext>
            </a:extLst>
          </p:cNvPr>
          <p:cNvPicPr>
            <a:picLocks noChangeAspect="1"/>
          </p:cNvPicPr>
          <p:nvPr/>
        </p:nvPicPr>
        <p:blipFill>
          <a:blip r:embed="rId8"/>
          <a:stretch>
            <a:fillRect/>
          </a:stretch>
        </p:blipFill>
        <p:spPr>
          <a:xfrm>
            <a:off x="2945242" y="1003944"/>
            <a:ext cx="3087543" cy="2051050"/>
          </a:xfrm>
          <a:prstGeom prst="rect">
            <a:avLst/>
          </a:prstGeom>
        </p:spPr>
      </p:pic>
    </p:spTree>
    <p:extLst>
      <p:ext uri="{BB962C8B-B14F-4D97-AF65-F5344CB8AC3E}">
        <p14:creationId xmlns:p14="http://schemas.microsoft.com/office/powerpoint/2010/main" val="2182205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When do you think this was written?</a:t>
            </a:r>
          </a:p>
        </p:txBody>
      </p:sp>
      <p:sp>
        <p:nvSpPr>
          <p:cNvPr id="3" name="Content Placeholder 2"/>
          <p:cNvSpPr>
            <a:spLocks noGrp="1"/>
          </p:cNvSpPr>
          <p:nvPr>
            <p:ph idx="1"/>
          </p:nvPr>
        </p:nvSpPr>
        <p:spPr/>
        <p:txBody>
          <a:bodyPr>
            <a:normAutofit fontScale="92500" lnSpcReduction="20000"/>
          </a:bodyPr>
          <a:lstStyle/>
          <a:p>
            <a:pPr marL="0" indent="0">
              <a:buNone/>
            </a:pPr>
            <a:r>
              <a:rPr lang="en-GB" dirty="0"/>
              <a:t>‘It is not unknown to some of our readers that Dr </a:t>
            </a:r>
            <a:r>
              <a:rPr lang="en-GB" dirty="0" err="1"/>
              <a:t>Dauglish</a:t>
            </a:r>
            <a:r>
              <a:rPr lang="en-GB" dirty="0"/>
              <a:t>, of Malvern, has recently patented a process for making bread ‘light’ without the use of leaven. . . The new process impregnates the bread, by the application of machinery, with carbonic acid gas, or fixed air. Different opinions are expressed about the bread; but it is curious to note, that, as corn is now reaped by machinery, and dough is baked by machinery, the whole process of bread-making is probably in course of undergoing changes which will emancipate both the housewife and the professional baker from a large amount of labour.’</a:t>
            </a:r>
          </a:p>
        </p:txBody>
      </p:sp>
    </p:spTree>
    <p:extLst>
      <p:ext uri="{BB962C8B-B14F-4D97-AF65-F5344CB8AC3E}">
        <p14:creationId xmlns:p14="http://schemas.microsoft.com/office/powerpoint/2010/main" val="3781668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7B938F-FF7F-2E4A-91DB-B314D7450528}"/>
              </a:ext>
            </a:extLst>
          </p:cNvPr>
          <p:cNvSpPr txBox="1"/>
          <p:nvPr/>
        </p:nvSpPr>
        <p:spPr>
          <a:xfrm>
            <a:off x="344462" y="3429001"/>
            <a:ext cx="2311524" cy="1200329"/>
          </a:xfrm>
          <a:prstGeom prst="rect">
            <a:avLst/>
          </a:prstGeom>
          <a:noFill/>
        </p:spPr>
        <p:txBody>
          <a:bodyPr wrap="square" rtlCol="0">
            <a:spAutoFit/>
          </a:bodyPr>
          <a:lstStyle/>
          <a:p>
            <a:r>
              <a:rPr lang="en-US" dirty="0"/>
              <a:t>Isabella </a:t>
            </a:r>
            <a:r>
              <a:rPr lang="en-US" dirty="0" err="1"/>
              <a:t>Beeton</a:t>
            </a:r>
            <a:r>
              <a:rPr lang="en-US" dirty="0"/>
              <a:t>, </a:t>
            </a:r>
            <a:r>
              <a:rPr lang="en-US" i="1" dirty="0" err="1"/>
              <a:t>Beeton’s</a:t>
            </a:r>
            <a:r>
              <a:rPr lang="en-US" i="1" dirty="0"/>
              <a:t> Book of Household Management</a:t>
            </a:r>
            <a:r>
              <a:rPr lang="en-US" dirty="0"/>
              <a:t> (1861).</a:t>
            </a:r>
            <a:endParaRPr lang="en-GB" dirty="0"/>
          </a:p>
        </p:txBody>
      </p:sp>
      <p:sp>
        <p:nvSpPr>
          <p:cNvPr id="7" name="TextBox 6">
            <a:extLst>
              <a:ext uri="{FF2B5EF4-FFF2-40B4-BE49-F238E27FC236}">
                <a16:creationId xmlns:a16="http://schemas.microsoft.com/office/drawing/2014/main" id="{8C6B46AC-4A69-9046-926A-42263CAB57C5}"/>
              </a:ext>
            </a:extLst>
          </p:cNvPr>
          <p:cNvSpPr txBox="1"/>
          <p:nvPr/>
        </p:nvSpPr>
        <p:spPr>
          <a:xfrm>
            <a:off x="5843178" y="5939444"/>
            <a:ext cx="2743200" cy="400110"/>
          </a:xfrm>
          <a:prstGeom prst="rect">
            <a:avLst/>
          </a:prstGeom>
          <a:noFill/>
        </p:spPr>
        <p:txBody>
          <a:bodyPr wrap="square" rtlCol="0">
            <a:spAutoFit/>
          </a:bodyPr>
          <a:lstStyle/>
          <a:p>
            <a:r>
              <a:rPr lang="en-US" sz="2000" dirty="0"/>
              <a:t>Isabella </a:t>
            </a:r>
            <a:r>
              <a:rPr lang="en-US" sz="2000" dirty="0" err="1"/>
              <a:t>Beeton</a:t>
            </a:r>
            <a:r>
              <a:rPr lang="en-US" sz="2000" dirty="0"/>
              <a:t>, 1860</a:t>
            </a:r>
          </a:p>
        </p:txBody>
      </p:sp>
      <p:pic>
        <p:nvPicPr>
          <p:cNvPr id="8" name="Picture 7">
            <a:extLst>
              <a:ext uri="{FF2B5EF4-FFF2-40B4-BE49-F238E27FC236}">
                <a16:creationId xmlns:a16="http://schemas.microsoft.com/office/drawing/2014/main" id="{4E5BB3B6-656B-164E-A01F-17E67929F70A}"/>
              </a:ext>
            </a:extLst>
          </p:cNvPr>
          <p:cNvPicPr>
            <a:picLocks noChangeAspect="1"/>
          </p:cNvPicPr>
          <p:nvPr/>
        </p:nvPicPr>
        <p:blipFill>
          <a:blip r:embed="rId3"/>
          <a:stretch>
            <a:fillRect/>
          </a:stretch>
        </p:blipFill>
        <p:spPr>
          <a:xfrm>
            <a:off x="5122753" y="1486837"/>
            <a:ext cx="3380552" cy="3867462"/>
          </a:xfrm>
          <a:prstGeom prst="rect">
            <a:avLst/>
          </a:prstGeom>
        </p:spPr>
      </p:pic>
      <p:sp>
        <p:nvSpPr>
          <p:cNvPr id="11" name="Title 10">
            <a:extLst>
              <a:ext uri="{FF2B5EF4-FFF2-40B4-BE49-F238E27FC236}">
                <a16:creationId xmlns:a16="http://schemas.microsoft.com/office/drawing/2014/main" id="{F89CD1E9-872A-4B46-A1FA-9C0457D5810E}"/>
              </a:ext>
            </a:extLst>
          </p:cNvPr>
          <p:cNvSpPr>
            <a:spLocks noGrp="1"/>
          </p:cNvSpPr>
          <p:nvPr>
            <p:ph type="title"/>
          </p:nvPr>
        </p:nvSpPr>
        <p:spPr>
          <a:xfrm>
            <a:off x="4380930" y="274638"/>
            <a:ext cx="4305869" cy="853780"/>
          </a:xfrm>
        </p:spPr>
        <p:txBody>
          <a:bodyPr>
            <a:normAutofit fontScale="90000"/>
          </a:bodyPr>
          <a:lstStyle/>
          <a:p>
            <a:r>
              <a:rPr lang="en-US" dirty="0"/>
              <a:t>Isabella </a:t>
            </a:r>
            <a:r>
              <a:rPr lang="en-US" dirty="0" err="1"/>
              <a:t>Beeton</a:t>
            </a:r>
            <a:r>
              <a:rPr lang="en-US" dirty="0"/>
              <a:t> (1836-1865)</a:t>
            </a:r>
          </a:p>
        </p:txBody>
      </p:sp>
      <p:sp>
        <p:nvSpPr>
          <p:cNvPr id="5" name="Content Placeholder 4">
            <a:extLst>
              <a:ext uri="{FF2B5EF4-FFF2-40B4-BE49-F238E27FC236}">
                <a16:creationId xmlns:a16="http://schemas.microsoft.com/office/drawing/2014/main" id="{99AF307F-6981-3A48-B1DE-E86A1FDB7F7B}"/>
              </a:ext>
            </a:extLst>
          </p:cNvPr>
          <p:cNvSpPr>
            <a:spLocks noGrp="1"/>
          </p:cNvSpPr>
          <p:nvPr>
            <p:ph idx="1"/>
          </p:nvPr>
        </p:nvSpPr>
        <p:spPr/>
        <p:txBody>
          <a:bodyPr/>
          <a:lstStyle/>
          <a:p>
            <a:pPr marL="0" indent="0">
              <a:buNone/>
            </a:pPr>
            <a:r>
              <a:rPr lang="en-US" dirty="0"/>
              <a:t>  </a:t>
            </a:r>
          </a:p>
        </p:txBody>
      </p:sp>
      <p:pic>
        <p:nvPicPr>
          <p:cNvPr id="9" name="Picture 8">
            <a:extLst>
              <a:ext uri="{FF2B5EF4-FFF2-40B4-BE49-F238E27FC236}">
                <a16:creationId xmlns:a16="http://schemas.microsoft.com/office/drawing/2014/main" id="{63147530-2931-9C44-858C-5FF9CC26FE48}"/>
              </a:ext>
            </a:extLst>
          </p:cNvPr>
          <p:cNvPicPr>
            <a:picLocks noChangeAspect="1"/>
          </p:cNvPicPr>
          <p:nvPr/>
        </p:nvPicPr>
        <p:blipFill>
          <a:blip r:embed="rId4"/>
          <a:stretch>
            <a:fillRect/>
          </a:stretch>
        </p:blipFill>
        <p:spPr>
          <a:xfrm>
            <a:off x="344462" y="343923"/>
            <a:ext cx="3090839" cy="2512553"/>
          </a:xfrm>
          <a:prstGeom prst="rect">
            <a:avLst/>
          </a:prstGeom>
        </p:spPr>
      </p:pic>
      <p:pic>
        <p:nvPicPr>
          <p:cNvPr id="10" name="Picture 9">
            <a:extLst>
              <a:ext uri="{FF2B5EF4-FFF2-40B4-BE49-F238E27FC236}">
                <a16:creationId xmlns:a16="http://schemas.microsoft.com/office/drawing/2014/main" id="{7C308BC4-FC67-E046-A98C-AD74EAA6D62D}"/>
              </a:ext>
            </a:extLst>
          </p:cNvPr>
          <p:cNvPicPr>
            <a:picLocks noChangeAspect="1"/>
          </p:cNvPicPr>
          <p:nvPr/>
        </p:nvPicPr>
        <p:blipFill>
          <a:blip r:embed="rId5"/>
          <a:stretch>
            <a:fillRect/>
          </a:stretch>
        </p:blipFill>
        <p:spPr>
          <a:xfrm>
            <a:off x="2940050" y="3002506"/>
            <a:ext cx="1898638" cy="3036343"/>
          </a:xfrm>
          <a:prstGeom prst="rect">
            <a:avLst/>
          </a:prstGeom>
        </p:spPr>
      </p:pic>
    </p:spTree>
    <p:extLst>
      <p:ext uri="{BB962C8B-B14F-4D97-AF65-F5344CB8AC3E}">
        <p14:creationId xmlns:p14="http://schemas.microsoft.com/office/powerpoint/2010/main" val="2069874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6A781-D0E0-3185-27DA-94BBBBEDBCE1}"/>
              </a:ext>
            </a:extLst>
          </p:cNvPr>
          <p:cNvSpPr>
            <a:spLocks noGrp="1"/>
          </p:cNvSpPr>
          <p:nvPr>
            <p:ph type="title"/>
          </p:nvPr>
        </p:nvSpPr>
        <p:spPr/>
        <p:txBody>
          <a:bodyPr>
            <a:normAutofit fontScale="90000"/>
          </a:bodyPr>
          <a:lstStyle/>
          <a:p>
            <a:r>
              <a:rPr lang="en-US" sz="3600" dirty="0"/>
              <a:t>Isabella </a:t>
            </a:r>
            <a:r>
              <a:rPr lang="en-US" sz="3600" dirty="0" err="1"/>
              <a:t>Beeton’s</a:t>
            </a:r>
            <a:r>
              <a:rPr lang="en-US" sz="3600" dirty="0"/>
              <a:t> husband Samuel Beeton</a:t>
            </a:r>
            <a:br>
              <a:rPr lang="en-US" sz="3600" dirty="0"/>
            </a:br>
            <a:r>
              <a:rPr lang="en-US" sz="3600" dirty="0"/>
              <a:t>(1831-1877)</a:t>
            </a:r>
          </a:p>
        </p:txBody>
      </p:sp>
      <p:pic>
        <p:nvPicPr>
          <p:cNvPr id="4" name="Content Placeholder 3">
            <a:extLst>
              <a:ext uri="{FF2B5EF4-FFF2-40B4-BE49-F238E27FC236}">
                <a16:creationId xmlns:a16="http://schemas.microsoft.com/office/drawing/2014/main" id="{50EA37AC-134B-DC66-AA9C-8AE0CC9BCA69}"/>
              </a:ext>
            </a:extLst>
          </p:cNvPr>
          <p:cNvPicPr>
            <a:picLocks noGrp="1" noChangeAspect="1"/>
          </p:cNvPicPr>
          <p:nvPr>
            <p:ph idx="1"/>
          </p:nvPr>
        </p:nvPicPr>
        <p:blipFill>
          <a:blip r:embed="rId2"/>
          <a:stretch>
            <a:fillRect/>
          </a:stretch>
        </p:blipFill>
        <p:spPr>
          <a:xfrm>
            <a:off x="2810637" y="1600200"/>
            <a:ext cx="3522726" cy="4525963"/>
          </a:xfrm>
          <a:prstGeom prst="rect">
            <a:avLst/>
          </a:prstGeom>
        </p:spPr>
      </p:pic>
    </p:spTree>
    <p:extLst>
      <p:ext uri="{BB962C8B-B14F-4D97-AF65-F5344CB8AC3E}">
        <p14:creationId xmlns:p14="http://schemas.microsoft.com/office/powerpoint/2010/main" val="3960664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307" y="321687"/>
            <a:ext cx="8693623" cy="1111327"/>
          </a:xfrm>
        </p:spPr>
        <p:txBody>
          <a:bodyPr>
            <a:normAutofit/>
          </a:bodyPr>
          <a:lstStyle/>
          <a:p>
            <a:r>
              <a:rPr lang="en-US" sz="2400" dirty="0"/>
              <a:t>Magazine edited by Isabella Beeton and her husband Samuel </a:t>
            </a:r>
            <a:r>
              <a:rPr lang="en-US" sz="2400" dirty="0" err="1"/>
              <a:t>Beeton</a:t>
            </a:r>
            <a:endParaRPr lang="en-US" sz="2400" dirty="0"/>
          </a:p>
        </p:txBody>
      </p:sp>
      <p:pic>
        <p:nvPicPr>
          <p:cNvPr id="4" name="Content Placeholder 3"/>
          <p:cNvPicPr>
            <a:picLocks noGrp="1" noChangeAspect="1"/>
          </p:cNvPicPr>
          <p:nvPr>
            <p:ph idx="1"/>
          </p:nvPr>
        </p:nvPicPr>
        <p:blipFill>
          <a:blip r:embed="rId2"/>
          <a:srcRect l="-85631" r="-85631"/>
          <a:stretch>
            <a:fillRect/>
          </a:stretch>
        </p:blipFill>
        <p:spPr>
          <a:xfrm>
            <a:off x="-1519558" y="1600200"/>
            <a:ext cx="8229600" cy="4525963"/>
          </a:xfrm>
        </p:spPr>
      </p:pic>
      <p:sp>
        <p:nvSpPr>
          <p:cNvPr id="5" name="TextBox 4"/>
          <p:cNvSpPr txBox="1"/>
          <p:nvPr/>
        </p:nvSpPr>
        <p:spPr>
          <a:xfrm>
            <a:off x="4572001" y="2169994"/>
            <a:ext cx="3998794" cy="2677656"/>
          </a:xfrm>
          <a:prstGeom prst="rect">
            <a:avLst/>
          </a:prstGeom>
          <a:noFill/>
        </p:spPr>
        <p:txBody>
          <a:bodyPr wrap="square" rtlCol="0">
            <a:spAutoFit/>
          </a:bodyPr>
          <a:lstStyle/>
          <a:p>
            <a:r>
              <a:rPr lang="en-US" sz="2800" dirty="0"/>
              <a:t>Once Isabella </a:t>
            </a:r>
            <a:r>
              <a:rPr lang="en-US" sz="2800" dirty="0" err="1"/>
              <a:t>Beeton</a:t>
            </a:r>
            <a:r>
              <a:rPr lang="en-US" sz="2800" dirty="0"/>
              <a:t> started editing the recipes, they increasingly reflected the nineteenth-century ‘</a:t>
            </a:r>
            <a:r>
              <a:rPr lang="en-US" sz="2800" dirty="0" err="1"/>
              <a:t>industrialisation</a:t>
            </a:r>
            <a:r>
              <a:rPr lang="en-US" sz="2800" dirty="0"/>
              <a:t>’ of food.</a:t>
            </a:r>
          </a:p>
        </p:txBody>
      </p:sp>
    </p:spTree>
    <p:extLst>
      <p:ext uri="{BB962C8B-B14F-4D97-AF65-F5344CB8AC3E}">
        <p14:creationId xmlns:p14="http://schemas.microsoft.com/office/powerpoint/2010/main" val="217245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CE4DAB-3662-D2D6-B838-31CC416CA3BF}"/>
              </a:ext>
            </a:extLst>
          </p:cNvPr>
          <p:cNvSpPr>
            <a:spLocks noGrp="1"/>
          </p:cNvSpPr>
          <p:nvPr>
            <p:ph type="ctrTitle"/>
          </p:nvPr>
        </p:nvSpPr>
        <p:spPr/>
        <p:txBody>
          <a:bodyPr>
            <a:normAutofit/>
          </a:bodyPr>
          <a:lstStyle/>
          <a:p>
            <a:r>
              <a:rPr lang="en-GB" sz="4000" u="sng" dirty="0">
                <a:effectLst/>
                <a:latin typeface="Baskerville" panose="02020502070401020303" pitchFamily="18" charset="0"/>
                <a:ea typeface="MS Mincho" panose="02020609040205080304" pitchFamily="49" charset="-128"/>
                <a:cs typeface="Times New Roman" panose="02020603050405020304" pitchFamily="18" charset="0"/>
              </a:rPr>
              <a:t>What is ‘industrial food’? </a:t>
            </a:r>
            <a:endParaRPr lang="en-US" sz="4000" dirty="0"/>
          </a:p>
        </p:txBody>
      </p:sp>
    </p:spTree>
    <p:extLst>
      <p:ext uri="{BB962C8B-B14F-4D97-AF65-F5344CB8AC3E}">
        <p14:creationId xmlns:p14="http://schemas.microsoft.com/office/powerpoint/2010/main" val="668880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9104</TotalTime>
  <Words>1484</Words>
  <Application>Microsoft Macintosh PowerPoint</Application>
  <PresentationFormat>On-screen Show (4:3)</PresentationFormat>
  <Paragraphs>191</Paragraphs>
  <Slides>41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41</vt:i4>
      </vt:variant>
    </vt:vector>
  </HeadingPairs>
  <TitlesOfParts>
    <vt:vector size="45" baseType="lpstr">
      <vt:lpstr>Arial</vt:lpstr>
      <vt:lpstr>Baskerville</vt:lpstr>
      <vt:lpstr>Calibri</vt:lpstr>
      <vt:lpstr>Office Theme</vt:lpstr>
      <vt:lpstr>Industrial Food</vt:lpstr>
      <vt:lpstr>PowerPoint Presentation</vt:lpstr>
      <vt:lpstr>Today’s 3-4 seminar is RESCHEDULED!!</vt:lpstr>
      <vt:lpstr>AND FINALLY . . .</vt:lpstr>
      <vt:lpstr>When do you think this was written?</vt:lpstr>
      <vt:lpstr>Isabella Beeton (1836-1865)</vt:lpstr>
      <vt:lpstr>Isabella Beeton’s husband Samuel Beeton (1831-1877)</vt:lpstr>
      <vt:lpstr>Magazine edited by Isabella Beeton and her husband Samuel Beeton</vt:lpstr>
      <vt:lpstr>What is ‘industrial food’? </vt:lpstr>
      <vt:lpstr>‘industrial food’</vt:lpstr>
      <vt:lpstr>‘industrial food’</vt:lpstr>
      <vt:lpstr>New Technologies in Preservation </vt:lpstr>
      <vt:lpstr>Preservation: Canning</vt:lpstr>
      <vt:lpstr>Preservation: Canning</vt:lpstr>
      <vt:lpstr>Preservation: Dehydration and Concentration</vt:lpstr>
      <vt:lpstr>New Technologies in Preservation: Freezing and Chilling</vt:lpstr>
      <vt:lpstr>Mechanisation</vt:lpstr>
      <vt:lpstr>Mechanisation</vt:lpstr>
      <vt:lpstr>Mechanisation:   Implications for labour</vt:lpstr>
      <vt:lpstr>Mechanisation: Canning</vt:lpstr>
      <vt:lpstr>Mechanisation: Canning</vt:lpstr>
      <vt:lpstr> Mechanisation: Canning </vt:lpstr>
      <vt:lpstr>Mechanisation: Canning</vt:lpstr>
      <vt:lpstr>Mechanisation Assembly Lines and Disassembly Lines</vt:lpstr>
      <vt:lpstr>New Technologies in Transport</vt:lpstr>
      <vt:lpstr>New Technologies in Transport: Railways</vt:lpstr>
      <vt:lpstr>New Technologies in Transport: Railways</vt:lpstr>
      <vt:lpstr>New Technologies in Transport: Refrigerator Ships</vt:lpstr>
      <vt:lpstr>New Technologies in Retailing</vt:lpstr>
      <vt:lpstr>Retail: Branding The Chain Store</vt:lpstr>
      <vt:lpstr>Retail: Branding The Chain Store</vt:lpstr>
      <vt:lpstr>Retail: Branding</vt:lpstr>
      <vt:lpstr>Retail: Branding</vt:lpstr>
      <vt:lpstr>Retail:  Advertising</vt:lpstr>
      <vt:lpstr>Retail: Anxieties about Pure Food</vt:lpstr>
      <vt:lpstr>Industrial Food and Empire</vt:lpstr>
      <vt:lpstr>Industrial Food and the British Empire</vt:lpstr>
      <vt:lpstr>Industrial Food and Empire</vt:lpstr>
      <vt:lpstr>Industrial Food and the British Empire</vt:lpstr>
      <vt:lpstr>Industrial Food and the British Empire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444</cp:revision>
  <dcterms:created xsi:type="dcterms:W3CDTF">2016-10-29T21:30:21Z</dcterms:created>
  <dcterms:modified xsi:type="dcterms:W3CDTF">2023-11-12T17:24:39Z</dcterms:modified>
</cp:coreProperties>
</file>