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300" r:id="rId2"/>
    <p:sldId id="256" r:id="rId3"/>
    <p:sldId id="274" r:id="rId4"/>
    <p:sldId id="261" r:id="rId5"/>
    <p:sldId id="263" r:id="rId6"/>
    <p:sldId id="264" r:id="rId7"/>
    <p:sldId id="265" r:id="rId8"/>
    <p:sldId id="266" r:id="rId9"/>
    <p:sldId id="267" r:id="rId10"/>
    <p:sldId id="299" r:id="rId11"/>
    <p:sldId id="270" r:id="rId12"/>
    <p:sldId id="271" r:id="rId13"/>
    <p:sldId id="269" r:id="rId14"/>
    <p:sldId id="272" r:id="rId15"/>
    <p:sldId id="286" r:id="rId16"/>
    <p:sldId id="280" r:id="rId17"/>
    <p:sldId id="276" r:id="rId18"/>
    <p:sldId id="279" r:id="rId19"/>
    <p:sldId id="282" r:id="rId20"/>
    <p:sldId id="281" r:id="rId21"/>
    <p:sldId id="268" r:id="rId22"/>
    <p:sldId id="277" r:id="rId23"/>
    <p:sldId id="278" r:id="rId24"/>
    <p:sldId id="275" r:id="rId25"/>
    <p:sldId id="303" r:id="rId26"/>
    <p:sldId id="298" r:id="rId27"/>
    <p:sldId id="304" r:id="rId28"/>
    <p:sldId id="257" r:id="rId29"/>
    <p:sldId id="294" r:id="rId30"/>
    <p:sldId id="305" r:id="rId31"/>
    <p:sldId id="289" r:id="rId32"/>
    <p:sldId id="284" r:id="rId33"/>
    <p:sldId id="290" r:id="rId34"/>
    <p:sldId id="291" r:id="rId35"/>
    <p:sldId id="301" r:id="rId36"/>
    <p:sldId id="295" r:id="rId37"/>
    <p:sldId id="302" r:id="rId38"/>
    <p:sldId id="259" r:id="rId3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213"/>
    <p:restoredTop sz="94694"/>
  </p:normalViewPr>
  <p:slideViewPr>
    <p:cSldViewPr snapToGrid="0" snapToObjects="1">
      <p:cViewPr varScale="1">
        <p:scale>
          <a:sx n="121" d="100"/>
          <a:sy n="121" d="100"/>
        </p:scale>
        <p:origin x="1368" y="17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DA474A9E-3882-7546-8856-70D03BED3F01}" type="datetimeFigureOut">
              <a:rPr lang="en-US" smtClean="0"/>
              <a:t>1/4/24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19DBBE-5D25-B147-A994-7F707C6CF799}" type="slidenum">
              <a:rPr lang="en-US" smtClean="0"/>
              <a:t>‹#›</a:t>
            </a:fld>
            <a:endParaRPr lang="en-US"/>
          </a:p>
        </p:txBody>
      </p:sp>
    </p:spTree>
    <p:extLst>
      <p:ext uri="{BB962C8B-B14F-4D97-AF65-F5344CB8AC3E}">
        <p14:creationId xmlns:p14="http://schemas.microsoft.com/office/powerpoint/2010/main" val="28828408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DA474A9E-3882-7546-8856-70D03BED3F01}" type="datetimeFigureOut">
              <a:rPr lang="en-US" smtClean="0"/>
              <a:t>1/4/24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19DBBE-5D25-B147-A994-7F707C6CF799}" type="slidenum">
              <a:rPr lang="en-US" smtClean="0"/>
              <a:t>‹#›</a:t>
            </a:fld>
            <a:endParaRPr lang="en-US"/>
          </a:p>
        </p:txBody>
      </p:sp>
    </p:spTree>
    <p:extLst>
      <p:ext uri="{BB962C8B-B14F-4D97-AF65-F5344CB8AC3E}">
        <p14:creationId xmlns:p14="http://schemas.microsoft.com/office/powerpoint/2010/main" val="32444242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DA474A9E-3882-7546-8856-70D03BED3F01}" type="datetimeFigureOut">
              <a:rPr lang="en-US" smtClean="0"/>
              <a:t>1/4/24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19DBBE-5D25-B147-A994-7F707C6CF799}" type="slidenum">
              <a:rPr lang="en-US" smtClean="0"/>
              <a:t>‹#›</a:t>
            </a:fld>
            <a:endParaRPr lang="en-US"/>
          </a:p>
        </p:txBody>
      </p:sp>
    </p:spTree>
    <p:extLst>
      <p:ext uri="{BB962C8B-B14F-4D97-AF65-F5344CB8AC3E}">
        <p14:creationId xmlns:p14="http://schemas.microsoft.com/office/powerpoint/2010/main" val="34352964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DA474A9E-3882-7546-8856-70D03BED3F01}" type="datetimeFigureOut">
              <a:rPr lang="en-US" smtClean="0"/>
              <a:t>1/4/24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19DBBE-5D25-B147-A994-7F707C6CF799}" type="slidenum">
              <a:rPr lang="en-US" smtClean="0"/>
              <a:t>‹#›</a:t>
            </a:fld>
            <a:endParaRPr lang="en-US"/>
          </a:p>
        </p:txBody>
      </p:sp>
    </p:spTree>
    <p:extLst>
      <p:ext uri="{BB962C8B-B14F-4D97-AF65-F5344CB8AC3E}">
        <p14:creationId xmlns:p14="http://schemas.microsoft.com/office/powerpoint/2010/main" val="9329891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DA474A9E-3882-7546-8856-70D03BED3F01}" type="datetimeFigureOut">
              <a:rPr lang="en-US" smtClean="0"/>
              <a:t>1/4/24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19DBBE-5D25-B147-A994-7F707C6CF799}" type="slidenum">
              <a:rPr lang="en-US" smtClean="0"/>
              <a:t>‹#›</a:t>
            </a:fld>
            <a:endParaRPr lang="en-US"/>
          </a:p>
        </p:txBody>
      </p:sp>
    </p:spTree>
    <p:extLst>
      <p:ext uri="{BB962C8B-B14F-4D97-AF65-F5344CB8AC3E}">
        <p14:creationId xmlns:p14="http://schemas.microsoft.com/office/powerpoint/2010/main" val="25504376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DA474A9E-3882-7546-8856-70D03BED3F01}" type="datetimeFigureOut">
              <a:rPr lang="en-US" smtClean="0"/>
              <a:t>1/4/24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319DBBE-5D25-B147-A994-7F707C6CF799}" type="slidenum">
              <a:rPr lang="en-US" smtClean="0"/>
              <a:t>‹#›</a:t>
            </a:fld>
            <a:endParaRPr lang="en-US"/>
          </a:p>
        </p:txBody>
      </p:sp>
    </p:spTree>
    <p:extLst>
      <p:ext uri="{BB962C8B-B14F-4D97-AF65-F5344CB8AC3E}">
        <p14:creationId xmlns:p14="http://schemas.microsoft.com/office/powerpoint/2010/main" val="15528849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DA474A9E-3882-7546-8856-70D03BED3F01}" type="datetimeFigureOut">
              <a:rPr lang="en-US" smtClean="0"/>
              <a:t>1/4/24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319DBBE-5D25-B147-A994-7F707C6CF799}" type="slidenum">
              <a:rPr lang="en-US" smtClean="0"/>
              <a:t>‹#›</a:t>
            </a:fld>
            <a:endParaRPr lang="en-US"/>
          </a:p>
        </p:txBody>
      </p:sp>
    </p:spTree>
    <p:extLst>
      <p:ext uri="{BB962C8B-B14F-4D97-AF65-F5344CB8AC3E}">
        <p14:creationId xmlns:p14="http://schemas.microsoft.com/office/powerpoint/2010/main" val="16385328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DA474A9E-3882-7546-8856-70D03BED3F01}" type="datetimeFigureOut">
              <a:rPr lang="en-US" smtClean="0"/>
              <a:t>1/4/24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19DBBE-5D25-B147-A994-7F707C6CF799}" type="slidenum">
              <a:rPr lang="en-US" smtClean="0"/>
              <a:t>‹#›</a:t>
            </a:fld>
            <a:endParaRPr lang="en-US"/>
          </a:p>
        </p:txBody>
      </p:sp>
    </p:spTree>
    <p:extLst>
      <p:ext uri="{BB962C8B-B14F-4D97-AF65-F5344CB8AC3E}">
        <p14:creationId xmlns:p14="http://schemas.microsoft.com/office/powerpoint/2010/main" val="426188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A474A9E-3882-7546-8856-70D03BED3F01}" type="datetimeFigureOut">
              <a:rPr lang="en-US" smtClean="0"/>
              <a:t>1/4/24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319DBBE-5D25-B147-A994-7F707C6CF799}" type="slidenum">
              <a:rPr lang="en-US" smtClean="0"/>
              <a:t>‹#›</a:t>
            </a:fld>
            <a:endParaRPr lang="en-US"/>
          </a:p>
        </p:txBody>
      </p:sp>
    </p:spTree>
    <p:extLst>
      <p:ext uri="{BB962C8B-B14F-4D97-AF65-F5344CB8AC3E}">
        <p14:creationId xmlns:p14="http://schemas.microsoft.com/office/powerpoint/2010/main" val="36768839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DA474A9E-3882-7546-8856-70D03BED3F01}" type="datetimeFigureOut">
              <a:rPr lang="en-US" smtClean="0"/>
              <a:t>1/4/24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319DBBE-5D25-B147-A994-7F707C6CF799}" type="slidenum">
              <a:rPr lang="en-US" smtClean="0"/>
              <a:t>‹#›</a:t>
            </a:fld>
            <a:endParaRPr lang="en-US"/>
          </a:p>
        </p:txBody>
      </p:sp>
    </p:spTree>
    <p:extLst>
      <p:ext uri="{BB962C8B-B14F-4D97-AF65-F5344CB8AC3E}">
        <p14:creationId xmlns:p14="http://schemas.microsoft.com/office/powerpoint/2010/main" val="31353742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DA474A9E-3882-7546-8856-70D03BED3F01}" type="datetimeFigureOut">
              <a:rPr lang="en-US" smtClean="0"/>
              <a:t>1/4/24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319DBBE-5D25-B147-A994-7F707C6CF799}" type="slidenum">
              <a:rPr lang="en-US" smtClean="0"/>
              <a:t>‹#›</a:t>
            </a:fld>
            <a:endParaRPr lang="en-US"/>
          </a:p>
        </p:txBody>
      </p:sp>
    </p:spTree>
    <p:extLst>
      <p:ext uri="{BB962C8B-B14F-4D97-AF65-F5344CB8AC3E}">
        <p14:creationId xmlns:p14="http://schemas.microsoft.com/office/powerpoint/2010/main" val="21653083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A474A9E-3882-7546-8856-70D03BED3F01}" type="datetimeFigureOut">
              <a:rPr lang="en-US" smtClean="0"/>
              <a:t>1/4/24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19DBBE-5D25-B147-A994-7F707C6CF799}" type="slidenum">
              <a:rPr lang="en-US" smtClean="0"/>
              <a:t>‹#›</a:t>
            </a:fld>
            <a:endParaRPr lang="en-US"/>
          </a:p>
        </p:txBody>
      </p:sp>
    </p:spTree>
    <p:extLst>
      <p:ext uri="{BB962C8B-B14F-4D97-AF65-F5344CB8AC3E}">
        <p14:creationId xmlns:p14="http://schemas.microsoft.com/office/powerpoint/2010/main" val="13439482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www.nationalarchives.gov.uk/education/resources/school-dinners/"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tif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FA3D2C-B492-2541-A5A5-E100FFFD8E17}"/>
              </a:ext>
            </a:extLst>
          </p:cNvPr>
          <p:cNvSpPr>
            <a:spLocks noGrp="1"/>
          </p:cNvSpPr>
          <p:nvPr>
            <p:ph type="title"/>
          </p:nvPr>
        </p:nvSpPr>
        <p:spPr/>
        <p:txBody>
          <a:bodyPr/>
          <a:lstStyle/>
          <a:p>
            <a:r>
              <a:rPr lang="en-US" dirty="0"/>
              <a:t>For Next Week</a:t>
            </a:r>
          </a:p>
        </p:txBody>
      </p:sp>
      <p:sp>
        <p:nvSpPr>
          <p:cNvPr id="3" name="Content Placeholder 2">
            <a:extLst>
              <a:ext uri="{FF2B5EF4-FFF2-40B4-BE49-F238E27FC236}">
                <a16:creationId xmlns:a16="http://schemas.microsoft.com/office/drawing/2014/main" id="{996064B8-9081-FB4C-8511-8D99CCFEAE1A}"/>
              </a:ext>
            </a:extLst>
          </p:cNvPr>
          <p:cNvSpPr>
            <a:spLocks noGrp="1"/>
          </p:cNvSpPr>
          <p:nvPr>
            <p:ph idx="1"/>
          </p:nvPr>
        </p:nvSpPr>
        <p:spPr>
          <a:xfrm>
            <a:off x="457200" y="1600200"/>
            <a:ext cx="8229600" cy="4983162"/>
          </a:xfrm>
        </p:spPr>
        <p:txBody>
          <a:bodyPr>
            <a:normAutofit fontScale="77500" lnSpcReduction="20000"/>
          </a:bodyPr>
          <a:lstStyle/>
          <a:p>
            <a:pPr marL="0" indent="0">
              <a:buNone/>
            </a:pPr>
            <a:r>
              <a:rPr lang="en-GB" b="1" dirty="0"/>
              <a:t>practical exercise: object biographies</a:t>
            </a:r>
          </a:p>
          <a:p>
            <a:pPr marL="0" indent="0">
              <a:buNone/>
            </a:pPr>
            <a:r>
              <a:rPr lang="en-GB" dirty="0"/>
              <a:t>Every object has a life and often a series of afterlives, shaped by human use. This assignment asks you to perform an ‘object biography’ on a piece of kitchen technology: an air fryer, a Meso-American metate, a potato peeler, or anything else you choose. Please select a specific, concrete object, from your kitchen, or a museum, or a store, or elsewhere. What materials and circumstances influenced its creation and survival? What can we learn by spending extended time with a single object and by trying to tell its story?</a:t>
            </a:r>
          </a:p>
          <a:p>
            <a:pPr marL="0" indent="0">
              <a:buNone/>
            </a:pPr>
            <a:endParaRPr lang="en-GB" dirty="0"/>
          </a:p>
          <a:p>
            <a:pPr marL="0" indent="0">
              <a:buNone/>
            </a:pPr>
            <a:r>
              <a:rPr lang="en-GB" b="1" dirty="0"/>
              <a:t>Conduct a brief ‘object biography’ of your choice of kitchen technology. Please send me a one-page biography before the seminar.</a:t>
            </a:r>
          </a:p>
          <a:p>
            <a:pPr marL="0" indent="0">
              <a:buNone/>
            </a:pPr>
            <a:endParaRPr lang="en-US" dirty="0"/>
          </a:p>
        </p:txBody>
      </p:sp>
    </p:spTree>
    <p:extLst>
      <p:ext uri="{BB962C8B-B14F-4D97-AF65-F5344CB8AC3E}">
        <p14:creationId xmlns:p14="http://schemas.microsoft.com/office/powerpoint/2010/main" val="29163301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3C93BE-D871-AE46-B9EC-7B575958D7B7}"/>
              </a:ext>
            </a:extLst>
          </p:cNvPr>
          <p:cNvSpPr>
            <a:spLocks noGrp="1"/>
          </p:cNvSpPr>
          <p:nvPr>
            <p:ph type="title"/>
          </p:nvPr>
        </p:nvSpPr>
        <p:spPr>
          <a:xfrm>
            <a:off x="457200" y="160337"/>
            <a:ext cx="8153400" cy="767510"/>
          </a:xfrm>
        </p:spPr>
        <p:txBody>
          <a:bodyPr>
            <a:noAutofit/>
          </a:bodyPr>
          <a:lstStyle/>
          <a:p>
            <a:r>
              <a:rPr lang="en-US" sz="2400" b="1" dirty="0"/>
              <a:t>An early modern health manual</a:t>
            </a:r>
          </a:p>
        </p:txBody>
      </p:sp>
      <p:sp>
        <p:nvSpPr>
          <p:cNvPr id="3" name="Content Placeholder 2">
            <a:extLst>
              <a:ext uri="{FF2B5EF4-FFF2-40B4-BE49-F238E27FC236}">
                <a16:creationId xmlns:a16="http://schemas.microsoft.com/office/drawing/2014/main" id="{F6AD3A8C-9622-4543-946D-FA8D3C8565DF}"/>
              </a:ext>
            </a:extLst>
          </p:cNvPr>
          <p:cNvSpPr>
            <a:spLocks noGrp="1"/>
          </p:cNvSpPr>
          <p:nvPr>
            <p:ph sz="half" idx="1"/>
          </p:nvPr>
        </p:nvSpPr>
        <p:spPr>
          <a:xfrm>
            <a:off x="255493" y="927848"/>
            <a:ext cx="8355107" cy="2810434"/>
          </a:xfrm>
        </p:spPr>
        <p:txBody>
          <a:bodyPr>
            <a:normAutofit/>
          </a:bodyPr>
          <a:lstStyle/>
          <a:p>
            <a:pPr marL="0" indent="0">
              <a:buNone/>
            </a:pPr>
            <a:r>
              <a:rPr lang="en-US" dirty="0"/>
              <a:t>‘Cheese generally in </a:t>
            </a:r>
            <a:r>
              <a:rPr lang="en-US" dirty="0" err="1"/>
              <a:t>physicke</a:t>
            </a:r>
            <a:r>
              <a:rPr lang="en-US" dirty="0"/>
              <a:t> is reckoned unwholesome, and is thought to annoy the </a:t>
            </a:r>
            <a:r>
              <a:rPr lang="en-US" dirty="0" err="1"/>
              <a:t>stomacke</a:t>
            </a:r>
            <a:r>
              <a:rPr lang="en-US" dirty="0"/>
              <a:t>, to cause </a:t>
            </a:r>
            <a:r>
              <a:rPr lang="en-US" dirty="0" err="1"/>
              <a:t>oppilations</a:t>
            </a:r>
            <a:r>
              <a:rPr lang="en-US" dirty="0"/>
              <a:t>, to engender ill </a:t>
            </a:r>
            <a:r>
              <a:rPr lang="en-US" dirty="0" err="1"/>
              <a:t>humours</a:t>
            </a:r>
            <a:r>
              <a:rPr lang="en-US" dirty="0"/>
              <a:t>, to breed the </a:t>
            </a:r>
            <a:r>
              <a:rPr lang="en-US" dirty="0" err="1"/>
              <a:t>colicke</a:t>
            </a:r>
            <a:r>
              <a:rPr lang="en-US" dirty="0"/>
              <a:t> and stone. Wherefore it is no good </a:t>
            </a:r>
            <a:r>
              <a:rPr lang="en-US" dirty="0" err="1"/>
              <a:t>meate</a:t>
            </a:r>
            <a:r>
              <a:rPr lang="en-US" dirty="0"/>
              <a:t> for students, though </a:t>
            </a:r>
            <a:r>
              <a:rPr lang="en-US" dirty="0" err="1"/>
              <a:t>labouring</a:t>
            </a:r>
            <a:r>
              <a:rPr lang="en-US" dirty="0"/>
              <a:t> men commonly use it without harm.’</a:t>
            </a:r>
          </a:p>
        </p:txBody>
      </p:sp>
      <p:pic>
        <p:nvPicPr>
          <p:cNvPr id="4" name="Picture 3">
            <a:extLst>
              <a:ext uri="{FF2B5EF4-FFF2-40B4-BE49-F238E27FC236}">
                <a16:creationId xmlns:a16="http://schemas.microsoft.com/office/drawing/2014/main" id="{DFE8BE2C-BA24-6848-8FAA-4213CA4E09CB}"/>
              </a:ext>
            </a:extLst>
          </p:cNvPr>
          <p:cNvPicPr>
            <a:picLocks noChangeAspect="1"/>
          </p:cNvPicPr>
          <p:nvPr/>
        </p:nvPicPr>
        <p:blipFill>
          <a:blip r:embed="rId2"/>
          <a:stretch>
            <a:fillRect/>
          </a:stretch>
        </p:blipFill>
        <p:spPr>
          <a:xfrm>
            <a:off x="3717018" y="3738281"/>
            <a:ext cx="5171489" cy="2845687"/>
          </a:xfrm>
          <a:prstGeom prst="rect">
            <a:avLst/>
          </a:prstGeom>
        </p:spPr>
      </p:pic>
      <p:sp>
        <p:nvSpPr>
          <p:cNvPr id="6" name="TextBox 5">
            <a:extLst>
              <a:ext uri="{FF2B5EF4-FFF2-40B4-BE49-F238E27FC236}">
                <a16:creationId xmlns:a16="http://schemas.microsoft.com/office/drawing/2014/main" id="{E41DE83F-B1AE-2044-84F8-01CA8E74A394}"/>
              </a:ext>
            </a:extLst>
          </p:cNvPr>
          <p:cNvSpPr txBox="1"/>
          <p:nvPr/>
        </p:nvSpPr>
        <p:spPr>
          <a:xfrm>
            <a:off x="349624" y="4262719"/>
            <a:ext cx="2864223" cy="1754326"/>
          </a:xfrm>
          <a:prstGeom prst="rect">
            <a:avLst/>
          </a:prstGeom>
          <a:noFill/>
        </p:spPr>
        <p:txBody>
          <a:bodyPr wrap="square" rtlCol="0">
            <a:spAutoFit/>
          </a:bodyPr>
          <a:lstStyle/>
          <a:p>
            <a:r>
              <a:rPr lang="en-US" dirty="0"/>
              <a:t>Thomas Cogan, </a:t>
            </a:r>
            <a:r>
              <a:rPr lang="en-GB" i="1" dirty="0"/>
              <a:t>The Haven of Health. </a:t>
            </a:r>
            <a:r>
              <a:rPr lang="en-GB" i="1" dirty="0" err="1"/>
              <a:t>Chiefely</a:t>
            </a:r>
            <a:r>
              <a:rPr lang="en-GB" i="1" dirty="0"/>
              <a:t> gathered for the comfort of students, and consequently of all those that have a care of their health  </a:t>
            </a:r>
            <a:r>
              <a:rPr lang="en-GB" dirty="0"/>
              <a:t>(London, 1596).</a:t>
            </a:r>
            <a:endParaRPr lang="en-US" dirty="0"/>
          </a:p>
        </p:txBody>
      </p:sp>
    </p:spTree>
    <p:extLst>
      <p:ext uri="{BB962C8B-B14F-4D97-AF65-F5344CB8AC3E}">
        <p14:creationId xmlns:p14="http://schemas.microsoft.com/office/powerpoint/2010/main" val="42629249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marL="0" indent="0"/>
            <a:r>
              <a:rPr lang="en-US" sz="3200" b="1" dirty="0"/>
              <a:t>Central role of chemistry in 19</a:t>
            </a:r>
            <a:r>
              <a:rPr lang="en-US" sz="3200" b="1" baseline="30000" dirty="0"/>
              <a:t>th</a:t>
            </a:r>
            <a:r>
              <a:rPr lang="en-US" sz="3200" b="1" dirty="0"/>
              <a:t>-century</a:t>
            </a:r>
            <a:br>
              <a:rPr lang="en-US" sz="3200" b="1" dirty="0"/>
            </a:br>
            <a:r>
              <a:rPr lang="en-US" sz="3200" b="1" dirty="0"/>
              <a:t>investigations of healthy eating</a:t>
            </a:r>
          </a:p>
        </p:txBody>
      </p:sp>
      <p:sp>
        <p:nvSpPr>
          <p:cNvPr id="3" name="Content Placeholder 2"/>
          <p:cNvSpPr>
            <a:spLocks noGrp="1"/>
          </p:cNvSpPr>
          <p:nvPr>
            <p:ph idx="1"/>
          </p:nvPr>
        </p:nvSpPr>
        <p:spPr>
          <a:xfrm>
            <a:off x="0" y="1600200"/>
            <a:ext cx="9144000" cy="5257800"/>
          </a:xfrm>
        </p:spPr>
        <p:txBody>
          <a:bodyPr>
            <a:normAutofit/>
          </a:bodyPr>
          <a:lstStyle/>
          <a:p>
            <a:pPr marL="0" indent="0">
              <a:buNone/>
            </a:pPr>
            <a:endParaRPr lang="en-US" sz="2400" dirty="0"/>
          </a:p>
          <a:p>
            <a:pPr marL="0" indent="0">
              <a:buNone/>
            </a:pPr>
            <a:r>
              <a:rPr lang="en-US" sz="2400" dirty="0"/>
              <a:t>Concept of protein</a:t>
            </a:r>
          </a:p>
          <a:p>
            <a:pPr marL="0" indent="0">
              <a:buNone/>
            </a:pPr>
            <a:endParaRPr lang="en-US" sz="2400" dirty="0"/>
          </a:p>
          <a:p>
            <a:pPr marL="0" indent="0">
              <a:buNone/>
            </a:pPr>
            <a:r>
              <a:rPr lang="en-US" sz="2400" dirty="0"/>
              <a:t>Carl von </a:t>
            </a:r>
            <a:r>
              <a:rPr lang="en-US" sz="2400" dirty="0" err="1"/>
              <a:t>Voit</a:t>
            </a:r>
            <a:r>
              <a:rPr lang="en-US" sz="2400" dirty="0"/>
              <a:t>  (1831-1908)</a:t>
            </a:r>
          </a:p>
          <a:p>
            <a:pPr marL="0" indent="0">
              <a:buNone/>
            </a:pPr>
            <a:endParaRPr lang="en-US" sz="2400" dirty="0"/>
          </a:p>
        </p:txBody>
      </p:sp>
      <p:pic>
        <p:nvPicPr>
          <p:cNvPr id="5" name="Picture 4"/>
          <p:cNvPicPr>
            <a:picLocks noChangeAspect="1"/>
          </p:cNvPicPr>
          <p:nvPr/>
        </p:nvPicPr>
        <p:blipFill>
          <a:blip r:embed="rId2"/>
          <a:stretch>
            <a:fillRect/>
          </a:stretch>
        </p:blipFill>
        <p:spPr>
          <a:xfrm>
            <a:off x="5744585" y="2717800"/>
            <a:ext cx="2350168" cy="3022600"/>
          </a:xfrm>
          <a:prstGeom prst="rect">
            <a:avLst/>
          </a:prstGeom>
        </p:spPr>
      </p:pic>
      <p:sp>
        <p:nvSpPr>
          <p:cNvPr id="6" name="TextBox 5"/>
          <p:cNvSpPr txBox="1"/>
          <p:nvPr/>
        </p:nvSpPr>
        <p:spPr>
          <a:xfrm>
            <a:off x="5284296" y="5842337"/>
            <a:ext cx="3510080" cy="1015663"/>
          </a:xfrm>
          <a:prstGeom prst="rect">
            <a:avLst/>
          </a:prstGeom>
          <a:noFill/>
        </p:spPr>
        <p:txBody>
          <a:bodyPr wrap="square" rtlCol="0">
            <a:spAutoFit/>
          </a:bodyPr>
          <a:lstStyle/>
          <a:p>
            <a:r>
              <a:rPr lang="en-US" sz="2000" dirty="0"/>
              <a:t>Wilhelm </a:t>
            </a:r>
            <a:r>
              <a:rPr lang="en-US" sz="2000" dirty="0" err="1"/>
              <a:t>Trautschold</a:t>
            </a:r>
            <a:r>
              <a:rPr lang="en-US" sz="2000" dirty="0"/>
              <a:t>, </a:t>
            </a:r>
            <a:r>
              <a:rPr lang="en-US" sz="2000" i="1" dirty="0"/>
              <a:t>Justus von Liebi</a:t>
            </a:r>
            <a:r>
              <a:rPr lang="en-US" sz="2000" dirty="0"/>
              <a:t>g (c. 1846)</a:t>
            </a:r>
          </a:p>
          <a:p>
            <a:endParaRPr lang="en-US" sz="2000" dirty="0"/>
          </a:p>
        </p:txBody>
      </p:sp>
      <p:pic>
        <p:nvPicPr>
          <p:cNvPr id="7" name="Picture 6" descr="200px-Carl_von_Voit.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5404" y="3404317"/>
            <a:ext cx="2540000" cy="3022600"/>
          </a:xfrm>
          <a:prstGeom prst="rect">
            <a:avLst/>
          </a:prstGeom>
        </p:spPr>
      </p:pic>
      <p:sp>
        <p:nvSpPr>
          <p:cNvPr id="4" name="TextBox 3">
            <a:extLst>
              <a:ext uri="{FF2B5EF4-FFF2-40B4-BE49-F238E27FC236}">
                <a16:creationId xmlns:a16="http://schemas.microsoft.com/office/drawing/2014/main" id="{EE2A6E1C-67AB-C545-A03E-3F4CE074FF2C}"/>
              </a:ext>
            </a:extLst>
          </p:cNvPr>
          <p:cNvSpPr txBox="1"/>
          <p:nvPr/>
        </p:nvSpPr>
        <p:spPr>
          <a:xfrm>
            <a:off x="4854388" y="1957572"/>
            <a:ext cx="3939988" cy="461665"/>
          </a:xfrm>
          <a:prstGeom prst="rect">
            <a:avLst/>
          </a:prstGeom>
          <a:noFill/>
        </p:spPr>
        <p:txBody>
          <a:bodyPr wrap="square" rtlCol="0">
            <a:spAutoFit/>
          </a:bodyPr>
          <a:lstStyle/>
          <a:p>
            <a:r>
              <a:rPr lang="en-US" sz="2400" dirty="0"/>
              <a:t>Justus von Liebig (1803-1873)</a:t>
            </a:r>
          </a:p>
        </p:txBody>
      </p:sp>
    </p:spTree>
    <p:extLst>
      <p:ext uri="{BB962C8B-B14F-4D97-AF65-F5344CB8AC3E}">
        <p14:creationId xmlns:p14="http://schemas.microsoft.com/office/powerpoint/2010/main" val="14515560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Max </a:t>
            </a:r>
            <a:r>
              <a:rPr lang="en-US" b="1" dirty="0" err="1"/>
              <a:t>Rubner</a:t>
            </a:r>
            <a:r>
              <a:rPr lang="en-US" b="1" dirty="0"/>
              <a:t> (1854-1932)</a:t>
            </a:r>
          </a:p>
        </p:txBody>
      </p:sp>
      <p:sp>
        <p:nvSpPr>
          <p:cNvPr id="3" name="Content Placeholder 2"/>
          <p:cNvSpPr>
            <a:spLocks noGrp="1"/>
          </p:cNvSpPr>
          <p:nvPr>
            <p:ph idx="1"/>
          </p:nvPr>
        </p:nvSpPr>
        <p:spPr>
          <a:xfrm>
            <a:off x="457200" y="1600200"/>
            <a:ext cx="8229600" cy="4970897"/>
          </a:xfrm>
        </p:spPr>
        <p:txBody>
          <a:bodyPr/>
          <a:lstStyle/>
          <a:p>
            <a:pPr marL="0" indent="0">
              <a:buNone/>
            </a:pPr>
            <a:r>
              <a:rPr lang="en-US" dirty="0"/>
              <a:t>‘a calorie is a calorie’: calories as a means to compare the energy value of different foods</a:t>
            </a:r>
          </a:p>
          <a:p>
            <a:pPr marL="0" indent="0">
              <a:buNone/>
            </a:pPr>
            <a:endParaRPr lang="en-US" dirty="0"/>
          </a:p>
        </p:txBody>
      </p:sp>
      <p:pic>
        <p:nvPicPr>
          <p:cNvPr id="4" name="Picture 3" descr="150px-Max_Rubner.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2991" y="3213157"/>
            <a:ext cx="1905000" cy="3238500"/>
          </a:xfrm>
          <a:prstGeom prst="rect">
            <a:avLst/>
          </a:prstGeom>
        </p:spPr>
      </p:pic>
      <p:sp>
        <p:nvSpPr>
          <p:cNvPr id="5" name="TextBox 4"/>
          <p:cNvSpPr txBox="1"/>
          <p:nvPr/>
        </p:nvSpPr>
        <p:spPr>
          <a:xfrm>
            <a:off x="3111116" y="3005928"/>
            <a:ext cx="5080323" cy="3046988"/>
          </a:xfrm>
          <a:prstGeom prst="rect">
            <a:avLst/>
          </a:prstGeom>
          <a:noFill/>
        </p:spPr>
        <p:txBody>
          <a:bodyPr wrap="square" rtlCol="0">
            <a:spAutoFit/>
          </a:bodyPr>
          <a:lstStyle/>
          <a:p>
            <a:r>
              <a:rPr lang="en-GB" sz="2400" dirty="0"/>
              <a:t>Between 1878 and 1883, Rubner developed his ‘isodynamic law’: calories derived from proteins, fats and carbohydrates are mutually interchangeable in the body. He later established ‘standard values’ for comparing the caloric equivalents of different foods.</a:t>
            </a:r>
            <a:endParaRPr lang="en-US" sz="2400" dirty="0"/>
          </a:p>
        </p:txBody>
      </p:sp>
    </p:spTree>
    <p:extLst>
      <p:ext uri="{BB962C8B-B14F-4D97-AF65-F5344CB8AC3E}">
        <p14:creationId xmlns:p14="http://schemas.microsoft.com/office/powerpoint/2010/main" val="34755355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Wilbur Atwater (1844-1907)</a:t>
            </a:r>
          </a:p>
        </p:txBody>
      </p:sp>
      <p:pic>
        <p:nvPicPr>
          <p:cNvPr id="4" name="Content Placeholder 3" descr="Atwater001.jpeg"/>
          <p:cNvPicPr>
            <a:picLocks noGrp="1" noChangeAspect="1"/>
          </p:cNvPicPr>
          <p:nvPr>
            <p:ph idx="1"/>
          </p:nvPr>
        </p:nvPicPr>
        <p:blipFill>
          <a:blip r:embed="rId2">
            <a:extLst>
              <a:ext uri="{28A0092B-C50C-407E-A947-70E740481C1C}">
                <a14:useLocalDpi xmlns:a14="http://schemas.microsoft.com/office/drawing/2010/main" val="0"/>
              </a:ext>
            </a:extLst>
          </a:blip>
          <a:srcRect l="-94723" r="-94723"/>
          <a:stretch>
            <a:fillRect/>
          </a:stretch>
        </p:blipFill>
        <p:spPr>
          <a:xfrm>
            <a:off x="-2094219" y="1417638"/>
            <a:ext cx="8229600" cy="4525963"/>
          </a:xfrm>
        </p:spPr>
      </p:pic>
      <p:pic>
        <p:nvPicPr>
          <p:cNvPr id="5" name="Picture 4" descr="atwater_bicycle.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40100" y="2895600"/>
            <a:ext cx="5803900" cy="3962400"/>
          </a:xfrm>
          <a:prstGeom prst="rect">
            <a:avLst/>
          </a:prstGeom>
        </p:spPr>
      </p:pic>
      <p:sp>
        <p:nvSpPr>
          <p:cNvPr id="7" name="TextBox 6"/>
          <p:cNvSpPr txBox="1"/>
          <p:nvPr/>
        </p:nvSpPr>
        <p:spPr>
          <a:xfrm>
            <a:off x="93217" y="6035158"/>
            <a:ext cx="3246883" cy="830997"/>
          </a:xfrm>
          <a:prstGeom prst="rect">
            <a:avLst/>
          </a:prstGeom>
          <a:noFill/>
        </p:spPr>
        <p:txBody>
          <a:bodyPr wrap="square" rtlCol="0">
            <a:spAutoFit/>
          </a:bodyPr>
          <a:lstStyle/>
          <a:p>
            <a:endParaRPr lang="en-US" sz="1600" dirty="0"/>
          </a:p>
          <a:p>
            <a:r>
              <a:rPr lang="en-US" sz="1600" dirty="0"/>
              <a:t>Atwater’s cycle ergometer</a:t>
            </a:r>
          </a:p>
          <a:p>
            <a:endParaRPr lang="en-US" sz="1600" dirty="0"/>
          </a:p>
        </p:txBody>
      </p:sp>
      <p:sp>
        <p:nvSpPr>
          <p:cNvPr id="8" name="TextBox 7"/>
          <p:cNvSpPr txBox="1"/>
          <p:nvPr/>
        </p:nvSpPr>
        <p:spPr>
          <a:xfrm>
            <a:off x="4078241" y="1747632"/>
            <a:ext cx="3880156" cy="646331"/>
          </a:xfrm>
          <a:prstGeom prst="rect">
            <a:avLst/>
          </a:prstGeom>
          <a:noFill/>
        </p:spPr>
        <p:txBody>
          <a:bodyPr wrap="square" rtlCol="0">
            <a:spAutoFit/>
          </a:bodyPr>
          <a:lstStyle/>
          <a:p>
            <a:r>
              <a:rPr lang="en-US" dirty="0"/>
              <a:t>Studies of the energy value of foods</a:t>
            </a:r>
          </a:p>
          <a:p>
            <a:endParaRPr lang="en-US" dirty="0"/>
          </a:p>
        </p:txBody>
      </p:sp>
    </p:spTree>
    <p:extLst>
      <p:ext uri="{BB962C8B-B14F-4D97-AF65-F5344CB8AC3E}">
        <p14:creationId xmlns:p14="http://schemas.microsoft.com/office/powerpoint/2010/main" val="35436967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40924"/>
          </a:xfrm>
        </p:spPr>
        <p:txBody>
          <a:bodyPr>
            <a:normAutofit fontScale="90000"/>
          </a:bodyPr>
          <a:lstStyle/>
          <a:p>
            <a:r>
              <a:rPr lang="en-US" b="1" dirty="0"/>
              <a:t>vitamins</a:t>
            </a:r>
          </a:p>
        </p:txBody>
      </p:sp>
      <p:sp>
        <p:nvSpPr>
          <p:cNvPr id="3" name="Content Placeholder 2"/>
          <p:cNvSpPr>
            <a:spLocks noGrp="1"/>
          </p:cNvSpPr>
          <p:nvPr>
            <p:ph idx="1"/>
          </p:nvPr>
        </p:nvSpPr>
        <p:spPr>
          <a:xfrm>
            <a:off x="457200" y="815562"/>
            <a:ext cx="8596496" cy="6042438"/>
          </a:xfrm>
        </p:spPr>
        <p:txBody>
          <a:bodyPr/>
          <a:lstStyle/>
          <a:p>
            <a:pPr marL="0" indent="0">
              <a:buNone/>
            </a:pPr>
            <a:endParaRPr lang="en-US" b="1" dirty="0"/>
          </a:p>
          <a:p>
            <a:pPr marL="0" indent="0">
              <a:buNone/>
            </a:pPr>
            <a:endParaRPr lang="en-US" b="1" dirty="0"/>
          </a:p>
          <a:p>
            <a:pPr marL="0" indent="0">
              <a:buNone/>
            </a:pPr>
            <a:r>
              <a:rPr lang="en-US" dirty="0"/>
              <a:t>Casimir Funk (1884-1967)</a:t>
            </a:r>
          </a:p>
          <a:p>
            <a:pPr marL="0" indent="0">
              <a:buNone/>
            </a:pPr>
            <a:r>
              <a:rPr lang="en-US" dirty="0"/>
              <a:t>‘vitamins’ (vital amines)</a:t>
            </a:r>
          </a:p>
          <a:p>
            <a:pPr marL="0" indent="0">
              <a:buNone/>
            </a:pPr>
            <a:endParaRPr lang="en-US" dirty="0"/>
          </a:p>
          <a:p>
            <a:pPr marL="0" indent="0">
              <a:buNone/>
            </a:pPr>
            <a:endParaRPr lang="en-US" dirty="0"/>
          </a:p>
        </p:txBody>
      </p:sp>
      <p:pic>
        <p:nvPicPr>
          <p:cNvPr id="4" name="Picture 3" descr="Casimir_Funk_0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24152" y="3271907"/>
            <a:ext cx="1210056" cy="1828800"/>
          </a:xfrm>
          <a:prstGeom prst="rect">
            <a:avLst/>
          </a:prstGeom>
        </p:spPr>
      </p:pic>
      <p:pic>
        <p:nvPicPr>
          <p:cNvPr id="5" name="Picture 4" descr="nobelprizevitamins.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31614" y="1230035"/>
            <a:ext cx="4212386" cy="5353327"/>
          </a:xfrm>
          <a:prstGeom prst="rect">
            <a:avLst/>
          </a:prstGeom>
        </p:spPr>
      </p:pic>
    </p:spTree>
    <p:extLst>
      <p:ext uri="{BB962C8B-B14F-4D97-AF65-F5344CB8AC3E}">
        <p14:creationId xmlns:p14="http://schemas.microsoft.com/office/powerpoint/2010/main" val="40498480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3CFFD50-9341-E34C-A379-24619271754D}"/>
              </a:ext>
            </a:extLst>
          </p:cNvPr>
          <p:cNvSpPr>
            <a:spLocks noGrp="1"/>
          </p:cNvSpPr>
          <p:nvPr>
            <p:ph type="title"/>
          </p:nvPr>
        </p:nvSpPr>
        <p:spPr/>
        <p:txBody>
          <a:bodyPr/>
          <a:lstStyle/>
          <a:p>
            <a:r>
              <a:rPr lang="en-US" dirty="0"/>
              <a:t>  </a:t>
            </a:r>
          </a:p>
        </p:txBody>
      </p:sp>
      <p:sp>
        <p:nvSpPr>
          <p:cNvPr id="3" name="Content Placeholder 2"/>
          <p:cNvSpPr>
            <a:spLocks noGrp="1"/>
          </p:cNvSpPr>
          <p:nvPr>
            <p:ph sz="half" idx="1"/>
          </p:nvPr>
        </p:nvSpPr>
        <p:spPr>
          <a:xfrm>
            <a:off x="295835" y="1600200"/>
            <a:ext cx="4199965" cy="4983162"/>
          </a:xfrm>
        </p:spPr>
        <p:txBody>
          <a:bodyPr>
            <a:noAutofit/>
          </a:bodyPr>
          <a:lstStyle/>
          <a:p>
            <a:pPr marL="0" indent="0">
              <a:buNone/>
            </a:pPr>
            <a:r>
              <a:rPr lang="en-GB" sz="4000" dirty="0"/>
              <a:t>‘Food science and food politics were in constant dialogue by the fin de siècle.’</a:t>
            </a:r>
          </a:p>
          <a:p>
            <a:pPr marL="0" indent="0">
              <a:buNone/>
            </a:pPr>
            <a:endParaRPr lang="en-GB" sz="4000" dirty="0"/>
          </a:p>
          <a:p>
            <a:pPr marL="0" indent="0">
              <a:buNone/>
            </a:pPr>
            <a:r>
              <a:rPr lang="en-GB" sz="2000" dirty="0"/>
              <a:t>Corinna </a:t>
            </a:r>
            <a:r>
              <a:rPr lang="en-GB" sz="2000" dirty="0" err="1"/>
              <a:t>Treitel</a:t>
            </a:r>
            <a:r>
              <a:rPr lang="en-GB" sz="2000" dirty="0"/>
              <a:t>, ‘Max </a:t>
            </a:r>
            <a:r>
              <a:rPr lang="en-GB" sz="2000" dirty="0" err="1"/>
              <a:t>Rubner</a:t>
            </a:r>
            <a:r>
              <a:rPr lang="en-GB" sz="2000" dirty="0"/>
              <a:t> and the Biopolitics of Rational Nutrition’, </a:t>
            </a:r>
            <a:r>
              <a:rPr lang="en-GB" sz="2000" i="1" dirty="0"/>
              <a:t>Central European History</a:t>
            </a:r>
            <a:r>
              <a:rPr lang="en-GB" sz="2000" dirty="0"/>
              <a:t> 41 (2008).</a:t>
            </a:r>
            <a:br>
              <a:rPr lang="en-GB" sz="2000" dirty="0"/>
            </a:br>
            <a:endParaRPr lang="en-GB" sz="2000" dirty="0"/>
          </a:p>
          <a:p>
            <a:pPr marL="0" indent="0">
              <a:buNone/>
            </a:pPr>
            <a:endParaRPr lang="en-GB" sz="3600" dirty="0"/>
          </a:p>
        </p:txBody>
      </p:sp>
      <p:sp>
        <p:nvSpPr>
          <p:cNvPr id="5" name="Content Placeholder 4">
            <a:extLst>
              <a:ext uri="{FF2B5EF4-FFF2-40B4-BE49-F238E27FC236}">
                <a16:creationId xmlns:a16="http://schemas.microsoft.com/office/drawing/2014/main" id="{D02A971D-2226-B345-B6D7-46B546230CBD}"/>
              </a:ext>
            </a:extLst>
          </p:cNvPr>
          <p:cNvSpPr>
            <a:spLocks noGrp="1"/>
          </p:cNvSpPr>
          <p:nvPr>
            <p:ph sz="half" idx="2"/>
          </p:nvPr>
        </p:nvSpPr>
        <p:spPr/>
        <p:txBody>
          <a:bodyPr>
            <a:noAutofit/>
          </a:bodyPr>
          <a:lstStyle/>
          <a:p>
            <a:pPr marL="0" indent="0">
              <a:buNone/>
            </a:pPr>
            <a:r>
              <a:rPr lang="en-GB" sz="3200" dirty="0"/>
              <a:t>‘Nutrition is the foundation of the individual’s physical and mental performance, and thus the foundation of national productivity and public health.’ </a:t>
            </a:r>
          </a:p>
          <a:p>
            <a:pPr marL="0" indent="0">
              <a:buNone/>
            </a:pPr>
            <a:r>
              <a:rPr lang="en-GB" sz="3200" dirty="0"/>
              <a:t>(Max </a:t>
            </a:r>
            <a:r>
              <a:rPr lang="en-GB" sz="3200" dirty="0" err="1"/>
              <a:t>Rubner</a:t>
            </a:r>
            <a:r>
              <a:rPr lang="en-GB" sz="3200" dirty="0"/>
              <a:t>)</a:t>
            </a:r>
          </a:p>
        </p:txBody>
      </p:sp>
    </p:spTree>
    <p:extLst>
      <p:ext uri="{BB962C8B-B14F-4D97-AF65-F5344CB8AC3E}">
        <p14:creationId xmlns:p14="http://schemas.microsoft.com/office/powerpoint/2010/main" val="15712831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Some official dietary recommendations</a:t>
            </a:r>
          </a:p>
        </p:txBody>
      </p:sp>
      <p:sp>
        <p:nvSpPr>
          <p:cNvPr id="3" name="Content Placeholder 2"/>
          <p:cNvSpPr>
            <a:spLocks noGrp="1"/>
          </p:cNvSpPr>
          <p:nvPr>
            <p:ph idx="1"/>
          </p:nvPr>
        </p:nvSpPr>
        <p:spPr>
          <a:xfrm>
            <a:off x="457200" y="1600200"/>
            <a:ext cx="5034385" cy="4989710"/>
          </a:xfrm>
        </p:spPr>
        <p:txBody>
          <a:bodyPr/>
          <a:lstStyle/>
          <a:p>
            <a:endParaRPr lang="en-US" dirty="0"/>
          </a:p>
          <a:p>
            <a:r>
              <a:rPr lang="en-US" dirty="0"/>
              <a:t>Code Alimentaire (1910-12) France</a:t>
            </a:r>
          </a:p>
          <a:p>
            <a:r>
              <a:rPr lang="en-GB" dirty="0"/>
              <a:t>League of Nations Standard (1935)</a:t>
            </a:r>
          </a:p>
          <a:p>
            <a:r>
              <a:rPr lang="en-GB" dirty="0"/>
              <a:t>Recommended daily allowances (1941) USA</a:t>
            </a:r>
          </a:p>
          <a:p>
            <a:pPr marL="0" indent="0">
              <a:buNone/>
            </a:pPr>
            <a:endParaRPr lang="en-GB" dirty="0"/>
          </a:p>
          <a:p>
            <a:endParaRPr lang="en-GB" dirty="0"/>
          </a:p>
        </p:txBody>
      </p:sp>
      <p:pic>
        <p:nvPicPr>
          <p:cNvPr id="4" name="Picture 3" descr="800px-USDA_-_Basic_7_Food_Group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91585" y="1725358"/>
            <a:ext cx="3388080" cy="4277451"/>
          </a:xfrm>
          <a:prstGeom prst="rect">
            <a:avLst/>
          </a:prstGeom>
        </p:spPr>
      </p:pic>
      <p:sp>
        <p:nvSpPr>
          <p:cNvPr id="5" name="TextBox 4"/>
          <p:cNvSpPr txBox="1"/>
          <p:nvPr/>
        </p:nvSpPr>
        <p:spPr>
          <a:xfrm>
            <a:off x="5774527" y="6254424"/>
            <a:ext cx="3105138" cy="369332"/>
          </a:xfrm>
          <a:prstGeom prst="rect">
            <a:avLst/>
          </a:prstGeom>
          <a:noFill/>
        </p:spPr>
        <p:txBody>
          <a:bodyPr wrap="square" rtlCol="0">
            <a:spAutoFit/>
          </a:bodyPr>
          <a:lstStyle/>
          <a:p>
            <a:r>
              <a:rPr lang="en-GB" dirty="0"/>
              <a:t>US ‘Basic 7’ (1943) </a:t>
            </a:r>
          </a:p>
        </p:txBody>
      </p:sp>
    </p:spTree>
    <p:extLst>
      <p:ext uri="{BB962C8B-B14F-4D97-AF65-F5344CB8AC3E}">
        <p14:creationId xmlns:p14="http://schemas.microsoft.com/office/powerpoint/2010/main" val="18761162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69083"/>
          </a:xfrm>
        </p:spPr>
        <p:txBody>
          <a:bodyPr>
            <a:normAutofit fontScale="90000"/>
          </a:bodyPr>
          <a:lstStyle/>
          <a:p>
            <a:br>
              <a:rPr lang="en-US" b="1" dirty="0"/>
            </a:br>
            <a:r>
              <a:rPr lang="en-US" b="1" dirty="0"/>
              <a:t>School meals:</a:t>
            </a:r>
            <a:br>
              <a:rPr lang="en-US" b="1" dirty="0"/>
            </a:br>
            <a:r>
              <a:rPr lang="en-US" b="1" dirty="0"/>
              <a:t>The ‘Oslo breakfast’</a:t>
            </a:r>
            <a:endParaRPr lang="en-US" dirty="0"/>
          </a:p>
        </p:txBody>
      </p:sp>
      <p:sp>
        <p:nvSpPr>
          <p:cNvPr id="3" name="Content Placeholder 2"/>
          <p:cNvSpPr>
            <a:spLocks noGrp="1"/>
          </p:cNvSpPr>
          <p:nvPr>
            <p:ph idx="1"/>
          </p:nvPr>
        </p:nvSpPr>
        <p:spPr>
          <a:xfrm>
            <a:off x="457200" y="1857158"/>
            <a:ext cx="8229600" cy="5000842"/>
          </a:xfrm>
        </p:spPr>
        <p:txBody>
          <a:bodyPr>
            <a:normAutofit/>
          </a:bodyPr>
          <a:lstStyle/>
          <a:p>
            <a:pPr marL="0" indent="0">
              <a:buNone/>
            </a:pPr>
            <a:r>
              <a:rPr lang="en-US" sz="2400" dirty="0"/>
              <a:t>Developed in the 1920s by Carl </a:t>
            </a:r>
            <a:r>
              <a:rPr lang="en-US" sz="2400" dirty="0" err="1"/>
              <a:t>Schiøtz</a:t>
            </a:r>
            <a:r>
              <a:rPr lang="en-US" sz="2400" dirty="0"/>
              <a:t> to improve the health of Norwegian school-children.  </a:t>
            </a:r>
          </a:p>
          <a:p>
            <a:pPr marL="0" indent="0">
              <a:buNone/>
            </a:pPr>
            <a:endParaRPr lang="en-US" sz="2400" dirty="0"/>
          </a:p>
          <a:p>
            <a:pPr marL="0" indent="0">
              <a:buNone/>
            </a:pPr>
            <a:r>
              <a:rPr lang="en-US" sz="2400" dirty="0"/>
              <a:t>Free school meal consisting, typically, of:</a:t>
            </a:r>
          </a:p>
          <a:p>
            <a:pPr marL="0" indent="0">
              <a:buNone/>
            </a:pPr>
            <a:endParaRPr lang="en-US" sz="2400" dirty="0"/>
          </a:p>
          <a:p>
            <a:r>
              <a:rPr lang="en-US" sz="2400" dirty="0"/>
              <a:t>Two slices of </a:t>
            </a:r>
            <a:r>
              <a:rPr lang="en-US" sz="2400" dirty="0" err="1"/>
              <a:t>wholemeal</a:t>
            </a:r>
            <a:r>
              <a:rPr lang="en-US" sz="2400" dirty="0"/>
              <a:t> bread spread with margarine</a:t>
            </a:r>
          </a:p>
          <a:p>
            <a:r>
              <a:rPr lang="en-US" sz="2400" dirty="0"/>
              <a:t>A slice of cheese</a:t>
            </a:r>
          </a:p>
          <a:p>
            <a:r>
              <a:rPr lang="en-US" sz="2400" dirty="0"/>
              <a:t>Half a pint of milk</a:t>
            </a:r>
          </a:p>
          <a:p>
            <a:r>
              <a:rPr lang="en-US" sz="2400" dirty="0"/>
              <a:t>Half an apple and half an orange</a:t>
            </a:r>
          </a:p>
          <a:p>
            <a:r>
              <a:rPr lang="en-US" sz="2400" dirty="0"/>
              <a:t>Cod-liver oil (seasonal)</a:t>
            </a:r>
          </a:p>
          <a:p>
            <a:pPr marL="0" indent="0">
              <a:buNone/>
            </a:pPr>
            <a:endParaRPr lang="en-US" sz="2400" dirty="0"/>
          </a:p>
        </p:txBody>
      </p:sp>
    </p:spTree>
    <p:extLst>
      <p:ext uri="{BB962C8B-B14F-4D97-AF65-F5344CB8AC3E}">
        <p14:creationId xmlns:p14="http://schemas.microsoft.com/office/powerpoint/2010/main" val="7461912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School meals: UK and USA</a:t>
            </a:r>
          </a:p>
        </p:txBody>
      </p:sp>
      <p:sp>
        <p:nvSpPr>
          <p:cNvPr id="3" name="Content Placeholder 2"/>
          <p:cNvSpPr>
            <a:spLocks noGrp="1"/>
          </p:cNvSpPr>
          <p:nvPr>
            <p:ph idx="1"/>
          </p:nvPr>
        </p:nvSpPr>
        <p:spPr>
          <a:xfrm>
            <a:off x="457200" y="1600200"/>
            <a:ext cx="8229600" cy="5257800"/>
          </a:xfrm>
        </p:spPr>
        <p:txBody>
          <a:bodyPr>
            <a:noAutofit/>
          </a:bodyPr>
          <a:lstStyle/>
          <a:p>
            <a:r>
              <a:rPr lang="en-US" dirty="0"/>
              <a:t>1906 Liberal government in UK allows local educational authorities to provide free school meals.</a:t>
            </a:r>
          </a:p>
          <a:p>
            <a:pPr marL="0" indent="0">
              <a:buNone/>
            </a:pPr>
            <a:r>
              <a:rPr lang="en-US" sz="2000" dirty="0"/>
              <a:t>(see sample </a:t>
            </a:r>
            <a:r>
              <a:rPr lang="en-US" sz="2000" dirty="0">
                <a:hlinkClick r:id="rId2"/>
              </a:rPr>
              <a:t>documents </a:t>
            </a:r>
            <a:r>
              <a:rPr lang="en-US" sz="2000" dirty="0"/>
              <a:t>on the National Archives website.)</a:t>
            </a:r>
          </a:p>
          <a:p>
            <a:r>
              <a:rPr lang="en-US" dirty="0"/>
              <a:t>1941 National School Meals Policy in UK requires schools to serve nutritionally-balanced meals. </a:t>
            </a:r>
          </a:p>
          <a:p>
            <a:r>
              <a:rPr lang="en-US" dirty="0"/>
              <a:t>1946 National School Lunch Act in USA establishes free or </a:t>
            </a:r>
            <a:r>
              <a:rPr lang="en-US" dirty="0" err="1"/>
              <a:t>subsidised</a:t>
            </a:r>
            <a:r>
              <a:rPr lang="en-US" dirty="0"/>
              <a:t> meals for poor students.</a:t>
            </a:r>
          </a:p>
          <a:p>
            <a:endParaRPr lang="en-US" dirty="0"/>
          </a:p>
        </p:txBody>
      </p:sp>
    </p:spTree>
    <p:extLst>
      <p:ext uri="{BB962C8B-B14F-4D97-AF65-F5344CB8AC3E}">
        <p14:creationId xmlns:p14="http://schemas.microsoft.com/office/powerpoint/2010/main" val="37705701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Workers’ canteens: UK</a:t>
            </a:r>
          </a:p>
        </p:txBody>
      </p:sp>
      <p:pic>
        <p:nvPicPr>
          <p:cNvPr id="5" name="Content Placeholder 4" descr="workers canteens-UK.jpeg"/>
          <p:cNvPicPr>
            <a:picLocks noGrp="1" noChangeAspect="1"/>
          </p:cNvPicPr>
          <p:nvPr>
            <p:ph idx="1"/>
          </p:nvPr>
        </p:nvPicPr>
        <p:blipFill>
          <a:blip r:embed="rId2">
            <a:extLst>
              <a:ext uri="{28A0092B-C50C-407E-A947-70E740481C1C}">
                <a14:useLocalDpi xmlns:a14="http://schemas.microsoft.com/office/drawing/2010/main" val="0"/>
              </a:ext>
            </a:extLst>
          </a:blip>
          <a:srcRect l="-10462" r="-10462"/>
          <a:stretch>
            <a:fillRect/>
          </a:stretch>
        </p:blipFill>
        <p:spPr>
          <a:xfrm>
            <a:off x="-626447" y="2007980"/>
            <a:ext cx="8229600" cy="4525963"/>
          </a:xfrm>
        </p:spPr>
      </p:pic>
      <p:sp>
        <p:nvSpPr>
          <p:cNvPr id="6" name="TextBox 5"/>
          <p:cNvSpPr txBox="1"/>
          <p:nvPr/>
        </p:nvSpPr>
        <p:spPr>
          <a:xfrm>
            <a:off x="7002923" y="2551543"/>
            <a:ext cx="1934251" cy="3139321"/>
          </a:xfrm>
          <a:prstGeom prst="rect">
            <a:avLst/>
          </a:prstGeom>
          <a:noFill/>
        </p:spPr>
        <p:txBody>
          <a:bodyPr wrap="square" rtlCol="0">
            <a:spAutoFit/>
          </a:bodyPr>
          <a:lstStyle/>
          <a:p>
            <a:r>
              <a:rPr lang="en-US" dirty="0">
                <a:effectLst/>
              </a:rPr>
              <a:t>Templeton Dining Room at </a:t>
            </a:r>
            <a:r>
              <a:rPr lang="en-US" dirty="0" err="1">
                <a:effectLst/>
              </a:rPr>
              <a:t>Dalmarnock</a:t>
            </a:r>
            <a:r>
              <a:rPr lang="en-US" dirty="0">
                <a:effectLst/>
              </a:rPr>
              <a:t> Electricity Power Station</a:t>
            </a:r>
          </a:p>
          <a:p>
            <a:endParaRPr lang="en-US" dirty="0"/>
          </a:p>
          <a:p>
            <a:r>
              <a:rPr lang="en-US" dirty="0"/>
              <a:t>Workers’ canteen numbers </a:t>
            </a:r>
            <a:r>
              <a:rPr lang="en-US" b="1" dirty="0"/>
              <a:t>double</a:t>
            </a:r>
            <a:r>
              <a:rPr lang="en-US" dirty="0"/>
              <a:t> from 5695 (1941) to 11,630 (1944)</a:t>
            </a:r>
          </a:p>
          <a:p>
            <a:endParaRPr lang="en-US" dirty="0"/>
          </a:p>
        </p:txBody>
      </p:sp>
    </p:spTree>
    <p:extLst>
      <p:ext uri="{BB962C8B-B14F-4D97-AF65-F5344CB8AC3E}">
        <p14:creationId xmlns:p14="http://schemas.microsoft.com/office/powerpoint/2010/main" val="12266681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a:t>Calories, Vitamins and Nutritional Science</a:t>
            </a:r>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2739191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Workers’ canteens: Peru</a:t>
            </a:r>
          </a:p>
        </p:txBody>
      </p:sp>
      <p:pic>
        <p:nvPicPr>
          <p:cNvPr id="4" name="Content Placeholder 3" descr="restaurantes populares peru.jpeg"/>
          <p:cNvPicPr>
            <a:picLocks noGrp="1" noChangeAspect="1"/>
          </p:cNvPicPr>
          <p:nvPr>
            <p:ph idx="1"/>
          </p:nvPr>
        </p:nvPicPr>
        <p:blipFill>
          <a:blip r:embed="rId2">
            <a:extLst>
              <a:ext uri="{28A0092B-C50C-407E-A947-70E740481C1C}">
                <a14:useLocalDpi xmlns:a14="http://schemas.microsoft.com/office/drawing/2010/main" val="0"/>
              </a:ext>
            </a:extLst>
          </a:blip>
          <a:srcRect l="-15743" r="-15743"/>
          <a:stretch>
            <a:fillRect/>
          </a:stretch>
        </p:blipFill>
        <p:spPr/>
      </p:pic>
    </p:spTree>
    <p:extLst>
      <p:ext uri="{BB962C8B-B14F-4D97-AF65-F5344CB8AC3E}">
        <p14:creationId xmlns:p14="http://schemas.microsoft.com/office/powerpoint/2010/main" val="318719909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a:t>
            </a:r>
          </a:p>
        </p:txBody>
      </p:sp>
      <p:pic>
        <p:nvPicPr>
          <p:cNvPr id="4" name="Content Placeholder 3" descr="food-guides-1.png"/>
          <p:cNvPicPr>
            <a:picLocks noGrp="1" noChangeAspect="1"/>
          </p:cNvPicPr>
          <p:nvPr>
            <p:ph idx="1"/>
          </p:nvPr>
        </p:nvPicPr>
        <p:blipFill>
          <a:blip r:embed="rId2">
            <a:extLst>
              <a:ext uri="{28A0092B-C50C-407E-A947-70E740481C1C}">
                <a14:useLocalDpi xmlns:a14="http://schemas.microsoft.com/office/drawing/2010/main" val="0"/>
              </a:ext>
            </a:extLst>
          </a:blip>
          <a:srcRect t="-5800" b="-5800"/>
          <a:stretch>
            <a:fillRect/>
          </a:stretch>
        </p:blipFill>
        <p:spPr/>
      </p:pic>
    </p:spTree>
    <p:extLst>
      <p:ext uri="{BB962C8B-B14F-4D97-AF65-F5344CB8AC3E}">
        <p14:creationId xmlns:p14="http://schemas.microsoft.com/office/powerpoint/2010/main" val="31416042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t>Nutrition, Welfare and National Security </a:t>
            </a:r>
          </a:p>
        </p:txBody>
      </p:sp>
      <p:sp>
        <p:nvSpPr>
          <p:cNvPr id="3" name="Content Placeholder 2"/>
          <p:cNvSpPr>
            <a:spLocks noGrp="1"/>
          </p:cNvSpPr>
          <p:nvPr>
            <p:ph idx="1"/>
          </p:nvPr>
        </p:nvSpPr>
        <p:spPr>
          <a:xfrm>
            <a:off x="457200" y="1600200"/>
            <a:ext cx="8229600" cy="5257800"/>
          </a:xfrm>
        </p:spPr>
        <p:txBody>
          <a:bodyPr>
            <a:noAutofit/>
          </a:bodyPr>
          <a:lstStyle/>
          <a:p>
            <a:pPr marL="0" indent="0">
              <a:buNone/>
            </a:pPr>
            <a:r>
              <a:rPr lang="en-GB" sz="2400" dirty="0"/>
              <a:t>‘War demands better physique and health than peace, and for this reason alone, fundamental changes must be made in the Englishman’s diet. This indeed is becoming increasingly recognised, but everyone is not clear as to what ideal of diet a war-time people in an island position should be aiming. Many, no doubt, feel the </a:t>
            </a:r>
            <a:r>
              <a:rPr lang="en-GB" sz="2400" b="1" dirty="0"/>
              <a:t>whole question of diet is too complicated for lay persons to understand </a:t>
            </a:r>
            <a:r>
              <a:rPr lang="en-GB" sz="2400" dirty="0"/>
              <a:t>and few even of our rulers are in all probability sufficiently informed to be able to explain to their electors what line they are working on, if any, in Parliament. </a:t>
            </a:r>
            <a:r>
              <a:rPr lang="en-GB" sz="2400" b="1" dirty="0"/>
              <a:t>For this doubt and uncertainty there is no justification, for science has given the answer</a:t>
            </a:r>
            <a:r>
              <a:rPr lang="en-GB" sz="2400" dirty="0"/>
              <a:t>.’</a:t>
            </a:r>
          </a:p>
          <a:p>
            <a:pPr marL="0" indent="0">
              <a:buNone/>
            </a:pPr>
            <a:endParaRPr lang="en-GB" sz="2400" dirty="0"/>
          </a:p>
          <a:p>
            <a:pPr marL="0" indent="0">
              <a:buNone/>
            </a:pPr>
            <a:r>
              <a:rPr lang="en-GB" sz="2400" i="1" dirty="0"/>
              <a:t>Public Health</a:t>
            </a:r>
            <a:r>
              <a:rPr lang="en-GB" sz="2400" dirty="0"/>
              <a:t> 54 (1940-41). </a:t>
            </a:r>
          </a:p>
          <a:p>
            <a:pPr marL="0" indent="0">
              <a:buNone/>
            </a:pPr>
            <a:endParaRPr lang="en-US" sz="2400" dirty="0"/>
          </a:p>
        </p:txBody>
      </p:sp>
    </p:spTree>
    <p:extLst>
      <p:ext uri="{BB962C8B-B14F-4D97-AF65-F5344CB8AC3E}">
        <p14:creationId xmlns:p14="http://schemas.microsoft.com/office/powerpoint/2010/main" val="36268886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t>Nutrition, Welfare and National Security </a:t>
            </a:r>
          </a:p>
        </p:txBody>
      </p:sp>
      <p:sp>
        <p:nvSpPr>
          <p:cNvPr id="3" name="Content Placeholder 2"/>
          <p:cNvSpPr>
            <a:spLocks noGrp="1"/>
          </p:cNvSpPr>
          <p:nvPr>
            <p:ph idx="1"/>
          </p:nvPr>
        </p:nvSpPr>
        <p:spPr>
          <a:xfrm>
            <a:off x="457200" y="1600200"/>
            <a:ext cx="8229600" cy="5257800"/>
          </a:xfrm>
        </p:spPr>
        <p:txBody>
          <a:bodyPr>
            <a:noAutofit/>
          </a:bodyPr>
          <a:lstStyle/>
          <a:p>
            <a:pPr marL="0" indent="0">
              <a:buNone/>
            </a:pPr>
            <a:r>
              <a:rPr lang="en-GB" sz="2400" dirty="0"/>
              <a:t>‘The English diet is haphazard and its present composition depends largely upon chance and the tastes that have developed with industrialisation and prosperity. Certain sections of the nation, both rich and poor, are known to be feeding faultily.  In some the correct diet is unobtainable; in others it is insufficiently appreciated. . . Protective foods are those which contain appreciable quantities of either </a:t>
            </a:r>
            <a:r>
              <a:rPr lang="en-GB" sz="2400" b="1" dirty="0"/>
              <a:t>essential mineral salts</a:t>
            </a:r>
            <a:r>
              <a:rPr lang="en-GB" sz="2400" dirty="0"/>
              <a:t>, such as </a:t>
            </a:r>
            <a:r>
              <a:rPr lang="en-GB" sz="2400" b="1" dirty="0"/>
              <a:t>iron, calcium or phosphorus</a:t>
            </a:r>
            <a:r>
              <a:rPr lang="en-GB" sz="2400" dirty="0"/>
              <a:t>, or the </a:t>
            </a:r>
            <a:r>
              <a:rPr lang="en-GB" sz="2400" b="1" dirty="0"/>
              <a:t>complex organic compounds, which are the vitamins</a:t>
            </a:r>
            <a:r>
              <a:rPr lang="en-GB" sz="2400" dirty="0"/>
              <a:t>, for example, </a:t>
            </a:r>
            <a:r>
              <a:rPr lang="en-GB" sz="2400" b="1" dirty="0"/>
              <a:t>thiamine, ascorbic acid, </a:t>
            </a:r>
            <a:r>
              <a:rPr lang="en-GB" sz="2400" b="1" dirty="0" err="1"/>
              <a:t>calciferol</a:t>
            </a:r>
            <a:r>
              <a:rPr lang="en-GB" sz="2400" dirty="0"/>
              <a:t>, or those </a:t>
            </a:r>
            <a:r>
              <a:rPr lang="en-GB" sz="2400" b="1" dirty="0"/>
              <a:t>amino-acids</a:t>
            </a:r>
            <a:r>
              <a:rPr lang="en-GB" sz="2400" dirty="0"/>
              <a:t> which are present only in animal and not </a:t>
            </a:r>
            <a:r>
              <a:rPr lang="en-GB" sz="2400" b="1" dirty="0"/>
              <a:t>vegetable proteins</a:t>
            </a:r>
            <a:r>
              <a:rPr lang="en-GB" sz="2400" dirty="0"/>
              <a:t>.’</a:t>
            </a:r>
          </a:p>
          <a:p>
            <a:pPr marL="0" indent="0">
              <a:buNone/>
            </a:pPr>
            <a:endParaRPr lang="en-GB" sz="2400" dirty="0"/>
          </a:p>
          <a:p>
            <a:pPr marL="0" indent="0">
              <a:buNone/>
            </a:pPr>
            <a:r>
              <a:rPr lang="en-GB" sz="2400" i="1" dirty="0"/>
              <a:t>Public Health</a:t>
            </a:r>
            <a:r>
              <a:rPr lang="en-GB" sz="2400" dirty="0"/>
              <a:t> 54 (1940-41), </a:t>
            </a:r>
            <a:r>
              <a:rPr lang="en-GB" sz="2400" dirty="0" err="1"/>
              <a:t>con’t</a:t>
            </a:r>
            <a:r>
              <a:rPr lang="en-GB" sz="2400" dirty="0"/>
              <a:t>.</a:t>
            </a:r>
          </a:p>
          <a:p>
            <a:pPr marL="0" indent="0">
              <a:buNone/>
            </a:pPr>
            <a:endParaRPr lang="en-US" sz="2400" dirty="0"/>
          </a:p>
        </p:txBody>
      </p:sp>
    </p:spTree>
    <p:extLst>
      <p:ext uri="{BB962C8B-B14F-4D97-AF65-F5344CB8AC3E}">
        <p14:creationId xmlns:p14="http://schemas.microsoft.com/office/powerpoint/2010/main" val="103832775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b="1" dirty="0"/>
              <a:t>Nutrition, Welfare and National Security </a:t>
            </a:r>
          </a:p>
        </p:txBody>
      </p:sp>
      <p:sp>
        <p:nvSpPr>
          <p:cNvPr id="3" name="Content Placeholder 2"/>
          <p:cNvSpPr>
            <a:spLocks noGrp="1"/>
          </p:cNvSpPr>
          <p:nvPr>
            <p:ph idx="1"/>
          </p:nvPr>
        </p:nvSpPr>
        <p:spPr>
          <a:xfrm>
            <a:off x="457200" y="1747632"/>
            <a:ext cx="8229600" cy="4378531"/>
          </a:xfrm>
        </p:spPr>
        <p:txBody>
          <a:bodyPr>
            <a:normAutofit lnSpcReduction="10000"/>
          </a:bodyPr>
          <a:lstStyle/>
          <a:p>
            <a:pPr marL="0" indent="0">
              <a:buNone/>
            </a:pPr>
            <a:r>
              <a:rPr lang="en-GB" dirty="0"/>
              <a:t>‘There are 40 or 50 or 60 percent, perhaps, of rejections [among men who have been drafted] in which at least nutrition or feeding has much to do with the rejection . . . I think it would be a more reasonable thing to say that probably at least 40 </a:t>
            </a:r>
            <a:r>
              <a:rPr lang="en-GB" dirty="0" err="1"/>
              <a:t>percent</a:t>
            </a:r>
            <a:r>
              <a:rPr lang="en-GB" dirty="0"/>
              <a:t> of them are for reasons in which nutrition can be  a definite factor.’</a:t>
            </a:r>
          </a:p>
          <a:p>
            <a:pPr marL="0" indent="0">
              <a:buNone/>
            </a:pPr>
            <a:endParaRPr lang="en-GB" sz="2100" dirty="0"/>
          </a:p>
          <a:p>
            <a:pPr marL="0" indent="0">
              <a:buNone/>
            </a:pPr>
            <a:r>
              <a:rPr lang="en-GB" sz="2100" dirty="0"/>
              <a:t>Lewis B. Hershey, Director of the Selective Services, statement to US House </a:t>
            </a:r>
            <a:r>
              <a:rPr lang="en-GB" sz="2100" i="1" dirty="0"/>
              <a:t>Committee on Agriculture </a:t>
            </a:r>
            <a:r>
              <a:rPr lang="en-GB" sz="2100" dirty="0"/>
              <a:t>(1945)</a:t>
            </a:r>
            <a:r>
              <a:rPr lang="en-GB" sz="2100" i="1" dirty="0"/>
              <a:t>.</a:t>
            </a:r>
            <a:endParaRPr lang="en-GB" sz="2100" dirty="0"/>
          </a:p>
        </p:txBody>
      </p:sp>
    </p:spTree>
    <p:extLst>
      <p:ext uri="{BB962C8B-B14F-4D97-AF65-F5344CB8AC3E}">
        <p14:creationId xmlns:p14="http://schemas.microsoft.com/office/powerpoint/2010/main" val="287455586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33EBE3-FBEA-A70E-50F3-66D6CB6217F5}"/>
              </a:ext>
            </a:extLst>
          </p:cNvPr>
          <p:cNvSpPr>
            <a:spLocks noGrp="1"/>
          </p:cNvSpPr>
          <p:nvPr>
            <p:ph type="title"/>
          </p:nvPr>
        </p:nvSpPr>
        <p:spPr/>
        <p:txBody>
          <a:bodyPr/>
          <a:lstStyle/>
          <a:p>
            <a:r>
              <a:rPr lang="en-US" dirty="0"/>
              <a:t>To </a:t>
            </a:r>
            <a:r>
              <a:rPr lang="en-US" dirty="0" err="1"/>
              <a:t>summarise</a:t>
            </a:r>
            <a:r>
              <a:rPr lang="en-US" dirty="0"/>
              <a:t> to far:</a:t>
            </a:r>
          </a:p>
        </p:txBody>
      </p:sp>
      <p:sp>
        <p:nvSpPr>
          <p:cNvPr id="3" name="Content Placeholder 2">
            <a:extLst>
              <a:ext uri="{FF2B5EF4-FFF2-40B4-BE49-F238E27FC236}">
                <a16:creationId xmlns:a16="http://schemas.microsoft.com/office/drawing/2014/main" id="{A3A80782-E450-BD74-91E9-48C5485B48EE}"/>
              </a:ext>
            </a:extLst>
          </p:cNvPr>
          <p:cNvSpPr>
            <a:spLocks noGrp="1"/>
          </p:cNvSpPr>
          <p:nvPr>
            <p:ph idx="1"/>
          </p:nvPr>
        </p:nvSpPr>
        <p:spPr>
          <a:xfrm>
            <a:off x="457200" y="1600200"/>
            <a:ext cx="8229600" cy="4832131"/>
          </a:xfrm>
        </p:spPr>
        <p:txBody>
          <a:bodyPr>
            <a:noAutofit/>
          </a:bodyPr>
          <a:lstStyle/>
          <a:p>
            <a:pPr>
              <a:buFont typeface="Arial" panose="020B0604020202020204" pitchFamily="34" charset="0"/>
              <a:buChar char="•"/>
            </a:pPr>
            <a:r>
              <a:rPr lang="en-GB" sz="2000" dirty="0">
                <a:latin typeface="Baskerville" panose="02020502070401020303" pitchFamily="18" charset="0"/>
                <a:ea typeface="MS Mincho" panose="02020609040205080304" pitchFamily="49" charset="-128"/>
                <a:cs typeface="Times New Roman" panose="02020603050405020304" pitchFamily="18" charset="0"/>
              </a:rPr>
              <a:t>B</a:t>
            </a:r>
            <a:r>
              <a:rPr lang="en-GB" sz="2000" dirty="0">
                <a:effectLst/>
                <a:latin typeface="Baskerville" panose="02020502070401020303" pitchFamily="18" charset="0"/>
                <a:ea typeface="MS Mincho" panose="02020609040205080304" pitchFamily="49" charset="-128"/>
                <a:cs typeface="Times New Roman" panose="02020603050405020304" pitchFamily="18" charset="0"/>
              </a:rPr>
              <a:t>y the early 20</a:t>
            </a:r>
            <a:r>
              <a:rPr lang="en-GB" sz="2000" baseline="30000" dirty="0">
                <a:effectLst/>
                <a:latin typeface="Baskerville" panose="02020502070401020303" pitchFamily="18" charset="0"/>
                <a:ea typeface="MS Mincho" panose="02020609040205080304" pitchFamily="49" charset="-128"/>
                <a:cs typeface="Times New Roman" panose="02020603050405020304" pitchFamily="18" charset="0"/>
              </a:rPr>
              <a:t>th</a:t>
            </a:r>
            <a:r>
              <a:rPr lang="en-GB" sz="2000" dirty="0">
                <a:effectLst/>
                <a:latin typeface="Baskerville" panose="02020502070401020303" pitchFamily="18" charset="0"/>
                <a:ea typeface="MS Mincho" panose="02020609040205080304" pitchFamily="49" charset="-128"/>
                <a:cs typeface="Times New Roman" panose="02020603050405020304" pitchFamily="18" charset="0"/>
              </a:rPr>
              <a:t> century nations in many parts of the world began to see food as a matter of national strength and security, and for that reason some began to implement policies that aimed at improving the diets of the population. </a:t>
            </a:r>
          </a:p>
          <a:p>
            <a:pPr marL="0" indent="0">
              <a:buNone/>
            </a:pPr>
            <a:endParaRPr lang="en-GB" sz="2000" dirty="0">
              <a:effectLst/>
              <a:latin typeface="Baskerville" panose="02020502070401020303" pitchFamily="18" charset="0"/>
              <a:ea typeface="MS Mincho" panose="02020609040205080304" pitchFamily="49" charset="-128"/>
              <a:cs typeface="Times New Roman" panose="02020603050405020304" pitchFamily="18" charset="0"/>
            </a:endParaRPr>
          </a:p>
          <a:p>
            <a:pPr>
              <a:buFont typeface="Arial" panose="020B0604020202020204" pitchFamily="34" charset="0"/>
              <a:buChar char="•"/>
            </a:pPr>
            <a:r>
              <a:rPr lang="en-GB" sz="2000" dirty="0">
                <a:effectLst/>
                <a:latin typeface="Baskerville" panose="02020502070401020303" pitchFamily="18" charset="0"/>
                <a:ea typeface="MS Mincho" panose="02020609040205080304" pitchFamily="49" charset="-128"/>
                <a:cs typeface="Times New Roman" panose="02020603050405020304" pitchFamily="18" charset="0"/>
              </a:rPr>
              <a:t>These concerns were often particularly acute in times of war.</a:t>
            </a:r>
          </a:p>
          <a:p>
            <a:pPr marL="0" indent="0">
              <a:buNone/>
            </a:pPr>
            <a:endParaRPr lang="en-GB" sz="2000" dirty="0">
              <a:effectLst/>
              <a:latin typeface="Baskerville" panose="02020502070401020303" pitchFamily="18" charset="0"/>
              <a:ea typeface="MS Mincho" panose="02020609040205080304" pitchFamily="49" charset="-128"/>
              <a:cs typeface="Times New Roman" panose="02020603050405020304" pitchFamily="18" charset="0"/>
            </a:endParaRPr>
          </a:p>
          <a:p>
            <a:pPr>
              <a:buFont typeface="Arial" panose="020B0604020202020204" pitchFamily="34" charset="0"/>
              <a:buChar char="•"/>
            </a:pPr>
            <a:r>
              <a:rPr lang="en-GB" sz="2000" dirty="0">
                <a:effectLst/>
                <a:latin typeface="Baskerville" panose="02020502070401020303" pitchFamily="18" charset="0"/>
                <a:ea typeface="MS Mincho" panose="02020609040205080304" pitchFamily="49" charset="-128"/>
                <a:cs typeface="Times New Roman" panose="02020603050405020304" pitchFamily="18" charset="0"/>
              </a:rPr>
              <a:t>This was not a process confined to Europe or the USA. Many countries, from Japan to Peru, began to view food through this new language of nutrition, calories and science, and began to implement policies based on the so-called ‘new nutrition’.</a:t>
            </a:r>
          </a:p>
          <a:p>
            <a:pPr marL="0" indent="0">
              <a:buNone/>
            </a:pPr>
            <a:endParaRPr lang="en-GB" sz="2000" dirty="0">
              <a:effectLst/>
              <a:latin typeface="Baskerville" panose="02020502070401020303" pitchFamily="18" charset="0"/>
              <a:ea typeface="MS Mincho" panose="02020609040205080304" pitchFamily="49" charset="-128"/>
              <a:cs typeface="Times New Roman" panose="02020603050405020304" pitchFamily="18" charset="0"/>
            </a:endParaRPr>
          </a:p>
          <a:p>
            <a:pPr>
              <a:buFont typeface="Arial" panose="020B0604020202020204" pitchFamily="34" charset="0"/>
              <a:buChar char="•"/>
            </a:pPr>
            <a:r>
              <a:rPr lang="en-GB" sz="2000" dirty="0">
                <a:latin typeface="Baskerville" panose="02020502070401020303" pitchFamily="18" charset="0"/>
                <a:ea typeface="MS Mincho" panose="02020609040205080304" pitchFamily="49" charset="-128"/>
                <a:cs typeface="Times New Roman" panose="02020603050405020304" pitchFamily="18" charset="0"/>
              </a:rPr>
              <a:t>The f</a:t>
            </a:r>
            <a:r>
              <a:rPr lang="en-GB" sz="2000" dirty="0">
                <a:effectLst/>
                <a:latin typeface="Baskerville" panose="02020502070401020303" pitchFamily="18" charset="0"/>
                <a:ea typeface="MS Mincho" panose="02020609040205080304" pitchFamily="49" charset="-128"/>
                <a:cs typeface="Times New Roman" panose="02020603050405020304" pitchFamily="18" charset="0"/>
              </a:rPr>
              <a:t>ocus was often on particularly ‘important’ bodies such as those of workers or children.</a:t>
            </a:r>
          </a:p>
        </p:txBody>
      </p:sp>
    </p:spTree>
    <p:extLst>
      <p:ext uri="{BB962C8B-B14F-4D97-AF65-F5344CB8AC3E}">
        <p14:creationId xmlns:p14="http://schemas.microsoft.com/office/powerpoint/2010/main" val="250374860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b="1" dirty="0"/>
              <a:t>Nutrition, Class and Race</a:t>
            </a:r>
          </a:p>
        </p:txBody>
      </p:sp>
      <p:sp>
        <p:nvSpPr>
          <p:cNvPr id="6" name="Content Placeholder 5"/>
          <p:cNvSpPr>
            <a:spLocks noGrp="1"/>
          </p:cNvSpPr>
          <p:nvPr>
            <p:ph idx="1"/>
          </p:nvPr>
        </p:nvSpPr>
        <p:spPr>
          <a:xfrm>
            <a:off x="457200" y="1600200"/>
            <a:ext cx="8229600" cy="4983162"/>
          </a:xfrm>
        </p:spPr>
        <p:txBody>
          <a:bodyPr>
            <a:noAutofit/>
          </a:bodyPr>
          <a:lstStyle/>
          <a:p>
            <a:r>
              <a:rPr lang="en-GB" dirty="0"/>
              <a:t>Critiques of the ‘irrational’ eating habits of the poor (Max </a:t>
            </a:r>
            <a:r>
              <a:rPr lang="en-GB" dirty="0" err="1"/>
              <a:t>Rubner</a:t>
            </a:r>
            <a:r>
              <a:rPr lang="en-GB" dirty="0"/>
              <a:t>)</a:t>
            </a:r>
          </a:p>
          <a:p>
            <a:r>
              <a:rPr lang="en-GB" dirty="0"/>
              <a:t>Explicit attempts to modify the diets of workers</a:t>
            </a:r>
          </a:p>
          <a:p>
            <a:r>
              <a:rPr lang="en-GB" dirty="0"/>
              <a:t>Educational schemes in approved nutritional practices</a:t>
            </a:r>
          </a:p>
          <a:p>
            <a:r>
              <a:rPr lang="en-GB" dirty="0"/>
              <a:t>Concern that the poor diet of working people would lead to a ‘loss of economic efficiency’ (Robert </a:t>
            </a:r>
            <a:r>
              <a:rPr lang="en-GB" dirty="0" err="1"/>
              <a:t>McCarrison</a:t>
            </a:r>
            <a:r>
              <a:rPr lang="en-GB" dirty="0"/>
              <a:t>).</a:t>
            </a:r>
          </a:p>
        </p:txBody>
      </p:sp>
    </p:spTree>
    <p:extLst>
      <p:ext uri="{BB962C8B-B14F-4D97-AF65-F5344CB8AC3E}">
        <p14:creationId xmlns:p14="http://schemas.microsoft.com/office/powerpoint/2010/main" val="23327919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50EB44-BDC7-B41C-590F-74E76A3039D5}"/>
              </a:ext>
            </a:extLst>
          </p:cNvPr>
          <p:cNvSpPr>
            <a:spLocks noGrp="1"/>
          </p:cNvSpPr>
          <p:nvPr>
            <p:ph type="title"/>
          </p:nvPr>
        </p:nvSpPr>
        <p:spPr>
          <a:xfrm>
            <a:off x="5339256" y="1630908"/>
            <a:ext cx="3347544" cy="3417095"/>
          </a:xfrm>
        </p:spPr>
        <p:txBody>
          <a:bodyPr>
            <a:normAutofit/>
          </a:bodyPr>
          <a:lstStyle/>
          <a:p>
            <a:pPr algn="l"/>
            <a:r>
              <a:rPr lang="en-US" sz="3200" dirty="0"/>
              <a:t>Robert </a:t>
            </a:r>
            <a:r>
              <a:rPr lang="en-US" sz="3200" dirty="0" err="1"/>
              <a:t>McCarrison</a:t>
            </a:r>
            <a:br>
              <a:rPr lang="en-US" sz="3200" dirty="0"/>
            </a:br>
            <a:r>
              <a:rPr lang="en-US" sz="3200" dirty="0"/>
              <a:t>(1878-1960)</a:t>
            </a:r>
            <a:br>
              <a:rPr lang="en-US" sz="3200" dirty="0"/>
            </a:br>
            <a:r>
              <a:rPr lang="en-US" sz="3200" dirty="0"/>
              <a:t>Nutritionist in the colonial Indian Medical Service</a:t>
            </a:r>
          </a:p>
        </p:txBody>
      </p:sp>
      <p:pic>
        <p:nvPicPr>
          <p:cNvPr id="4" name="Content Placeholder 3">
            <a:extLst>
              <a:ext uri="{FF2B5EF4-FFF2-40B4-BE49-F238E27FC236}">
                <a16:creationId xmlns:a16="http://schemas.microsoft.com/office/drawing/2014/main" id="{39A730DC-065B-C724-B6B5-2BCAEB957B41}"/>
              </a:ext>
            </a:extLst>
          </p:cNvPr>
          <p:cNvPicPr>
            <a:picLocks noGrp="1" noChangeAspect="1"/>
          </p:cNvPicPr>
          <p:nvPr>
            <p:ph idx="1"/>
          </p:nvPr>
        </p:nvPicPr>
        <p:blipFill>
          <a:blip r:embed="rId2"/>
          <a:stretch>
            <a:fillRect/>
          </a:stretch>
        </p:blipFill>
        <p:spPr>
          <a:xfrm>
            <a:off x="694120" y="832123"/>
            <a:ext cx="3457466" cy="4773367"/>
          </a:xfrm>
          <a:prstGeom prst="rect">
            <a:avLst/>
          </a:prstGeom>
        </p:spPr>
      </p:pic>
    </p:spTree>
    <p:extLst>
      <p:ext uri="{BB962C8B-B14F-4D97-AF65-F5344CB8AC3E}">
        <p14:creationId xmlns:p14="http://schemas.microsoft.com/office/powerpoint/2010/main" val="112678006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822152"/>
          </a:xfrm>
        </p:spPr>
        <p:txBody>
          <a:bodyPr>
            <a:normAutofit fontScale="90000"/>
          </a:bodyPr>
          <a:lstStyle/>
          <a:p>
            <a:r>
              <a:rPr lang="en-GB" b="1" dirty="0"/>
              <a:t>Nutrition, Class and Race:</a:t>
            </a:r>
            <a:br>
              <a:rPr lang="en-GB" b="1" dirty="0"/>
            </a:br>
            <a:br>
              <a:rPr lang="en-GB" b="1" dirty="0"/>
            </a:br>
            <a:r>
              <a:rPr lang="en-GB" b="1" dirty="0"/>
              <a:t>Robert </a:t>
            </a:r>
            <a:r>
              <a:rPr lang="en-GB" b="1" dirty="0" err="1"/>
              <a:t>McCarrison’s</a:t>
            </a:r>
            <a:r>
              <a:rPr lang="en-GB" b="1" dirty="0"/>
              <a:t> rat studies </a:t>
            </a:r>
            <a:endParaRPr lang="en-US" b="1" dirty="0"/>
          </a:p>
        </p:txBody>
      </p:sp>
      <p:pic>
        <p:nvPicPr>
          <p:cNvPr id="4" name="Content Placeholder 3" descr=" Robert McCarrison's rats.jpeg"/>
          <p:cNvPicPr>
            <a:picLocks noGrp="1" noChangeAspect="1"/>
          </p:cNvPicPr>
          <p:nvPr>
            <p:ph idx="1"/>
          </p:nvPr>
        </p:nvPicPr>
        <p:blipFill>
          <a:blip r:embed="rId2">
            <a:extLst>
              <a:ext uri="{28A0092B-C50C-407E-A947-70E740481C1C}">
                <a14:useLocalDpi xmlns:a14="http://schemas.microsoft.com/office/drawing/2010/main" val="0"/>
              </a:ext>
            </a:extLst>
          </a:blip>
          <a:srcRect l="-78797" r="-78797"/>
          <a:stretch>
            <a:fillRect/>
          </a:stretch>
        </p:blipFill>
        <p:spPr>
          <a:xfrm>
            <a:off x="2949112" y="2096790"/>
            <a:ext cx="8229600" cy="4525963"/>
          </a:xfrm>
        </p:spPr>
      </p:pic>
      <p:sp>
        <p:nvSpPr>
          <p:cNvPr id="3" name="TextBox 2"/>
          <p:cNvSpPr txBox="1"/>
          <p:nvPr/>
        </p:nvSpPr>
        <p:spPr>
          <a:xfrm>
            <a:off x="457200" y="2635964"/>
            <a:ext cx="3819784" cy="3416320"/>
          </a:xfrm>
          <a:prstGeom prst="rect">
            <a:avLst/>
          </a:prstGeom>
          <a:noFill/>
        </p:spPr>
        <p:txBody>
          <a:bodyPr wrap="square" rtlCol="0">
            <a:spAutoFit/>
          </a:bodyPr>
          <a:lstStyle/>
          <a:p>
            <a:r>
              <a:rPr lang="en-GB" sz="2400" dirty="0"/>
              <a:t>‘Rats fed on a diet common among large sections of the population of England to-day, namely, low extraction white bread, imitation ham, sugar, a little milk and vegetables boiled in soda, became rapidly ill and fell to eating each other.’ </a:t>
            </a:r>
          </a:p>
        </p:txBody>
      </p:sp>
    </p:spTree>
    <p:extLst>
      <p:ext uri="{BB962C8B-B14F-4D97-AF65-F5344CB8AC3E}">
        <p14:creationId xmlns:p14="http://schemas.microsoft.com/office/powerpoint/2010/main" val="104285355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Robert </a:t>
            </a:r>
            <a:r>
              <a:rPr lang="en-GB" b="1" dirty="0" err="1"/>
              <a:t>McCarrison’s</a:t>
            </a:r>
            <a:r>
              <a:rPr lang="en-GB" b="1" dirty="0"/>
              <a:t> rat studies </a:t>
            </a:r>
            <a:endParaRPr lang="en-US" b="1" dirty="0"/>
          </a:p>
        </p:txBody>
      </p:sp>
      <p:pic>
        <p:nvPicPr>
          <p:cNvPr id="5" name="Content Placeholder 4" descr="Robert McCarrison’s rats 2.jpeg"/>
          <p:cNvPicPr>
            <a:picLocks noGrp="1" noChangeAspect="1"/>
          </p:cNvPicPr>
          <p:nvPr>
            <p:ph idx="1"/>
          </p:nvPr>
        </p:nvPicPr>
        <p:blipFill>
          <a:blip r:embed="rId2">
            <a:extLst>
              <a:ext uri="{28A0092B-C50C-407E-A947-70E740481C1C}">
                <a14:useLocalDpi xmlns:a14="http://schemas.microsoft.com/office/drawing/2010/main" val="0"/>
              </a:ext>
            </a:extLst>
          </a:blip>
          <a:srcRect l="-87131" r="-87131"/>
          <a:stretch>
            <a:fillRect/>
          </a:stretch>
        </p:blipFill>
        <p:spPr>
          <a:xfrm>
            <a:off x="-2013049" y="1600200"/>
            <a:ext cx="8229600" cy="4525963"/>
          </a:xfrm>
        </p:spPr>
      </p:pic>
      <p:sp>
        <p:nvSpPr>
          <p:cNvPr id="6" name="TextBox 5"/>
          <p:cNvSpPr txBox="1"/>
          <p:nvPr/>
        </p:nvSpPr>
        <p:spPr>
          <a:xfrm>
            <a:off x="3786939" y="1817537"/>
            <a:ext cx="5161888" cy="3939541"/>
          </a:xfrm>
          <a:prstGeom prst="rect">
            <a:avLst/>
          </a:prstGeom>
          <a:noFill/>
        </p:spPr>
        <p:txBody>
          <a:bodyPr wrap="square" rtlCol="0">
            <a:spAutoFit/>
          </a:bodyPr>
          <a:lstStyle/>
          <a:p>
            <a:r>
              <a:rPr lang="en-US" sz="2000" dirty="0"/>
              <a:t>Caption: ‘Note fine physique of races (</a:t>
            </a:r>
            <a:r>
              <a:rPr lang="en-US" sz="2000" dirty="0" err="1"/>
              <a:t>Mahratta</a:t>
            </a:r>
            <a:r>
              <a:rPr lang="en-US" sz="2000" dirty="0"/>
              <a:t>, Sikh, </a:t>
            </a:r>
            <a:r>
              <a:rPr lang="en-US" sz="2000" dirty="0" err="1"/>
              <a:t>Pathan</a:t>
            </a:r>
            <a:r>
              <a:rPr lang="en-US" sz="2000" dirty="0"/>
              <a:t>) whose diets are well constituted and poor physique of those (Bengali, </a:t>
            </a:r>
            <a:r>
              <a:rPr lang="en-US" sz="2000" dirty="0" err="1"/>
              <a:t>Madrassi</a:t>
            </a:r>
            <a:r>
              <a:rPr lang="en-US" sz="2000" dirty="0"/>
              <a:t>) whose diets are ill-constituted. </a:t>
            </a:r>
          </a:p>
          <a:p>
            <a:r>
              <a:rPr lang="en-US" sz="2000" dirty="0"/>
              <a:t>Note similar effect on rats fed on those diets. From left to right, the rats represent Sikh, </a:t>
            </a:r>
            <a:r>
              <a:rPr lang="en-US" sz="2000" dirty="0" err="1"/>
              <a:t>Pathan</a:t>
            </a:r>
            <a:r>
              <a:rPr lang="en-US" sz="2000" dirty="0"/>
              <a:t>, </a:t>
            </a:r>
            <a:r>
              <a:rPr lang="en-US" sz="2000" dirty="0" err="1"/>
              <a:t>Mahratta</a:t>
            </a:r>
            <a:r>
              <a:rPr lang="en-US" sz="2000" dirty="0"/>
              <a:t>, </a:t>
            </a:r>
            <a:r>
              <a:rPr lang="en-US" sz="2000" dirty="0" err="1"/>
              <a:t>Goorkha</a:t>
            </a:r>
            <a:r>
              <a:rPr lang="en-US" sz="2000" dirty="0"/>
              <a:t>, </a:t>
            </a:r>
            <a:r>
              <a:rPr lang="en-US" sz="2000" dirty="0" err="1"/>
              <a:t>Kanarese</a:t>
            </a:r>
            <a:r>
              <a:rPr lang="en-US" sz="2000" dirty="0"/>
              <a:t>, Bengali, </a:t>
            </a:r>
            <a:r>
              <a:rPr lang="en-US" sz="2000" dirty="0" err="1"/>
              <a:t>Madrassi</a:t>
            </a:r>
            <a:r>
              <a:rPr lang="en-US" sz="2000" dirty="0"/>
              <a:t>.’</a:t>
            </a:r>
          </a:p>
          <a:p>
            <a:endParaRPr lang="en-US" dirty="0"/>
          </a:p>
          <a:p>
            <a:r>
              <a:rPr lang="en-US" dirty="0"/>
              <a:t>From: Robert </a:t>
            </a:r>
            <a:r>
              <a:rPr lang="en-US" dirty="0" err="1"/>
              <a:t>McCarrison</a:t>
            </a:r>
            <a:r>
              <a:rPr lang="en-US" dirty="0"/>
              <a:t>, </a:t>
            </a:r>
            <a:r>
              <a:rPr lang="en-US" i="1" dirty="0"/>
              <a:t>Nutrition and National Health, being The Cantor Lectures delivered before The Royal Society of Arts  1936 </a:t>
            </a:r>
            <a:r>
              <a:rPr lang="en-US" dirty="0"/>
              <a:t>(London, 1953).</a:t>
            </a:r>
          </a:p>
          <a:p>
            <a:endParaRPr lang="en-US" dirty="0"/>
          </a:p>
        </p:txBody>
      </p:sp>
    </p:spTree>
    <p:extLst>
      <p:ext uri="{BB962C8B-B14F-4D97-AF65-F5344CB8AC3E}">
        <p14:creationId xmlns:p14="http://schemas.microsoft.com/office/powerpoint/2010/main" val="31933548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A nutritional label</a:t>
            </a:r>
          </a:p>
        </p:txBody>
      </p:sp>
      <p:pic>
        <p:nvPicPr>
          <p:cNvPr id="4" name="Content Placeholder 3" descr="nutella.jpeg"/>
          <p:cNvPicPr>
            <a:picLocks noGrp="1" noChangeAspect="1"/>
          </p:cNvPicPr>
          <p:nvPr>
            <p:ph idx="1"/>
          </p:nvPr>
        </p:nvPicPr>
        <p:blipFill>
          <a:blip r:embed="rId2">
            <a:extLst>
              <a:ext uri="{28A0092B-C50C-407E-A947-70E740481C1C}">
                <a14:useLocalDpi xmlns:a14="http://schemas.microsoft.com/office/drawing/2010/main" val="0"/>
              </a:ext>
            </a:extLst>
          </a:blip>
          <a:srcRect t="-7875" b="-7875"/>
          <a:stretch>
            <a:fillRect/>
          </a:stretch>
        </p:blipFill>
        <p:spPr/>
      </p:pic>
    </p:spTree>
    <p:extLst>
      <p:ext uri="{BB962C8B-B14F-4D97-AF65-F5344CB8AC3E}">
        <p14:creationId xmlns:p14="http://schemas.microsoft.com/office/powerpoint/2010/main" val="266532893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CEAE06-B14D-8AF3-CA08-A370B1FB08C7}"/>
              </a:ext>
            </a:extLst>
          </p:cNvPr>
          <p:cNvSpPr>
            <a:spLocks noGrp="1"/>
          </p:cNvSpPr>
          <p:nvPr>
            <p:ph type="title"/>
          </p:nvPr>
        </p:nvSpPr>
        <p:spPr/>
        <p:txBody>
          <a:bodyPr/>
          <a:lstStyle/>
          <a:p>
            <a:r>
              <a:rPr lang="en-US" b="1" dirty="0"/>
              <a:t>Notice:</a:t>
            </a:r>
          </a:p>
        </p:txBody>
      </p:sp>
      <p:sp>
        <p:nvSpPr>
          <p:cNvPr id="3" name="Content Placeholder 2">
            <a:extLst>
              <a:ext uri="{FF2B5EF4-FFF2-40B4-BE49-F238E27FC236}">
                <a16:creationId xmlns:a16="http://schemas.microsoft.com/office/drawing/2014/main" id="{5FDB14CD-E129-7D13-8454-68596F90480E}"/>
              </a:ext>
            </a:extLst>
          </p:cNvPr>
          <p:cNvSpPr>
            <a:spLocks noGrp="1"/>
          </p:cNvSpPr>
          <p:nvPr>
            <p:ph idx="1"/>
          </p:nvPr>
        </p:nvSpPr>
        <p:spPr/>
        <p:txBody>
          <a:bodyPr>
            <a:normAutofit fontScale="92500" lnSpcReduction="10000"/>
          </a:bodyPr>
          <a:lstStyle/>
          <a:p>
            <a:pPr>
              <a:buFont typeface="Arial" panose="020B0604020202020204" pitchFamily="34" charset="0"/>
              <a:buChar char="•"/>
            </a:pPr>
            <a:r>
              <a:rPr lang="en-GB" sz="4000" dirty="0">
                <a:latin typeface="Baskerville" panose="02020502070401020303" pitchFamily="18" charset="0"/>
                <a:ea typeface="MS Mincho" panose="02020609040205080304" pitchFamily="49" charset="-128"/>
                <a:cs typeface="Times New Roman" panose="02020603050405020304" pitchFamily="18" charset="0"/>
              </a:rPr>
              <a:t>N</a:t>
            </a:r>
            <a:r>
              <a:rPr lang="en-GB" sz="4000" dirty="0">
                <a:effectLst/>
                <a:latin typeface="Baskerville" panose="02020502070401020303" pitchFamily="18" charset="0"/>
                <a:ea typeface="MS Mincho" panose="02020609040205080304" pitchFamily="49" charset="-128"/>
                <a:cs typeface="Times New Roman" panose="02020603050405020304" pitchFamily="18" charset="0"/>
              </a:rPr>
              <a:t>utritional science converts your diet</a:t>
            </a:r>
          </a:p>
          <a:p>
            <a:pPr marL="0" indent="0">
              <a:buNone/>
            </a:pPr>
            <a:r>
              <a:rPr lang="en-GB" sz="4000" dirty="0">
                <a:latin typeface="Baskerville" panose="02020502070401020303" pitchFamily="18" charset="0"/>
                <a:ea typeface="MS Mincho" panose="02020609040205080304" pitchFamily="49" charset="-128"/>
                <a:cs typeface="Times New Roman" panose="02020603050405020304" pitchFamily="18" charset="0"/>
              </a:rPr>
              <a:t> </a:t>
            </a:r>
            <a:r>
              <a:rPr lang="en-GB" sz="4000" dirty="0">
                <a:effectLst/>
                <a:latin typeface="Baskerville" panose="02020502070401020303" pitchFamily="18" charset="0"/>
                <a:ea typeface="MS Mincho" panose="02020609040205080304" pitchFamily="49" charset="-128"/>
                <a:cs typeface="Times New Roman" panose="02020603050405020304" pitchFamily="18" charset="0"/>
              </a:rPr>
              <a:t>into a set </a:t>
            </a:r>
            <a:r>
              <a:rPr lang="en-GB" sz="4000" dirty="0">
                <a:latin typeface="Baskerville" panose="02020502070401020303" pitchFamily="18" charset="0"/>
                <a:ea typeface="MS Mincho" panose="02020609040205080304" pitchFamily="49" charset="-128"/>
                <a:cs typeface="Times New Roman" panose="02020603050405020304" pitchFamily="18" charset="0"/>
              </a:rPr>
              <a:t>of numbers (how many calories, how much vitamin C, etc.). </a:t>
            </a:r>
          </a:p>
          <a:p>
            <a:pPr marL="0" indent="0">
              <a:buNone/>
            </a:pPr>
            <a:endParaRPr lang="en-GB" sz="4000" dirty="0">
              <a:latin typeface="Baskerville" panose="02020502070401020303" pitchFamily="18" charset="0"/>
              <a:ea typeface="MS Mincho" panose="02020609040205080304" pitchFamily="49" charset="-128"/>
              <a:cs typeface="Times New Roman" panose="02020603050405020304" pitchFamily="18" charset="0"/>
            </a:endParaRPr>
          </a:p>
          <a:p>
            <a:pPr>
              <a:buFont typeface="Arial" panose="020B0604020202020204" pitchFamily="34" charset="0"/>
              <a:buChar char="•"/>
            </a:pPr>
            <a:r>
              <a:rPr lang="en-GB" sz="4000" dirty="0">
                <a:latin typeface="Baskerville" panose="02020502070401020303" pitchFamily="18" charset="0"/>
                <a:ea typeface="MS Mincho" panose="02020609040205080304" pitchFamily="49" charset="-128"/>
                <a:cs typeface="Times New Roman" panose="02020603050405020304" pitchFamily="18" charset="0"/>
              </a:rPr>
              <a:t>This </a:t>
            </a:r>
            <a:r>
              <a:rPr lang="en-GB" sz="4000" dirty="0">
                <a:effectLst/>
                <a:latin typeface="Baskerville" panose="02020502070401020303" pitchFamily="18" charset="0"/>
                <a:ea typeface="MS Mincho" panose="02020609040205080304" pitchFamily="49" charset="-128"/>
                <a:cs typeface="Times New Roman" panose="02020603050405020304" pitchFamily="18" charset="0"/>
              </a:rPr>
              <a:t>encourages (and makes possible) numerical comparisons between different diets, which can then be ranked.</a:t>
            </a:r>
          </a:p>
        </p:txBody>
      </p:sp>
    </p:spTree>
    <p:extLst>
      <p:ext uri="{BB962C8B-B14F-4D97-AF65-F5344CB8AC3E}">
        <p14:creationId xmlns:p14="http://schemas.microsoft.com/office/powerpoint/2010/main" val="104683755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Domestic Science and Nutrition</a:t>
            </a:r>
          </a:p>
        </p:txBody>
      </p:sp>
      <p:sp>
        <p:nvSpPr>
          <p:cNvPr id="3" name="Content Placeholder 2"/>
          <p:cNvSpPr>
            <a:spLocks noGrp="1"/>
          </p:cNvSpPr>
          <p:nvPr>
            <p:ph sz="half" idx="1"/>
          </p:nvPr>
        </p:nvSpPr>
        <p:spPr>
          <a:xfrm>
            <a:off x="457199" y="1600200"/>
            <a:ext cx="4786253" cy="4749530"/>
          </a:xfrm>
        </p:spPr>
        <p:txBody>
          <a:bodyPr>
            <a:normAutofit fontScale="92500" lnSpcReduction="20000"/>
          </a:bodyPr>
          <a:lstStyle/>
          <a:p>
            <a:pPr marL="0" indent="0">
              <a:buNone/>
            </a:pPr>
            <a:r>
              <a:rPr lang="en-GB" sz="2400" dirty="0"/>
              <a:t>Laura Shapiro, </a:t>
            </a:r>
            <a:r>
              <a:rPr lang="en-GB" sz="2400" i="1" dirty="0"/>
              <a:t>Perfection Salad: Women and Cooking at the Turn of the Century</a:t>
            </a:r>
            <a:r>
              <a:rPr lang="en-GB" sz="2400" dirty="0"/>
              <a:t> (1986).</a:t>
            </a:r>
          </a:p>
          <a:p>
            <a:pPr marL="0" indent="0">
              <a:buNone/>
            </a:pPr>
            <a:endParaRPr lang="en-GB" sz="2400" dirty="0"/>
          </a:p>
          <a:p>
            <a:r>
              <a:rPr lang="en-GB" sz="2400" dirty="0"/>
              <a:t>Boston Cooking School (founded 1879)</a:t>
            </a:r>
          </a:p>
          <a:p>
            <a:r>
              <a:rPr lang="en-GB" sz="2400" dirty="0"/>
              <a:t>NY Cooking School (founded 1876)</a:t>
            </a:r>
          </a:p>
          <a:p>
            <a:pPr marL="0" indent="0">
              <a:buNone/>
            </a:pPr>
            <a:endParaRPr lang="en-GB" sz="2400" dirty="0"/>
          </a:p>
          <a:p>
            <a:r>
              <a:rPr lang="en-GB" sz="2400" dirty="0"/>
              <a:t>Ellen Richards: ‘A woman who boils potatoes year after year, with no thought of the how or the why, is a drudge, but the cook who can compute the calories of heat which a potato of given weight will yield, is no drudge.’</a:t>
            </a:r>
          </a:p>
          <a:p>
            <a:endParaRPr lang="en-GB" sz="2400" dirty="0"/>
          </a:p>
        </p:txBody>
      </p:sp>
      <p:sp>
        <p:nvSpPr>
          <p:cNvPr id="5" name="Content Placeholder 4"/>
          <p:cNvSpPr>
            <a:spLocks noGrp="1"/>
          </p:cNvSpPr>
          <p:nvPr>
            <p:ph sz="half" idx="2"/>
          </p:nvPr>
        </p:nvSpPr>
        <p:spPr>
          <a:xfrm>
            <a:off x="5523104" y="1417638"/>
            <a:ext cx="3163696" cy="4708525"/>
          </a:xfrm>
        </p:spPr>
        <p:txBody>
          <a:bodyPr>
            <a:normAutofit fontScale="92500" lnSpcReduction="20000"/>
          </a:bodyPr>
          <a:lstStyle/>
          <a:p>
            <a:pPr marL="0" indent="0">
              <a:buNone/>
            </a:pPr>
            <a:endParaRPr lang="en-US" dirty="0"/>
          </a:p>
        </p:txBody>
      </p:sp>
      <p:pic>
        <p:nvPicPr>
          <p:cNvPr id="4" name="Picture 3" descr="Ellen_Swallow_Richard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23104" y="1394088"/>
            <a:ext cx="3012505" cy="4790812"/>
          </a:xfrm>
          <a:prstGeom prst="rect">
            <a:avLst/>
          </a:prstGeom>
        </p:spPr>
      </p:pic>
      <p:sp>
        <p:nvSpPr>
          <p:cNvPr id="6" name="TextBox 5"/>
          <p:cNvSpPr txBox="1"/>
          <p:nvPr/>
        </p:nvSpPr>
        <p:spPr>
          <a:xfrm>
            <a:off x="5697886" y="6454588"/>
            <a:ext cx="2988914" cy="369332"/>
          </a:xfrm>
          <a:prstGeom prst="rect">
            <a:avLst/>
          </a:prstGeom>
          <a:noFill/>
        </p:spPr>
        <p:txBody>
          <a:bodyPr wrap="square" rtlCol="0">
            <a:spAutoFit/>
          </a:bodyPr>
          <a:lstStyle/>
          <a:p>
            <a:r>
              <a:rPr lang="en-US" dirty="0"/>
              <a:t>Ellen Richards, c. 1864</a:t>
            </a:r>
          </a:p>
        </p:txBody>
      </p:sp>
    </p:spTree>
    <p:extLst>
      <p:ext uri="{BB962C8B-B14F-4D97-AF65-F5344CB8AC3E}">
        <p14:creationId xmlns:p14="http://schemas.microsoft.com/office/powerpoint/2010/main" val="62224118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a:t>Domestic Science and Nutrition</a:t>
            </a:r>
          </a:p>
        </p:txBody>
      </p:sp>
      <p:sp>
        <p:nvSpPr>
          <p:cNvPr id="3" name="Content Placeholder 2"/>
          <p:cNvSpPr>
            <a:spLocks noGrp="1"/>
          </p:cNvSpPr>
          <p:nvPr>
            <p:ph idx="1"/>
          </p:nvPr>
        </p:nvSpPr>
        <p:spPr>
          <a:xfrm>
            <a:off x="457200" y="1600200"/>
            <a:ext cx="8229600" cy="5157311"/>
          </a:xfrm>
        </p:spPr>
        <p:txBody>
          <a:bodyPr>
            <a:normAutofit fontScale="92500"/>
          </a:bodyPr>
          <a:lstStyle/>
          <a:p>
            <a:pPr marL="0" indent="0">
              <a:buNone/>
            </a:pPr>
            <a:r>
              <a:rPr lang="en-GB" dirty="0"/>
              <a:t>‘Starch forms a large proportion of all these plants, and you will remember how useful an article of food that is, because it contains a great deal of carbon. Gluten is the name given to the nitrogenous parts of these plants. . . We need much more carbon than nitrogen to keep up the strength of our bodies. Try to remember that 5000 grains of carbon are required for a man, and 300 grains of nitrogen, to be taken every day.’</a:t>
            </a:r>
          </a:p>
          <a:p>
            <a:pPr marL="0" indent="0">
              <a:buNone/>
            </a:pPr>
            <a:endParaRPr lang="en-GB" dirty="0"/>
          </a:p>
          <a:p>
            <a:pPr marL="0" indent="0">
              <a:buNone/>
            </a:pPr>
            <a:r>
              <a:rPr lang="en-GB" sz="2200" dirty="0"/>
              <a:t>E. Rice, </a:t>
            </a:r>
            <a:r>
              <a:rPr lang="en-GB" sz="2200" i="1" dirty="0"/>
              <a:t>A Text-Book of Domestic Economy</a:t>
            </a:r>
            <a:r>
              <a:rPr lang="en-GB" sz="2200" dirty="0"/>
              <a:t> (1900).</a:t>
            </a:r>
          </a:p>
          <a:p>
            <a:pPr marL="0" indent="0">
              <a:buNone/>
            </a:pPr>
            <a:endParaRPr lang="en-US" dirty="0"/>
          </a:p>
        </p:txBody>
      </p:sp>
    </p:spTree>
    <p:extLst>
      <p:ext uri="{BB962C8B-B14F-4D97-AF65-F5344CB8AC3E}">
        <p14:creationId xmlns:p14="http://schemas.microsoft.com/office/powerpoint/2010/main" val="156127282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b="1" dirty="0"/>
              <a:t>Domestic Science is </a:t>
            </a:r>
            <a:r>
              <a:rPr lang="en-US" b="1" dirty="0" err="1"/>
              <a:t>institutionalised</a:t>
            </a:r>
            <a:endParaRPr lang="en-US" b="1" dirty="0"/>
          </a:p>
        </p:txBody>
      </p:sp>
      <p:sp>
        <p:nvSpPr>
          <p:cNvPr id="6" name="Content Placeholder 5"/>
          <p:cNvSpPr>
            <a:spLocks noGrp="1"/>
          </p:cNvSpPr>
          <p:nvPr>
            <p:ph idx="1"/>
          </p:nvPr>
        </p:nvSpPr>
        <p:spPr>
          <a:xfrm>
            <a:off x="457200" y="1600200"/>
            <a:ext cx="8229600" cy="5257800"/>
          </a:xfrm>
        </p:spPr>
        <p:txBody>
          <a:bodyPr>
            <a:normAutofit fontScale="85000" lnSpcReduction="10000"/>
          </a:bodyPr>
          <a:lstStyle/>
          <a:p>
            <a:r>
              <a:rPr lang="en-US" dirty="0" err="1"/>
              <a:t>Reifensteiner</a:t>
            </a:r>
            <a:r>
              <a:rPr lang="en-US" dirty="0"/>
              <a:t> </a:t>
            </a:r>
            <a:r>
              <a:rPr lang="en-US" dirty="0" err="1"/>
              <a:t>Verband</a:t>
            </a:r>
            <a:r>
              <a:rPr lang="en-US" dirty="0"/>
              <a:t> (1897, Germany)</a:t>
            </a:r>
          </a:p>
          <a:p>
            <a:r>
              <a:rPr lang="en-US" dirty="0"/>
              <a:t>Bath College of Domestic Science (1892, UK)</a:t>
            </a:r>
          </a:p>
          <a:p>
            <a:r>
              <a:rPr lang="en-US" dirty="0"/>
              <a:t>National Society's Training College of Domestic Science (1893, UK) </a:t>
            </a:r>
          </a:p>
          <a:p>
            <a:r>
              <a:rPr lang="en-US" dirty="0"/>
              <a:t>American Home Economics Association (1909, USA)</a:t>
            </a:r>
          </a:p>
          <a:p>
            <a:r>
              <a:rPr lang="en-US" dirty="0"/>
              <a:t>Smith-Hughes Act (1917, USA) funds the teaching of domestic science at universities, leading to the establishment of departments of home economics.</a:t>
            </a:r>
          </a:p>
          <a:p>
            <a:r>
              <a:rPr lang="en-US" dirty="0"/>
              <a:t>Nutrition taught at teacher training colleges from a </a:t>
            </a:r>
            <a:r>
              <a:rPr lang="en-US" dirty="0" err="1"/>
              <a:t>standardised</a:t>
            </a:r>
            <a:r>
              <a:rPr lang="en-US" dirty="0"/>
              <a:t> text (1917, Colombia)</a:t>
            </a:r>
          </a:p>
          <a:p>
            <a:r>
              <a:rPr lang="en-US" dirty="0" err="1"/>
              <a:t>Ligue</a:t>
            </a:r>
            <a:r>
              <a:rPr lang="en-US" dirty="0"/>
              <a:t> </a:t>
            </a:r>
            <a:r>
              <a:rPr lang="en-US" dirty="0" err="1"/>
              <a:t>d’Organisation</a:t>
            </a:r>
            <a:r>
              <a:rPr lang="en-US" dirty="0"/>
              <a:t> </a:t>
            </a:r>
            <a:r>
              <a:rPr lang="en-US" dirty="0" err="1"/>
              <a:t>Ménagère</a:t>
            </a:r>
            <a:r>
              <a:rPr lang="en-US" dirty="0"/>
              <a:t> (1924, France)</a:t>
            </a:r>
          </a:p>
          <a:p>
            <a:r>
              <a:rPr lang="en-US" dirty="0" err="1"/>
              <a:t>Instituto</a:t>
            </a:r>
            <a:r>
              <a:rPr lang="en-US" dirty="0"/>
              <a:t> Municipal de la </a:t>
            </a:r>
            <a:r>
              <a:rPr lang="en-US" dirty="0" err="1"/>
              <a:t>Nutrición</a:t>
            </a:r>
            <a:r>
              <a:rPr lang="en-US" dirty="0"/>
              <a:t> (1928, Argentina)</a:t>
            </a:r>
          </a:p>
          <a:p>
            <a:endParaRPr lang="en-US" dirty="0"/>
          </a:p>
          <a:p>
            <a:endParaRPr lang="en-US" dirty="0"/>
          </a:p>
        </p:txBody>
      </p:sp>
    </p:spTree>
    <p:extLst>
      <p:ext uri="{BB962C8B-B14F-4D97-AF65-F5344CB8AC3E}">
        <p14:creationId xmlns:p14="http://schemas.microsoft.com/office/powerpoint/2010/main" val="138032927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b="1" dirty="0"/>
              <a:t>personal preference vs. nutritional science: </a:t>
            </a:r>
            <a:br>
              <a:rPr lang="en-US" sz="3600" b="1" dirty="0"/>
            </a:br>
            <a:r>
              <a:rPr lang="en-US" sz="3600" b="1" dirty="0"/>
              <a:t>the science should win </a:t>
            </a:r>
          </a:p>
        </p:txBody>
      </p:sp>
      <p:sp>
        <p:nvSpPr>
          <p:cNvPr id="3" name="Content Placeholder 2"/>
          <p:cNvSpPr>
            <a:spLocks noGrp="1"/>
          </p:cNvSpPr>
          <p:nvPr>
            <p:ph idx="1"/>
          </p:nvPr>
        </p:nvSpPr>
        <p:spPr>
          <a:xfrm>
            <a:off x="278524" y="2057399"/>
            <a:ext cx="8229600" cy="4525963"/>
          </a:xfrm>
        </p:spPr>
        <p:txBody>
          <a:bodyPr/>
          <a:lstStyle/>
          <a:p>
            <a:pPr marL="0" indent="0">
              <a:buNone/>
            </a:pPr>
            <a:r>
              <a:rPr lang="en-GB" dirty="0"/>
              <a:t>Ellen Richards:</a:t>
            </a:r>
          </a:p>
          <a:p>
            <a:r>
              <a:rPr lang="en-GB" dirty="0"/>
              <a:t>‘In food, not what </a:t>
            </a:r>
            <a:r>
              <a:rPr lang="en-GB" i="1" dirty="0"/>
              <a:t>we like</a:t>
            </a:r>
            <a:r>
              <a:rPr lang="en-GB" dirty="0"/>
              <a:t> but what is good for the many should be the standard.’ </a:t>
            </a:r>
          </a:p>
          <a:p>
            <a:pPr marL="0" indent="0">
              <a:buNone/>
            </a:pPr>
            <a:endParaRPr lang="en-GB" dirty="0"/>
          </a:p>
          <a:p>
            <a:r>
              <a:rPr lang="en-GB" dirty="0"/>
              <a:t>‘A higher rule of life than the mere gratification of taste, regardless of health and pocket, must prevail.’ </a:t>
            </a:r>
          </a:p>
        </p:txBody>
      </p:sp>
    </p:spTree>
    <p:extLst>
      <p:ext uri="{BB962C8B-B14F-4D97-AF65-F5344CB8AC3E}">
        <p14:creationId xmlns:p14="http://schemas.microsoft.com/office/powerpoint/2010/main" val="363309684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BA114C-6F64-114F-9D7B-EBDB68A6FBDF}"/>
              </a:ext>
            </a:extLst>
          </p:cNvPr>
          <p:cNvSpPr>
            <a:spLocks noGrp="1"/>
          </p:cNvSpPr>
          <p:nvPr>
            <p:ph type="title"/>
          </p:nvPr>
        </p:nvSpPr>
        <p:spPr>
          <a:xfrm>
            <a:off x="567559" y="2638097"/>
            <a:ext cx="8135007" cy="3815256"/>
          </a:xfrm>
        </p:spPr>
        <p:txBody>
          <a:bodyPr>
            <a:normAutofit/>
          </a:bodyPr>
          <a:lstStyle/>
          <a:p>
            <a:pPr algn="l"/>
            <a:r>
              <a:rPr lang="en-GB" sz="3200" dirty="0">
                <a:effectLst/>
                <a:latin typeface="+mn-lt"/>
                <a:ea typeface="MS Mincho" panose="02020609040205080304" pitchFamily="49" charset="-128"/>
                <a:cs typeface="Garamond" panose="02020404030301010803" pitchFamily="18" charset="0"/>
              </a:rPr>
              <a:t>The home was therefore a site of important nationalist activity</a:t>
            </a:r>
            <a:r>
              <a:rPr lang="en-GB" sz="3200" dirty="0">
                <a:latin typeface="+mn-lt"/>
                <a:ea typeface="MS Mincho" panose="02020609040205080304" pitchFamily="49" charset="-128"/>
                <a:cs typeface="Garamond" panose="02020404030301010803" pitchFamily="18" charset="0"/>
              </a:rPr>
              <a:t>.</a:t>
            </a:r>
            <a:br>
              <a:rPr lang="en-GB" sz="3200" dirty="0">
                <a:latin typeface="+mn-lt"/>
                <a:ea typeface="MS Mincho" panose="02020609040205080304" pitchFamily="49" charset="-128"/>
                <a:cs typeface="Garamond" panose="02020404030301010803" pitchFamily="18" charset="0"/>
              </a:rPr>
            </a:br>
            <a:br>
              <a:rPr lang="en-GB" sz="3200" dirty="0">
                <a:latin typeface="+mn-lt"/>
                <a:ea typeface="MS Mincho" panose="02020609040205080304" pitchFamily="49" charset="-128"/>
                <a:cs typeface="Garamond" panose="02020404030301010803" pitchFamily="18" charset="0"/>
              </a:rPr>
            </a:br>
            <a:r>
              <a:rPr lang="en-GB" sz="3200" dirty="0">
                <a:latin typeface="+mn-lt"/>
                <a:ea typeface="MS Mincho" panose="02020609040205080304" pitchFamily="49" charset="-128"/>
                <a:cs typeface="Garamond" panose="02020404030301010803" pitchFamily="18" charset="0"/>
              </a:rPr>
              <a:t>Women had an important responsibility to feed their families properly.</a:t>
            </a:r>
            <a:endParaRPr lang="en-US" sz="3200" dirty="0">
              <a:latin typeface="+mn-lt"/>
            </a:endParaRPr>
          </a:p>
        </p:txBody>
      </p:sp>
      <p:sp>
        <p:nvSpPr>
          <p:cNvPr id="3" name="TextBox 2">
            <a:extLst>
              <a:ext uri="{FF2B5EF4-FFF2-40B4-BE49-F238E27FC236}">
                <a16:creationId xmlns:a16="http://schemas.microsoft.com/office/drawing/2014/main" id="{4A75223F-F969-42DD-4CA0-8501FF2F8569}"/>
              </a:ext>
            </a:extLst>
          </p:cNvPr>
          <p:cNvSpPr txBox="1"/>
          <p:nvPr/>
        </p:nvSpPr>
        <p:spPr>
          <a:xfrm>
            <a:off x="714703" y="404647"/>
            <a:ext cx="7052442" cy="1938992"/>
          </a:xfrm>
          <a:prstGeom prst="rect">
            <a:avLst/>
          </a:prstGeom>
          <a:noFill/>
        </p:spPr>
        <p:txBody>
          <a:bodyPr wrap="square" rtlCol="0">
            <a:spAutoFit/>
          </a:bodyPr>
          <a:lstStyle/>
          <a:p>
            <a:r>
              <a:rPr lang="en-GB" sz="4000" b="1" dirty="0">
                <a:latin typeface="+mn-lt"/>
              </a:rPr>
              <a:t>Notice: Nutritional Science Links Domestic Eating Habits to the Strength of the State:</a:t>
            </a:r>
          </a:p>
        </p:txBody>
      </p:sp>
    </p:spTree>
    <p:extLst>
      <p:ext uri="{BB962C8B-B14F-4D97-AF65-F5344CB8AC3E}">
        <p14:creationId xmlns:p14="http://schemas.microsoft.com/office/powerpoint/2010/main" val="126594930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8160"/>
            <a:ext cx="8229600" cy="943721"/>
          </a:xfrm>
        </p:spPr>
        <p:txBody>
          <a:bodyPr>
            <a:noAutofit/>
          </a:bodyPr>
          <a:lstStyle/>
          <a:p>
            <a:br>
              <a:rPr lang="en-US" sz="2400" dirty="0">
                <a:latin typeface="+mn-lt"/>
              </a:rPr>
            </a:br>
            <a:br>
              <a:rPr lang="en-US" sz="2400" dirty="0">
                <a:latin typeface="+mn-lt"/>
              </a:rPr>
            </a:br>
            <a:r>
              <a:rPr lang="en-US" sz="2400" dirty="0">
                <a:latin typeface="+mn-lt"/>
              </a:rPr>
              <a:t>Report of the United Nations Conference on Food and Agriculture (Hot Springs, 1943). </a:t>
            </a:r>
            <a:br>
              <a:rPr lang="en-US" sz="2400" dirty="0">
                <a:latin typeface="+mn-lt"/>
              </a:rPr>
            </a:br>
            <a:br>
              <a:rPr lang="en-US" sz="2400" dirty="0">
                <a:latin typeface="+mn-lt"/>
              </a:rPr>
            </a:br>
            <a:endParaRPr lang="en-US" sz="2400" dirty="0">
              <a:latin typeface="+mn-lt"/>
            </a:endParaRPr>
          </a:p>
        </p:txBody>
      </p:sp>
      <p:sp>
        <p:nvSpPr>
          <p:cNvPr id="3" name="Content Placeholder 2"/>
          <p:cNvSpPr>
            <a:spLocks noGrp="1"/>
          </p:cNvSpPr>
          <p:nvPr>
            <p:ph idx="1"/>
          </p:nvPr>
        </p:nvSpPr>
        <p:spPr/>
        <p:txBody>
          <a:bodyPr>
            <a:normAutofit/>
          </a:bodyPr>
          <a:lstStyle/>
          <a:p>
            <a:pPr marL="0" indent="0">
              <a:buNone/>
            </a:pPr>
            <a:r>
              <a:rPr lang="en-US" dirty="0"/>
              <a:t>‘Given the will, </a:t>
            </a:r>
            <a:r>
              <a:rPr lang="en-US" b="1" dirty="0"/>
              <a:t>we have the power to build in every nation a people more fit, more vigorous, more competent; a people with longer, more productive lives, and with more physical and mental stamina than the world has ever known</a:t>
            </a:r>
            <a:r>
              <a:rPr lang="en-US" dirty="0"/>
              <a:t>. Such prospects, remote though they may be, should serve as a stimulus in undertaking immediate tasks and overcoming immediate obstacles.’ </a:t>
            </a:r>
          </a:p>
        </p:txBody>
      </p:sp>
    </p:spTree>
    <p:extLst>
      <p:ext uri="{BB962C8B-B14F-4D97-AF65-F5344CB8AC3E}">
        <p14:creationId xmlns:p14="http://schemas.microsoft.com/office/powerpoint/2010/main" val="308560244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00F7EC-7EB4-0046-99ED-AEDBA6B1C11B}"/>
              </a:ext>
            </a:extLst>
          </p:cNvPr>
          <p:cNvSpPr>
            <a:spLocks noGrp="1"/>
          </p:cNvSpPr>
          <p:nvPr>
            <p:ph type="title"/>
          </p:nvPr>
        </p:nvSpPr>
        <p:spPr/>
        <p:txBody>
          <a:bodyPr/>
          <a:lstStyle/>
          <a:p>
            <a:r>
              <a:rPr lang="en-US" dirty="0"/>
              <a:t>Some Points</a:t>
            </a:r>
          </a:p>
        </p:txBody>
      </p:sp>
      <p:sp>
        <p:nvSpPr>
          <p:cNvPr id="3" name="Content Placeholder 2">
            <a:extLst>
              <a:ext uri="{FF2B5EF4-FFF2-40B4-BE49-F238E27FC236}">
                <a16:creationId xmlns:a16="http://schemas.microsoft.com/office/drawing/2014/main" id="{D580DD95-9949-2547-8D9A-EC6B3B12B752}"/>
              </a:ext>
            </a:extLst>
          </p:cNvPr>
          <p:cNvSpPr>
            <a:spLocks noGrp="1"/>
          </p:cNvSpPr>
          <p:nvPr>
            <p:ph idx="1"/>
          </p:nvPr>
        </p:nvSpPr>
        <p:spPr>
          <a:xfrm>
            <a:off x="457200" y="1600200"/>
            <a:ext cx="8229600" cy="4983162"/>
          </a:xfrm>
        </p:spPr>
        <p:txBody>
          <a:bodyPr>
            <a:normAutofit fontScale="92500" lnSpcReduction="10000"/>
          </a:bodyPr>
          <a:lstStyle/>
          <a:p>
            <a:r>
              <a:rPr lang="en-GB" dirty="0"/>
              <a:t>close connections between the rise of nutritional science in 19C and the conversion of eating into a scientific practice.</a:t>
            </a:r>
          </a:p>
          <a:p>
            <a:r>
              <a:rPr lang="en-GB" dirty="0"/>
              <a:t>The language of nutrition provided powerful tools for governments to conceptualise the eating habits of their populations and then to try to influence them in the name of public health. </a:t>
            </a:r>
          </a:p>
          <a:p>
            <a:r>
              <a:rPr lang="en-GB" dirty="0"/>
              <a:t>Nutritional science also provided a powerful language for criticising the eating habits of the  working classes, colonised people, and many other groups.</a:t>
            </a:r>
          </a:p>
          <a:p>
            <a:endParaRPr lang="en-GB" dirty="0"/>
          </a:p>
        </p:txBody>
      </p:sp>
    </p:spTree>
    <p:extLst>
      <p:ext uri="{BB962C8B-B14F-4D97-AF65-F5344CB8AC3E}">
        <p14:creationId xmlns:p14="http://schemas.microsoft.com/office/powerpoint/2010/main" val="108635896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The nutritional label</a:t>
            </a:r>
          </a:p>
        </p:txBody>
      </p:sp>
      <p:pic>
        <p:nvPicPr>
          <p:cNvPr id="5" name="Content Placeholder 4" descr="heniz.jpeg"/>
          <p:cNvPicPr>
            <a:picLocks noGrp="1" noChangeAspect="1"/>
          </p:cNvPicPr>
          <p:nvPr>
            <p:ph idx="1"/>
          </p:nvPr>
        </p:nvPicPr>
        <p:blipFill>
          <a:blip r:embed="rId2">
            <a:extLst>
              <a:ext uri="{28A0092B-C50C-407E-A947-70E740481C1C}">
                <a14:useLocalDpi xmlns:a14="http://schemas.microsoft.com/office/drawing/2010/main" val="0"/>
              </a:ext>
            </a:extLst>
          </a:blip>
          <a:srcRect l="-40915" r="-40915"/>
          <a:stretch>
            <a:fillRect/>
          </a:stretch>
        </p:blipFill>
        <p:spPr/>
      </p:pic>
    </p:spTree>
    <p:extLst>
      <p:ext uri="{BB962C8B-B14F-4D97-AF65-F5344CB8AC3E}">
        <p14:creationId xmlns:p14="http://schemas.microsoft.com/office/powerpoint/2010/main" val="35317455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1528457"/>
          </a:xfrm>
        </p:spPr>
        <p:txBody>
          <a:bodyPr>
            <a:normAutofit/>
          </a:bodyPr>
          <a:lstStyle/>
          <a:p>
            <a:r>
              <a:rPr lang="en-US" b="1" dirty="0"/>
              <a:t>UK nutritional guidelines: </a:t>
            </a:r>
            <a:br>
              <a:rPr lang="en-US" b="1" dirty="0"/>
            </a:br>
            <a:r>
              <a:rPr lang="en-US" b="1" dirty="0"/>
              <a:t>the </a:t>
            </a:r>
            <a:r>
              <a:rPr lang="en-US" b="1" dirty="0" err="1"/>
              <a:t>eatwell</a:t>
            </a:r>
            <a:r>
              <a:rPr lang="en-US" b="1" dirty="0"/>
              <a:t> plate</a:t>
            </a:r>
          </a:p>
        </p:txBody>
      </p:sp>
      <p:pic>
        <p:nvPicPr>
          <p:cNvPr id="4" name="Content Placeholder 3" descr="eatwell plate.jpeg"/>
          <p:cNvPicPr>
            <a:picLocks noGrp="1" noChangeAspect="1"/>
          </p:cNvPicPr>
          <p:nvPr>
            <p:ph idx="1"/>
          </p:nvPr>
        </p:nvPicPr>
        <p:blipFill>
          <a:blip r:embed="rId2">
            <a:extLst>
              <a:ext uri="{28A0092B-C50C-407E-A947-70E740481C1C}">
                <a14:useLocalDpi xmlns:a14="http://schemas.microsoft.com/office/drawing/2010/main" val="0"/>
              </a:ext>
            </a:extLst>
          </a:blip>
          <a:srcRect l="-14084" r="-14084"/>
          <a:stretch>
            <a:fillRect/>
          </a:stretch>
        </p:blipFill>
        <p:spPr/>
      </p:pic>
    </p:spTree>
    <p:extLst>
      <p:ext uri="{BB962C8B-B14F-4D97-AF65-F5344CB8AC3E}">
        <p14:creationId xmlns:p14="http://schemas.microsoft.com/office/powerpoint/2010/main" val="42802062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a:t>Australian healthy eating guidelines</a:t>
            </a:r>
          </a:p>
        </p:txBody>
      </p:sp>
      <p:pic>
        <p:nvPicPr>
          <p:cNvPr id="4" name="Content Placeholder 3" descr="australian healthy eating.jpeg"/>
          <p:cNvPicPr>
            <a:picLocks noGrp="1" noChangeAspect="1"/>
          </p:cNvPicPr>
          <p:nvPr>
            <p:ph idx="1"/>
          </p:nvPr>
        </p:nvPicPr>
        <p:blipFill>
          <a:blip r:embed="rId2">
            <a:extLst>
              <a:ext uri="{28A0092B-C50C-407E-A947-70E740481C1C}">
                <a14:useLocalDpi xmlns:a14="http://schemas.microsoft.com/office/drawing/2010/main" val="0"/>
              </a:ext>
            </a:extLst>
          </a:blip>
          <a:srcRect l="-77842" r="-77842"/>
          <a:stretch>
            <a:fillRect/>
          </a:stretch>
        </p:blipFill>
        <p:spPr/>
      </p:pic>
    </p:spTree>
    <p:extLst>
      <p:ext uri="{BB962C8B-B14F-4D97-AF65-F5344CB8AC3E}">
        <p14:creationId xmlns:p14="http://schemas.microsoft.com/office/powerpoint/2010/main" val="13771887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French nutritional pyramid</a:t>
            </a:r>
          </a:p>
        </p:txBody>
      </p:sp>
      <p:pic>
        <p:nvPicPr>
          <p:cNvPr id="4" name="Content Placeholder 3" descr="french-pyramid.png"/>
          <p:cNvPicPr>
            <a:picLocks noGrp="1" noChangeAspect="1"/>
          </p:cNvPicPr>
          <p:nvPr>
            <p:ph idx="1"/>
          </p:nvPr>
        </p:nvPicPr>
        <p:blipFill>
          <a:blip r:embed="rId2">
            <a:extLst>
              <a:ext uri="{28A0092B-C50C-407E-A947-70E740481C1C}">
                <a14:useLocalDpi xmlns:a14="http://schemas.microsoft.com/office/drawing/2010/main" val="0"/>
              </a:ext>
            </a:extLst>
          </a:blip>
          <a:srcRect l="-10299" r="-10299"/>
          <a:stretch>
            <a:fillRect/>
          </a:stretch>
        </p:blipFill>
        <p:spPr/>
      </p:pic>
    </p:spTree>
    <p:extLst>
      <p:ext uri="{BB962C8B-B14F-4D97-AF65-F5344CB8AC3E}">
        <p14:creationId xmlns:p14="http://schemas.microsoft.com/office/powerpoint/2010/main" val="41309798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An Arabic Food Pyramid</a:t>
            </a:r>
          </a:p>
        </p:txBody>
      </p:sp>
      <p:pic>
        <p:nvPicPr>
          <p:cNvPr id="4" name="Content Placeholder 3" descr="arab food pyramid.jpeg"/>
          <p:cNvPicPr>
            <a:picLocks noGrp="1" noChangeAspect="1"/>
          </p:cNvPicPr>
          <p:nvPr>
            <p:ph idx="1"/>
          </p:nvPr>
        </p:nvPicPr>
        <p:blipFill>
          <a:blip r:embed="rId2">
            <a:extLst>
              <a:ext uri="{28A0092B-C50C-407E-A947-70E740481C1C}">
                <a14:useLocalDpi xmlns:a14="http://schemas.microsoft.com/office/drawing/2010/main" val="0"/>
              </a:ext>
            </a:extLst>
          </a:blip>
          <a:srcRect l="-13641" r="-13641"/>
          <a:stretch>
            <a:fillRect/>
          </a:stretch>
        </p:blipFill>
        <p:spPr/>
      </p:pic>
    </p:spTree>
    <p:extLst>
      <p:ext uri="{BB962C8B-B14F-4D97-AF65-F5344CB8AC3E}">
        <p14:creationId xmlns:p14="http://schemas.microsoft.com/office/powerpoint/2010/main" val="32791683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Chinese food pagoda</a:t>
            </a:r>
          </a:p>
        </p:txBody>
      </p:sp>
      <p:pic>
        <p:nvPicPr>
          <p:cNvPr id="4" name="Content Placeholder 3" descr="china food guidelines.jpeg"/>
          <p:cNvPicPr>
            <a:picLocks noGrp="1" noChangeAspect="1"/>
          </p:cNvPicPr>
          <p:nvPr>
            <p:ph idx="1"/>
          </p:nvPr>
        </p:nvPicPr>
        <p:blipFill>
          <a:blip r:embed="rId2">
            <a:extLst>
              <a:ext uri="{28A0092B-C50C-407E-A947-70E740481C1C}">
                <a14:useLocalDpi xmlns:a14="http://schemas.microsoft.com/office/drawing/2010/main" val="0"/>
              </a:ext>
            </a:extLst>
          </a:blip>
          <a:srcRect l="-14708" r="-14708"/>
          <a:stretch>
            <a:fillRect/>
          </a:stretch>
        </p:blipFill>
        <p:spPr/>
      </p:pic>
    </p:spTree>
    <p:extLst>
      <p:ext uri="{BB962C8B-B14F-4D97-AF65-F5344CB8AC3E}">
        <p14:creationId xmlns:p14="http://schemas.microsoft.com/office/powerpoint/2010/main" val="27742779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a:t>Qatar Supreme Council of Health dietary guidelines</a:t>
            </a:r>
          </a:p>
        </p:txBody>
      </p:sp>
      <p:pic>
        <p:nvPicPr>
          <p:cNvPr id="4" name="Content Placeholder 3" descr="Quatar dietary guidelines.tiff"/>
          <p:cNvPicPr>
            <a:picLocks noGrp="1" noChangeAspect="1"/>
          </p:cNvPicPr>
          <p:nvPr>
            <p:ph idx="1"/>
          </p:nvPr>
        </p:nvPicPr>
        <p:blipFill>
          <a:blip r:embed="rId2">
            <a:extLst>
              <a:ext uri="{28A0092B-C50C-407E-A947-70E740481C1C}">
                <a14:useLocalDpi xmlns:a14="http://schemas.microsoft.com/office/drawing/2010/main" val="0"/>
              </a:ext>
            </a:extLst>
          </a:blip>
          <a:srcRect l="-13379" r="-13379"/>
          <a:stretch>
            <a:fillRect/>
          </a:stretch>
        </p:blipFill>
        <p:spPr/>
      </p:pic>
    </p:spTree>
    <p:extLst>
      <p:ext uri="{BB962C8B-B14F-4D97-AF65-F5344CB8AC3E}">
        <p14:creationId xmlns:p14="http://schemas.microsoft.com/office/powerpoint/2010/main" val="79154968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9324</TotalTime>
  <Words>1982</Words>
  <Application>Microsoft Macintosh PowerPoint</Application>
  <PresentationFormat>On-screen Show (4:3)</PresentationFormat>
  <Paragraphs>141</Paragraphs>
  <Slides>38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38</vt:i4>
      </vt:variant>
    </vt:vector>
  </HeadingPairs>
  <TitlesOfParts>
    <vt:vector size="42" baseType="lpstr">
      <vt:lpstr>Arial</vt:lpstr>
      <vt:lpstr>Baskerville</vt:lpstr>
      <vt:lpstr>Calibri</vt:lpstr>
      <vt:lpstr>Office Theme</vt:lpstr>
      <vt:lpstr>For Next Week</vt:lpstr>
      <vt:lpstr>Calories, Vitamins and Nutritional Science</vt:lpstr>
      <vt:lpstr>A nutritional label</vt:lpstr>
      <vt:lpstr>UK nutritional guidelines:  the eatwell plate</vt:lpstr>
      <vt:lpstr>Australian healthy eating guidelines</vt:lpstr>
      <vt:lpstr>French nutritional pyramid</vt:lpstr>
      <vt:lpstr>An Arabic Food Pyramid</vt:lpstr>
      <vt:lpstr>Chinese food pagoda</vt:lpstr>
      <vt:lpstr>Qatar Supreme Council of Health dietary guidelines</vt:lpstr>
      <vt:lpstr>An early modern health manual</vt:lpstr>
      <vt:lpstr>Central role of chemistry in 19th-century investigations of healthy eating</vt:lpstr>
      <vt:lpstr>Max Rubner (1854-1932)</vt:lpstr>
      <vt:lpstr>Wilbur Atwater (1844-1907)</vt:lpstr>
      <vt:lpstr>vitamins</vt:lpstr>
      <vt:lpstr>  </vt:lpstr>
      <vt:lpstr>Some official dietary recommendations</vt:lpstr>
      <vt:lpstr> School meals: The ‘Oslo breakfast’</vt:lpstr>
      <vt:lpstr>School meals: UK and USA</vt:lpstr>
      <vt:lpstr>Workers’ canteens: UK</vt:lpstr>
      <vt:lpstr>Workers’ canteens: Peru</vt:lpstr>
      <vt:lpstr>  </vt:lpstr>
      <vt:lpstr>Nutrition, Welfare and National Security </vt:lpstr>
      <vt:lpstr>Nutrition, Welfare and National Security </vt:lpstr>
      <vt:lpstr>Nutrition, Welfare and National Security </vt:lpstr>
      <vt:lpstr>To summarise to far:</vt:lpstr>
      <vt:lpstr>Nutrition, Class and Race</vt:lpstr>
      <vt:lpstr>Robert McCarrison (1878-1960) Nutritionist in the colonial Indian Medical Service</vt:lpstr>
      <vt:lpstr>Nutrition, Class and Race:  Robert McCarrison’s rat studies </vt:lpstr>
      <vt:lpstr>Robert McCarrison’s rat studies </vt:lpstr>
      <vt:lpstr>Notice:</vt:lpstr>
      <vt:lpstr>Domestic Science and Nutrition</vt:lpstr>
      <vt:lpstr>Domestic Science and Nutrition</vt:lpstr>
      <vt:lpstr>Domestic Science is institutionalised</vt:lpstr>
      <vt:lpstr>personal preference vs. nutritional science:  the science should win </vt:lpstr>
      <vt:lpstr>The home was therefore a site of important nationalist activity.  Women had an important responsibility to feed their families properly.</vt:lpstr>
      <vt:lpstr>  Report of the United Nations Conference on Food and Agriculture (Hot Springs, 1943).   </vt:lpstr>
      <vt:lpstr>Some Points</vt:lpstr>
      <vt:lpstr>The nutritional label</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Calories, Vitamins and Nutrition</dc:title>
  <dc:creator>Rebecca Earle</dc:creator>
  <cp:lastModifiedBy>Earle, Rebecca</cp:lastModifiedBy>
  <cp:revision>372</cp:revision>
  <dcterms:created xsi:type="dcterms:W3CDTF">2017-01-08T08:55:21Z</dcterms:created>
  <dcterms:modified xsi:type="dcterms:W3CDTF">2024-01-07T07:42:49Z</dcterms:modified>
</cp:coreProperties>
</file>