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82" r:id="rId4"/>
    <p:sldId id="266" r:id="rId5"/>
    <p:sldId id="268" r:id="rId6"/>
    <p:sldId id="258" r:id="rId7"/>
    <p:sldId id="260" r:id="rId8"/>
    <p:sldId id="283" r:id="rId9"/>
    <p:sldId id="278" r:id="rId10"/>
    <p:sldId id="279" r:id="rId11"/>
    <p:sldId id="269" r:id="rId12"/>
    <p:sldId id="270" r:id="rId13"/>
    <p:sldId id="272" r:id="rId14"/>
    <p:sldId id="271" r:id="rId15"/>
    <p:sldId id="273" r:id="rId16"/>
    <p:sldId id="274" r:id="rId17"/>
    <p:sldId id="275" r:id="rId18"/>
    <p:sldId id="277" r:id="rId19"/>
    <p:sldId id="280" r:id="rId20"/>
    <p:sldId id="281"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BCC750-B8EE-B548-9C59-6E6B0097FEBD}" v="5" dt="2024-01-28T12:45:44.1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370"/>
    <p:restoredTop sz="99851" autoAdjust="0"/>
  </p:normalViewPr>
  <p:slideViewPr>
    <p:cSldViewPr snapToGrid="0" snapToObjects="1">
      <p:cViewPr varScale="1">
        <p:scale>
          <a:sx n="43" d="100"/>
          <a:sy n="43" d="100"/>
        </p:scale>
        <p:origin x="216" y="20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2C869215-D23E-9C4D-BE80-C73368B57E8A}" type="datetimeFigureOut">
              <a:rPr lang="en-US" smtClean="0"/>
              <a:t>1/28/24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A2010-4713-3D44-B72E-AD5B75AC4ED1}" type="slidenum">
              <a:rPr lang="en-US" smtClean="0"/>
              <a:t>‹#›</a:t>
            </a:fld>
            <a:endParaRPr lang="en-US"/>
          </a:p>
        </p:txBody>
      </p:sp>
    </p:spTree>
    <p:extLst>
      <p:ext uri="{BB962C8B-B14F-4D97-AF65-F5344CB8AC3E}">
        <p14:creationId xmlns:p14="http://schemas.microsoft.com/office/powerpoint/2010/main" val="950582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C869215-D23E-9C4D-BE80-C73368B57E8A}" type="datetimeFigureOut">
              <a:rPr lang="en-US" smtClean="0"/>
              <a:t>1/28/24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A2010-4713-3D44-B72E-AD5B75AC4ED1}" type="slidenum">
              <a:rPr lang="en-US" smtClean="0"/>
              <a:t>‹#›</a:t>
            </a:fld>
            <a:endParaRPr lang="en-US"/>
          </a:p>
        </p:txBody>
      </p:sp>
    </p:spTree>
    <p:extLst>
      <p:ext uri="{BB962C8B-B14F-4D97-AF65-F5344CB8AC3E}">
        <p14:creationId xmlns:p14="http://schemas.microsoft.com/office/powerpoint/2010/main" val="1918052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C869215-D23E-9C4D-BE80-C73368B57E8A}" type="datetimeFigureOut">
              <a:rPr lang="en-US" smtClean="0"/>
              <a:t>1/28/24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A2010-4713-3D44-B72E-AD5B75AC4ED1}" type="slidenum">
              <a:rPr lang="en-US" smtClean="0"/>
              <a:t>‹#›</a:t>
            </a:fld>
            <a:endParaRPr lang="en-US"/>
          </a:p>
        </p:txBody>
      </p:sp>
    </p:spTree>
    <p:extLst>
      <p:ext uri="{BB962C8B-B14F-4D97-AF65-F5344CB8AC3E}">
        <p14:creationId xmlns:p14="http://schemas.microsoft.com/office/powerpoint/2010/main" val="3654976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C869215-D23E-9C4D-BE80-C73368B57E8A}" type="datetimeFigureOut">
              <a:rPr lang="en-US" smtClean="0"/>
              <a:t>1/28/24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A2010-4713-3D44-B72E-AD5B75AC4ED1}" type="slidenum">
              <a:rPr lang="en-US" smtClean="0"/>
              <a:t>‹#›</a:t>
            </a:fld>
            <a:endParaRPr lang="en-US"/>
          </a:p>
        </p:txBody>
      </p:sp>
    </p:spTree>
    <p:extLst>
      <p:ext uri="{BB962C8B-B14F-4D97-AF65-F5344CB8AC3E}">
        <p14:creationId xmlns:p14="http://schemas.microsoft.com/office/powerpoint/2010/main" val="1833818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C869215-D23E-9C4D-BE80-C73368B57E8A}" type="datetimeFigureOut">
              <a:rPr lang="en-US" smtClean="0"/>
              <a:t>1/28/24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A2010-4713-3D44-B72E-AD5B75AC4ED1}" type="slidenum">
              <a:rPr lang="en-US" smtClean="0"/>
              <a:t>‹#›</a:t>
            </a:fld>
            <a:endParaRPr lang="en-US"/>
          </a:p>
        </p:txBody>
      </p:sp>
    </p:spTree>
    <p:extLst>
      <p:ext uri="{BB962C8B-B14F-4D97-AF65-F5344CB8AC3E}">
        <p14:creationId xmlns:p14="http://schemas.microsoft.com/office/powerpoint/2010/main" val="3681685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2C869215-D23E-9C4D-BE80-C73368B57E8A}" type="datetimeFigureOut">
              <a:rPr lang="en-US" smtClean="0"/>
              <a:t>1/28/24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DA2010-4713-3D44-B72E-AD5B75AC4ED1}" type="slidenum">
              <a:rPr lang="en-US" smtClean="0"/>
              <a:t>‹#›</a:t>
            </a:fld>
            <a:endParaRPr lang="en-US"/>
          </a:p>
        </p:txBody>
      </p:sp>
    </p:spTree>
    <p:extLst>
      <p:ext uri="{BB962C8B-B14F-4D97-AF65-F5344CB8AC3E}">
        <p14:creationId xmlns:p14="http://schemas.microsoft.com/office/powerpoint/2010/main" val="3647009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C869215-D23E-9C4D-BE80-C73368B57E8A}" type="datetimeFigureOut">
              <a:rPr lang="en-US" smtClean="0"/>
              <a:t>1/28/24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DA2010-4713-3D44-B72E-AD5B75AC4ED1}" type="slidenum">
              <a:rPr lang="en-US" smtClean="0"/>
              <a:t>‹#›</a:t>
            </a:fld>
            <a:endParaRPr lang="en-US"/>
          </a:p>
        </p:txBody>
      </p:sp>
    </p:spTree>
    <p:extLst>
      <p:ext uri="{BB962C8B-B14F-4D97-AF65-F5344CB8AC3E}">
        <p14:creationId xmlns:p14="http://schemas.microsoft.com/office/powerpoint/2010/main" val="3257384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2C869215-D23E-9C4D-BE80-C73368B57E8A}" type="datetimeFigureOut">
              <a:rPr lang="en-US" smtClean="0"/>
              <a:t>1/28/24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DA2010-4713-3D44-B72E-AD5B75AC4ED1}" type="slidenum">
              <a:rPr lang="en-US" smtClean="0"/>
              <a:t>‹#›</a:t>
            </a:fld>
            <a:endParaRPr lang="en-US"/>
          </a:p>
        </p:txBody>
      </p:sp>
    </p:spTree>
    <p:extLst>
      <p:ext uri="{BB962C8B-B14F-4D97-AF65-F5344CB8AC3E}">
        <p14:creationId xmlns:p14="http://schemas.microsoft.com/office/powerpoint/2010/main" val="2368281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869215-D23E-9C4D-BE80-C73368B57E8A}" type="datetimeFigureOut">
              <a:rPr lang="en-US" smtClean="0"/>
              <a:t>1/28/24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DA2010-4713-3D44-B72E-AD5B75AC4ED1}" type="slidenum">
              <a:rPr lang="en-US" smtClean="0"/>
              <a:t>‹#›</a:t>
            </a:fld>
            <a:endParaRPr lang="en-US"/>
          </a:p>
        </p:txBody>
      </p:sp>
    </p:spTree>
    <p:extLst>
      <p:ext uri="{BB962C8B-B14F-4D97-AF65-F5344CB8AC3E}">
        <p14:creationId xmlns:p14="http://schemas.microsoft.com/office/powerpoint/2010/main" val="227917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C869215-D23E-9C4D-BE80-C73368B57E8A}" type="datetimeFigureOut">
              <a:rPr lang="en-US" smtClean="0"/>
              <a:t>1/28/24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DA2010-4713-3D44-B72E-AD5B75AC4ED1}" type="slidenum">
              <a:rPr lang="en-US" smtClean="0"/>
              <a:t>‹#›</a:t>
            </a:fld>
            <a:endParaRPr lang="en-US"/>
          </a:p>
        </p:txBody>
      </p:sp>
    </p:spTree>
    <p:extLst>
      <p:ext uri="{BB962C8B-B14F-4D97-AF65-F5344CB8AC3E}">
        <p14:creationId xmlns:p14="http://schemas.microsoft.com/office/powerpoint/2010/main" val="3264271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C869215-D23E-9C4D-BE80-C73368B57E8A}" type="datetimeFigureOut">
              <a:rPr lang="en-US" smtClean="0"/>
              <a:t>1/28/24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DA2010-4713-3D44-B72E-AD5B75AC4ED1}" type="slidenum">
              <a:rPr lang="en-US" smtClean="0"/>
              <a:t>‹#›</a:t>
            </a:fld>
            <a:endParaRPr lang="en-US"/>
          </a:p>
        </p:txBody>
      </p:sp>
    </p:spTree>
    <p:extLst>
      <p:ext uri="{BB962C8B-B14F-4D97-AF65-F5344CB8AC3E}">
        <p14:creationId xmlns:p14="http://schemas.microsoft.com/office/powerpoint/2010/main" val="1200263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869215-D23E-9C4D-BE80-C73368B57E8A}" type="datetimeFigureOut">
              <a:rPr lang="en-US" smtClean="0"/>
              <a:t>1/28/24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DA2010-4713-3D44-B72E-AD5B75AC4ED1}" type="slidenum">
              <a:rPr lang="en-US" smtClean="0"/>
              <a:t>‹#›</a:t>
            </a:fld>
            <a:endParaRPr lang="en-US"/>
          </a:p>
        </p:txBody>
      </p:sp>
    </p:spTree>
    <p:extLst>
      <p:ext uri="{BB962C8B-B14F-4D97-AF65-F5344CB8AC3E}">
        <p14:creationId xmlns:p14="http://schemas.microsoft.com/office/powerpoint/2010/main" val="408429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mQYRinzRGXU"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14591"/>
            <a:ext cx="7772400" cy="1543767"/>
          </a:xfrm>
        </p:spPr>
        <p:txBody>
          <a:bodyPr/>
          <a:lstStyle/>
          <a:p>
            <a:r>
              <a:rPr lang="en-GB" b="1" dirty="0"/>
              <a:t>Food and Religion</a:t>
            </a:r>
            <a:br>
              <a:rPr lang="en-GB" dirty="0"/>
            </a:br>
            <a:endParaRPr lang="en-US" dirty="0"/>
          </a:p>
        </p:txBody>
      </p:sp>
      <p:sp>
        <p:nvSpPr>
          <p:cNvPr id="3" name="Subtitle 2"/>
          <p:cNvSpPr>
            <a:spLocks noGrp="1"/>
          </p:cNvSpPr>
          <p:nvPr>
            <p:ph type="subTitle" idx="1"/>
          </p:nvPr>
        </p:nvSpPr>
        <p:spPr>
          <a:xfrm>
            <a:off x="1371600" y="3197023"/>
            <a:ext cx="6400800" cy="3207973"/>
          </a:xfrm>
        </p:spPr>
        <p:txBody>
          <a:bodyPr>
            <a:normAutofit fontScale="92500" lnSpcReduction="10000"/>
          </a:bodyPr>
          <a:lstStyle/>
          <a:p>
            <a:pPr algn="l"/>
            <a:r>
              <a:rPr lang="en-US" dirty="0">
                <a:solidFill>
                  <a:schemeClr val="tx1"/>
                </a:solidFill>
              </a:rPr>
              <a:t>A man asked the messenger of Allah: ‘Which act in Islam is the best?’</a:t>
            </a:r>
          </a:p>
          <a:p>
            <a:pPr algn="l"/>
            <a:r>
              <a:rPr lang="en-US" dirty="0">
                <a:solidFill>
                  <a:schemeClr val="tx1"/>
                </a:solidFill>
              </a:rPr>
              <a:t>Muhammad replied: ‘To give food, and to greet everyone, whether you know them or not’.</a:t>
            </a:r>
          </a:p>
          <a:p>
            <a:pPr algn="l"/>
            <a:endParaRPr lang="en-US" dirty="0">
              <a:solidFill>
                <a:schemeClr val="tx1"/>
              </a:solidFill>
            </a:endParaRPr>
          </a:p>
          <a:p>
            <a:pPr algn="l"/>
            <a:r>
              <a:rPr lang="en-US" sz="2400" i="1" dirty="0">
                <a:solidFill>
                  <a:schemeClr val="tx1"/>
                </a:solidFill>
              </a:rPr>
              <a:t>Book of Greetings 6, Hadith 845</a:t>
            </a:r>
          </a:p>
        </p:txBody>
      </p:sp>
    </p:spTree>
    <p:extLst>
      <p:ext uri="{BB962C8B-B14F-4D97-AF65-F5344CB8AC3E}">
        <p14:creationId xmlns:p14="http://schemas.microsoft.com/office/powerpoint/2010/main" val="10406182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Religious food regulations on . . .</a:t>
            </a:r>
          </a:p>
        </p:txBody>
      </p:sp>
      <p:sp>
        <p:nvSpPr>
          <p:cNvPr id="6" name="Subtitle 5"/>
          <p:cNvSpPr>
            <a:spLocks noGrp="1"/>
          </p:cNvSpPr>
          <p:nvPr>
            <p:ph idx="1"/>
          </p:nvPr>
        </p:nvSpPr>
        <p:spPr>
          <a:xfrm>
            <a:off x="457200" y="1600200"/>
            <a:ext cx="8229600" cy="5122310"/>
          </a:xfrm>
        </p:spPr>
        <p:txBody>
          <a:bodyPr>
            <a:normAutofit fontScale="92500" lnSpcReduction="20000"/>
          </a:bodyPr>
          <a:lstStyle/>
          <a:p>
            <a:r>
              <a:rPr lang="en-GB" dirty="0"/>
              <a:t>prohibited foods</a:t>
            </a:r>
          </a:p>
          <a:p>
            <a:r>
              <a:rPr lang="en-GB" dirty="0"/>
              <a:t>who can prepare your food</a:t>
            </a:r>
          </a:p>
          <a:p>
            <a:r>
              <a:rPr lang="en-GB" dirty="0"/>
              <a:t>whether you can eat your food with non-co-religionists</a:t>
            </a:r>
          </a:p>
          <a:p>
            <a:r>
              <a:rPr lang="en-GB" dirty="0"/>
              <a:t>the utensils used to prepare the food</a:t>
            </a:r>
          </a:p>
          <a:p>
            <a:r>
              <a:rPr lang="en-GB" dirty="0"/>
              <a:t>the manner in which any animals were slaughtered</a:t>
            </a:r>
          </a:p>
          <a:p>
            <a:r>
              <a:rPr lang="en-GB" dirty="0"/>
              <a:t>the combinations of foods on the table at any moment</a:t>
            </a:r>
          </a:p>
          <a:p>
            <a:r>
              <a:rPr lang="en-GB" dirty="0"/>
              <a:t>the consumption of particular foods at particular times. . . </a:t>
            </a:r>
          </a:p>
        </p:txBody>
      </p:sp>
    </p:spTree>
    <p:extLst>
      <p:ext uri="{BB962C8B-B14F-4D97-AF65-F5344CB8AC3E}">
        <p14:creationId xmlns:p14="http://schemas.microsoft.com/office/powerpoint/2010/main" val="1681858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a:t>Spain circa 1000 AD: a religious food frontier</a:t>
            </a:r>
          </a:p>
        </p:txBody>
      </p:sp>
      <p:pic>
        <p:nvPicPr>
          <p:cNvPr id="4" name="Content Placeholder 3" descr="Al_Andalus___Christian_Kingdoms.png"/>
          <p:cNvPicPr>
            <a:picLocks noGrp="1" noChangeAspect="1"/>
          </p:cNvPicPr>
          <p:nvPr>
            <p:ph idx="1"/>
          </p:nvPr>
        </p:nvPicPr>
        <p:blipFill>
          <a:blip r:embed="rId2">
            <a:extLst>
              <a:ext uri="{28A0092B-C50C-407E-A947-70E740481C1C}">
                <a14:useLocalDpi xmlns:a14="http://schemas.microsoft.com/office/drawing/2010/main" val="0"/>
              </a:ext>
            </a:extLst>
          </a:blip>
          <a:srcRect l="-17440" r="-17440"/>
          <a:stretch>
            <a:fillRect/>
          </a:stretch>
        </p:blipFill>
        <p:spPr/>
      </p:pic>
      <p:sp>
        <p:nvSpPr>
          <p:cNvPr id="5" name="Right Arrow 4"/>
          <p:cNvSpPr/>
          <p:nvPr/>
        </p:nvSpPr>
        <p:spPr>
          <a:xfrm>
            <a:off x="821072" y="2605794"/>
            <a:ext cx="1182343" cy="27371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Left Arrow 5"/>
          <p:cNvSpPr/>
          <p:nvPr/>
        </p:nvSpPr>
        <p:spPr>
          <a:xfrm>
            <a:off x="6130667" y="4883126"/>
            <a:ext cx="1401296" cy="218974"/>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p:cNvSpPr txBox="1"/>
          <p:nvPr/>
        </p:nvSpPr>
        <p:spPr>
          <a:xfrm>
            <a:off x="295586" y="2036461"/>
            <a:ext cx="810124" cy="369332"/>
          </a:xfrm>
          <a:prstGeom prst="rect">
            <a:avLst/>
          </a:prstGeom>
          <a:noFill/>
        </p:spPr>
        <p:txBody>
          <a:bodyPr wrap="square" rtlCol="0">
            <a:spAutoFit/>
          </a:bodyPr>
          <a:lstStyle/>
          <a:p>
            <a:r>
              <a:rPr lang="en-GB" dirty="0"/>
              <a:t>pork</a:t>
            </a:r>
          </a:p>
        </p:txBody>
      </p:sp>
      <p:sp>
        <p:nvSpPr>
          <p:cNvPr id="8" name="TextBox 7"/>
          <p:cNvSpPr txBox="1"/>
          <p:nvPr/>
        </p:nvSpPr>
        <p:spPr>
          <a:xfrm>
            <a:off x="7937025" y="4959767"/>
            <a:ext cx="749775" cy="646331"/>
          </a:xfrm>
          <a:prstGeom prst="rect">
            <a:avLst/>
          </a:prstGeom>
          <a:noFill/>
        </p:spPr>
        <p:txBody>
          <a:bodyPr wrap="square" rtlCol="0">
            <a:spAutoFit/>
          </a:bodyPr>
          <a:lstStyle/>
          <a:p>
            <a:r>
              <a:rPr lang="en-GB" dirty="0"/>
              <a:t>No pork</a:t>
            </a:r>
          </a:p>
        </p:txBody>
      </p:sp>
    </p:spTree>
    <p:extLst>
      <p:ext uri="{BB962C8B-B14F-4D97-AF65-F5344CB8AC3E}">
        <p14:creationId xmlns:p14="http://schemas.microsoft.com/office/powerpoint/2010/main" val="3022617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t>Food identifies religious outsiders</a:t>
            </a:r>
            <a:br>
              <a:rPr lang="en-GB" sz="3200" b="1" dirty="0"/>
            </a:br>
            <a:r>
              <a:rPr lang="en-GB" sz="3200" b="1" dirty="0"/>
              <a:t>a case study from early modern Iberia</a:t>
            </a:r>
          </a:p>
        </p:txBody>
      </p:sp>
      <p:sp>
        <p:nvSpPr>
          <p:cNvPr id="3" name="Content Placeholder 2"/>
          <p:cNvSpPr>
            <a:spLocks noGrp="1"/>
          </p:cNvSpPr>
          <p:nvPr>
            <p:ph idx="1"/>
          </p:nvPr>
        </p:nvSpPr>
        <p:spPr>
          <a:xfrm>
            <a:off x="457200" y="1417638"/>
            <a:ext cx="8432800" cy="5338762"/>
          </a:xfrm>
        </p:spPr>
        <p:txBody>
          <a:bodyPr>
            <a:noAutofit/>
          </a:bodyPr>
          <a:lstStyle/>
          <a:p>
            <a:pPr marL="0" indent="0">
              <a:buNone/>
            </a:pPr>
            <a:r>
              <a:rPr lang="en-GB" sz="2800" dirty="0"/>
              <a:t>In </a:t>
            </a:r>
            <a:r>
              <a:rPr lang="es-ES_tradnl" sz="2800" dirty="0"/>
              <a:t>Lope de </a:t>
            </a:r>
            <a:r>
              <a:rPr lang="es-ES_tradnl" sz="2800" dirty="0" err="1"/>
              <a:t>Vega’s</a:t>
            </a:r>
            <a:r>
              <a:rPr lang="es-ES_tradnl" sz="2800" dirty="0"/>
              <a:t> </a:t>
            </a:r>
            <a:r>
              <a:rPr lang="es-ES_tradnl" sz="2800" dirty="0" err="1"/>
              <a:t>play</a:t>
            </a:r>
            <a:r>
              <a:rPr lang="es-ES_tradnl" sz="2800" dirty="0"/>
              <a:t> </a:t>
            </a:r>
            <a:r>
              <a:rPr lang="es-ES_tradnl" sz="2800" i="1" dirty="0" err="1"/>
              <a:t>The</a:t>
            </a:r>
            <a:r>
              <a:rPr lang="es-ES_tradnl" sz="2800" i="1" dirty="0"/>
              <a:t> </a:t>
            </a:r>
            <a:r>
              <a:rPr lang="es-ES_tradnl" sz="2800" i="1" dirty="0" err="1"/>
              <a:t>First</a:t>
            </a:r>
            <a:r>
              <a:rPr lang="es-ES_tradnl" sz="2800" i="1" dirty="0"/>
              <a:t> King of </a:t>
            </a:r>
            <a:r>
              <a:rPr lang="es-ES_tradnl" sz="2800" i="1" dirty="0" err="1"/>
              <a:t>Castille</a:t>
            </a:r>
            <a:r>
              <a:rPr lang="es-ES_tradnl" sz="2800" i="1" dirty="0"/>
              <a:t> </a:t>
            </a:r>
            <a:r>
              <a:rPr lang="es-ES_tradnl" sz="2800" dirty="0"/>
              <a:t>(</a:t>
            </a:r>
            <a:r>
              <a:rPr lang="es-ES_tradnl" sz="2800" dirty="0" err="1"/>
              <a:t>written</a:t>
            </a:r>
            <a:r>
              <a:rPr lang="es-ES_tradnl" sz="2800" dirty="0"/>
              <a:t> 1598-1603) a </a:t>
            </a:r>
            <a:r>
              <a:rPr lang="en-GB" sz="2800" dirty="0"/>
              <a:t>character  explains that he has hung a side of bacon outside his door </a:t>
            </a:r>
            <a:r>
              <a:rPr lang="en-GB" sz="2800" b="1" dirty="0"/>
              <a:t>‘so that the King will know that I am neither a Moor nor a Jew’. </a:t>
            </a:r>
          </a:p>
          <a:p>
            <a:pPr marL="0" indent="0">
              <a:buNone/>
            </a:pPr>
            <a:endParaRPr lang="es-ES_tradnl" sz="2800" dirty="0"/>
          </a:p>
          <a:p>
            <a:pPr marL="0" indent="0">
              <a:buNone/>
            </a:pPr>
            <a:r>
              <a:rPr lang="es-ES_tradnl" sz="2800" dirty="0"/>
              <a:t>People </a:t>
            </a:r>
            <a:r>
              <a:rPr lang="es-ES_tradnl" sz="2800" dirty="0" err="1"/>
              <a:t>arrested</a:t>
            </a:r>
            <a:r>
              <a:rPr lang="es-ES_tradnl" sz="2800" dirty="0"/>
              <a:t> </a:t>
            </a:r>
            <a:r>
              <a:rPr lang="es-ES_tradnl" sz="2800" dirty="0" err="1"/>
              <a:t>by</a:t>
            </a:r>
            <a:r>
              <a:rPr lang="es-ES_tradnl" sz="2800" dirty="0"/>
              <a:t> </a:t>
            </a:r>
            <a:r>
              <a:rPr lang="es-ES_tradnl" sz="2800" dirty="0" err="1"/>
              <a:t>the</a:t>
            </a:r>
            <a:r>
              <a:rPr lang="es-ES_tradnl" sz="2800" dirty="0"/>
              <a:t> </a:t>
            </a:r>
            <a:r>
              <a:rPr lang="es-ES_tradnl" sz="2800" dirty="0" err="1"/>
              <a:t>Inquisition</a:t>
            </a:r>
            <a:r>
              <a:rPr lang="es-ES_tradnl" sz="2800" dirty="0"/>
              <a:t> </a:t>
            </a:r>
            <a:r>
              <a:rPr lang="es-ES_tradnl" sz="2800" dirty="0" err="1"/>
              <a:t>on</a:t>
            </a:r>
            <a:r>
              <a:rPr lang="es-ES_tradnl" sz="2800" dirty="0"/>
              <a:t> </a:t>
            </a:r>
            <a:r>
              <a:rPr lang="es-ES_tradnl" sz="2800" dirty="0" err="1"/>
              <a:t>the</a:t>
            </a:r>
            <a:r>
              <a:rPr lang="es-ES_tradnl" sz="2800" dirty="0"/>
              <a:t> </a:t>
            </a:r>
            <a:r>
              <a:rPr lang="es-ES_tradnl" sz="2800" dirty="0" err="1"/>
              <a:t>charge</a:t>
            </a:r>
            <a:r>
              <a:rPr lang="es-ES_tradnl" sz="2800" dirty="0"/>
              <a:t> of </a:t>
            </a:r>
            <a:r>
              <a:rPr lang="es-ES_tradnl" sz="2800" dirty="0" err="1"/>
              <a:t>being</a:t>
            </a:r>
            <a:r>
              <a:rPr lang="es-ES_tradnl" sz="2800" dirty="0"/>
              <a:t> </a:t>
            </a:r>
            <a:r>
              <a:rPr lang="es-ES_tradnl" sz="2800" dirty="0" err="1"/>
              <a:t>Jewish</a:t>
            </a:r>
            <a:r>
              <a:rPr lang="es-ES_tradnl" sz="2800" dirty="0"/>
              <a:t> </a:t>
            </a:r>
            <a:r>
              <a:rPr lang="es-ES_tradnl" sz="2800" dirty="0" err="1"/>
              <a:t>often</a:t>
            </a:r>
            <a:r>
              <a:rPr lang="es-ES_tradnl" sz="2800" dirty="0"/>
              <a:t> </a:t>
            </a:r>
            <a:r>
              <a:rPr lang="es-ES_tradnl" sz="2800" dirty="0" err="1"/>
              <a:t>tried</a:t>
            </a:r>
            <a:r>
              <a:rPr lang="es-ES_tradnl" sz="2800" dirty="0"/>
              <a:t> to </a:t>
            </a:r>
            <a:r>
              <a:rPr lang="es-ES_tradnl" sz="2800" dirty="0" err="1"/>
              <a:t>prove</a:t>
            </a:r>
            <a:r>
              <a:rPr lang="es-ES_tradnl" sz="2800" dirty="0"/>
              <a:t> </a:t>
            </a:r>
            <a:r>
              <a:rPr lang="es-ES_tradnl" sz="2800" dirty="0" err="1"/>
              <a:t>their</a:t>
            </a:r>
            <a:r>
              <a:rPr lang="es-ES_tradnl" sz="2800" dirty="0"/>
              <a:t> </a:t>
            </a:r>
            <a:r>
              <a:rPr lang="es-ES_tradnl" sz="2800" dirty="0" err="1"/>
              <a:t>innocence</a:t>
            </a:r>
            <a:r>
              <a:rPr lang="es-ES_tradnl" sz="2800" dirty="0"/>
              <a:t> </a:t>
            </a:r>
            <a:r>
              <a:rPr lang="es-ES_tradnl" sz="2800" dirty="0" err="1"/>
              <a:t>by</a:t>
            </a:r>
            <a:r>
              <a:rPr lang="es-ES_tradnl" sz="2800" dirty="0"/>
              <a:t> </a:t>
            </a:r>
            <a:r>
              <a:rPr lang="es-ES_tradnl" sz="2800" dirty="0" err="1"/>
              <a:t>insisting</a:t>
            </a:r>
            <a:r>
              <a:rPr lang="es-ES_tradnl" sz="2800" dirty="0"/>
              <a:t>  </a:t>
            </a:r>
            <a:r>
              <a:rPr lang="es-ES_tradnl" sz="2800" dirty="0" err="1"/>
              <a:t>that</a:t>
            </a:r>
            <a:r>
              <a:rPr lang="es-ES_tradnl" sz="2800" dirty="0"/>
              <a:t> </a:t>
            </a:r>
            <a:r>
              <a:rPr lang="es-ES_tradnl" sz="2800" dirty="0" err="1"/>
              <a:t>they</a:t>
            </a:r>
            <a:r>
              <a:rPr lang="es-ES_tradnl" sz="2800" dirty="0"/>
              <a:t> ate </a:t>
            </a:r>
            <a:r>
              <a:rPr lang="es-ES_tradnl" sz="2800" dirty="0" err="1"/>
              <a:t>bacon</a:t>
            </a:r>
            <a:r>
              <a:rPr lang="es-ES_tradnl" sz="2800" dirty="0"/>
              <a:t> and </a:t>
            </a:r>
            <a:r>
              <a:rPr lang="es-ES_tradnl" sz="2800" dirty="0" err="1"/>
              <a:t>other</a:t>
            </a:r>
            <a:r>
              <a:rPr lang="es-ES_tradnl" sz="2800" dirty="0"/>
              <a:t> </a:t>
            </a:r>
            <a:r>
              <a:rPr lang="es-ES_tradnl" sz="2800" dirty="0" err="1"/>
              <a:t>meats</a:t>
            </a:r>
            <a:r>
              <a:rPr lang="es-ES_tradnl" sz="2800" dirty="0"/>
              <a:t> </a:t>
            </a:r>
            <a:r>
              <a:rPr lang="en-GB" sz="2800" b="1" dirty="0"/>
              <a:t>‘which Catholics are accustomed to eat and which are forbidden to Jews’.</a:t>
            </a:r>
            <a:r>
              <a:rPr lang="en-GB" sz="2800" dirty="0"/>
              <a:t>*</a:t>
            </a:r>
          </a:p>
          <a:p>
            <a:pPr marL="0" indent="0">
              <a:buNone/>
            </a:pPr>
            <a:endParaRPr lang="en-GB" sz="2400" dirty="0"/>
          </a:p>
          <a:p>
            <a:pPr marL="0" indent="0">
              <a:buNone/>
            </a:pPr>
            <a:r>
              <a:rPr lang="en-GB" sz="1800" dirty="0"/>
              <a:t>*Haim Beinart, ed., </a:t>
            </a:r>
            <a:r>
              <a:rPr lang="en-GB" sz="1800" i="1" dirty="0"/>
              <a:t>Records of the Trials of the Spanish Inquisition in Ciudad Real </a:t>
            </a:r>
            <a:r>
              <a:rPr lang="en-GB" sz="1800" dirty="0"/>
              <a:t>(1985).</a:t>
            </a:r>
          </a:p>
        </p:txBody>
      </p:sp>
    </p:spTree>
    <p:extLst>
      <p:ext uri="{BB962C8B-B14F-4D97-AF65-F5344CB8AC3E}">
        <p14:creationId xmlns:p14="http://schemas.microsoft.com/office/powerpoint/2010/main" val="2888273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b="1" dirty="0"/>
              <a:t>Buying fresh pike in the 15</a:t>
            </a:r>
            <a:r>
              <a:rPr lang="en-GB" sz="2000" b="1" baseline="30000" dirty="0"/>
              <a:t>th</a:t>
            </a:r>
            <a:r>
              <a:rPr lang="en-GB" sz="2000" b="1" dirty="0"/>
              <a:t> century  to eat on a ‘fasting’ day when meat </a:t>
            </a:r>
            <a:r>
              <a:rPr lang="en-GB" sz="2000" b="1"/>
              <a:t>was prohibited</a:t>
            </a:r>
            <a:endParaRPr lang="en-GB" sz="2000" b="1" dirty="0"/>
          </a:p>
        </p:txBody>
      </p:sp>
      <p:pic>
        <p:nvPicPr>
          <p:cNvPr id="4" name="Content Placeholder 3" descr="pike-15C.jpeg"/>
          <p:cNvPicPr>
            <a:picLocks noGrp="1" noChangeAspect="1"/>
          </p:cNvPicPr>
          <p:nvPr>
            <p:ph idx="1"/>
          </p:nvPr>
        </p:nvPicPr>
        <p:blipFill>
          <a:blip r:embed="rId2">
            <a:extLst>
              <a:ext uri="{28A0092B-C50C-407E-A947-70E740481C1C}">
                <a14:useLocalDpi xmlns:a14="http://schemas.microsoft.com/office/drawing/2010/main" val="0"/>
              </a:ext>
            </a:extLst>
          </a:blip>
          <a:srcRect l="-18576" r="-18576"/>
          <a:stretch>
            <a:fillRect/>
          </a:stretch>
        </p:blipFill>
        <p:spPr>
          <a:xfrm>
            <a:off x="-922200" y="1600200"/>
            <a:ext cx="8229600" cy="4525963"/>
          </a:xfrm>
        </p:spPr>
      </p:pic>
      <p:sp>
        <p:nvSpPr>
          <p:cNvPr id="3" name="TextBox 2"/>
          <p:cNvSpPr txBox="1"/>
          <p:nvPr/>
        </p:nvSpPr>
        <p:spPr>
          <a:xfrm>
            <a:off x="6710891" y="2561999"/>
            <a:ext cx="1975909" cy="1754327"/>
          </a:xfrm>
          <a:prstGeom prst="rect">
            <a:avLst/>
          </a:prstGeom>
          <a:noFill/>
        </p:spPr>
        <p:txBody>
          <a:bodyPr wrap="square" rtlCol="0">
            <a:spAutoFit/>
          </a:bodyPr>
          <a:lstStyle/>
          <a:p>
            <a:r>
              <a:rPr lang="en-GB" dirty="0"/>
              <a:t>Fasting and other Christian food-practices helped create ‘imagined religious communities’</a:t>
            </a:r>
          </a:p>
        </p:txBody>
      </p:sp>
    </p:spTree>
    <p:extLst>
      <p:ext uri="{BB962C8B-B14F-4D97-AF65-F5344CB8AC3E}">
        <p14:creationId xmlns:p14="http://schemas.microsoft.com/office/powerpoint/2010/main" val="600659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Marcie Cohen Ferris, </a:t>
            </a:r>
            <a:r>
              <a:rPr lang="en-US" sz="2000" i="1" dirty="0"/>
              <a:t>Matzoh Ball Gumbo: Culinary Tales of the Jewish South</a:t>
            </a:r>
            <a:r>
              <a:rPr lang="en-US" sz="2000" dirty="0"/>
              <a:t> (2012).</a:t>
            </a:r>
            <a:endParaRPr lang="en-GB" sz="2000"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GB" dirty="0"/>
              <a:t>‘Food is a bridge between southern culture and the Jewish experience . . . The degree to which southern Jews either embraced local cuisine or preserved Jewish foodways defined their identity in the South. Food became a barometer, a measuring device that determined how southern Jews acculturated while also retaining their own heritage.’ </a:t>
            </a:r>
          </a:p>
          <a:p>
            <a:pPr marL="0" indent="0">
              <a:buNone/>
            </a:pPr>
            <a:endParaRPr lang="en-GB" dirty="0"/>
          </a:p>
        </p:txBody>
      </p:sp>
    </p:spTree>
    <p:extLst>
      <p:ext uri="{BB962C8B-B14F-4D97-AF65-F5344CB8AC3E}">
        <p14:creationId xmlns:p14="http://schemas.microsoft.com/office/powerpoint/2010/main" val="1959689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000" dirty="0"/>
              <a:t>Life cycle of </a:t>
            </a:r>
            <a:r>
              <a:rPr lang="en-US" sz="2000" i="1" dirty="0" err="1"/>
              <a:t>Trichinella</a:t>
            </a:r>
            <a:r>
              <a:rPr lang="en-US" sz="2000" i="1" dirty="0"/>
              <a:t> </a:t>
            </a:r>
            <a:r>
              <a:rPr lang="en-US" sz="2000" i="1" dirty="0" err="1"/>
              <a:t>spiralis</a:t>
            </a:r>
            <a:endParaRPr lang="en-GB" sz="2000" dirty="0"/>
          </a:p>
        </p:txBody>
      </p:sp>
      <p:pic>
        <p:nvPicPr>
          <p:cNvPr id="4" name="Content Placeholder 3" descr="Trichinella_LifeCycle.gif"/>
          <p:cNvPicPr>
            <a:picLocks noGrp="1" noChangeAspect="1"/>
          </p:cNvPicPr>
          <p:nvPr>
            <p:ph idx="1"/>
          </p:nvPr>
        </p:nvPicPr>
        <p:blipFill>
          <a:blip r:embed="rId2">
            <a:extLst>
              <a:ext uri="{28A0092B-C50C-407E-A947-70E740481C1C}">
                <a14:useLocalDpi xmlns:a14="http://schemas.microsoft.com/office/drawing/2010/main" val="0"/>
              </a:ext>
            </a:extLst>
          </a:blip>
          <a:srcRect l="-40420" r="-40420"/>
          <a:stretch>
            <a:fillRect/>
          </a:stretch>
        </p:blipFill>
        <p:spPr>
          <a:xfrm>
            <a:off x="-1083214" y="1600200"/>
            <a:ext cx="8229600" cy="4525963"/>
          </a:xfrm>
        </p:spPr>
      </p:pic>
      <p:pic>
        <p:nvPicPr>
          <p:cNvPr id="5" name="Picture 4" descr="trichinosis131569180755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8925" y="2194732"/>
            <a:ext cx="2108200" cy="2832100"/>
          </a:xfrm>
          <a:prstGeom prst="rect">
            <a:avLst/>
          </a:prstGeom>
        </p:spPr>
      </p:pic>
      <p:sp>
        <p:nvSpPr>
          <p:cNvPr id="6" name="TextBox 5"/>
          <p:cNvSpPr txBox="1"/>
          <p:nvPr/>
        </p:nvSpPr>
        <p:spPr>
          <a:xfrm>
            <a:off x="6314519" y="5491103"/>
            <a:ext cx="2151875" cy="646331"/>
          </a:xfrm>
          <a:prstGeom prst="rect">
            <a:avLst/>
          </a:prstGeom>
          <a:noFill/>
        </p:spPr>
        <p:txBody>
          <a:bodyPr wrap="square" rtlCol="0">
            <a:spAutoFit/>
          </a:bodyPr>
          <a:lstStyle/>
          <a:p>
            <a:r>
              <a:rPr lang="en-GB" dirty="0"/>
              <a:t>Typical trichinosis rash</a:t>
            </a:r>
          </a:p>
        </p:txBody>
      </p:sp>
    </p:spTree>
    <p:extLst>
      <p:ext uri="{BB962C8B-B14F-4D97-AF65-F5344CB8AC3E}">
        <p14:creationId xmlns:p14="http://schemas.microsoft.com/office/powerpoint/2010/main" val="1889314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2144098"/>
          </a:xfrm>
        </p:spPr>
        <p:txBody>
          <a:bodyPr>
            <a:normAutofit/>
          </a:bodyPr>
          <a:lstStyle/>
          <a:p>
            <a:r>
              <a:rPr lang="en-GB" b="1" dirty="0"/>
              <a:t> A materialist explanation for not eating pork: trichinosis</a:t>
            </a:r>
          </a:p>
        </p:txBody>
      </p:sp>
      <p:sp>
        <p:nvSpPr>
          <p:cNvPr id="3" name="Content Placeholder 2"/>
          <p:cNvSpPr>
            <a:spLocks noGrp="1"/>
          </p:cNvSpPr>
          <p:nvPr>
            <p:ph idx="1"/>
          </p:nvPr>
        </p:nvSpPr>
        <p:spPr>
          <a:xfrm>
            <a:off x="457200" y="2861186"/>
            <a:ext cx="8229600" cy="3806579"/>
          </a:xfrm>
        </p:spPr>
        <p:txBody>
          <a:bodyPr/>
          <a:lstStyle/>
          <a:p>
            <a:pPr marL="0" indent="0">
              <a:buNone/>
            </a:pPr>
            <a:r>
              <a:rPr lang="en-GB" dirty="0"/>
              <a:t>The trichinosis theory reflects the </a:t>
            </a:r>
          </a:p>
          <a:p>
            <a:pPr marL="0" indent="0">
              <a:buNone/>
            </a:pPr>
            <a:endParaRPr lang="en-GB" dirty="0"/>
          </a:p>
          <a:p>
            <a:pPr marL="0" indent="0">
              <a:buNone/>
            </a:pPr>
            <a:r>
              <a:rPr lang="en-GB" dirty="0"/>
              <a:t>‘Western tendency to seek explanations in terms of disease’. </a:t>
            </a:r>
          </a:p>
          <a:p>
            <a:pPr marL="0" indent="0">
              <a:buNone/>
            </a:pPr>
            <a:endParaRPr lang="en-GB" dirty="0"/>
          </a:p>
          <a:p>
            <a:pPr marL="0" indent="0">
              <a:buNone/>
            </a:pPr>
            <a:r>
              <a:rPr lang="en-US" sz="2000" dirty="0"/>
              <a:t>Frederick </a:t>
            </a:r>
            <a:r>
              <a:rPr lang="en-US" sz="2000" dirty="0" err="1"/>
              <a:t>Simoons</a:t>
            </a:r>
            <a:r>
              <a:rPr lang="en-US" sz="2000" dirty="0"/>
              <a:t>, </a:t>
            </a:r>
            <a:r>
              <a:rPr lang="en-US" sz="2000" i="1" dirty="0"/>
              <a:t>Eat Not this Flesh: Food Avoidances from Prehistory to the Present</a:t>
            </a:r>
            <a:r>
              <a:rPr lang="en-US" sz="2000" dirty="0"/>
              <a:t> (1994).</a:t>
            </a:r>
            <a:endParaRPr lang="en-GB" sz="2000" dirty="0"/>
          </a:p>
          <a:p>
            <a:pPr marL="0" indent="0">
              <a:buNone/>
            </a:pPr>
            <a:endParaRPr lang="en-GB" dirty="0"/>
          </a:p>
        </p:txBody>
      </p:sp>
    </p:spTree>
    <p:extLst>
      <p:ext uri="{BB962C8B-B14F-4D97-AF65-F5344CB8AC3E}">
        <p14:creationId xmlns:p14="http://schemas.microsoft.com/office/powerpoint/2010/main" val="34549194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Mary Douglas (1921-2007)</a:t>
            </a:r>
          </a:p>
        </p:txBody>
      </p:sp>
      <p:sp>
        <p:nvSpPr>
          <p:cNvPr id="5" name="Content Placeholder 4"/>
          <p:cNvSpPr>
            <a:spLocks noGrp="1"/>
          </p:cNvSpPr>
          <p:nvPr>
            <p:ph idx="1"/>
          </p:nvPr>
        </p:nvSpPr>
        <p:spPr/>
        <p:txBody>
          <a:bodyPr/>
          <a:lstStyle/>
          <a:p>
            <a:pPr marL="0" indent="0">
              <a:buNone/>
            </a:pPr>
            <a:endParaRPr lang="en-GB" dirty="0"/>
          </a:p>
          <a:p>
            <a:pPr marL="0" indent="0">
              <a:buNone/>
            </a:pPr>
            <a:r>
              <a:rPr lang="en-GB" i="1" dirty="0"/>
              <a:t>Purity and Danger </a:t>
            </a:r>
            <a:r>
              <a:rPr lang="en-GB" dirty="0"/>
              <a:t> (1966)</a:t>
            </a:r>
          </a:p>
          <a:p>
            <a:pPr marL="0" indent="0">
              <a:buNone/>
            </a:pPr>
            <a:endParaRPr lang="en-GB" dirty="0"/>
          </a:p>
          <a:p>
            <a:pPr marL="0" indent="0">
              <a:buNone/>
            </a:pPr>
            <a:r>
              <a:rPr lang="en-GB" dirty="0"/>
              <a:t>‘Dirt’ is ‘matter out of place’:</a:t>
            </a:r>
          </a:p>
          <a:p>
            <a:pPr marL="0" indent="0">
              <a:buNone/>
            </a:pPr>
            <a:endParaRPr lang="en-GB" sz="2400" dirty="0"/>
          </a:p>
          <a:p>
            <a:pPr marL="0" indent="0">
              <a:buNone/>
            </a:pPr>
            <a:r>
              <a:rPr lang="en-GB" sz="2400" dirty="0"/>
              <a:t>Dirt is something that does not </a:t>
            </a:r>
          </a:p>
          <a:p>
            <a:pPr marL="0" indent="0">
              <a:buNone/>
            </a:pPr>
            <a:r>
              <a:rPr lang="en-GB" sz="2400" dirty="0"/>
              <a:t>conform to our </a:t>
            </a:r>
          </a:p>
          <a:p>
            <a:pPr marL="0" indent="0">
              <a:buNone/>
            </a:pPr>
            <a:r>
              <a:rPr lang="en-GB" sz="2400" dirty="0"/>
              <a:t>normal scheme of classifications</a:t>
            </a:r>
          </a:p>
        </p:txBody>
      </p:sp>
      <p:pic>
        <p:nvPicPr>
          <p:cNvPr id="6" name="Picture 5" descr="220px-Mary_Douglas_(1921–2007).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1110" y="2381930"/>
            <a:ext cx="2011680" cy="3273552"/>
          </a:xfrm>
          <a:prstGeom prst="rect">
            <a:avLst/>
          </a:prstGeom>
        </p:spPr>
      </p:pic>
    </p:spTree>
    <p:extLst>
      <p:ext uri="{BB962C8B-B14F-4D97-AF65-F5344CB8AC3E}">
        <p14:creationId xmlns:p14="http://schemas.microsoft.com/office/powerpoint/2010/main" val="9069178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9874"/>
          </a:xfrm>
        </p:spPr>
        <p:txBody>
          <a:bodyPr>
            <a:normAutofit fontScale="90000"/>
          </a:bodyPr>
          <a:lstStyle/>
          <a:p>
            <a:r>
              <a:rPr lang="en-GB" b="1" dirty="0"/>
              <a:t>Mary Douglas on Dirt</a:t>
            </a:r>
          </a:p>
        </p:txBody>
      </p:sp>
      <p:sp>
        <p:nvSpPr>
          <p:cNvPr id="3" name="Content Placeholder 2"/>
          <p:cNvSpPr>
            <a:spLocks noGrp="1"/>
          </p:cNvSpPr>
          <p:nvPr>
            <p:ph idx="1"/>
          </p:nvPr>
        </p:nvSpPr>
        <p:spPr>
          <a:xfrm>
            <a:off x="457200" y="1054100"/>
            <a:ext cx="8229600" cy="5803900"/>
          </a:xfrm>
        </p:spPr>
        <p:txBody>
          <a:bodyPr>
            <a:normAutofit fontScale="62500" lnSpcReduction="20000"/>
          </a:bodyPr>
          <a:lstStyle/>
          <a:p>
            <a:pPr marL="0" indent="0">
              <a:buNone/>
            </a:pPr>
            <a:r>
              <a:rPr lang="en-GB" sz="4500" dirty="0"/>
              <a:t>‘</a:t>
            </a:r>
            <a:r>
              <a:rPr lang="en-GB" sz="4500" b="1" dirty="0"/>
              <a:t>Dirt then, is never a unique, isolated event. Where there is dirt there is system. Dirt is the by-product of a systematic ordering and classification of matter</a:t>
            </a:r>
            <a:r>
              <a:rPr lang="en-GB" sz="4500" dirty="0"/>
              <a:t>. . . Shoes are not dirty in themselves, but it is dirty to place them on the dining-table; food is not dirty in itself, but it is dirty to leave cooking utensils in the bedroom, or food bespattered on clothing; similarly, bathroom equipment in the drawing room; clothing lying on chairs; out-door things in-doors; upstairs things downstairs; under-clothing appearing where over-clothing should be, and so on. In short, </a:t>
            </a:r>
            <a:r>
              <a:rPr lang="en-GB" sz="4500" b="1" dirty="0"/>
              <a:t>our pollution behaviour is the reaction which condemns any object or idea likely to confuse or contradict cherished classifications</a:t>
            </a:r>
            <a:r>
              <a:rPr lang="en-GB" sz="4500" dirty="0"/>
              <a:t>.’ </a:t>
            </a:r>
          </a:p>
          <a:p>
            <a:pPr marL="0" indent="0">
              <a:buNone/>
            </a:pPr>
            <a:endParaRPr lang="en-GB" dirty="0"/>
          </a:p>
          <a:p>
            <a:pPr marL="0" indent="0">
              <a:buNone/>
            </a:pPr>
            <a:r>
              <a:rPr lang="en-US" sz="2600" dirty="0"/>
              <a:t>Mary Douglas, </a:t>
            </a:r>
            <a:r>
              <a:rPr lang="en-US" sz="2600" i="1" dirty="0"/>
              <a:t>Purity and Danger: An Analysis of Concepts of Pollution and Taboo</a:t>
            </a:r>
            <a:r>
              <a:rPr lang="en-US" sz="2600" dirty="0"/>
              <a:t> (1966).</a:t>
            </a:r>
            <a:endParaRPr lang="en-GB" dirty="0"/>
          </a:p>
        </p:txBody>
      </p:sp>
    </p:spTree>
    <p:extLst>
      <p:ext uri="{BB962C8B-B14F-4D97-AF65-F5344CB8AC3E}">
        <p14:creationId xmlns:p14="http://schemas.microsoft.com/office/powerpoint/2010/main" val="812103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D3917-4293-2293-DAAF-5CFB0DAE7532}"/>
              </a:ext>
            </a:extLst>
          </p:cNvPr>
          <p:cNvSpPr>
            <a:spLocks noGrp="1"/>
          </p:cNvSpPr>
          <p:nvPr>
            <p:ph type="title"/>
          </p:nvPr>
        </p:nvSpPr>
        <p:spPr/>
        <p:txBody>
          <a:bodyPr/>
          <a:lstStyle/>
          <a:p>
            <a:r>
              <a:rPr lang="en-GB" b="1" dirty="0"/>
              <a:t>Conclusions/Main Points</a:t>
            </a:r>
          </a:p>
        </p:txBody>
      </p:sp>
      <p:sp>
        <p:nvSpPr>
          <p:cNvPr id="3" name="Content Placeholder 2">
            <a:extLst>
              <a:ext uri="{FF2B5EF4-FFF2-40B4-BE49-F238E27FC236}">
                <a16:creationId xmlns:a16="http://schemas.microsoft.com/office/drawing/2014/main" id="{2E9DDCED-21C6-CD5A-0744-3C04DEE71DBB}"/>
              </a:ext>
            </a:extLst>
          </p:cNvPr>
          <p:cNvSpPr>
            <a:spLocks noGrp="1"/>
          </p:cNvSpPr>
          <p:nvPr>
            <p:ph idx="1"/>
          </p:nvPr>
        </p:nvSpPr>
        <p:spPr>
          <a:xfrm>
            <a:off x="457200" y="1600200"/>
            <a:ext cx="8229600" cy="5130800"/>
          </a:xfrm>
        </p:spPr>
        <p:txBody>
          <a:bodyPr>
            <a:normAutofit fontScale="85000" lnSpcReduction="20000"/>
          </a:bodyPr>
          <a:lstStyle/>
          <a:p>
            <a:r>
              <a:rPr lang="en-GB" dirty="0"/>
              <a:t>The relationship between food and religion is important today</a:t>
            </a:r>
          </a:p>
          <a:p>
            <a:r>
              <a:rPr lang="en-GB" dirty="0"/>
              <a:t>This relationship is also embedded in history</a:t>
            </a:r>
          </a:p>
          <a:p>
            <a:r>
              <a:rPr lang="en-GB" dirty="0"/>
              <a:t>This lecture has focused on religious food regulations</a:t>
            </a:r>
          </a:p>
          <a:p>
            <a:r>
              <a:rPr lang="en-GB" dirty="0"/>
              <a:t>Food regulations are a powerful way of creating ‘imagined religious communities’ that both unite co-religionists and mark out the boundaries between those inside and outside the religious community.</a:t>
            </a:r>
          </a:p>
          <a:p>
            <a:r>
              <a:rPr lang="en-GB" dirty="0"/>
              <a:t>Scholars have employed different approaches to explain religious food regulations, from Mary Douglas’ cultural approach, to more ‘materialist’ explanations such those offered by Marvin Harris. Yet other scholars stress the political implications of religious food regulations.</a:t>
            </a:r>
          </a:p>
        </p:txBody>
      </p:sp>
    </p:spTree>
    <p:extLst>
      <p:ext uri="{BB962C8B-B14F-4D97-AF65-F5344CB8AC3E}">
        <p14:creationId xmlns:p14="http://schemas.microsoft.com/office/powerpoint/2010/main" val="1639011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1" y="348455"/>
            <a:ext cx="6654799" cy="1262401"/>
          </a:xfrm>
        </p:spPr>
        <p:txBody>
          <a:bodyPr>
            <a:normAutofit/>
          </a:bodyPr>
          <a:lstStyle/>
          <a:p>
            <a:pPr algn="l"/>
            <a:r>
              <a:rPr lang="en-GB" sz="2400" b="1" dirty="0"/>
              <a:t>Food and Religious Hate Crimes</a:t>
            </a:r>
          </a:p>
        </p:txBody>
      </p:sp>
      <p:pic>
        <p:nvPicPr>
          <p:cNvPr id="4" name="Content Placeholder 3" descr="pig-s-head-quebec-city-mosque.jpeg"/>
          <p:cNvPicPr>
            <a:picLocks noGrp="1" noChangeAspect="1"/>
          </p:cNvPicPr>
          <p:nvPr>
            <p:ph idx="1"/>
          </p:nvPr>
        </p:nvPicPr>
        <p:blipFill>
          <a:blip r:embed="rId2">
            <a:extLst>
              <a:ext uri="{28A0092B-C50C-407E-A947-70E740481C1C}">
                <a14:useLocalDpi xmlns:a14="http://schemas.microsoft.com/office/drawing/2010/main" val="0"/>
              </a:ext>
            </a:extLst>
          </a:blip>
          <a:srcRect l="-1177" r="-1177"/>
          <a:stretch>
            <a:fillRect/>
          </a:stretch>
        </p:blipFill>
        <p:spPr>
          <a:xfrm>
            <a:off x="100028" y="2056378"/>
            <a:ext cx="5957872" cy="3276600"/>
          </a:xfrm>
        </p:spPr>
      </p:pic>
      <p:sp>
        <p:nvSpPr>
          <p:cNvPr id="3" name="TextBox 2">
            <a:extLst>
              <a:ext uri="{FF2B5EF4-FFF2-40B4-BE49-F238E27FC236}">
                <a16:creationId xmlns:a16="http://schemas.microsoft.com/office/drawing/2014/main" id="{DABA44F3-FAEC-C74A-9089-B764871836C8}"/>
              </a:ext>
            </a:extLst>
          </p:cNvPr>
          <p:cNvSpPr txBox="1"/>
          <p:nvPr/>
        </p:nvSpPr>
        <p:spPr>
          <a:xfrm>
            <a:off x="6057900" y="2209800"/>
            <a:ext cx="2755900" cy="2677656"/>
          </a:xfrm>
          <a:prstGeom prst="rect">
            <a:avLst/>
          </a:prstGeom>
          <a:noFill/>
        </p:spPr>
        <p:txBody>
          <a:bodyPr wrap="square" rtlCol="0">
            <a:spAutoFit/>
          </a:bodyPr>
          <a:lstStyle/>
          <a:p>
            <a:r>
              <a:rPr lang="en-GB" sz="2400" dirty="0"/>
              <a:t>In June 2016 a pig’s head was left outside a mosque in Québec City.</a:t>
            </a:r>
            <a:br>
              <a:rPr lang="en-GB" sz="2400" dirty="0"/>
            </a:br>
            <a:br>
              <a:rPr lang="en-GB" sz="2400" dirty="0"/>
            </a:br>
            <a:r>
              <a:rPr lang="en-GB" sz="2400" dirty="0"/>
              <a:t>The card reads ‘Bon appétit’.</a:t>
            </a:r>
            <a:endParaRPr lang="en-US" sz="2400" dirty="0"/>
          </a:p>
        </p:txBody>
      </p:sp>
      <p:sp>
        <p:nvSpPr>
          <p:cNvPr id="6" name="TextBox 5">
            <a:extLst>
              <a:ext uri="{FF2B5EF4-FFF2-40B4-BE49-F238E27FC236}">
                <a16:creationId xmlns:a16="http://schemas.microsoft.com/office/drawing/2014/main" id="{CAFA5CAD-37EB-9246-B422-4779F671353B}"/>
              </a:ext>
            </a:extLst>
          </p:cNvPr>
          <p:cNvSpPr txBox="1"/>
          <p:nvPr/>
        </p:nvSpPr>
        <p:spPr>
          <a:xfrm>
            <a:off x="406400" y="5778500"/>
            <a:ext cx="8407400" cy="707886"/>
          </a:xfrm>
          <a:prstGeom prst="rect">
            <a:avLst/>
          </a:prstGeom>
          <a:noFill/>
        </p:spPr>
        <p:txBody>
          <a:bodyPr wrap="square" rtlCol="0">
            <a:spAutoFit/>
          </a:bodyPr>
          <a:lstStyle/>
          <a:p>
            <a:r>
              <a:rPr lang="en-US" sz="2000" dirty="0"/>
              <a:t>The following January 2017 a gunman killed six worshippers at the same mosque.</a:t>
            </a:r>
          </a:p>
        </p:txBody>
      </p:sp>
    </p:spTree>
    <p:extLst>
      <p:ext uri="{BB962C8B-B14F-4D97-AF65-F5344CB8AC3E}">
        <p14:creationId xmlns:p14="http://schemas.microsoft.com/office/powerpoint/2010/main" val="6049747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EB5BB-5CF6-E08C-5BFF-0D8EDA234047}"/>
              </a:ext>
            </a:extLst>
          </p:cNvPr>
          <p:cNvSpPr>
            <a:spLocks noGrp="1"/>
          </p:cNvSpPr>
          <p:nvPr>
            <p:ph type="title"/>
          </p:nvPr>
        </p:nvSpPr>
        <p:spPr>
          <a:xfrm>
            <a:off x="5496338" y="735495"/>
            <a:ext cx="3190461" cy="5078895"/>
          </a:xfrm>
        </p:spPr>
        <p:txBody>
          <a:bodyPr>
            <a:normAutofit/>
          </a:bodyPr>
          <a:lstStyle/>
          <a:p>
            <a:r>
              <a:rPr lang="en-US" dirty="0"/>
              <a:t>Halal and vegetarian lemon fairy cakes</a:t>
            </a:r>
          </a:p>
        </p:txBody>
      </p:sp>
      <p:pic>
        <p:nvPicPr>
          <p:cNvPr id="5" name="Content Placeholder 4">
            <a:extLst>
              <a:ext uri="{FF2B5EF4-FFF2-40B4-BE49-F238E27FC236}">
                <a16:creationId xmlns:a16="http://schemas.microsoft.com/office/drawing/2014/main" id="{EEF769BD-DAF3-6086-36F4-5BE550BC31B1}"/>
              </a:ext>
            </a:extLst>
          </p:cNvPr>
          <p:cNvPicPr>
            <a:picLocks noGrp="1" noChangeAspect="1"/>
          </p:cNvPicPr>
          <p:nvPr>
            <p:ph idx="1"/>
          </p:nvPr>
        </p:nvPicPr>
        <p:blipFill>
          <a:blip r:embed="rId2"/>
          <a:stretch>
            <a:fillRect/>
          </a:stretch>
        </p:blipFill>
        <p:spPr>
          <a:xfrm rot="16200000">
            <a:off x="-674061" y="1166018"/>
            <a:ext cx="6397201" cy="4525963"/>
          </a:xfrm>
        </p:spPr>
      </p:pic>
    </p:spTree>
    <p:extLst>
      <p:ext uri="{BB962C8B-B14F-4D97-AF65-F5344CB8AC3E}">
        <p14:creationId xmlns:p14="http://schemas.microsoft.com/office/powerpoint/2010/main" val="2311750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7C680-6DC9-1EE7-1209-735B3D59368A}"/>
              </a:ext>
            </a:extLst>
          </p:cNvPr>
          <p:cNvSpPr>
            <a:spLocks noGrp="1"/>
          </p:cNvSpPr>
          <p:nvPr>
            <p:ph type="title"/>
          </p:nvPr>
        </p:nvSpPr>
        <p:spPr/>
        <p:txBody>
          <a:bodyPr/>
          <a:lstStyle/>
          <a:p>
            <a:r>
              <a:rPr lang="en-US" dirty="0"/>
              <a:t>Kashrut</a:t>
            </a:r>
          </a:p>
        </p:txBody>
      </p:sp>
      <p:pic>
        <p:nvPicPr>
          <p:cNvPr id="5" name="Content Placeholder 4" descr="A poster with different animals and text&#10;&#10;Description automatically generated">
            <a:extLst>
              <a:ext uri="{FF2B5EF4-FFF2-40B4-BE49-F238E27FC236}">
                <a16:creationId xmlns:a16="http://schemas.microsoft.com/office/drawing/2014/main" id="{D28E339C-79FA-DDEB-2B02-50A4D3A0CCA3}"/>
              </a:ext>
            </a:extLst>
          </p:cNvPr>
          <p:cNvPicPr>
            <a:picLocks noGrp="1" noChangeAspect="1"/>
          </p:cNvPicPr>
          <p:nvPr>
            <p:ph idx="1"/>
          </p:nvPr>
        </p:nvPicPr>
        <p:blipFill>
          <a:blip r:embed="rId2"/>
          <a:stretch>
            <a:fillRect/>
          </a:stretch>
        </p:blipFill>
        <p:spPr>
          <a:xfrm>
            <a:off x="1141649" y="1747345"/>
            <a:ext cx="3749640" cy="4525963"/>
          </a:xfrm>
        </p:spPr>
      </p:pic>
      <p:pic>
        <p:nvPicPr>
          <p:cNvPr id="9" name="Picture 8" descr="A package of kosher labels&#10;&#10;Description automatically generated">
            <a:extLst>
              <a:ext uri="{FF2B5EF4-FFF2-40B4-BE49-F238E27FC236}">
                <a16:creationId xmlns:a16="http://schemas.microsoft.com/office/drawing/2014/main" id="{11E14A2B-C061-7489-DA9B-ABFF4CA4D3EE}"/>
              </a:ext>
            </a:extLst>
          </p:cNvPr>
          <p:cNvPicPr>
            <a:picLocks noChangeAspect="1"/>
          </p:cNvPicPr>
          <p:nvPr/>
        </p:nvPicPr>
        <p:blipFill>
          <a:blip r:embed="rId3"/>
          <a:stretch>
            <a:fillRect/>
          </a:stretch>
        </p:blipFill>
        <p:spPr>
          <a:xfrm>
            <a:off x="5784631" y="3263462"/>
            <a:ext cx="2514600" cy="2895600"/>
          </a:xfrm>
          <a:prstGeom prst="rect">
            <a:avLst/>
          </a:prstGeom>
        </p:spPr>
      </p:pic>
    </p:spTree>
    <p:extLst>
      <p:ext uri="{BB962C8B-B14F-4D97-AF65-F5344CB8AC3E}">
        <p14:creationId xmlns:p14="http://schemas.microsoft.com/office/powerpoint/2010/main" val="3813385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Industrial Kosher:</a:t>
            </a:r>
            <a:br>
              <a:rPr lang="en-GB" dirty="0"/>
            </a:br>
            <a:r>
              <a:rPr lang="en-GB" dirty="0"/>
              <a:t>Oreo Ice Cream Bars</a:t>
            </a:r>
          </a:p>
        </p:txBody>
      </p:sp>
      <p:pic>
        <p:nvPicPr>
          <p:cNvPr id="4" name="Content Placeholder 3" descr="0098042_good-humor-oreo-ice-cream-bars.jpeg"/>
          <p:cNvPicPr>
            <a:picLocks noGrp="1" noChangeAspect="1"/>
          </p:cNvPicPr>
          <p:nvPr>
            <p:ph idx="1"/>
          </p:nvPr>
        </p:nvPicPr>
        <p:blipFill>
          <a:blip r:embed="rId2">
            <a:extLst>
              <a:ext uri="{28A0092B-C50C-407E-A947-70E740481C1C}">
                <a14:useLocalDpi xmlns:a14="http://schemas.microsoft.com/office/drawing/2010/main" val="0"/>
              </a:ext>
            </a:extLst>
          </a:blip>
          <a:srcRect l="-40915" r="-40915"/>
          <a:stretch>
            <a:fillRect/>
          </a:stretch>
        </p:blipFill>
        <p:spPr>
          <a:xfrm>
            <a:off x="-1494774" y="1600200"/>
            <a:ext cx="8229600" cy="4525963"/>
          </a:xfrm>
        </p:spPr>
      </p:pic>
      <p:sp>
        <p:nvSpPr>
          <p:cNvPr id="8" name="Left Arrow 7"/>
          <p:cNvSpPr/>
          <p:nvPr/>
        </p:nvSpPr>
        <p:spPr>
          <a:xfrm>
            <a:off x="4985766" y="5738027"/>
            <a:ext cx="1269959" cy="16461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8" descr="cc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2132" y="4340779"/>
            <a:ext cx="1502038" cy="1785384"/>
          </a:xfrm>
          <a:prstGeom prst="rect">
            <a:avLst/>
          </a:prstGeom>
        </p:spPr>
      </p:pic>
    </p:spTree>
    <p:extLst>
      <p:ext uri="{BB962C8B-B14F-4D97-AF65-F5344CB8AC3E}">
        <p14:creationId xmlns:p14="http://schemas.microsoft.com/office/powerpoint/2010/main" val="2217258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Beef in Contemporary India</a:t>
            </a:r>
          </a:p>
        </p:txBody>
      </p:sp>
      <p:sp>
        <p:nvSpPr>
          <p:cNvPr id="3" name="Content Placeholder 2"/>
          <p:cNvSpPr>
            <a:spLocks noGrp="1"/>
          </p:cNvSpPr>
          <p:nvPr>
            <p:ph idx="1"/>
          </p:nvPr>
        </p:nvSpPr>
        <p:spPr/>
        <p:txBody>
          <a:bodyPr>
            <a:normAutofit fontScale="92500" lnSpcReduction="10000"/>
          </a:bodyPr>
          <a:lstStyle/>
          <a:p>
            <a:pPr marL="0" indent="0">
              <a:buNone/>
            </a:pPr>
            <a:endParaRPr lang="en-GB" dirty="0"/>
          </a:p>
          <a:p>
            <a:r>
              <a:rPr lang="en-GB" dirty="0"/>
              <a:t>‘Cow Protection Movement’</a:t>
            </a:r>
          </a:p>
          <a:p>
            <a:pPr marL="0" indent="0">
              <a:buNone/>
            </a:pPr>
            <a:endParaRPr lang="en-GB" dirty="0"/>
          </a:p>
          <a:p>
            <a:r>
              <a:rPr lang="en-GB" dirty="0"/>
              <a:t>Ongoing debates about the status of beef</a:t>
            </a:r>
          </a:p>
          <a:p>
            <a:pPr marL="0" indent="0">
              <a:buNone/>
            </a:pPr>
            <a:endParaRPr lang="en-GB" dirty="0"/>
          </a:p>
          <a:p>
            <a:r>
              <a:rPr lang="en-GB" dirty="0"/>
              <a:t>Maharashtra Animal Preservation Bill (2 March 2018) banned the slaughter and sale of beef.</a:t>
            </a:r>
          </a:p>
          <a:p>
            <a:pPr marL="0" indent="0">
              <a:buNone/>
            </a:pPr>
            <a:endParaRPr lang="en-GB" dirty="0"/>
          </a:p>
          <a:p>
            <a:r>
              <a:rPr lang="en-GB" dirty="0">
                <a:hlinkClick r:id="rId2"/>
              </a:rPr>
              <a:t>‘Caste on the Menu Card’</a:t>
            </a:r>
            <a:endParaRPr lang="en-GB" dirty="0"/>
          </a:p>
        </p:txBody>
      </p:sp>
    </p:spTree>
    <p:extLst>
      <p:ext uri="{BB962C8B-B14F-4D97-AF65-F5344CB8AC3E}">
        <p14:creationId xmlns:p14="http://schemas.microsoft.com/office/powerpoint/2010/main" val="3201560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120"/>
            <a:ext cx="8229600" cy="680720"/>
          </a:xfrm>
        </p:spPr>
        <p:txBody>
          <a:bodyPr>
            <a:normAutofit fontScale="90000"/>
          </a:bodyPr>
          <a:lstStyle/>
          <a:p>
            <a:r>
              <a:rPr lang="en-US" dirty="0"/>
              <a:t>Various kosher certifications</a:t>
            </a:r>
          </a:p>
        </p:txBody>
      </p:sp>
      <p:pic>
        <p:nvPicPr>
          <p:cNvPr id="4" name="Content Placeholder 3" descr="glatt kosher.jpeg"/>
          <p:cNvPicPr>
            <a:picLocks noGrp="1" noChangeAspect="1"/>
          </p:cNvPicPr>
          <p:nvPr>
            <p:ph idx="1"/>
          </p:nvPr>
        </p:nvPicPr>
        <p:blipFill>
          <a:blip r:embed="rId2">
            <a:extLst>
              <a:ext uri="{28A0092B-C50C-407E-A947-70E740481C1C}">
                <a14:useLocalDpi xmlns:a14="http://schemas.microsoft.com/office/drawing/2010/main" val="0"/>
              </a:ext>
            </a:extLst>
          </a:blip>
          <a:srcRect t="10289" b="10289"/>
          <a:stretch>
            <a:fillRect/>
          </a:stretch>
        </p:blipFill>
        <p:spPr>
          <a:xfrm>
            <a:off x="-763588" y="1179513"/>
            <a:ext cx="6513513" cy="3581400"/>
          </a:xfrm>
        </p:spPr>
      </p:pic>
      <p:pic>
        <p:nvPicPr>
          <p:cNvPr id="6" name="Content Placeholder 3" descr="kosher marshmallows.jpeg"/>
          <p:cNvPicPr>
            <a:picLocks noChangeAspect="1"/>
          </p:cNvPicPr>
          <p:nvPr/>
        </p:nvPicPr>
        <p:blipFill>
          <a:blip r:embed="rId3">
            <a:extLst>
              <a:ext uri="{28A0092B-C50C-407E-A947-70E740481C1C}">
                <a14:useLocalDpi xmlns:a14="http://schemas.microsoft.com/office/drawing/2010/main" val="0"/>
              </a:ext>
            </a:extLst>
          </a:blip>
          <a:srcRect l="-12941" r="-12941"/>
          <a:stretch>
            <a:fillRect/>
          </a:stretch>
        </p:blipFill>
        <p:spPr>
          <a:xfrm>
            <a:off x="1879600" y="2863000"/>
            <a:ext cx="5933440" cy="3263163"/>
          </a:xfrm>
          <a:prstGeom prst="rect">
            <a:avLst/>
          </a:prstGeom>
        </p:spPr>
      </p:pic>
      <p:sp>
        <p:nvSpPr>
          <p:cNvPr id="7" name="Frame 6"/>
          <p:cNvSpPr/>
          <p:nvPr/>
        </p:nvSpPr>
        <p:spPr>
          <a:xfrm>
            <a:off x="944880" y="4297680"/>
            <a:ext cx="1239520" cy="57912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pic>
        <p:nvPicPr>
          <p:cNvPr id="9" name="Content Placeholder 6" descr="multigrain kosher back.jpeg"/>
          <p:cNvPicPr>
            <a:picLocks noChangeAspect="1"/>
          </p:cNvPicPr>
          <p:nvPr/>
        </p:nvPicPr>
        <p:blipFill>
          <a:blip r:embed="rId4">
            <a:extLst>
              <a:ext uri="{28A0092B-C50C-407E-A947-70E740481C1C}">
                <a14:useLocalDpi xmlns:a14="http://schemas.microsoft.com/office/drawing/2010/main" val="0"/>
              </a:ext>
            </a:extLst>
          </a:blip>
          <a:srcRect l="-14445" r="-14445"/>
          <a:stretch>
            <a:fillRect/>
          </a:stretch>
        </p:blipFill>
        <p:spPr>
          <a:xfrm>
            <a:off x="5090160" y="897367"/>
            <a:ext cx="3799840" cy="4258391"/>
          </a:xfrm>
          <a:prstGeom prst="rect">
            <a:avLst/>
          </a:prstGeom>
        </p:spPr>
      </p:pic>
      <p:sp>
        <p:nvSpPr>
          <p:cNvPr id="11" name="Frame 10"/>
          <p:cNvSpPr/>
          <p:nvPr/>
        </p:nvSpPr>
        <p:spPr>
          <a:xfrm>
            <a:off x="5455920" y="2672080"/>
            <a:ext cx="45719" cy="4571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2" name="Frame 11"/>
          <p:cNvSpPr/>
          <p:nvPr/>
        </p:nvSpPr>
        <p:spPr>
          <a:xfrm>
            <a:off x="5201920" y="2235200"/>
            <a:ext cx="1889760" cy="215392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3" name="Frame 2"/>
          <p:cNvSpPr/>
          <p:nvPr/>
        </p:nvSpPr>
        <p:spPr>
          <a:xfrm>
            <a:off x="2660272" y="5288228"/>
            <a:ext cx="1280871" cy="733564"/>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506761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Various halal certifications</a:t>
            </a:r>
          </a:p>
        </p:txBody>
      </p:sp>
      <p:pic>
        <p:nvPicPr>
          <p:cNvPr id="4" name="Content Placeholder 3" descr="halal saag.jpeg"/>
          <p:cNvPicPr>
            <a:picLocks noGrp="1" noChangeAspect="1"/>
          </p:cNvPicPr>
          <p:nvPr>
            <p:ph sz="half" idx="1"/>
          </p:nvPr>
        </p:nvPicPr>
        <p:blipFill>
          <a:blip r:embed="rId2">
            <a:extLst>
              <a:ext uri="{28A0092B-C50C-407E-A947-70E740481C1C}">
                <a14:useLocalDpi xmlns:a14="http://schemas.microsoft.com/office/drawing/2010/main" val="0"/>
              </a:ext>
            </a:extLst>
          </a:blip>
          <a:srcRect l="19112" r="19112"/>
          <a:stretch>
            <a:fillRect/>
          </a:stretch>
        </p:blipFill>
        <p:spPr/>
      </p:pic>
      <p:sp>
        <p:nvSpPr>
          <p:cNvPr id="2" name="Frame 1"/>
          <p:cNvSpPr/>
          <p:nvPr/>
        </p:nvSpPr>
        <p:spPr>
          <a:xfrm>
            <a:off x="3582723" y="3203322"/>
            <a:ext cx="1326934" cy="1061456"/>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pic>
        <p:nvPicPr>
          <p:cNvPr id="8" name="Content Placeholder 3" descr="halal jerky.jpeg"/>
          <p:cNvPicPr>
            <a:picLocks noGrp="1" noChangeAspect="1"/>
          </p:cNvPicPr>
          <p:nvPr>
            <p:ph sz="half" idx="2"/>
          </p:nvPr>
        </p:nvPicPr>
        <p:blipFill>
          <a:blip r:embed="rId3">
            <a:extLst>
              <a:ext uri="{28A0092B-C50C-407E-A947-70E740481C1C}">
                <a14:useLocalDpi xmlns:a14="http://schemas.microsoft.com/office/drawing/2010/main" val="0"/>
              </a:ext>
            </a:extLst>
          </a:blip>
          <a:srcRect l="19112" r="19112"/>
          <a:stretch>
            <a:fillRect/>
          </a:stretch>
        </p:blipFill>
        <p:spPr>
          <a:xfrm>
            <a:off x="4597400" y="1139302"/>
            <a:ext cx="2788920" cy="3125476"/>
          </a:xfrm>
        </p:spPr>
      </p:pic>
      <p:pic>
        <p:nvPicPr>
          <p:cNvPr id="10" name="Content Placeholder 6" descr="kosher madras.jpeg"/>
          <p:cNvPicPr>
            <a:picLocks noChangeAspect="1"/>
          </p:cNvPicPr>
          <p:nvPr/>
        </p:nvPicPr>
        <p:blipFill>
          <a:blip r:embed="rId4">
            <a:extLst>
              <a:ext uri="{28A0092B-C50C-407E-A947-70E740481C1C}">
                <a14:useLocalDpi xmlns:a14="http://schemas.microsoft.com/office/drawing/2010/main" val="0"/>
              </a:ext>
            </a:extLst>
          </a:blip>
          <a:srcRect l="-81322" r="-81322"/>
          <a:stretch>
            <a:fillRect/>
          </a:stretch>
        </p:blipFill>
        <p:spPr>
          <a:xfrm>
            <a:off x="4775200" y="3203322"/>
            <a:ext cx="5699760" cy="3134648"/>
          </a:xfrm>
          <a:prstGeom prst="rect">
            <a:avLst/>
          </a:prstGeom>
        </p:spPr>
      </p:pic>
      <p:sp>
        <p:nvSpPr>
          <p:cNvPr id="11" name="Frame 10"/>
          <p:cNvSpPr/>
          <p:nvPr/>
        </p:nvSpPr>
        <p:spPr>
          <a:xfrm>
            <a:off x="5496560" y="3515360"/>
            <a:ext cx="762000" cy="53848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2" name="Frame 11"/>
          <p:cNvSpPr/>
          <p:nvPr/>
        </p:nvSpPr>
        <p:spPr>
          <a:xfrm>
            <a:off x="7112000" y="4531360"/>
            <a:ext cx="863600" cy="70104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055890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group of people around a table&#10;&#10;Description automatically generated">
            <a:extLst>
              <a:ext uri="{FF2B5EF4-FFF2-40B4-BE49-F238E27FC236}">
                <a16:creationId xmlns:a16="http://schemas.microsoft.com/office/drawing/2014/main" id="{398F3E32-C5A0-2F3F-D5C6-5B07340C2286}"/>
              </a:ext>
            </a:extLst>
          </p:cNvPr>
          <p:cNvPicPr>
            <a:picLocks noGrp="1" noChangeAspect="1"/>
          </p:cNvPicPr>
          <p:nvPr>
            <p:ph idx="1"/>
          </p:nvPr>
        </p:nvPicPr>
        <p:blipFill>
          <a:blip r:embed="rId2"/>
          <a:stretch>
            <a:fillRect/>
          </a:stretch>
        </p:blipFill>
        <p:spPr>
          <a:xfrm>
            <a:off x="4942233" y="133752"/>
            <a:ext cx="3866984" cy="3039481"/>
          </a:xfrm>
        </p:spPr>
      </p:pic>
      <p:pic>
        <p:nvPicPr>
          <p:cNvPr id="10" name="Picture 9" descr="A person holding a bottle of wine&#10;&#10;Description automatically generated">
            <a:extLst>
              <a:ext uri="{FF2B5EF4-FFF2-40B4-BE49-F238E27FC236}">
                <a16:creationId xmlns:a16="http://schemas.microsoft.com/office/drawing/2014/main" id="{C5173EB5-2084-65E6-DC11-0D730920B46D}"/>
              </a:ext>
            </a:extLst>
          </p:cNvPr>
          <p:cNvPicPr>
            <a:picLocks noChangeAspect="1"/>
          </p:cNvPicPr>
          <p:nvPr/>
        </p:nvPicPr>
        <p:blipFill>
          <a:blip r:embed="rId3"/>
          <a:stretch>
            <a:fillRect/>
          </a:stretch>
        </p:blipFill>
        <p:spPr>
          <a:xfrm>
            <a:off x="161511" y="2335696"/>
            <a:ext cx="4169466" cy="2223715"/>
          </a:xfrm>
          <a:prstGeom prst="rect">
            <a:avLst/>
          </a:prstGeom>
        </p:spPr>
      </p:pic>
      <p:pic>
        <p:nvPicPr>
          <p:cNvPr id="12" name="Picture 11" descr="A group of people wearing face masks&#10;&#10;Description automatically generated">
            <a:extLst>
              <a:ext uri="{FF2B5EF4-FFF2-40B4-BE49-F238E27FC236}">
                <a16:creationId xmlns:a16="http://schemas.microsoft.com/office/drawing/2014/main" id="{B2AA1212-E3DF-19D2-5BCA-164599A973A2}"/>
              </a:ext>
            </a:extLst>
          </p:cNvPr>
          <p:cNvPicPr>
            <a:picLocks noChangeAspect="1"/>
          </p:cNvPicPr>
          <p:nvPr/>
        </p:nvPicPr>
        <p:blipFill>
          <a:blip r:embed="rId4"/>
          <a:stretch>
            <a:fillRect/>
          </a:stretch>
        </p:blipFill>
        <p:spPr>
          <a:xfrm>
            <a:off x="4572000" y="3213828"/>
            <a:ext cx="4439442" cy="2691166"/>
          </a:xfrm>
          <a:prstGeom prst="rect">
            <a:avLst/>
          </a:prstGeom>
        </p:spPr>
      </p:pic>
      <p:pic>
        <p:nvPicPr>
          <p:cNvPr id="14" name="Picture 13" descr="A white text on a white background&#10;&#10;Description automatically generated">
            <a:extLst>
              <a:ext uri="{FF2B5EF4-FFF2-40B4-BE49-F238E27FC236}">
                <a16:creationId xmlns:a16="http://schemas.microsoft.com/office/drawing/2014/main" id="{1DE87467-E02B-740E-E452-ED1D11A0E982}"/>
              </a:ext>
            </a:extLst>
          </p:cNvPr>
          <p:cNvPicPr>
            <a:picLocks noChangeAspect="1"/>
          </p:cNvPicPr>
          <p:nvPr/>
        </p:nvPicPr>
        <p:blipFill>
          <a:blip r:embed="rId5"/>
          <a:stretch>
            <a:fillRect/>
          </a:stretch>
        </p:blipFill>
        <p:spPr>
          <a:xfrm>
            <a:off x="39757" y="199243"/>
            <a:ext cx="4664801" cy="2136453"/>
          </a:xfrm>
          <a:prstGeom prst="rect">
            <a:avLst/>
          </a:prstGeom>
        </p:spPr>
      </p:pic>
      <p:pic>
        <p:nvPicPr>
          <p:cNvPr id="16" name="Picture 15" descr="A couple of men standing together&#10;&#10;Description automatically generated">
            <a:extLst>
              <a:ext uri="{FF2B5EF4-FFF2-40B4-BE49-F238E27FC236}">
                <a16:creationId xmlns:a16="http://schemas.microsoft.com/office/drawing/2014/main" id="{FE789CC2-5FE2-4425-54C5-6623B2B71DF8}"/>
              </a:ext>
            </a:extLst>
          </p:cNvPr>
          <p:cNvPicPr>
            <a:picLocks noChangeAspect="1"/>
          </p:cNvPicPr>
          <p:nvPr/>
        </p:nvPicPr>
        <p:blipFill>
          <a:blip r:embed="rId6"/>
          <a:stretch>
            <a:fillRect/>
          </a:stretch>
        </p:blipFill>
        <p:spPr>
          <a:xfrm>
            <a:off x="98705" y="4630239"/>
            <a:ext cx="4295077" cy="2028518"/>
          </a:xfrm>
          <a:prstGeom prst="rect">
            <a:avLst/>
          </a:prstGeom>
        </p:spPr>
      </p:pic>
    </p:spTree>
    <p:extLst>
      <p:ext uri="{BB962C8B-B14F-4D97-AF65-F5344CB8AC3E}">
        <p14:creationId xmlns:p14="http://schemas.microsoft.com/office/powerpoint/2010/main" val="1389696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b="1" dirty="0"/>
              <a:t>Religious food regulations</a:t>
            </a:r>
          </a:p>
        </p:txBody>
      </p:sp>
      <p:sp>
        <p:nvSpPr>
          <p:cNvPr id="6" name="Subtitle 5"/>
          <p:cNvSpPr>
            <a:spLocks noGrp="1"/>
          </p:cNvSpPr>
          <p:nvPr>
            <p:ph type="subTitle" idx="1"/>
          </p:nvPr>
        </p:nvSpPr>
        <p:spPr/>
        <p:txBody>
          <a:bodyPr/>
          <a:lstStyle/>
          <a:p>
            <a:endParaRPr lang="en-GB"/>
          </a:p>
        </p:txBody>
      </p:sp>
    </p:spTree>
    <p:extLst>
      <p:ext uri="{BB962C8B-B14F-4D97-AF65-F5344CB8AC3E}">
        <p14:creationId xmlns:p14="http://schemas.microsoft.com/office/powerpoint/2010/main" val="8637866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6778</TotalTime>
  <Words>791</Words>
  <Application>Microsoft Macintosh PowerPoint</Application>
  <PresentationFormat>On-screen Show (4:3)</PresentationFormat>
  <Paragraphs>71</Paragraphs>
  <Slides>20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Office Theme</vt:lpstr>
      <vt:lpstr>Food and Religion </vt:lpstr>
      <vt:lpstr>Food and Religious Hate Crimes</vt:lpstr>
      <vt:lpstr>Kashrut</vt:lpstr>
      <vt:lpstr>Industrial Kosher: Oreo Ice Cream Bars</vt:lpstr>
      <vt:lpstr>Beef in Contemporary India</vt:lpstr>
      <vt:lpstr>Various kosher certifications</vt:lpstr>
      <vt:lpstr>Various halal certifications</vt:lpstr>
      <vt:lpstr>PowerPoint Presentation</vt:lpstr>
      <vt:lpstr>Religious food regulations</vt:lpstr>
      <vt:lpstr>Religious food regulations on . . .</vt:lpstr>
      <vt:lpstr>Spain circa 1000 AD: a religious food frontier</vt:lpstr>
      <vt:lpstr>Food identifies religious outsiders a case study from early modern Iberia</vt:lpstr>
      <vt:lpstr>Buying fresh pike in the 15th century  to eat on a ‘fasting’ day when meat was prohibited</vt:lpstr>
      <vt:lpstr>Marcie Cohen Ferris, Matzoh Ball Gumbo: Culinary Tales of the Jewish South (2012).</vt:lpstr>
      <vt:lpstr>Life cycle of Trichinella spiralis</vt:lpstr>
      <vt:lpstr> A materialist explanation for not eating pork: trichinosis</vt:lpstr>
      <vt:lpstr>Mary Douglas (1921-2007)</vt:lpstr>
      <vt:lpstr>Mary Douglas on Dirt</vt:lpstr>
      <vt:lpstr>Conclusions/Main Points</vt:lpstr>
      <vt:lpstr>Halal and vegetarian lemon fairy cakes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179</cp:revision>
  <dcterms:created xsi:type="dcterms:W3CDTF">2016-09-24T06:51:45Z</dcterms:created>
  <dcterms:modified xsi:type="dcterms:W3CDTF">2024-01-28T12:52:51Z</dcterms:modified>
</cp:coreProperties>
</file>