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84" r:id="rId14"/>
    <p:sldId id="269" r:id="rId15"/>
    <p:sldId id="270" r:id="rId16"/>
    <p:sldId id="271" r:id="rId17"/>
    <p:sldId id="272" r:id="rId18"/>
    <p:sldId id="273" r:id="rId19"/>
    <p:sldId id="274" r:id="rId20"/>
    <p:sldId id="275" r:id="rId21"/>
    <p:sldId id="285" r:id="rId22"/>
    <p:sldId id="276" r:id="rId23"/>
    <p:sldId id="277" r:id="rId24"/>
    <p:sldId id="278" r:id="rId25"/>
    <p:sldId id="279" r:id="rId26"/>
    <p:sldId id="280" r:id="rId27"/>
    <p:sldId id="281" r:id="rId28"/>
    <p:sldId id="282" r:id="rId29"/>
    <p:sldId id="283"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531" autoAdjust="0"/>
    <p:restoredTop sz="94672"/>
  </p:normalViewPr>
  <p:slideViewPr>
    <p:cSldViewPr snapToGrid="0" snapToObjects="1">
      <p:cViewPr varScale="1">
        <p:scale>
          <a:sx n="35" d="100"/>
          <a:sy n="35" d="100"/>
        </p:scale>
        <p:origin x="192" y="14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A6162D5-3A31-C34D-9F59-F478DCF96490}" type="datetimeFigureOut">
              <a:rPr lang="en-US" smtClean="0"/>
              <a:t>11/22/21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664423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A6162D5-3A31-C34D-9F59-F478DCF96490}" type="datetimeFigureOut">
              <a:rPr lang="en-US" smtClean="0"/>
              <a:t>11/22/21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1551762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A6162D5-3A31-C34D-9F59-F478DCF96490}" type="datetimeFigureOut">
              <a:rPr lang="en-US" smtClean="0"/>
              <a:t>11/22/21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236625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A6162D5-3A31-C34D-9F59-F478DCF96490}" type="datetimeFigureOut">
              <a:rPr lang="en-US" smtClean="0"/>
              <a:t>11/22/21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3002604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A6162D5-3A31-C34D-9F59-F478DCF96490}" type="datetimeFigureOut">
              <a:rPr lang="en-US" smtClean="0"/>
              <a:t>11/22/21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1809147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EA6162D5-3A31-C34D-9F59-F478DCF96490}" type="datetimeFigureOut">
              <a:rPr lang="en-US" smtClean="0"/>
              <a:t>11/22/21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3439016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EA6162D5-3A31-C34D-9F59-F478DCF96490}" type="datetimeFigureOut">
              <a:rPr lang="en-US" smtClean="0"/>
              <a:t>11/22/21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1281905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EA6162D5-3A31-C34D-9F59-F478DCF96490}" type="datetimeFigureOut">
              <a:rPr lang="en-US" smtClean="0"/>
              <a:t>11/22/21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12910861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6162D5-3A31-C34D-9F59-F478DCF96490}" type="datetimeFigureOut">
              <a:rPr lang="en-US" smtClean="0"/>
              <a:t>11/22/21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814322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A6162D5-3A31-C34D-9F59-F478DCF96490}" type="datetimeFigureOut">
              <a:rPr lang="en-US" smtClean="0"/>
              <a:t>11/22/21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4037969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A6162D5-3A31-C34D-9F59-F478DCF96490}" type="datetimeFigureOut">
              <a:rPr lang="en-US" smtClean="0"/>
              <a:t>11/22/21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2422560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6162D5-3A31-C34D-9F59-F478DCF96490}" type="datetimeFigureOut">
              <a:rPr lang="en-US" smtClean="0"/>
              <a:t>11/22/21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3CB2A8-526D-944B-8069-2B6F6F35CB09}" type="slidenum">
              <a:rPr lang="en-US" smtClean="0"/>
              <a:t>‹#›</a:t>
            </a:fld>
            <a:endParaRPr lang="en-US"/>
          </a:p>
        </p:txBody>
      </p:sp>
    </p:spTree>
    <p:extLst>
      <p:ext uri="{BB962C8B-B14F-4D97-AF65-F5344CB8AC3E}">
        <p14:creationId xmlns:p14="http://schemas.microsoft.com/office/powerpoint/2010/main" val="21264325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bl.uk/collection-guides/food-history-archives-and-manuscripts" TargetMode="External"/><Relationship Id="rId2" Type="http://schemas.openxmlformats.org/officeDocument/2006/relationships/image" Target="../media/image7.tiff"/><Relationship Id="rId1" Type="http://schemas.openxmlformats.org/officeDocument/2006/relationships/slideLayout" Target="../slideLayouts/slideLayout2.xml"/><Relationship Id="rId4" Type="http://schemas.openxmlformats.org/officeDocument/2006/relationships/hyperlink" Target="https://vegsoc.org/about-us/the-archive/"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90723"/>
            <a:ext cx="7772400" cy="2409727"/>
          </a:xfrm>
        </p:spPr>
        <p:txBody>
          <a:bodyPr>
            <a:normAutofit/>
          </a:bodyPr>
          <a:lstStyle/>
          <a:p>
            <a:r>
              <a:rPr lang="en-GB" b="1" dirty="0"/>
              <a:t>Vegetarianism and Gastropolitics</a:t>
            </a:r>
            <a:br>
              <a:rPr lang="en-GB" dirty="0"/>
            </a:b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218442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GB" u="sng" dirty="0"/>
          </a:p>
          <a:p>
            <a:pPr marL="0" indent="0" algn="ctr">
              <a:buNone/>
            </a:pPr>
            <a:endParaRPr lang="en-GB" u="sng" dirty="0"/>
          </a:p>
          <a:p>
            <a:pPr marL="0" indent="0" algn="ctr">
              <a:buNone/>
            </a:pPr>
            <a:r>
              <a:rPr lang="en-GB" u="sng" dirty="0"/>
              <a:t>19</a:t>
            </a:r>
            <a:r>
              <a:rPr lang="en-GB" u="sng" baseline="30000" dirty="0"/>
              <a:t>th</a:t>
            </a:r>
            <a:r>
              <a:rPr lang="en-GB" u="sng" dirty="0"/>
              <a:t> Century: Vegetarianism and the Radical Counterculture</a:t>
            </a:r>
            <a:endParaRPr lang="en-GB" dirty="0"/>
          </a:p>
          <a:p>
            <a:pPr marL="0" indent="0" algn="ctr">
              <a:buNone/>
            </a:pPr>
            <a:endParaRPr lang="en-US" dirty="0"/>
          </a:p>
        </p:txBody>
      </p:sp>
    </p:spTree>
    <p:extLst>
      <p:ext uri="{BB962C8B-B14F-4D97-AF65-F5344CB8AC3E}">
        <p14:creationId xmlns:p14="http://schemas.microsoft.com/office/powerpoint/2010/main" val="1375797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Vegetarianism is </a:t>
            </a:r>
            <a:r>
              <a:rPr lang="en-US" dirty="0" err="1"/>
              <a:t>institutionalised</a:t>
            </a:r>
            <a:endParaRPr lang="en-US" dirty="0"/>
          </a:p>
        </p:txBody>
      </p:sp>
      <p:sp>
        <p:nvSpPr>
          <p:cNvPr id="3" name="Content Placeholder 2"/>
          <p:cNvSpPr>
            <a:spLocks noGrp="1"/>
          </p:cNvSpPr>
          <p:nvPr>
            <p:ph sz="half" idx="1"/>
          </p:nvPr>
        </p:nvSpPr>
        <p:spPr/>
        <p:txBody>
          <a:bodyPr>
            <a:normAutofit/>
          </a:bodyPr>
          <a:lstStyle/>
          <a:p>
            <a:pPr marL="0" indent="0">
              <a:buNone/>
            </a:pPr>
            <a:endParaRPr lang="en-US" dirty="0"/>
          </a:p>
          <a:p>
            <a:r>
              <a:rPr lang="en-GB" dirty="0"/>
              <a:t>Vegetarian Society (1847)</a:t>
            </a:r>
          </a:p>
          <a:p>
            <a:r>
              <a:rPr lang="en-GB" i="1" dirty="0"/>
              <a:t>Vegetarian Messenger</a:t>
            </a:r>
            <a:r>
              <a:rPr lang="en-GB" dirty="0"/>
              <a:t> (1849)</a:t>
            </a:r>
          </a:p>
          <a:p>
            <a:r>
              <a:rPr lang="en-GB" dirty="0"/>
              <a:t>International Vegetarian Congress</a:t>
            </a:r>
            <a:r>
              <a:rPr lang="en-GB" dirty="0">
                <a:effectLst/>
              </a:rPr>
              <a:t> (1890)</a:t>
            </a:r>
          </a:p>
          <a:p>
            <a:r>
              <a:rPr lang="en-GB" dirty="0"/>
              <a:t>International Vegetarian Union</a:t>
            </a:r>
            <a:r>
              <a:rPr lang="en-GB" dirty="0">
                <a:effectLst/>
              </a:rPr>
              <a:t> (1909)</a:t>
            </a:r>
          </a:p>
        </p:txBody>
      </p:sp>
      <p:pic>
        <p:nvPicPr>
          <p:cNvPr id="6" name="Content Placeholder 5"/>
          <p:cNvPicPr>
            <a:picLocks noGrp="1" noChangeAspect="1"/>
          </p:cNvPicPr>
          <p:nvPr>
            <p:ph sz="half" idx="2"/>
          </p:nvPr>
        </p:nvPicPr>
        <p:blipFill>
          <a:blip r:embed="rId2"/>
          <a:srcRect l="-23616" r="-23616"/>
          <a:stretch>
            <a:fillRect/>
          </a:stretch>
        </p:blipFill>
        <p:spPr/>
      </p:pic>
    </p:spTree>
    <p:extLst>
      <p:ext uri="{BB962C8B-B14F-4D97-AF65-F5344CB8AC3E}">
        <p14:creationId xmlns:p14="http://schemas.microsoft.com/office/powerpoint/2010/main" val="1084117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1324484"/>
          </a:xfrm>
        </p:spPr>
        <p:txBody>
          <a:bodyPr>
            <a:normAutofit/>
          </a:bodyPr>
          <a:lstStyle/>
          <a:p>
            <a:r>
              <a:rPr lang="en-GB" sz="4900" dirty="0"/>
              <a:t>1888 menu at The Central</a:t>
            </a:r>
            <a:br>
              <a:rPr lang="en-GB" sz="4900" dirty="0"/>
            </a:br>
            <a:r>
              <a:rPr lang="en-GB" sz="2800" dirty="0"/>
              <a:t>(16 Saint Bride Street, London)</a:t>
            </a:r>
            <a:endParaRPr lang="en-US" sz="2800" dirty="0"/>
          </a:p>
        </p:txBody>
      </p:sp>
      <p:sp>
        <p:nvSpPr>
          <p:cNvPr id="6" name="Content Placeholder 5"/>
          <p:cNvSpPr>
            <a:spLocks noGrp="1"/>
          </p:cNvSpPr>
          <p:nvPr>
            <p:ph idx="1"/>
          </p:nvPr>
        </p:nvSpPr>
        <p:spPr>
          <a:xfrm>
            <a:off x="457200" y="1723714"/>
            <a:ext cx="8229600" cy="5134286"/>
          </a:xfrm>
        </p:spPr>
        <p:txBody>
          <a:bodyPr>
            <a:normAutofit fontScale="92500" lnSpcReduction="20000"/>
          </a:bodyPr>
          <a:lstStyle/>
          <a:p>
            <a:r>
              <a:rPr lang="en-GB" dirty="0"/>
              <a:t>3 kinds of soup (green pea, Scotch broth, </a:t>
            </a:r>
            <a:r>
              <a:rPr lang="en-GB" dirty="0" err="1"/>
              <a:t>Florador</a:t>
            </a:r>
            <a:r>
              <a:rPr lang="en-GB" dirty="0"/>
              <a:t> and milk)</a:t>
            </a:r>
          </a:p>
          <a:p>
            <a:r>
              <a:rPr lang="en-GB" dirty="0"/>
              <a:t>4 kinds of sweet porridge (oatmeal, wheat, maize and ‘Anglo Scotch’)</a:t>
            </a:r>
          </a:p>
          <a:p>
            <a:r>
              <a:rPr lang="en-GB" dirty="0"/>
              <a:t>lentil cutlets with sprouts, turnips or tomatoes</a:t>
            </a:r>
          </a:p>
          <a:p>
            <a:r>
              <a:rPr lang="en-GB" dirty="0"/>
              <a:t>4 kinds of vegetarian mains (tomato and macaroni, Yorkshire pudding with haricot beans, curried egg and rice, sprouts and baked potatoes)</a:t>
            </a:r>
          </a:p>
          <a:p>
            <a:r>
              <a:rPr lang="en-GB" dirty="0"/>
              <a:t>5 kinds of pudding (college, tapioca and custard, blancmange and jam, maize and peaches, wheat and jelly)</a:t>
            </a:r>
          </a:p>
          <a:p>
            <a:r>
              <a:rPr lang="en-GB" dirty="0"/>
              <a:t>stewed fruits, cakes and cheese</a:t>
            </a:r>
          </a:p>
        </p:txBody>
      </p:sp>
    </p:spTree>
    <p:extLst>
      <p:ext uri="{BB962C8B-B14F-4D97-AF65-F5344CB8AC3E}">
        <p14:creationId xmlns:p14="http://schemas.microsoft.com/office/powerpoint/2010/main" val="21019929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81E2E-EBD7-E047-8285-CB986C8F85FC}"/>
              </a:ext>
            </a:extLst>
          </p:cNvPr>
          <p:cNvSpPr>
            <a:spLocks noGrp="1"/>
          </p:cNvSpPr>
          <p:nvPr>
            <p:ph type="title"/>
          </p:nvPr>
        </p:nvSpPr>
        <p:spPr/>
        <p:txBody>
          <a:bodyPr>
            <a:noAutofit/>
          </a:bodyPr>
          <a:lstStyle/>
          <a:p>
            <a:r>
              <a:rPr lang="en-US" sz="3600" b="1" dirty="0"/>
              <a:t>Menu from Another Vegetarian Restaurant in London (1889)</a:t>
            </a:r>
          </a:p>
        </p:txBody>
      </p:sp>
      <p:pic>
        <p:nvPicPr>
          <p:cNvPr id="8" name="Content Placeholder 7">
            <a:extLst>
              <a:ext uri="{FF2B5EF4-FFF2-40B4-BE49-F238E27FC236}">
                <a16:creationId xmlns:a16="http://schemas.microsoft.com/office/drawing/2014/main" id="{5843E041-BAF9-F44F-A1E6-B2EA8A6E97CD}"/>
              </a:ext>
            </a:extLst>
          </p:cNvPr>
          <p:cNvPicPr>
            <a:picLocks noGrp="1" noChangeAspect="1"/>
          </p:cNvPicPr>
          <p:nvPr>
            <p:ph idx="1"/>
          </p:nvPr>
        </p:nvPicPr>
        <p:blipFill>
          <a:blip r:embed="rId2"/>
          <a:stretch>
            <a:fillRect/>
          </a:stretch>
        </p:blipFill>
        <p:spPr>
          <a:xfrm>
            <a:off x="648573" y="1694330"/>
            <a:ext cx="2979017" cy="4525963"/>
          </a:xfrm>
          <a:prstGeom prst="rect">
            <a:avLst/>
          </a:prstGeom>
        </p:spPr>
      </p:pic>
      <p:sp>
        <p:nvSpPr>
          <p:cNvPr id="9" name="TextBox 8">
            <a:extLst>
              <a:ext uri="{FF2B5EF4-FFF2-40B4-BE49-F238E27FC236}">
                <a16:creationId xmlns:a16="http://schemas.microsoft.com/office/drawing/2014/main" id="{583D876A-E385-0E4E-96C1-27C94749F507}"/>
              </a:ext>
            </a:extLst>
          </p:cNvPr>
          <p:cNvSpPr txBox="1"/>
          <p:nvPr/>
        </p:nvSpPr>
        <p:spPr>
          <a:xfrm>
            <a:off x="4168588" y="3957311"/>
            <a:ext cx="4074459" cy="2031325"/>
          </a:xfrm>
          <a:prstGeom prst="rect">
            <a:avLst/>
          </a:prstGeom>
          <a:noFill/>
        </p:spPr>
        <p:txBody>
          <a:bodyPr wrap="square" rtlCol="0">
            <a:spAutoFit/>
          </a:bodyPr>
          <a:lstStyle/>
          <a:p>
            <a:r>
              <a:rPr lang="en-US" dirty="0"/>
              <a:t>From the British Library’s extensive </a:t>
            </a:r>
            <a:r>
              <a:rPr lang="en-US" dirty="0">
                <a:hlinkClick r:id="rId3"/>
              </a:rPr>
              <a:t>food history  collection</a:t>
            </a:r>
            <a:r>
              <a:rPr lang="en-US" dirty="0"/>
              <a:t> of menus, cookbooks and other sources.</a:t>
            </a:r>
          </a:p>
          <a:p>
            <a:endParaRPr lang="en-US" dirty="0"/>
          </a:p>
          <a:p>
            <a:endParaRPr lang="en-US" dirty="0"/>
          </a:p>
          <a:p>
            <a:r>
              <a:rPr lang="en-US" dirty="0"/>
              <a:t>The British </a:t>
            </a:r>
            <a:r>
              <a:rPr lang="en-US" dirty="0">
                <a:hlinkClick r:id="rId4"/>
              </a:rPr>
              <a:t>Vegetarian Society </a:t>
            </a:r>
            <a:r>
              <a:rPr lang="en-US" dirty="0"/>
              <a:t>also has extensive archives.</a:t>
            </a:r>
          </a:p>
        </p:txBody>
      </p:sp>
    </p:spTree>
    <p:extLst>
      <p:ext uri="{BB962C8B-B14F-4D97-AF65-F5344CB8AC3E}">
        <p14:creationId xmlns:p14="http://schemas.microsoft.com/office/powerpoint/2010/main" val="3682142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841848"/>
          </a:xfrm>
        </p:spPr>
        <p:txBody>
          <a:bodyPr>
            <a:noAutofit/>
          </a:bodyPr>
          <a:lstStyle/>
          <a:p>
            <a:r>
              <a:rPr lang="en-US" sz="2800" dirty="0"/>
              <a:t>Leela Gandhi, </a:t>
            </a:r>
            <a:r>
              <a:rPr lang="en-US" sz="2800" i="1" dirty="0"/>
              <a:t>Affective Communities: Anticolonial Thought, Fin-de-Siècle Radicalism, and the Politics of Friendship</a:t>
            </a:r>
            <a:r>
              <a:rPr lang="en-US" sz="2800" dirty="0"/>
              <a:t> (2005).</a:t>
            </a:r>
            <a:br>
              <a:rPr lang="en-GB" sz="2800" dirty="0"/>
            </a:br>
            <a:endParaRPr lang="en-US" sz="2800" dirty="0"/>
          </a:p>
        </p:txBody>
      </p:sp>
      <p:sp>
        <p:nvSpPr>
          <p:cNvPr id="3" name="Content Placeholder 2"/>
          <p:cNvSpPr>
            <a:spLocks noGrp="1"/>
          </p:cNvSpPr>
          <p:nvPr>
            <p:ph idx="1"/>
          </p:nvPr>
        </p:nvSpPr>
        <p:spPr>
          <a:xfrm>
            <a:off x="457200" y="2116485"/>
            <a:ext cx="8229600" cy="4009678"/>
          </a:xfrm>
        </p:spPr>
        <p:txBody>
          <a:bodyPr/>
          <a:lstStyle/>
          <a:p>
            <a:pPr marL="0" indent="0">
              <a:buNone/>
            </a:pPr>
            <a:endParaRPr lang="en-GB" dirty="0"/>
          </a:p>
          <a:p>
            <a:pPr marL="0" indent="0">
              <a:buNone/>
            </a:pPr>
            <a:r>
              <a:rPr lang="en-GB" dirty="0"/>
              <a:t>There are close links between the ‘fierce anti-imperialism of Sheffield workers in the 1880s; the pro-suffrage activism of late-nineteenth-century homosexuals; [and] the anarcho-socialism of fin-de-siècle vegetarians’.</a:t>
            </a:r>
            <a:endParaRPr lang="en-US" dirty="0"/>
          </a:p>
        </p:txBody>
      </p:sp>
    </p:spTree>
    <p:extLst>
      <p:ext uri="{BB962C8B-B14F-4D97-AF65-F5344CB8AC3E}">
        <p14:creationId xmlns:p14="http://schemas.microsoft.com/office/powerpoint/2010/main" val="16820992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Henry Salt, </a:t>
            </a:r>
            <a:r>
              <a:rPr lang="en-GB" i="1" dirty="0"/>
              <a:t>A Plea for Vegetarianism</a:t>
            </a:r>
            <a:r>
              <a:rPr lang="en-GB" dirty="0"/>
              <a:t> (1886) </a:t>
            </a:r>
            <a:endParaRPr lang="en-US" dirty="0"/>
          </a:p>
        </p:txBody>
      </p:sp>
      <p:pic>
        <p:nvPicPr>
          <p:cNvPr id="4" name="Content Placeholder 3"/>
          <p:cNvPicPr>
            <a:picLocks noGrp="1" noChangeAspect="1"/>
          </p:cNvPicPr>
          <p:nvPr>
            <p:ph idx="1"/>
          </p:nvPr>
        </p:nvPicPr>
        <p:blipFill>
          <a:blip r:embed="rId2"/>
          <a:srcRect l="-91929" r="-91929"/>
          <a:stretch>
            <a:fillRect/>
          </a:stretch>
        </p:blipFill>
        <p:spPr>
          <a:xfrm>
            <a:off x="-2106649" y="1600200"/>
            <a:ext cx="8229600" cy="4525963"/>
          </a:xfrm>
        </p:spPr>
      </p:pic>
      <p:sp>
        <p:nvSpPr>
          <p:cNvPr id="5" name="Rectangle 4"/>
          <p:cNvSpPr/>
          <p:nvPr/>
        </p:nvSpPr>
        <p:spPr>
          <a:xfrm>
            <a:off x="4092748" y="1600200"/>
            <a:ext cx="4594052" cy="4524315"/>
          </a:xfrm>
          <a:prstGeom prst="rect">
            <a:avLst/>
          </a:prstGeom>
        </p:spPr>
        <p:txBody>
          <a:bodyPr wrap="square">
            <a:spAutoFit/>
          </a:bodyPr>
          <a:lstStyle/>
          <a:p>
            <a:r>
              <a:rPr lang="en-GB" sz="3600" dirty="0"/>
              <a:t>biographer of Shelley and Henry Thoreau</a:t>
            </a:r>
          </a:p>
          <a:p>
            <a:endParaRPr lang="en-GB" sz="3600" dirty="0"/>
          </a:p>
          <a:p>
            <a:r>
              <a:rPr lang="en-GB" sz="3600" dirty="0"/>
              <a:t>campaigned for animal rights, vegetarianism, environmentalism, socialism and against blood sports </a:t>
            </a:r>
          </a:p>
        </p:txBody>
      </p:sp>
    </p:spTree>
    <p:extLst>
      <p:ext uri="{BB962C8B-B14F-4D97-AF65-F5344CB8AC3E}">
        <p14:creationId xmlns:p14="http://schemas.microsoft.com/office/powerpoint/2010/main" val="42647681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Leela</a:t>
            </a:r>
            <a:r>
              <a:rPr lang="en-US" dirty="0"/>
              <a:t> Gandhi, </a:t>
            </a:r>
            <a:r>
              <a:rPr lang="en-US" i="1" dirty="0"/>
              <a:t>Affective Communities</a:t>
            </a:r>
            <a:br>
              <a:rPr lang="en-GB" dirty="0"/>
            </a:br>
            <a:endParaRPr lang="en-US" dirty="0"/>
          </a:p>
        </p:txBody>
      </p:sp>
      <p:sp>
        <p:nvSpPr>
          <p:cNvPr id="3" name="Content Placeholder 2"/>
          <p:cNvSpPr>
            <a:spLocks noGrp="1"/>
          </p:cNvSpPr>
          <p:nvPr>
            <p:ph idx="1"/>
          </p:nvPr>
        </p:nvSpPr>
        <p:spPr>
          <a:xfrm>
            <a:off x="457200" y="1417638"/>
            <a:ext cx="8229600" cy="5440362"/>
          </a:xfrm>
        </p:spPr>
        <p:txBody>
          <a:bodyPr>
            <a:normAutofit/>
          </a:bodyPr>
          <a:lstStyle/>
          <a:p>
            <a:pPr marL="0" indent="0">
              <a:buNone/>
            </a:pPr>
            <a:r>
              <a:rPr lang="en-GB" dirty="0"/>
              <a:t>‘For many late Victorian vegetarian and animal rights campaigners, such as Henry Salt, prevailing attitudes towards nonhuman life were tragically symptomatic of imperial reason, its tireless </a:t>
            </a:r>
            <a:r>
              <a:rPr lang="en-GB" dirty="0" err="1"/>
              <a:t>binarism</a:t>
            </a:r>
            <a:r>
              <a:rPr lang="en-GB" dirty="0"/>
              <a:t>, and its insistence upon rigid dichotomies between races, cultures, species, genders, sexualities. In this context, dietary reform and the language of animal rights were very often postulated as variations on the theme of anti-imperial politics.’</a:t>
            </a:r>
          </a:p>
        </p:txBody>
      </p:sp>
    </p:spTree>
    <p:extLst>
      <p:ext uri="{BB962C8B-B14F-4D97-AF65-F5344CB8AC3E}">
        <p14:creationId xmlns:p14="http://schemas.microsoft.com/office/powerpoint/2010/main" val="1568747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Oscar Wilde to Violet Fane (1888)</a:t>
            </a:r>
            <a:endParaRPr lang="en-US" dirty="0"/>
          </a:p>
        </p:txBody>
      </p:sp>
      <p:sp>
        <p:nvSpPr>
          <p:cNvPr id="3" name="Content Placeholder 2"/>
          <p:cNvSpPr>
            <a:spLocks noGrp="1"/>
          </p:cNvSpPr>
          <p:nvPr>
            <p:ph idx="1"/>
          </p:nvPr>
        </p:nvSpPr>
        <p:spPr>
          <a:xfrm>
            <a:off x="457200" y="1600200"/>
            <a:ext cx="8229600" cy="5007937"/>
          </a:xfrm>
        </p:spPr>
        <p:txBody>
          <a:bodyPr>
            <a:normAutofit/>
          </a:bodyPr>
          <a:lstStyle/>
          <a:p>
            <a:pPr marL="0" indent="0">
              <a:buNone/>
            </a:pPr>
            <a:r>
              <a:rPr lang="en-GB" sz="3600" dirty="0"/>
              <a:t>‘Vegetarianism . . .would make a capital article—its connection with philosophy is very curious, —dating from the earliest Greek days, and taken by the Greeks from the East—and so is its </a:t>
            </a:r>
            <a:r>
              <a:rPr lang="en-GB" sz="3600" u="sng" dirty="0"/>
              <a:t>connection with modern socialism, atheism, nihilism, anarchy and other political creeds</a:t>
            </a:r>
            <a:r>
              <a:rPr lang="en-GB" sz="3600" dirty="0"/>
              <a:t>.’ </a:t>
            </a:r>
            <a:endParaRPr lang="en-US" sz="3600" dirty="0"/>
          </a:p>
        </p:txBody>
      </p:sp>
    </p:spTree>
    <p:extLst>
      <p:ext uri="{BB962C8B-B14F-4D97-AF65-F5344CB8AC3E}">
        <p14:creationId xmlns:p14="http://schemas.microsoft.com/office/powerpoint/2010/main" val="1467076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Mohandas Gandhi in London</a:t>
            </a:r>
            <a:endParaRPr lang="en-US" dirty="0"/>
          </a:p>
        </p:txBody>
      </p:sp>
      <p:pic>
        <p:nvPicPr>
          <p:cNvPr id="4" name="Content Placeholder 3"/>
          <p:cNvPicPr>
            <a:picLocks noGrp="1" noChangeAspect="1"/>
          </p:cNvPicPr>
          <p:nvPr>
            <p:ph idx="1"/>
          </p:nvPr>
        </p:nvPicPr>
        <p:blipFill>
          <a:blip r:embed="rId2"/>
          <a:srcRect l="-61651" r="-61651"/>
          <a:stretch>
            <a:fillRect/>
          </a:stretch>
        </p:blipFill>
        <p:spPr/>
      </p:pic>
    </p:spTree>
    <p:extLst>
      <p:ext uri="{BB962C8B-B14F-4D97-AF65-F5344CB8AC3E}">
        <p14:creationId xmlns:p14="http://schemas.microsoft.com/office/powerpoint/2010/main" val="7721645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559649"/>
          </a:xfrm>
        </p:spPr>
        <p:txBody>
          <a:bodyPr>
            <a:normAutofit/>
          </a:bodyPr>
          <a:lstStyle/>
          <a:p>
            <a:r>
              <a:rPr lang="en-US" dirty="0"/>
              <a:t>Gandhi on eating meat (</a:t>
            </a:r>
            <a:r>
              <a:rPr lang="en-US" i="1" dirty="0"/>
              <a:t>Autobiography</a:t>
            </a:r>
            <a:r>
              <a:rPr lang="en-US" dirty="0"/>
              <a:t>)</a:t>
            </a:r>
          </a:p>
        </p:txBody>
      </p:sp>
      <p:sp>
        <p:nvSpPr>
          <p:cNvPr id="3" name="Content Placeholder 2"/>
          <p:cNvSpPr>
            <a:spLocks noGrp="1"/>
          </p:cNvSpPr>
          <p:nvPr>
            <p:ph idx="1"/>
          </p:nvPr>
        </p:nvSpPr>
        <p:spPr/>
        <p:txBody>
          <a:bodyPr>
            <a:normAutofit/>
          </a:bodyPr>
          <a:lstStyle/>
          <a:p>
            <a:pPr marL="0" indent="0">
              <a:buNone/>
            </a:pPr>
            <a:endParaRPr lang="en-GB" sz="3600" dirty="0"/>
          </a:p>
          <a:p>
            <a:pPr marL="0" indent="0">
              <a:buNone/>
            </a:pPr>
            <a:r>
              <a:rPr lang="en-GB" sz="3600" dirty="0"/>
              <a:t>‘It was not a question of pleasing my palate . . . I wished to be strong and daring and wanted my countrymen also to be such so that we might defeat the English and make India free.’ </a:t>
            </a:r>
            <a:endParaRPr lang="en-US" sz="3600" dirty="0"/>
          </a:p>
        </p:txBody>
      </p:sp>
    </p:spTree>
    <p:extLst>
      <p:ext uri="{BB962C8B-B14F-4D97-AF65-F5344CB8AC3E}">
        <p14:creationId xmlns:p14="http://schemas.microsoft.com/office/powerpoint/2010/main" val="2406488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Veganarchism</a:t>
            </a:r>
            <a:r>
              <a:rPr lang="en-GB" dirty="0">
                <a:effectLst/>
              </a:rPr>
              <a:t> </a:t>
            </a:r>
            <a:endParaRPr lang="en-US" dirty="0"/>
          </a:p>
        </p:txBody>
      </p:sp>
      <p:pic>
        <p:nvPicPr>
          <p:cNvPr id="4" name="Content Placeholder 3" descr="308px-Veganarchism.png"/>
          <p:cNvPicPr>
            <a:picLocks noGrp="1" noChangeAspect="1"/>
          </p:cNvPicPr>
          <p:nvPr>
            <p:ph idx="1"/>
          </p:nvPr>
        </p:nvPicPr>
        <p:blipFill>
          <a:blip r:embed="rId2">
            <a:extLst>
              <a:ext uri="{28A0092B-C50C-407E-A947-70E740481C1C}">
                <a14:useLocalDpi xmlns:a14="http://schemas.microsoft.com/office/drawing/2010/main" val="0"/>
              </a:ext>
            </a:extLst>
          </a:blip>
          <a:srcRect l="-60397" r="-60397"/>
          <a:stretch>
            <a:fillRect/>
          </a:stretch>
        </p:blipFill>
        <p:spPr/>
      </p:pic>
    </p:spTree>
    <p:extLst>
      <p:ext uri="{BB962C8B-B14F-4D97-AF65-F5344CB8AC3E}">
        <p14:creationId xmlns:p14="http://schemas.microsoft.com/office/powerpoint/2010/main" val="4092588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British historian Thomas Babington Macaulay  (1841)</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GB" sz="3600" dirty="0"/>
              <a:t>The Bengali man is ‘feeble even to effeminacy. He lives in a constant vapour bath. His pursuits are sedentary, his limbs are delicate, his movements languid. During many ages he has been trampled upon by men of bolder and more hardy breeds. Courage, independence, veracity, are qualities to which his constitution and his situation are equally unfavourable’. </a:t>
            </a:r>
            <a:endParaRPr lang="en-US" sz="3600" dirty="0"/>
          </a:p>
        </p:txBody>
      </p:sp>
    </p:spTree>
    <p:extLst>
      <p:ext uri="{BB962C8B-B14F-4D97-AF65-F5344CB8AC3E}">
        <p14:creationId xmlns:p14="http://schemas.microsoft.com/office/powerpoint/2010/main" val="1662285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3076B-C590-8649-B6FF-3B248C8457A1}"/>
              </a:ext>
            </a:extLst>
          </p:cNvPr>
          <p:cNvSpPr>
            <a:spLocks noGrp="1"/>
          </p:cNvSpPr>
          <p:nvPr>
            <p:ph type="title"/>
          </p:nvPr>
        </p:nvSpPr>
        <p:spPr>
          <a:xfrm>
            <a:off x="363071" y="557026"/>
            <a:ext cx="8229600" cy="1849998"/>
          </a:xfrm>
        </p:spPr>
        <p:txBody>
          <a:bodyPr>
            <a:normAutofit/>
          </a:bodyPr>
          <a:lstStyle/>
          <a:p>
            <a:r>
              <a:rPr lang="en-GB" sz="3600" dirty="0"/>
              <a:t>Anglo-Irish writer Oliver Goldsmith, </a:t>
            </a:r>
            <a:r>
              <a:rPr lang="en-GB" sz="3600" i="1" dirty="0"/>
              <a:t>History of the Earth and Animated Nature </a:t>
            </a:r>
            <a:r>
              <a:rPr lang="en-GB" sz="3600" dirty="0"/>
              <a:t>(1774)</a:t>
            </a:r>
            <a:endParaRPr lang="en-US" sz="3600" dirty="0"/>
          </a:p>
        </p:txBody>
      </p:sp>
      <p:sp>
        <p:nvSpPr>
          <p:cNvPr id="3" name="Content Placeholder 2">
            <a:extLst>
              <a:ext uri="{FF2B5EF4-FFF2-40B4-BE49-F238E27FC236}">
                <a16:creationId xmlns:a16="http://schemas.microsoft.com/office/drawing/2014/main" id="{6AD189D0-D73F-E142-88F8-83F818A07A1C}"/>
              </a:ext>
            </a:extLst>
          </p:cNvPr>
          <p:cNvSpPr>
            <a:spLocks noGrp="1"/>
          </p:cNvSpPr>
          <p:nvPr>
            <p:ph idx="1"/>
          </p:nvPr>
        </p:nvSpPr>
        <p:spPr>
          <a:xfrm>
            <a:off x="457200" y="3429000"/>
            <a:ext cx="8229600" cy="2697163"/>
          </a:xfrm>
        </p:spPr>
        <p:txBody>
          <a:bodyPr/>
          <a:lstStyle/>
          <a:p>
            <a:pPr marL="0" indent="0">
              <a:buNone/>
            </a:pPr>
            <a:r>
              <a:rPr lang="en-GB" dirty="0"/>
              <a:t>‘Fed on rice, and clothed in silk vestments, [Bengali] soldiers are unable to oppose the onset of an European army.’</a:t>
            </a:r>
            <a:endParaRPr lang="en-US" dirty="0"/>
          </a:p>
        </p:txBody>
      </p:sp>
    </p:spTree>
    <p:extLst>
      <p:ext uri="{BB962C8B-B14F-4D97-AF65-F5344CB8AC3E}">
        <p14:creationId xmlns:p14="http://schemas.microsoft.com/office/powerpoint/2010/main" val="9133114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US historian George M. Beard, </a:t>
            </a:r>
            <a:r>
              <a:rPr lang="en-US" i="1" dirty="0"/>
              <a:t>Eating and Drinking</a:t>
            </a:r>
            <a:r>
              <a:rPr lang="en-US" dirty="0"/>
              <a:t> (1871)</a:t>
            </a:r>
          </a:p>
        </p:txBody>
      </p:sp>
      <p:sp>
        <p:nvSpPr>
          <p:cNvPr id="3" name="Content Placeholder 2"/>
          <p:cNvSpPr>
            <a:spLocks noGrp="1"/>
          </p:cNvSpPr>
          <p:nvPr>
            <p:ph idx="1"/>
          </p:nvPr>
        </p:nvSpPr>
        <p:spPr/>
        <p:txBody>
          <a:bodyPr>
            <a:normAutofit/>
          </a:bodyPr>
          <a:lstStyle/>
          <a:p>
            <a:pPr marL="0" indent="0">
              <a:buNone/>
            </a:pPr>
            <a:endParaRPr lang="en-GB" sz="4000" dirty="0"/>
          </a:p>
          <a:p>
            <a:pPr marL="0" indent="0">
              <a:buNone/>
            </a:pPr>
            <a:endParaRPr lang="en-GB" sz="4000" dirty="0"/>
          </a:p>
          <a:p>
            <a:pPr marL="0" indent="0">
              <a:buNone/>
            </a:pPr>
            <a:r>
              <a:rPr lang="en-GB" sz="4000" dirty="0"/>
              <a:t>‘The most powerful nations and the greatest and best men everywhere are flesh eaters.’</a:t>
            </a:r>
          </a:p>
          <a:p>
            <a:pPr marL="0" indent="0">
              <a:buNone/>
            </a:pPr>
            <a:endParaRPr lang="en-US" sz="4000" dirty="0"/>
          </a:p>
        </p:txBody>
      </p:sp>
    </p:spTree>
    <p:extLst>
      <p:ext uri="{BB962C8B-B14F-4D97-AF65-F5344CB8AC3E}">
        <p14:creationId xmlns:p14="http://schemas.microsoft.com/office/powerpoint/2010/main" val="26270819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711958"/>
          </a:xfrm>
        </p:spPr>
        <p:txBody>
          <a:bodyPr>
            <a:normAutofit fontScale="90000"/>
          </a:bodyPr>
          <a:lstStyle/>
          <a:p>
            <a:r>
              <a:rPr lang="en-US" dirty="0"/>
              <a:t>Mexican Politician Francisco </a:t>
            </a:r>
            <a:r>
              <a:rPr lang="en-US" dirty="0" err="1"/>
              <a:t>Bulnes</a:t>
            </a:r>
            <a:r>
              <a:rPr lang="en-US" dirty="0"/>
              <a:t>, </a:t>
            </a:r>
            <a:r>
              <a:rPr lang="en-US" i="1" dirty="0"/>
              <a:t>El </a:t>
            </a:r>
            <a:r>
              <a:rPr lang="en-US" i="1" dirty="0" err="1"/>
              <a:t>porvenir</a:t>
            </a:r>
            <a:r>
              <a:rPr lang="en-US" i="1" dirty="0"/>
              <a:t> de las </a:t>
            </a:r>
            <a:r>
              <a:rPr lang="en-US" i="1" dirty="0" err="1"/>
              <a:t>naciones</a:t>
            </a:r>
            <a:r>
              <a:rPr lang="en-US" i="1" dirty="0"/>
              <a:t> </a:t>
            </a:r>
            <a:r>
              <a:rPr lang="en-US" i="1" dirty="0" err="1"/>
              <a:t>latinoamericanas</a:t>
            </a:r>
            <a:r>
              <a:rPr lang="en-US" dirty="0"/>
              <a:t> </a:t>
            </a:r>
            <a:r>
              <a:rPr lang="en-US" i="1" dirty="0"/>
              <a:t>[The Future of the Latin American Nations</a:t>
            </a:r>
            <a:r>
              <a:rPr lang="en-US" dirty="0"/>
              <a:t>] (1899)</a:t>
            </a:r>
          </a:p>
        </p:txBody>
      </p:sp>
      <p:sp>
        <p:nvSpPr>
          <p:cNvPr id="3" name="Content Placeholder 2"/>
          <p:cNvSpPr>
            <a:spLocks noGrp="1"/>
          </p:cNvSpPr>
          <p:nvPr>
            <p:ph idx="1"/>
          </p:nvPr>
        </p:nvSpPr>
        <p:spPr>
          <a:xfrm>
            <a:off x="457200" y="2986596"/>
            <a:ext cx="8229600" cy="3139567"/>
          </a:xfrm>
        </p:spPr>
        <p:txBody>
          <a:bodyPr>
            <a:normAutofit/>
          </a:bodyPr>
          <a:lstStyle/>
          <a:p>
            <a:pPr marL="0" indent="0">
              <a:buNone/>
            </a:pPr>
            <a:endParaRPr lang="en-GB" sz="4000" dirty="0"/>
          </a:p>
          <a:p>
            <a:pPr marL="0" indent="0">
              <a:buNone/>
            </a:pPr>
            <a:r>
              <a:rPr lang="en-GB" sz="4000" dirty="0"/>
              <a:t>‘All powerful peoples’ have been carnivores.</a:t>
            </a:r>
            <a:endParaRPr lang="en-US" sz="4000" dirty="0"/>
          </a:p>
        </p:txBody>
      </p:sp>
    </p:spTree>
    <p:extLst>
      <p:ext uri="{BB962C8B-B14F-4D97-AF65-F5344CB8AC3E}">
        <p14:creationId xmlns:p14="http://schemas.microsoft.com/office/powerpoint/2010/main" val="14383382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22858"/>
          </a:xfrm>
        </p:spPr>
        <p:txBody>
          <a:bodyPr>
            <a:noAutofit/>
          </a:bodyPr>
          <a:lstStyle/>
          <a:p>
            <a:pPr marL="0" indent="0"/>
            <a:r>
              <a:rPr lang="en-US" sz="2400" dirty="0" err="1"/>
              <a:t>Clorinda</a:t>
            </a:r>
            <a:r>
              <a:rPr lang="en-US" sz="2400" dirty="0"/>
              <a:t> </a:t>
            </a:r>
            <a:r>
              <a:rPr lang="en-US" sz="2400" dirty="0" err="1"/>
              <a:t>Matto</a:t>
            </a:r>
            <a:r>
              <a:rPr lang="en-US" sz="2400" dirty="0"/>
              <a:t> de Turner, </a:t>
            </a:r>
            <a:r>
              <a:rPr lang="en-US" sz="2400" i="1" dirty="0"/>
              <a:t>Birds without A Nest: A Story of Indian Life and Priestly Oppression in Peru</a:t>
            </a:r>
            <a:r>
              <a:rPr lang="en-US" sz="2400" dirty="0"/>
              <a:t> (1889)</a:t>
            </a:r>
            <a:br>
              <a:rPr lang="en-US" sz="2400" dirty="0"/>
            </a:br>
            <a:endParaRPr lang="en-US" sz="2400" dirty="0"/>
          </a:p>
        </p:txBody>
      </p:sp>
      <p:sp>
        <p:nvSpPr>
          <p:cNvPr id="3" name="Content Placeholder 2"/>
          <p:cNvSpPr>
            <a:spLocks noGrp="1"/>
          </p:cNvSpPr>
          <p:nvPr>
            <p:ph idx="1"/>
          </p:nvPr>
        </p:nvSpPr>
        <p:spPr>
          <a:xfrm>
            <a:off x="457200" y="1234198"/>
            <a:ext cx="8229600" cy="5635142"/>
          </a:xfrm>
        </p:spPr>
        <p:txBody>
          <a:bodyPr>
            <a:normAutofit fontScale="92500" lnSpcReduction="20000"/>
          </a:bodyPr>
          <a:lstStyle/>
          <a:p>
            <a:pPr marL="0" indent="0">
              <a:buNone/>
            </a:pPr>
            <a:r>
              <a:rPr lang="en-GB" dirty="0"/>
              <a:t>‘It is proven that the Indians’ diet has caused their cerebral functions to degenerate.  As you have no doubt noticed, these disinherited beings scarcely ever eat meat, and the advances of modern science have proven to us that cerebral activity is in direct relation to its nutritional sources.  With the Indian condemned to eat an extremely limited vegetable diet, living on turnip greens, boiled beans, and quinoa leaves, with no </a:t>
            </a:r>
            <a:r>
              <a:rPr lang="en-GB" dirty="0" err="1"/>
              <a:t>albuminoids</a:t>
            </a:r>
            <a:r>
              <a:rPr lang="en-GB" dirty="0"/>
              <a:t> or organic salts, his brain has no source from which to draw phosphates and lecithin for psychic effort; it serves only to fatten the brain, which plunges him into the depths of cognitive darkness, making him live at the same level as his work animals.’</a:t>
            </a:r>
            <a:endParaRPr lang="en-US" dirty="0"/>
          </a:p>
        </p:txBody>
      </p:sp>
    </p:spTree>
    <p:extLst>
      <p:ext uri="{BB962C8B-B14F-4D97-AF65-F5344CB8AC3E}">
        <p14:creationId xmlns:p14="http://schemas.microsoft.com/office/powerpoint/2010/main" val="22161663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 jingle Gandhi recalled from his youth</a:t>
            </a:r>
          </a:p>
        </p:txBody>
      </p:sp>
      <p:sp>
        <p:nvSpPr>
          <p:cNvPr id="3" name="Content Placeholder 2"/>
          <p:cNvSpPr>
            <a:spLocks noGrp="1"/>
          </p:cNvSpPr>
          <p:nvPr>
            <p:ph idx="1"/>
          </p:nvPr>
        </p:nvSpPr>
        <p:spPr/>
        <p:txBody>
          <a:bodyPr>
            <a:normAutofit lnSpcReduction="10000"/>
          </a:bodyPr>
          <a:lstStyle/>
          <a:p>
            <a:pPr marL="0" indent="0">
              <a:buNone/>
            </a:pPr>
            <a:endParaRPr lang="en-GB" dirty="0"/>
          </a:p>
          <a:p>
            <a:pPr marL="0" indent="0">
              <a:buNone/>
            </a:pPr>
            <a:endParaRPr lang="en-GB" dirty="0"/>
          </a:p>
          <a:p>
            <a:pPr marL="0" indent="0">
              <a:buNone/>
            </a:pPr>
            <a:r>
              <a:rPr lang="en-GB" dirty="0"/>
              <a:t>‘Behold the mighty Englishman</a:t>
            </a:r>
          </a:p>
          <a:p>
            <a:pPr marL="0" indent="0">
              <a:buNone/>
            </a:pPr>
            <a:r>
              <a:rPr lang="en-GB" dirty="0"/>
              <a:t>He rules the Indian small.</a:t>
            </a:r>
          </a:p>
          <a:p>
            <a:pPr marL="0" indent="0">
              <a:buNone/>
            </a:pPr>
            <a:r>
              <a:rPr lang="en-GB" dirty="0"/>
              <a:t>Because being a meat-eater</a:t>
            </a:r>
          </a:p>
          <a:p>
            <a:pPr marL="0" indent="0">
              <a:buNone/>
            </a:pPr>
            <a:r>
              <a:rPr lang="en-GB" dirty="0"/>
              <a:t>He is five cubits tall.’</a:t>
            </a:r>
          </a:p>
          <a:p>
            <a:pPr marL="0" indent="0">
              <a:buNone/>
            </a:pPr>
            <a:endParaRPr lang="en-US" dirty="0"/>
          </a:p>
          <a:p>
            <a:pPr marL="0" indent="0">
              <a:buNone/>
            </a:pPr>
            <a:r>
              <a:rPr lang="en-US" dirty="0"/>
              <a:t>(5 cubits is about 2.2 meters, or over 7 feet.)</a:t>
            </a:r>
          </a:p>
        </p:txBody>
      </p:sp>
    </p:spTree>
    <p:extLst>
      <p:ext uri="{BB962C8B-B14F-4D97-AF65-F5344CB8AC3E}">
        <p14:creationId xmlns:p14="http://schemas.microsoft.com/office/powerpoint/2010/main" val="225758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Parama Roy, ‘A Dietetics of Virile Emergency’, </a:t>
            </a:r>
            <a:r>
              <a:rPr lang="en-US" sz="2400" i="1" dirty="0"/>
              <a:t>Women's Studies International Forum</a:t>
            </a:r>
            <a:r>
              <a:rPr lang="en-US" sz="2400" dirty="0"/>
              <a:t> (2014)</a:t>
            </a:r>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pPr marL="0" indent="0">
              <a:buNone/>
            </a:pPr>
            <a:r>
              <a:rPr lang="en-GB" dirty="0"/>
              <a:t>‘It is well known that British colonialism in India induced a crisis among the colonised regarding their deficits . . . What to eat, how to eat, and how to make eating a passport into a modern and virile comity of nations—these came to engage Indian thinkers smarting under the accusations of effeminacy, physical degeneracy, historical backwardness, and political enslavement. One common response to this among 19C Bengali males was a cult of physical culture, combined with . . . carefully nurtured [meat eating]; together these were held to constitute a this-worldly programme of man-making that could re-vitalise a physically debilitated and gutless Bengali Hindu male.’</a:t>
            </a:r>
          </a:p>
          <a:p>
            <a:pPr marL="0" indent="0">
              <a:buNone/>
            </a:pPr>
            <a:endParaRPr lang="en-US" dirty="0"/>
          </a:p>
        </p:txBody>
      </p:sp>
    </p:spTree>
    <p:extLst>
      <p:ext uri="{BB962C8B-B14F-4D97-AF65-F5344CB8AC3E}">
        <p14:creationId xmlns:p14="http://schemas.microsoft.com/office/powerpoint/2010/main" val="12338993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Swami Vivekananda </a:t>
            </a:r>
            <a:endParaRPr lang="en-US" dirty="0"/>
          </a:p>
        </p:txBody>
      </p:sp>
      <p:pic>
        <p:nvPicPr>
          <p:cNvPr id="4" name="Content Placeholder 3"/>
          <p:cNvPicPr>
            <a:picLocks noGrp="1" noChangeAspect="1"/>
          </p:cNvPicPr>
          <p:nvPr>
            <p:ph idx="1"/>
          </p:nvPr>
        </p:nvPicPr>
        <p:blipFill>
          <a:blip r:embed="rId2"/>
          <a:srcRect l="-74729" r="-74729"/>
          <a:stretch>
            <a:fillRect/>
          </a:stretch>
        </p:blipFill>
        <p:spPr>
          <a:xfrm>
            <a:off x="-1706782" y="1417638"/>
            <a:ext cx="8229600" cy="4525963"/>
          </a:xfrm>
        </p:spPr>
      </p:pic>
      <p:sp>
        <p:nvSpPr>
          <p:cNvPr id="5" name="Rectangle 4"/>
          <p:cNvSpPr/>
          <p:nvPr/>
        </p:nvSpPr>
        <p:spPr>
          <a:xfrm>
            <a:off x="4572000" y="3680619"/>
            <a:ext cx="4429400" cy="1569660"/>
          </a:xfrm>
          <a:prstGeom prst="rect">
            <a:avLst/>
          </a:prstGeom>
        </p:spPr>
        <p:txBody>
          <a:bodyPr wrap="square">
            <a:spAutoFit/>
          </a:bodyPr>
          <a:lstStyle/>
          <a:p>
            <a:r>
              <a:rPr lang="en-GB" sz="4800" dirty="0"/>
              <a:t>‘beef, biceps and Bhagavad Gita’ </a:t>
            </a:r>
            <a:endParaRPr lang="en-US" sz="4800" dirty="0"/>
          </a:p>
        </p:txBody>
      </p:sp>
    </p:spTree>
    <p:extLst>
      <p:ext uri="{BB962C8B-B14F-4D97-AF65-F5344CB8AC3E}">
        <p14:creationId xmlns:p14="http://schemas.microsoft.com/office/powerpoint/2010/main" val="34767509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5024" y="274638"/>
            <a:ext cx="4041775" cy="595473"/>
          </a:xfrm>
        </p:spPr>
        <p:txBody>
          <a:bodyPr>
            <a:normAutofit fontScale="90000"/>
          </a:bodyPr>
          <a:lstStyle/>
          <a:p>
            <a:r>
              <a:rPr lang="en-GB" dirty="0"/>
              <a:t>Sheikh </a:t>
            </a:r>
            <a:r>
              <a:rPr lang="en-GB" dirty="0" err="1"/>
              <a:t>Mehtab</a:t>
            </a:r>
            <a:r>
              <a:rPr lang="en-GB" dirty="0"/>
              <a:t> </a:t>
            </a:r>
            <a:endParaRPr lang="en-US" dirty="0"/>
          </a:p>
        </p:txBody>
      </p:sp>
      <p:sp>
        <p:nvSpPr>
          <p:cNvPr id="7" name="Text Placeholder 6"/>
          <p:cNvSpPr>
            <a:spLocks noGrp="1"/>
          </p:cNvSpPr>
          <p:nvPr>
            <p:ph type="body" idx="1"/>
          </p:nvPr>
        </p:nvSpPr>
        <p:spPr>
          <a:xfrm>
            <a:off x="457200" y="635053"/>
            <a:ext cx="4040188" cy="1539822"/>
          </a:xfrm>
        </p:spPr>
        <p:txBody>
          <a:bodyPr>
            <a:normAutofit/>
          </a:bodyPr>
          <a:lstStyle/>
          <a:p>
            <a:r>
              <a:rPr lang="en-US" dirty="0"/>
              <a:t>A young Gandhi with his classmate Sheikh </a:t>
            </a:r>
            <a:r>
              <a:rPr lang="en-US" dirty="0" err="1"/>
              <a:t>Mehtab</a:t>
            </a:r>
            <a:r>
              <a:rPr lang="en-US" dirty="0"/>
              <a:t> (right) at Rajkot, 1883</a:t>
            </a:r>
          </a:p>
          <a:p>
            <a:endParaRPr lang="en-US" dirty="0"/>
          </a:p>
        </p:txBody>
      </p:sp>
      <p:pic>
        <p:nvPicPr>
          <p:cNvPr id="4" name="Content Placeholder 3"/>
          <p:cNvPicPr>
            <a:picLocks noGrp="1" noChangeAspect="1"/>
          </p:cNvPicPr>
          <p:nvPr>
            <p:ph sz="half" idx="2"/>
          </p:nvPr>
        </p:nvPicPr>
        <p:blipFill>
          <a:blip r:embed="rId2"/>
          <a:srcRect l="-13616" r="-13616"/>
          <a:stretch>
            <a:fillRect/>
          </a:stretch>
        </p:blipFill>
        <p:spPr>
          <a:xfrm>
            <a:off x="457200" y="2125524"/>
            <a:ext cx="4040188" cy="3951288"/>
          </a:xfrm>
        </p:spPr>
      </p:pic>
      <p:sp>
        <p:nvSpPr>
          <p:cNvPr id="8" name="Text Placeholder 7"/>
          <p:cNvSpPr>
            <a:spLocks noGrp="1"/>
          </p:cNvSpPr>
          <p:nvPr>
            <p:ph type="body" sz="quarter" idx="3"/>
          </p:nvPr>
        </p:nvSpPr>
        <p:spPr>
          <a:xfrm>
            <a:off x="4645025" y="1535113"/>
            <a:ext cx="4041775" cy="45719"/>
          </a:xfrm>
        </p:spPr>
        <p:txBody>
          <a:bodyPr>
            <a:normAutofit fontScale="25000" lnSpcReduction="20000"/>
          </a:bodyPr>
          <a:lstStyle/>
          <a:p>
            <a:endParaRPr lang="en-US" dirty="0"/>
          </a:p>
        </p:txBody>
      </p:sp>
      <p:sp>
        <p:nvSpPr>
          <p:cNvPr id="9" name="Content Placeholder 8"/>
          <p:cNvSpPr>
            <a:spLocks noGrp="1"/>
          </p:cNvSpPr>
          <p:nvPr>
            <p:ph sz="quarter" idx="4"/>
          </p:nvPr>
        </p:nvSpPr>
        <p:spPr>
          <a:xfrm>
            <a:off x="4645025" y="1058243"/>
            <a:ext cx="4498975" cy="5799757"/>
          </a:xfrm>
        </p:spPr>
        <p:txBody>
          <a:bodyPr>
            <a:noAutofit/>
          </a:bodyPr>
          <a:lstStyle/>
          <a:p>
            <a:pPr marL="0" indent="0">
              <a:buNone/>
            </a:pPr>
            <a:r>
              <a:rPr lang="en-GB" sz="3200" dirty="0"/>
              <a:t>‘We are a weak people because we do not eat meat. The English are able to rule over us, because they are meat-eaters. You know how hardy I am, and how great a runner  too. It is because I am a meat-eater. . . You should do likewise.’ </a:t>
            </a:r>
            <a:endParaRPr lang="en-US" sz="3200" dirty="0"/>
          </a:p>
          <a:p>
            <a:endParaRPr lang="en-US" sz="3200" dirty="0"/>
          </a:p>
        </p:txBody>
      </p:sp>
    </p:spTree>
    <p:extLst>
      <p:ext uri="{BB962C8B-B14F-4D97-AF65-F5344CB8AC3E}">
        <p14:creationId xmlns:p14="http://schemas.microsoft.com/office/powerpoint/2010/main" val="11391820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a:t>Vegetarianism Today</a:t>
            </a:r>
          </a:p>
        </p:txBody>
      </p:sp>
      <p:sp>
        <p:nvSpPr>
          <p:cNvPr id="8" name="Content Placeholder 7"/>
          <p:cNvSpPr>
            <a:spLocks noGrp="1"/>
          </p:cNvSpPr>
          <p:nvPr>
            <p:ph idx="1"/>
          </p:nvPr>
        </p:nvSpPr>
        <p:spPr>
          <a:xfrm>
            <a:off x="457200" y="2837329"/>
            <a:ext cx="8229600" cy="3288834"/>
          </a:xfrm>
        </p:spPr>
        <p:txBody>
          <a:bodyPr>
            <a:normAutofit lnSpcReduction="10000"/>
          </a:bodyPr>
          <a:lstStyle/>
          <a:p>
            <a:r>
              <a:rPr lang="en-US" dirty="0"/>
              <a:t>Religious (Buddhism, Jainism, strict Hinduism, Seventh-Day Adventists . . .)</a:t>
            </a:r>
          </a:p>
          <a:p>
            <a:r>
              <a:rPr lang="en-US" dirty="0"/>
              <a:t>Health </a:t>
            </a:r>
          </a:p>
          <a:p>
            <a:r>
              <a:rPr lang="en-US" dirty="0"/>
              <a:t>Moral/ethical (animal rights, environmental)</a:t>
            </a:r>
          </a:p>
          <a:p>
            <a:r>
              <a:rPr lang="en-US" dirty="0"/>
              <a:t>Political (counter-cultural critiques of </a:t>
            </a:r>
            <a:r>
              <a:rPr lang="en-US"/>
              <a:t>industrial food </a:t>
            </a:r>
            <a:r>
              <a:rPr lang="en-US" dirty="0"/>
              <a:t>. . .)</a:t>
            </a:r>
          </a:p>
          <a:p>
            <a:pPr marL="0" indent="0">
              <a:buNone/>
            </a:pPr>
            <a:endParaRPr lang="en-US" dirty="0"/>
          </a:p>
        </p:txBody>
      </p:sp>
    </p:spTree>
    <p:extLst>
      <p:ext uri="{BB962C8B-B14F-4D97-AF65-F5344CB8AC3E}">
        <p14:creationId xmlns:p14="http://schemas.microsoft.com/office/powerpoint/2010/main" val="21052396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Brian Dominick, </a:t>
            </a:r>
            <a:r>
              <a:rPr lang="en-GB" sz="3600" i="1" dirty="0"/>
              <a:t>Animal Liberation and Social Revolution </a:t>
            </a:r>
            <a:r>
              <a:rPr lang="en-GB" sz="3600" dirty="0"/>
              <a:t>(1995)</a:t>
            </a:r>
            <a:endParaRPr lang="en-US" sz="3600" dirty="0"/>
          </a:p>
        </p:txBody>
      </p:sp>
      <p:sp>
        <p:nvSpPr>
          <p:cNvPr id="3" name="Content Placeholder 2"/>
          <p:cNvSpPr>
            <a:spLocks noGrp="1"/>
          </p:cNvSpPr>
          <p:nvPr>
            <p:ph idx="1"/>
          </p:nvPr>
        </p:nvSpPr>
        <p:spPr>
          <a:xfrm>
            <a:off x="457200" y="1600200"/>
            <a:ext cx="8229600" cy="5257800"/>
          </a:xfrm>
        </p:spPr>
        <p:txBody>
          <a:bodyPr>
            <a:normAutofit/>
          </a:bodyPr>
          <a:lstStyle/>
          <a:p>
            <a:pPr marL="0" indent="0">
              <a:buNone/>
            </a:pPr>
            <a:endParaRPr lang="en-GB" dirty="0"/>
          </a:p>
          <a:p>
            <a:pPr marL="0" indent="0">
              <a:buNone/>
            </a:pPr>
            <a:r>
              <a:rPr lang="en-GB" dirty="0"/>
              <a:t>‘I am vegan because I have compassion for animals; I see them as beings possessed of value not unlike humans. I am an anarchist because I have that same compassion for humans, and because I refuse to settle for compromised perspectives, half-assed strategies and sold-out objectives. As a radical, my approach to animal and human liberation is without compromise: total freedom for all, or else.’</a:t>
            </a:r>
            <a:r>
              <a:rPr lang="en-GB" dirty="0">
                <a:effectLst/>
              </a:rPr>
              <a:t> </a:t>
            </a:r>
            <a:endParaRPr lang="en-US" dirty="0"/>
          </a:p>
        </p:txBody>
      </p:sp>
    </p:spTree>
    <p:extLst>
      <p:ext uri="{BB962C8B-B14F-4D97-AF65-F5344CB8AC3E}">
        <p14:creationId xmlns:p14="http://schemas.microsoft.com/office/powerpoint/2010/main" val="1640794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lgn="ctr">
              <a:buNone/>
            </a:pPr>
            <a:endParaRPr lang="en-GB" u="sng" dirty="0"/>
          </a:p>
          <a:p>
            <a:pPr marL="0" indent="0" algn="ctr">
              <a:buNone/>
            </a:pPr>
            <a:endParaRPr lang="en-GB" u="sng" dirty="0"/>
          </a:p>
          <a:p>
            <a:pPr marL="0" indent="0" algn="ctr">
              <a:buNone/>
            </a:pPr>
            <a:r>
              <a:rPr lang="en-GB" u="sng" dirty="0"/>
              <a:t>17</a:t>
            </a:r>
            <a:r>
              <a:rPr lang="en-GB" u="sng" baseline="30000" dirty="0"/>
              <a:t>th</a:t>
            </a:r>
            <a:r>
              <a:rPr lang="en-GB" u="sng" dirty="0"/>
              <a:t> Century: Puritanism and the ‘Herby-Diet’</a:t>
            </a:r>
            <a:endParaRPr lang="en-GB" dirty="0"/>
          </a:p>
          <a:p>
            <a:pPr marL="0" indent="0" algn="ctr">
              <a:buNone/>
            </a:pPr>
            <a:endParaRPr lang="en-US" dirty="0"/>
          </a:p>
        </p:txBody>
      </p:sp>
    </p:spTree>
    <p:extLst>
      <p:ext uri="{BB962C8B-B14F-4D97-AF65-F5344CB8AC3E}">
        <p14:creationId xmlns:p14="http://schemas.microsoft.com/office/powerpoint/2010/main" val="1293057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t>Thomas Tryon</a:t>
            </a:r>
            <a:r>
              <a:rPr lang="en-GB" dirty="0">
                <a:effectLst/>
              </a:rPr>
              <a:t> </a:t>
            </a:r>
            <a:endParaRPr lang="en-US" dirty="0"/>
          </a:p>
        </p:txBody>
      </p:sp>
      <p:pic>
        <p:nvPicPr>
          <p:cNvPr id="4" name="Content Placeholder 3"/>
          <p:cNvPicPr>
            <a:picLocks noGrp="1" noChangeAspect="1"/>
          </p:cNvPicPr>
          <p:nvPr>
            <p:ph idx="1"/>
          </p:nvPr>
        </p:nvPicPr>
        <p:blipFill>
          <a:blip r:embed="rId2"/>
          <a:srcRect l="-88026" r="-88026"/>
          <a:stretch>
            <a:fillRect/>
          </a:stretch>
        </p:blipFill>
        <p:spPr>
          <a:xfrm>
            <a:off x="-1896528" y="1640063"/>
            <a:ext cx="8229600" cy="4525963"/>
          </a:xfrm>
        </p:spPr>
      </p:pic>
      <p:sp>
        <p:nvSpPr>
          <p:cNvPr id="5" name="Rectangle 4"/>
          <p:cNvSpPr/>
          <p:nvPr/>
        </p:nvSpPr>
        <p:spPr>
          <a:xfrm>
            <a:off x="4404501" y="2376780"/>
            <a:ext cx="3926764" cy="369332"/>
          </a:xfrm>
          <a:prstGeom prst="rect">
            <a:avLst/>
          </a:prstGeom>
        </p:spPr>
        <p:txBody>
          <a:bodyPr wrap="square">
            <a:spAutoFit/>
          </a:bodyPr>
          <a:lstStyle/>
          <a:p>
            <a:r>
              <a:rPr lang="en-GB" i="1" dirty="0"/>
              <a:t>The Way to Health and Long Life</a:t>
            </a:r>
            <a:r>
              <a:rPr lang="en-GB" dirty="0"/>
              <a:t> (1683)</a:t>
            </a:r>
            <a:r>
              <a:rPr lang="en-GB" dirty="0">
                <a:effectLst/>
              </a:rPr>
              <a:t> </a:t>
            </a:r>
            <a:endParaRPr lang="en-US" dirty="0"/>
          </a:p>
        </p:txBody>
      </p:sp>
      <p:sp>
        <p:nvSpPr>
          <p:cNvPr id="6" name="Rectangle 5"/>
          <p:cNvSpPr/>
          <p:nvPr/>
        </p:nvSpPr>
        <p:spPr>
          <a:xfrm>
            <a:off x="4555977" y="3105835"/>
            <a:ext cx="3775287" cy="646331"/>
          </a:xfrm>
          <a:prstGeom prst="rect">
            <a:avLst/>
          </a:prstGeom>
        </p:spPr>
        <p:txBody>
          <a:bodyPr wrap="square">
            <a:spAutoFit/>
          </a:bodyPr>
          <a:lstStyle/>
          <a:p>
            <a:r>
              <a:rPr lang="en-GB" i="1" dirty="0"/>
              <a:t>Pythagoras His Mystic Philosophy Revived </a:t>
            </a:r>
            <a:r>
              <a:rPr lang="en-GB" dirty="0"/>
              <a:t>(1691)</a:t>
            </a:r>
            <a:r>
              <a:rPr lang="en-GB" dirty="0">
                <a:effectLst/>
              </a:rPr>
              <a:t> </a:t>
            </a:r>
            <a:endParaRPr lang="en-US" dirty="0"/>
          </a:p>
        </p:txBody>
      </p:sp>
      <p:sp>
        <p:nvSpPr>
          <p:cNvPr id="8" name="Rectangle 7"/>
          <p:cNvSpPr/>
          <p:nvPr/>
        </p:nvSpPr>
        <p:spPr>
          <a:xfrm>
            <a:off x="4404500" y="3903045"/>
            <a:ext cx="4054938" cy="923330"/>
          </a:xfrm>
          <a:prstGeom prst="rect">
            <a:avLst/>
          </a:prstGeom>
        </p:spPr>
        <p:txBody>
          <a:bodyPr wrap="square">
            <a:spAutoFit/>
          </a:bodyPr>
          <a:lstStyle/>
          <a:p>
            <a:r>
              <a:rPr lang="en-GB" i="1" dirty="0"/>
              <a:t>Friendly Advice to the Gentlemen-Planters of the East and West Indies </a:t>
            </a:r>
            <a:r>
              <a:rPr lang="en-GB" dirty="0"/>
              <a:t>(1684)</a:t>
            </a:r>
            <a:r>
              <a:rPr lang="en-GB" dirty="0">
                <a:effectLst/>
              </a:rPr>
              <a:t> </a:t>
            </a:r>
            <a:endParaRPr lang="en-US" dirty="0"/>
          </a:p>
        </p:txBody>
      </p:sp>
      <p:sp>
        <p:nvSpPr>
          <p:cNvPr id="10" name="TextBox 9"/>
          <p:cNvSpPr txBox="1"/>
          <p:nvPr/>
        </p:nvSpPr>
        <p:spPr>
          <a:xfrm>
            <a:off x="4720257" y="5200038"/>
            <a:ext cx="3126870" cy="646331"/>
          </a:xfrm>
          <a:prstGeom prst="rect">
            <a:avLst/>
          </a:prstGeom>
          <a:noFill/>
        </p:spPr>
        <p:txBody>
          <a:bodyPr wrap="square" rtlCol="0">
            <a:spAutoFit/>
          </a:bodyPr>
          <a:lstStyle/>
          <a:p>
            <a:r>
              <a:rPr lang="en-US" dirty="0"/>
              <a:t>vegetarianism, anti-slavery, animal rights</a:t>
            </a:r>
          </a:p>
        </p:txBody>
      </p:sp>
    </p:spTree>
    <p:extLst>
      <p:ext uri="{BB962C8B-B14F-4D97-AF65-F5344CB8AC3E}">
        <p14:creationId xmlns:p14="http://schemas.microsoft.com/office/powerpoint/2010/main" val="665656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799219"/>
          </a:xfrm>
        </p:spPr>
        <p:txBody>
          <a:bodyPr>
            <a:normAutofit fontScale="90000"/>
          </a:bodyPr>
          <a:lstStyle/>
          <a:p>
            <a:br>
              <a:rPr lang="en-US" dirty="0"/>
            </a:br>
            <a:r>
              <a:rPr lang="en-US" dirty="0"/>
              <a:t>Thomas Tryon, </a:t>
            </a:r>
            <a:r>
              <a:rPr lang="en-US" i="1" dirty="0"/>
              <a:t>The Way to Health, Long Life and Happiness</a:t>
            </a:r>
            <a:r>
              <a:rPr lang="en-US" dirty="0"/>
              <a:t> (1683)</a:t>
            </a:r>
            <a:br>
              <a:rPr lang="en-GB" dirty="0"/>
            </a:br>
            <a:endParaRPr lang="en-US" dirty="0"/>
          </a:p>
        </p:txBody>
      </p:sp>
      <p:sp>
        <p:nvSpPr>
          <p:cNvPr id="3" name="Content Placeholder 2"/>
          <p:cNvSpPr>
            <a:spLocks noGrp="1"/>
          </p:cNvSpPr>
          <p:nvPr>
            <p:ph idx="1"/>
          </p:nvPr>
        </p:nvSpPr>
        <p:spPr>
          <a:xfrm>
            <a:off x="457200" y="2073857"/>
            <a:ext cx="8229600" cy="4052306"/>
          </a:xfrm>
        </p:spPr>
        <p:txBody>
          <a:bodyPr/>
          <a:lstStyle/>
          <a:p>
            <a:pPr marL="0" indent="0">
              <a:buNone/>
            </a:pPr>
            <a:endParaRPr lang="en-GB" dirty="0"/>
          </a:p>
          <a:p>
            <a:pPr marL="0" indent="0">
              <a:buNone/>
            </a:pPr>
            <a:r>
              <a:rPr lang="en-GB" dirty="0"/>
              <a:t>‘How shall they but Bestial grow,</a:t>
            </a:r>
          </a:p>
          <a:p>
            <a:pPr marL="0" indent="0">
              <a:buNone/>
            </a:pPr>
            <a:r>
              <a:rPr lang="en-GB" dirty="0"/>
              <a:t>That thus to feed on Beasts are willing?</a:t>
            </a:r>
          </a:p>
          <a:p>
            <a:pPr marL="0" indent="0">
              <a:buNone/>
            </a:pPr>
            <a:r>
              <a:rPr lang="en-GB" dirty="0"/>
              <a:t>Or why should they a long life know,</a:t>
            </a:r>
          </a:p>
          <a:p>
            <a:pPr marL="0" indent="0">
              <a:buNone/>
            </a:pPr>
            <a:r>
              <a:rPr lang="en-GB" dirty="0"/>
              <a:t>Who daily practice KILLING?’</a:t>
            </a:r>
          </a:p>
          <a:p>
            <a:pPr marL="0" indent="0">
              <a:buNone/>
            </a:pPr>
            <a:endParaRPr lang="en-US" dirty="0"/>
          </a:p>
        </p:txBody>
      </p:sp>
    </p:spTree>
    <p:extLst>
      <p:ext uri="{BB962C8B-B14F-4D97-AF65-F5344CB8AC3E}">
        <p14:creationId xmlns:p14="http://schemas.microsoft.com/office/powerpoint/2010/main" val="2071842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a:p>
          <a:p>
            <a:pPr marL="0" indent="0" algn="ctr">
              <a:buNone/>
            </a:pPr>
            <a:endParaRPr lang="en-US" dirty="0"/>
          </a:p>
          <a:p>
            <a:pPr marL="0" indent="0" algn="ctr">
              <a:buNone/>
            </a:pPr>
            <a:r>
              <a:rPr lang="en-GB" u="sng" dirty="0"/>
              <a:t>Enlightenment: Animal Rights and Jacobinism</a:t>
            </a:r>
            <a:endParaRPr lang="en-GB" dirty="0"/>
          </a:p>
          <a:p>
            <a:pPr marL="0" indent="0" algn="ctr">
              <a:buNone/>
            </a:pPr>
            <a:endParaRPr lang="en-US" dirty="0"/>
          </a:p>
        </p:txBody>
      </p:sp>
    </p:spTree>
    <p:extLst>
      <p:ext uri="{BB962C8B-B14F-4D97-AF65-F5344CB8AC3E}">
        <p14:creationId xmlns:p14="http://schemas.microsoft.com/office/powerpoint/2010/main" val="1900282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1461"/>
            <a:ext cx="8229600" cy="1782585"/>
          </a:xfrm>
        </p:spPr>
        <p:txBody>
          <a:bodyPr>
            <a:noAutofit/>
          </a:bodyPr>
          <a:lstStyle/>
          <a:p>
            <a:r>
              <a:rPr lang="en-GB" sz="3200" dirty="0"/>
              <a:t>John Oswald, </a:t>
            </a:r>
            <a:r>
              <a:rPr lang="en-GB" sz="3200" i="1" dirty="0"/>
              <a:t>The Cry of Nature, Or, an Appeal to the Mercy and to Justice, on Behalf of the Persecuted Animals </a:t>
            </a:r>
            <a:r>
              <a:rPr lang="en-GB" sz="3200" dirty="0"/>
              <a:t>(1791) </a:t>
            </a:r>
            <a:br>
              <a:rPr lang="en-GB" sz="3200" dirty="0"/>
            </a:br>
            <a:endParaRPr lang="en-US" sz="3200" dirty="0"/>
          </a:p>
        </p:txBody>
      </p:sp>
      <p:pic>
        <p:nvPicPr>
          <p:cNvPr id="4" name="Content Placeholder 3"/>
          <p:cNvPicPr>
            <a:picLocks noGrp="1" noChangeAspect="1"/>
          </p:cNvPicPr>
          <p:nvPr>
            <p:ph idx="1"/>
          </p:nvPr>
        </p:nvPicPr>
        <p:blipFill>
          <a:blip r:embed="rId2"/>
          <a:srcRect l="-99597" r="-99597"/>
          <a:stretch>
            <a:fillRect/>
          </a:stretch>
        </p:blipFill>
        <p:spPr>
          <a:xfrm>
            <a:off x="-1966440" y="1600200"/>
            <a:ext cx="8229600" cy="4525963"/>
          </a:xfrm>
        </p:spPr>
      </p:pic>
      <p:sp>
        <p:nvSpPr>
          <p:cNvPr id="5" name="TextBox 4"/>
          <p:cNvSpPr txBox="1"/>
          <p:nvPr/>
        </p:nvSpPr>
        <p:spPr>
          <a:xfrm>
            <a:off x="4504611" y="2444258"/>
            <a:ext cx="3558163" cy="1815882"/>
          </a:xfrm>
          <a:prstGeom prst="rect">
            <a:avLst/>
          </a:prstGeom>
          <a:noFill/>
        </p:spPr>
        <p:txBody>
          <a:bodyPr wrap="square" rtlCol="0">
            <a:spAutoFit/>
          </a:bodyPr>
          <a:lstStyle/>
          <a:p>
            <a:r>
              <a:rPr lang="en-US" sz="2800" dirty="0"/>
              <a:t>Scottish army officer, Jacobin, vegetarian and animal rights activist</a:t>
            </a:r>
          </a:p>
        </p:txBody>
      </p:sp>
      <p:sp>
        <p:nvSpPr>
          <p:cNvPr id="6" name="TextBox 5"/>
          <p:cNvSpPr txBox="1"/>
          <p:nvPr/>
        </p:nvSpPr>
        <p:spPr>
          <a:xfrm>
            <a:off x="4061338" y="5283910"/>
            <a:ext cx="4744217" cy="1200329"/>
          </a:xfrm>
          <a:prstGeom prst="rect">
            <a:avLst/>
          </a:prstGeom>
          <a:noFill/>
        </p:spPr>
        <p:txBody>
          <a:bodyPr wrap="square" rtlCol="0">
            <a:spAutoFit/>
          </a:bodyPr>
          <a:lstStyle/>
          <a:p>
            <a:r>
              <a:rPr lang="en-US" dirty="0"/>
              <a:t>Caption reads: "The butcher's knife hath laid low the delight of a fond dam, &amp; the darling of Nature is now stretched in gore upon the ground."</a:t>
            </a:r>
          </a:p>
        </p:txBody>
      </p:sp>
      <p:sp>
        <p:nvSpPr>
          <p:cNvPr id="7" name="Left Arrow 6"/>
          <p:cNvSpPr/>
          <p:nvPr/>
        </p:nvSpPr>
        <p:spPr>
          <a:xfrm>
            <a:off x="3534202" y="5884074"/>
            <a:ext cx="527136" cy="4571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7068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Percy Bysshe Shelley</a:t>
            </a:r>
            <a:r>
              <a:rPr lang="en-GB" dirty="0">
                <a:effectLst/>
              </a:rPr>
              <a:t> </a:t>
            </a:r>
            <a:br>
              <a:rPr lang="en-GB" dirty="0">
                <a:effectLst/>
              </a:rPr>
            </a:br>
            <a:r>
              <a:rPr lang="en-GB" sz="3600" dirty="0">
                <a:effectLst/>
              </a:rPr>
              <a:t>(1792-1822)</a:t>
            </a:r>
            <a:endParaRPr lang="en-US" sz="3600" dirty="0"/>
          </a:p>
        </p:txBody>
      </p:sp>
      <p:pic>
        <p:nvPicPr>
          <p:cNvPr id="4" name="Content Placeholder 3"/>
          <p:cNvPicPr>
            <a:picLocks noGrp="1" noChangeAspect="1"/>
          </p:cNvPicPr>
          <p:nvPr>
            <p:ph idx="1"/>
          </p:nvPr>
        </p:nvPicPr>
        <p:blipFill>
          <a:blip r:embed="rId2"/>
          <a:srcRect l="-75759" r="-75759"/>
          <a:stretch>
            <a:fillRect/>
          </a:stretch>
        </p:blipFill>
        <p:spPr>
          <a:xfrm>
            <a:off x="-2014526" y="1417638"/>
            <a:ext cx="8229600" cy="4525963"/>
          </a:xfrm>
        </p:spPr>
      </p:pic>
      <p:sp>
        <p:nvSpPr>
          <p:cNvPr id="6" name="Rectangle 5"/>
          <p:cNvSpPr/>
          <p:nvPr/>
        </p:nvSpPr>
        <p:spPr>
          <a:xfrm>
            <a:off x="4109259" y="3522604"/>
            <a:ext cx="1859742" cy="923330"/>
          </a:xfrm>
          <a:prstGeom prst="rect">
            <a:avLst/>
          </a:prstGeom>
        </p:spPr>
        <p:txBody>
          <a:bodyPr wrap="square">
            <a:spAutoFit/>
          </a:bodyPr>
          <a:lstStyle/>
          <a:p>
            <a:r>
              <a:rPr lang="en-GB" i="1" dirty="0"/>
              <a:t>A Vindication of Natural Diet</a:t>
            </a:r>
            <a:r>
              <a:rPr lang="en-GB" dirty="0"/>
              <a:t> (1813)</a:t>
            </a:r>
            <a:r>
              <a:rPr lang="en-GB" dirty="0">
                <a:effectLst/>
              </a:rPr>
              <a:t> </a:t>
            </a:r>
            <a:endParaRPr lang="en-US" dirty="0"/>
          </a:p>
        </p:txBody>
      </p:sp>
      <p:sp>
        <p:nvSpPr>
          <p:cNvPr id="7" name="TextBox 6"/>
          <p:cNvSpPr txBox="1"/>
          <p:nvPr/>
        </p:nvSpPr>
        <p:spPr>
          <a:xfrm>
            <a:off x="4236725" y="1931040"/>
            <a:ext cx="4450075" cy="369332"/>
          </a:xfrm>
          <a:prstGeom prst="rect">
            <a:avLst/>
          </a:prstGeom>
          <a:noFill/>
        </p:spPr>
        <p:txBody>
          <a:bodyPr wrap="square" rtlCol="0">
            <a:spAutoFit/>
          </a:bodyPr>
          <a:lstStyle/>
          <a:p>
            <a:r>
              <a:rPr lang="en-US" dirty="0"/>
              <a:t>poet, political radical and vegetarian</a:t>
            </a:r>
          </a:p>
        </p:txBody>
      </p:sp>
      <p:pic>
        <p:nvPicPr>
          <p:cNvPr id="8" name="Picture 7"/>
          <p:cNvPicPr>
            <a:picLocks noChangeAspect="1"/>
          </p:cNvPicPr>
          <p:nvPr/>
        </p:nvPicPr>
        <p:blipFill>
          <a:blip r:embed="rId3"/>
          <a:stretch>
            <a:fillRect/>
          </a:stretch>
        </p:blipFill>
        <p:spPr>
          <a:xfrm>
            <a:off x="5969000" y="2709862"/>
            <a:ext cx="2794000" cy="3873500"/>
          </a:xfrm>
          <a:prstGeom prst="rect">
            <a:avLst/>
          </a:prstGeom>
        </p:spPr>
      </p:pic>
      <p:sp>
        <p:nvSpPr>
          <p:cNvPr id="12" name="TextBox 11"/>
          <p:cNvSpPr txBox="1"/>
          <p:nvPr/>
        </p:nvSpPr>
        <p:spPr>
          <a:xfrm>
            <a:off x="457199" y="6054161"/>
            <a:ext cx="3855725" cy="646331"/>
          </a:xfrm>
          <a:prstGeom prst="rect">
            <a:avLst/>
          </a:prstGeom>
          <a:noFill/>
        </p:spPr>
        <p:txBody>
          <a:bodyPr wrap="square" rtlCol="0">
            <a:spAutoFit/>
          </a:bodyPr>
          <a:lstStyle/>
          <a:p>
            <a:r>
              <a:rPr lang="en-US" dirty="0"/>
              <a:t>Alfred Clint, </a:t>
            </a:r>
            <a:r>
              <a:rPr lang="en-US" i="1" dirty="0"/>
              <a:t>Portrait of Percy Bysshe Shelley, </a:t>
            </a:r>
            <a:r>
              <a:rPr lang="en-US" dirty="0"/>
              <a:t>1819, National Portrait Gallery</a:t>
            </a:r>
          </a:p>
        </p:txBody>
      </p:sp>
    </p:spTree>
    <p:extLst>
      <p:ext uri="{BB962C8B-B14F-4D97-AF65-F5344CB8AC3E}">
        <p14:creationId xmlns:p14="http://schemas.microsoft.com/office/powerpoint/2010/main" val="24549027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2632</TotalTime>
  <Words>1382</Words>
  <Application>Microsoft Macintosh PowerPoint</Application>
  <PresentationFormat>On-screen Show (4:3)</PresentationFormat>
  <Paragraphs>99</Paragraphs>
  <Slides>29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Calibri</vt:lpstr>
      <vt:lpstr>Office Theme</vt:lpstr>
      <vt:lpstr>Vegetarianism and Gastropolitics </vt:lpstr>
      <vt:lpstr>Veganarchism </vt:lpstr>
      <vt:lpstr>Brian Dominick, Animal Liberation and Social Revolution (1995)</vt:lpstr>
      <vt:lpstr>PowerPoint Presentation</vt:lpstr>
      <vt:lpstr>Thomas Tryon </vt:lpstr>
      <vt:lpstr> Thomas Tryon, The Way to Health, Long Life and Happiness (1683) </vt:lpstr>
      <vt:lpstr>PowerPoint Presentation</vt:lpstr>
      <vt:lpstr>John Oswald, The Cry of Nature, Or, an Appeal to the Mercy and to Justice, on Behalf of the Persecuted Animals (1791)  </vt:lpstr>
      <vt:lpstr>Percy Bysshe Shelley  (1792-1822)</vt:lpstr>
      <vt:lpstr>PowerPoint Presentation</vt:lpstr>
      <vt:lpstr>Vegetarianism is institutionalised</vt:lpstr>
      <vt:lpstr>1888 menu at The Central (16 Saint Bride Street, London)</vt:lpstr>
      <vt:lpstr>Menu from Another Vegetarian Restaurant in London (1889)</vt:lpstr>
      <vt:lpstr>Leela Gandhi, Affective Communities: Anticolonial Thought, Fin-de-Siècle Radicalism, and the Politics of Friendship (2005). </vt:lpstr>
      <vt:lpstr>Henry Salt, A Plea for Vegetarianism (1886) </vt:lpstr>
      <vt:lpstr>Leela Gandhi, Affective Communities </vt:lpstr>
      <vt:lpstr>Oscar Wilde to Violet Fane (1888)</vt:lpstr>
      <vt:lpstr>Mohandas Gandhi in London</vt:lpstr>
      <vt:lpstr>Gandhi on eating meat (Autobiography)</vt:lpstr>
      <vt:lpstr>British historian Thomas Babington Macaulay  (1841)</vt:lpstr>
      <vt:lpstr>Anglo-Irish writer Oliver Goldsmith, History of the Earth and Animated Nature (1774)</vt:lpstr>
      <vt:lpstr>US historian George M. Beard, Eating and Drinking (1871)</vt:lpstr>
      <vt:lpstr>Mexican Politician Francisco Bulnes, El porvenir de las naciones latinoamericanas [The Future of the Latin American Nations] (1899)</vt:lpstr>
      <vt:lpstr>Clorinda Matto de Turner, Birds without A Nest: A Story of Indian Life and Priestly Oppression in Peru (1889) </vt:lpstr>
      <vt:lpstr>A jingle Gandhi recalled from his youth</vt:lpstr>
      <vt:lpstr>Parama Roy, ‘A Dietetics of Virile Emergency’, Women's Studies International Forum (2014)</vt:lpstr>
      <vt:lpstr>Swami Vivekananda </vt:lpstr>
      <vt:lpstr>Sheikh Mehtab </vt:lpstr>
      <vt:lpstr>Vegetarianism Today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Vegetarianism </dc:title>
  <dc:creator>Rebecca Earle</dc:creator>
  <cp:lastModifiedBy>Earle, Rebecca</cp:lastModifiedBy>
  <cp:revision>154</cp:revision>
  <dcterms:created xsi:type="dcterms:W3CDTF">2016-11-13T17:20:57Z</dcterms:created>
  <dcterms:modified xsi:type="dcterms:W3CDTF">2021-11-22T08:27:28Z</dcterms:modified>
</cp:coreProperties>
</file>