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1" r:id="rId2"/>
    <p:sldId id="297" r:id="rId3"/>
    <p:sldId id="298" r:id="rId4"/>
    <p:sldId id="299" r:id="rId5"/>
    <p:sldId id="300" r:id="rId6"/>
    <p:sldId id="28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96"/>
    <p:restoredTop sz="94672"/>
  </p:normalViewPr>
  <p:slideViewPr>
    <p:cSldViewPr snapToGrid="0" snapToObjects="1">
      <p:cViewPr varScale="1">
        <p:scale>
          <a:sx n="95" d="100"/>
          <a:sy n="95" d="100"/>
        </p:scale>
        <p:origin x="2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8AE93-281F-5F4E-B9B6-0276E3E0D8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62676-632F-3342-90E1-B5DE1FCDD5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46D14-C535-7E40-936C-0DB361D0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96733-CC03-2E4B-8609-C347ED3BE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A5000-774B-B244-B948-A16F69EFA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2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DB491-EA2D-2342-B159-741239C42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BB5BAA-4714-A64B-A4AD-06FEAB1A40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E60DD-EFBA-3442-96B0-63803F46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99A52-5B2B-DE4B-81E7-2955C513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94A6F-FBA6-5C47-AE49-48B74F401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43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6C819C-F67E-934A-A5D6-489032CDE1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01AE5-786A-FC4C-B751-CEFC2D58B0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6DFD5-E2E5-404E-9539-4A037689A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0134B-2D72-A448-A77C-6892AB3D8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F678D5-D09C-BC46-A474-7F2436118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33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B97F2-FB4A-D745-ABF6-8A4F9F6D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11DB7-9281-AD41-9DE5-1E6DAB81A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83CAE-8EA9-DF4A-A3F6-345699071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A2DC5-36F5-5A42-AA25-B91E3AA44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36CB5-921D-2443-88F9-5C6DB7E70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8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50CCD-3AEB-FC49-970F-CFDD3DCA0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C0E1B-D2A9-AF4D-8125-67292DB0D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B1CD4-E699-D046-91E2-2CFCA7D2E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050D4-F52B-FD43-9174-68837D343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907A8-DF33-654E-9519-1F707D64C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1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FA4C7-DD08-9E4E-813D-B9E423D3F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27698-723F-DD4D-B9B2-366B3886DC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C5D623-546D-B247-BC77-E364F7B17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D12665-CA5B-A748-ABC6-D387C1C7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E5FC6A-C3DD-0440-9D4C-B7477F2F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0516CC-A1D6-564E-9B08-3FC4DBB8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32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274CB-F4D9-2241-A359-37AA72CAE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786512-5DDB-4940-A267-43482B0E0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456DD-B7BF-CB40-A7A7-07FCE375B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F68133-9227-974C-BB2F-2B3F9BA96C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D33AC8-FFEC-1846-9BAF-D562081551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D60D79-279E-8644-9F0E-497BB0B4E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98674B-31BD-7A45-9612-3EA3A113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CD8C46-BA6F-EB46-ADFD-9758E7DEE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35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12761-4BC1-6B49-B3E7-5FC03B270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D96C1C-337A-014B-995F-7A23CDE10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76B39-E211-C242-AB15-BC15E031B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1B8C8C-F5B7-4D40-ADFE-6AF986BBA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24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50E7E0-0487-E54E-88AD-E561C6A0C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074BF8-719E-7E4F-8E82-E284DF38A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95B22D-AC14-4647-B6B4-76B02D7DD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0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A3770-1EC2-B448-A7A1-95161FC8E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D4108-A565-3C40-9425-97F2301E3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781DA-7964-EE40-A2B9-55BF5AB46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ED8453-B9E0-BB4A-9BB9-B44EB1652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D0B2D7-964D-894E-960A-3C7C260EF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323E16-33AD-B546-B430-37830B82C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1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E3096-7B3D-7F46-B7F1-B9C3F6832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FE6A7E-3EB7-9843-A3A0-6094E66E90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20C2B2-2639-F44A-B205-8CBCEAF52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F9B4C-B6E0-114A-9D9C-C3B81188D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A9C19-AA28-284B-8F40-46EECA6E7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043B19-F4BE-204F-A0DE-B6107E6C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1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877004-AE97-DB48-8F57-17F332A5A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64793-1F18-0F43-9B4A-FBE43BAAA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49BB4-C12F-1843-A38E-3A90D954DA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2B203-ED39-DF4F-B31B-2567210136A1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C9400-B4BC-F040-8698-7C3BA650E0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9BCCB-C031-544A-B81C-8958BE5F3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D6501-68B2-3F43-A1E8-A2DE3770D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0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50C8620-454F-6331-2E0E-096A8D7ED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333" y="808556"/>
            <a:ext cx="5463207" cy="566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429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D567CC2-87F9-B1B2-63DE-C67BAF13E5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8916" y="785626"/>
            <a:ext cx="4437084" cy="4525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A602E8-B231-C0A5-1C4F-CC287DB28C6A}"/>
              </a:ext>
            </a:extLst>
          </p:cNvPr>
          <p:cNvSpPr txBox="1"/>
          <p:nvPr/>
        </p:nvSpPr>
        <p:spPr>
          <a:xfrm>
            <a:off x="6095999" y="1267742"/>
            <a:ext cx="4437085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‘By making constant anecdotal references to regional differences in food and preparation, [Pellegrino] </a:t>
            </a:r>
            <a:r>
              <a:rPr lang="en-GB" sz="2400" dirty="0" err="1"/>
              <a:t>Artusi</a:t>
            </a:r>
            <a:r>
              <a:rPr lang="en-GB" sz="2400" dirty="0"/>
              <a:t> reinforced the idea of Italy as a unique and interesting collection of regions.’ </a:t>
            </a:r>
          </a:p>
          <a:p>
            <a:endParaRPr lang="en-GB" sz="2400" dirty="0"/>
          </a:p>
          <a:p>
            <a:r>
              <a:rPr lang="en-GB" sz="2000" dirty="0"/>
              <a:t>Carol Helstosky, ‘Recipe for the Nation: Reading Italian History through La </a:t>
            </a:r>
            <a:r>
              <a:rPr lang="en-GB" sz="2000" dirty="0" err="1"/>
              <a:t>scienza</a:t>
            </a:r>
            <a:r>
              <a:rPr lang="en-GB" sz="2000" dirty="0"/>
              <a:t> in cucina and La cucina </a:t>
            </a:r>
            <a:r>
              <a:rPr lang="en-GB" sz="2000" dirty="0" err="1"/>
              <a:t>futurista</a:t>
            </a:r>
            <a:r>
              <a:rPr lang="en-GB" sz="2000" i="1" dirty="0"/>
              <a:t>’, Food and Foodways </a:t>
            </a:r>
            <a:r>
              <a:rPr lang="en-GB" sz="2000" dirty="0"/>
              <a:t>11 (2003).</a:t>
            </a:r>
          </a:p>
        </p:txBody>
      </p:sp>
    </p:spTree>
    <p:extLst>
      <p:ext uri="{BB962C8B-B14F-4D97-AF65-F5344CB8AC3E}">
        <p14:creationId xmlns:p14="http://schemas.microsoft.com/office/powerpoint/2010/main" val="146983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5ED9E3-F25E-59F1-8AA8-5C5A101EF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Posters from the German right-wing  Alternative für Deutschland Party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FA656E4-8100-55C2-90C2-0BDE817889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6233" y="1825625"/>
            <a:ext cx="6539534" cy="43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BD9920-44BF-2CA9-2006-8719DF6A3283}"/>
              </a:ext>
            </a:extLst>
          </p:cNvPr>
          <p:cNvSpPr txBox="1"/>
          <p:nvPr/>
        </p:nvSpPr>
        <p:spPr>
          <a:xfrm>
            <a:off x="9856694" y="2218765"/>
            <a:ext cx="1855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‘Burkas? I prefer Burgundy.’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86350E-2904-48DF-EE34-F15E9D31C7CE}"/>
              </a:ext>
            </a:extLst>
          </p:cNvPr>
          <p:cNvSpPr txBox="1"/>
          <p:nvPr/>
        </p:nvSpPr>
        <p:spPr>
          <a:xfrm>
            <a:off x="605118" y="2487706"/>
            <a:ext cx="13312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‘New Germans? We make them ourselves.’</a:t>
            </a:r>
          </a:p>
        </p:txBody>
      </p:sp>
    </p:spTree>
    <p:extLst>
      <p:ext uri="{BB962C8B-B14F-4D97-AF65-F5344CB8AC3E}">
        <p14:creationId xmlns:p14="http://schemas.microsoft.com/office/powerpoint/2010/main" val="11697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7206C-73F3-02D8-E1C1-576940CD0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Poster from </a:t>
            </a:r>
            <a:r>
              <a:rPr lang="en-GB" dirty="0" err="1"/>
              <a:t>Nissa</a:t>
            </a:r>
            <a:r>
              <a:rPr lang="en-GB" dirty="0"/>
              <a:t> </a:t>
            </a:r>
            <a:r>
              <a:rPr lang="en-GB" dirty="0" err="1"/>
              <a:t>Rebela</a:t>
            </a:r>
            <a:r>
              <a:rPr lang="en-GB" dirty="0"/>
              <a:t>, a right-wing French </a:t>
            </a:r>
            <a:r>
              <a:rPr lang="en-GB" dirty="0" err="1"/>
              <a:t>Identitarian</a:t>
            </a:r>
            <a:r>
              <a:rPr lang="en-GB" dirty="0"/>
              <a:t> movement.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56D3AF3-CC51-886F-4E7C-C3D7C4683D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6843" y="1839072"/>
            <a:ext cx="4538055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D2A07-3291-C980-FC47-1367733D36EA}"/>
              </a:ext>
            </a:extLst>
          </p:cNvPr>
          <p:cNvSpPr txBox="1"/>
          <p:nvPr/>
        </p:nvSpPr>
        <p:spPr>
          <a:xfrm>
            <a:off x="6656295" y="4894729"/>
            <a:ext cx="2904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‘Yes to </a:t>
            </a:r>
            <a:r>
              <a:rPr lang="en-GB" dirty="0" err="1"/>
              <a:t>socca</a:t>
            </a:r>
            <a:r>
              <a:rPr lang="en-GB" dirty="0"/>
              <a:t>. No to kebabs.’</a:t>
            </a:r>
          </a:p>
        </p:txBody>
      </p:sp>
    </p:spTree>
    <p:extLst>
      <p:ext uri="{BB962C8B-B14F-4D97-AF65-F5344CB8AC3E}">
        <p14:creationId xmlns:p14="http://schemas.microsoft.com/office/powerpoint/2010/main" val="4269860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6E40F-80BB-2188-162E-35AACA624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07" y="779930"/>
            <a:ext cx="3281082" cy="5284694"/>
          </a:xfrm>
        </p:spPr>
        <p:txBody>
          <a:bodyPr>
            <a:noAutofit/>
          </a:bodyPr>
          <a:lstStyle/>
          <a:p>
            <a:r>
              <a:rPr lang="en-GB" sz="3200" dirty="0">
                <a:effectLst/>
                <a:latin typeface="Baskerville" panose="02020502070401020303" pitchFamily="18" charset="0"/>
                <a:ea typeface="Times" pitchFamily="2" charset="0"/>
              </a:rPr>
              <a:t>On 12 July 2017 Italian deputy prime minister Matteo </a:t>
            </a:r>
            <a:r>
              <a:rPr lang="en-GB" sz="3200" dirty="0" err="1">
                <a:effectLst/>
                <a:latin typeface="Baskerville" panose="02020502070401020303" pitchFamily="18" charset="0"/>
                <a:ea typeface="Times" pitchFamily="2" charset="0"/>
              </a:rPr>
              <a:t>Salvini</a:t>
            </a:r>
            <a:r>
              <a:rPr lang="en-GB" sz="3200" dirty="0">
                <a:effectLst/>
                <a:latin typeface="Baskerville" panose="02020502070401020303" pitchFamily="18" charset="0"/>
                <a:ea typeface="Times" pitchFamily="2" charset="0"/>
              </a:rPr>
              <a:t> described it as a ‘cancellation of our history’ to make pork-free tortellini.</a:t>
            </a:r>
            <a:endParaRPr lang="en-GB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27D018-4A17-5487-009E-07A9A93D0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41" y="917065"/>
            <a:ext cx="7772400" cy="502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750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4811" y="681038"/>
            <a:ext cx="5844990" cy="58645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dirty="0"/>
              <a:t>‘It is through food rather than political rhetoric that most people experience the nation in everyday life. . . It is an anthropological commonplace that particular foods, meals, or cuisines are emblematic of nations, ethnicities, regions, and communities.’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2000" dirty="0"/>
              <a:t>Kaori O’Connor, ‘The King’s Christmas Pudding: Globalization, Recipes, and the Commodities of Empire’, </a:t>
            </a:r>
            <a:r>
              <a:rPr lang="en-GB" sz="2000" i="1" dirty="0"/>
              <a:t>Journal of Global History</a:t>
            </a:r>
            <a:r>
              <a:rPr lang="en-GB" sz="2000" dirty="0"/>
              <a:t> 4 (2009).</a:t>
            </a:r>
            <a:endParaRPr lang="en-US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26DAF7-49D6-E544-A9F4-87FE93157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9777" y="373341"/>
            <a:ext cx="5607424" cy="6323294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Questions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What role do 'national cuisines' play in the everyday experience of nationalism?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Does culinary multiculturalism foster other sorts of multiculturalism?</a:t>
            </a:r>
            <a:br>
              <a:rPr lang="en-GB" dirty="0"/>
            </a:br>
            <a:endParaRPr lang="en-GB" dirty="0"/>
          </a:p>
          <a:p>
            <a:r>
              <a:rPr lang="en-GB" dirty="0"/>
              <a:t>Should nations be allowed to ‘patent’ distinctive foods?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636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241</Words>
  <Application>Microsoft Macintosh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Baskerville</vt:lpstr>
      <vt:lpstr>Calibri</vt:lpstr>
      <vt:lpstr>Calibri Light</vt:lpstr>
      <vt:lpstr>Office Theme</vt:lpstr>
      <vt:lpstr>PowerPoint Presentation</vt:lpstr>
      <vt:lpstr>PowerPoint Presentation</vt:lpstr>
      <vt:lpstr>Posters from the German right-wing  Alternative für Deutschland Party</vt:lpstr>
      <vt:lpstr>Poster from Nissa Rebela, a right-wing French Identitarian movement.</vt:lpstr>
      <vt:lpstr>On 12 July 2017 Italian deputy prime minister Matteo Salvini described it as a ‘cancellation of our history’ to make pork-free tortellini.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</dc:title>
  <dc:creator>Earle, Rebecca</dc:creator>
  <cp:lastModifiedBy>Earle, Rebecca</cp:lastModifiedBy>
  <cp:revision>20</cp:revision>
  <dcterms:created xsi:type="dcterms:W3CDTF">2021-12-06T12:45:42Z</dcterms:created>
  <dcterms:modified xsi:type="dcterms:W3CDTF">2022-12-07T08:38:51Z</dcterms:modified>
</cp:coreProperties>
</file>