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5" r:id="rId5"/>
    <p:sldId id="260" r:id="rId6"/>
    <p:sldId id="261" r:id="rId7"/>
    <p:sldId id="262" r:id="rId8"/>
    <p:sldId id="264" r:id="rId9"/>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snapToGrid="0">
      <p:cViewPr varScale="1">
        <p:scale>
          <a:sx n="115" d="100"/>
          <a:sy n="115" d="100"/>
        </p:scale>
        <p:origin x="14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06/01/2020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906608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06/01/2020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852556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06/01/2020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1041606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F209288-2B93-4D95-91F1-0F260091C477}" type="datetimeFigureOut">
              <a:rPr lang="en-GB" smtClean="0"/>
              <a:t>06/01/2020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4048659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09288-2B93-4D95-91F1-0F260091C477}" type="datetimeFigureOut">
              <a:rPr lang="en-GB" smtClean="0"/>
              <a:t>06/01/2020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58895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F209288-2B93-4D95-91F1-0F260091C477}" type="datetimeFigureOut">
              <a:rPr lang="en-GB" smtClean="0"/>
              <a:t>06/01/2020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019479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F209288-2B93-4D95-91F1-0F260091C477}" type="datetimeFigureOut">
              <a:rPr lang="en-GB" smtClean="0"/>
              <a:t>06/01/2020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372744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F209288-2B93-4D95-91F1-0F260091C477}" type="datetimeFigureOut">
              <a:rPr lang="en-GB" smtClean="0"/>
              <a:t>06/01/2020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558496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09288-2B93-4D95-91F1-0F260091C477}" type="datetimeFigureOut">
              <a:rPr lang="en-GB" smtClean="0"/>
              <a:t>06/01/2020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2294810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209288-2B93-4D95-91F1-0F260091C477}" type="datetimeFigureOut">
              <a:rPr lang="en-GB" smtClean="0"/>
              <a:t>06/01/2020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1025218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F209288-2B93-4D95-91F1-0F260091C477}" type="datetimeFigureOut">
              <a:rPr lang="en-GB" smtClean="0"/>
              <a:t>06/01/2020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7C1C3-7622-40F0-B69A-EB54AD88C3BE}" type="slidenum">
              <a:rPr lang="en-GB" smtClean="0"/>
              <a:t>‹#›</a:t>
            </a:fld>
            <a:endParaRPr lang="en-GB"/>
          </a:p>
        </p:txBody>
      </p:sp>
    </p:spTree>
    <p:extLst>
      <p:ext uri="{BB962C8B-B14F-4D97-AF65-F5344CB8AC3E}">
        <p14:creationId xmlns:p14="http://schemas.microsoft.com/office/powerpoint/2010/main" val="3219522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09288-2B93-4D95-91F1-0F260091C477}" type="datetimeFigureOut">
              <a:rPr lang="en-GB" smtClean="0"/>
              <a:t>06/01/2020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77C1C3-7622-40F0-B69A-EB54AD88C3BE}" type="slidenum">
              <a:rPr lang="en-GB" smtClean="0"/>
              <a:t>‹#›</a:t>
            </a:fld>
            <a:endParaRPr lang="en-GB"/>
          </a:p>
        </p:txBody>
      </p:sp>
    </p:spTree>
    <p:extLst>
      <p:ext uri="{BB962C8B-B14F-4D97-AF65-F5344CB8AC3E}">
        <p14:creationId xmlns:p14="http://schemas.microsoft.com/office/powerpoint/2010/main" val="572120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arwick.ac.uk/fac/arts/history/students/modules/hi2b2/"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tif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nxMbTbndGrA" TargetMode="External"/><Relationship Id="rId2" Type="http://schemas.openxmlformats.org/officeDocument/2006/relationships/image" Target="../media/image8.tiff"/><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2"/>
          </p:cNvPr>
          <p:cNvPicPr>
            <a:picLocks noChangeAspect="1"/>
          </p:cNvPicPr>
          <p:nvPr/>
        </p:nvPicPr>
        <p:blipFill rotWithShape="1">
          <a:blip r:embed="rId3">
            <a:extLst>
              <a:ext uri="{28A0092B-C50C-407E-A947-70E740481C1C}">
                <a14:useLocalDpi xmlns:a14="http://schemas.microsoft.com/office/drawing/2010/main" val="0"/>
              </a:ext>
            </a:extLst>
          </a:blip>
          <a:srcRect l="15192" t="12222" r="15971" b="3889"/>
          <a:stretch/>
        </p:blipFill>
        <p:spPr>
          <a:xfrm>
            <a:off x="1516245" y="0"/>
            <a:ext cx="9003964" cy="6858000"/>
          </a:xfrm>
          <a:prstGeom prst="rect">
            <a:avLst/>
          </a:prstGeom>
        </p:spPr>
      </p:pic>
    </p:spTree>
    <p:extLst>
      <p:ext uri="{BB962C8B-B14F-4D97-AF65-F5344CB8AC3E}">
        <p14:creationId xmlns:p14="http://schemas.microsoft.com/office/powerpoint/2010/main" val="3494111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2856" y="609600"/>
            <a:ext cx="6482441" cy="1325563"/>
          </a:xfrm>
        </p:spPr>
        <p:txBody>
          <a:bodyPr>
            <a:normAutofit/>
          </a:bodyPr>
          <a:lstStyle/>
          <a:p>
            <a:r>
              <a:rPr lang="en-GB" sz="4000" b="1" i="1" dirty="0"/>
              <a:t>What are Go-Betweens?</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942" y="609600"/>
            <a:ext cx="4170644" cy="5897880"/>
          </a:xfrm>
        </p:spPr>
      </p:pic>
      <p:sp>
        <p:nvSpPr>
          <p:cNvPr id="3" name="TextBox 2">
            <a:extLst>
              <a:ext uri="{FF2B5EF4-FFF2-40B4-BE49-F238E27FC236}">
                <a16:creationId xmlns:a16="http://schemas.microsoft.com/office/drawing/2014/main" id="{41C18E2C-697C-5C41-BEC0-E35C00E3241F}"/>
              </a:ext>
            </a:extLst>
          </p:cNvPr>
          <p:cNvSpPr txBox="1"/>
          <p:nvPr/>
        </p:nvSpPr>
        <p:spPr>
          <a:xfrm>
            <a:off x="4596904" y="1180386"/>
            <a:ext cx="6989213" cy="646331"/>
          </a:xfrm>
          <a:prstGeom prst="rect">
            <a:avLst/>
          </a:prstGeom>
          <a:noFill/>
        </p:spPr>
        <p:txBody>
          <a:bodyPr wrap="square" rtlCol="0">
            <a:spAutoFit/>
          </a:bodyPr>
          <a:lstStyle/>
          <a:p>
            <a:endParaRPr lang="en-US" dirty="0"/>
          </a:p>
          <a:p>
            <a:endParaRPr lang="en-US" dirty="0"/>
          </a:p>
        </p:txBody>
      </p:sp>
      <p:sp>
        <p:nvSpPr>
          <p:cNvPr id="4" name="TextBox 3">
            <a:extLst>
              <a:ext uri="{FF2B5EF4-FFF2-40B4-BE49-F238E27FC236}">
                <a16:creationId xmlns:a16="http://schemas.microsoft.com/office/drawing/2014/main" id="{A67C1782-6F4F-1647-BA17-E0D1A9C547D1}"/>
              </a:ext>
            </a:extLst>
          </p:cNvPr>
          <p:cNvSpPr txBox="1"/>
          <p:nvPr/>
        </p:nvSpPr>
        <p:spPr>
          <a:xfrm>
            <a:off x="5236797" y="2397372"/>
            <a:ext cx="5709425" cy="2954655"/>
          </a:xfrm>
          <a:prstGeom prst="rect">
            <a:avLst/>
          </a:prstGeom>
          <a:noFill/>
        </p:spPr>
        <p:txBody>
          <a:bodyPr wrap="square" rtlCol="0">
            <a:spAutoFit/>
          </a:bodyPr>
          <a:lstStyle/>
          <a:p>
            <a:pPr marL="285750" indent="-285750">
              <a:buFontTx/>
              <a:buChar char="-"/>
            </a:pPr>
            <a:r>
              <a:rPr lang="en-GB" sz="2800" dirty="0"/>
              <a:t>How can one define an early modern “go-between”?</a:t>
            </a:r>
          </a:p>
          <a:p>
            <a:pPr marL="285750" indent="-285750">
              <a:buFontTx/>
              <a:buChar char="-"/>
            </a:pPr>
            <a:endParaRPr lang="en-GB" sz="2800" dirty="0"/>
          </a:p>
          <a:p>
            <a:pPr marL="285750" indent="-285750">
              <a:buFontTx/>
              <a:buChar char="-"/>
            </a:pPr>
            <a:r>
              <a:rPr lang="en-GB" sz="2800" dirty="0"/>
              <a:t>Why did go-betweens exist?</a:t>
            </a:r>
          </a:p>
          <a:p>
            <a:pPr marL="285750" indent="-285750">
              <a:buFontTx/>
              <a:buChar char="-"/>
            </a:pPr>
            <a:endParaRPr lang="en-GB" sz="2800" dirty="0"/>
          </a:p>
          <a:p>
            <a:pPr marL="285750" indent="-285750">
              <a:buFontTx/>
              <a:buChar char="-"/>
            </a:pPr>
            <a:r>
              <a:rPr lang="en-GB" sz="2800" dirty="0"/>
              <a:t>What did go-betweens </a:t>
            </a:r>
            <a:r>
              <a:rPr lang="en-GB" sz="2800" i="1" dirty="0"/>
              <a:t>go between</a:t>
            </a:r>
            <a:r>
              <a:rPr lang="en-GB" sz="2800" dirty="0"/>
              <a:t>?</a:t>
            </a:r>
          </a:p>
          <a:p>
            <a:endParaRPr lang="en-US" dirty="0"/>
          </a:p>
        </p:txBody>
      </p:sp>
    </p:spTree>
    <p:extLst>
      <p:ext uri="{BB962C8B-B14F-4D97-AF65-F5344CB8AC3E}">
        <p14:creationId xmlns:p14="http://schemas.microsoft.com/office/powerpoint/2010/main" val="19821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347" y="370267"/>
            <a:ext cx="6482441" cy="1325563"/>
          </a:xfrm>
        </p:spPr>
        <p:txBody>
          <a:bodyPr>
            <a:normAutofit/>
          </a:bodyPr>
          <a:lstStyle/>
          <a:p>
            <a:r>
              <a:rPr lang="en-GB" sz="4000" b="1" i="1" dirty="0"/>
              <a:t>Some Definitions</a:t>
            </a:r>
          </a:p>
        </p:txBody>
      </p:sp>
      <p:sp>
        <p:nvSpPr>
          <p:cNvPr id="3" name="TextBox 2">
            <a:extLst>
              <a:ext uri="{FF2B5EF4-FFF2-40B4-BE49-F238E27FC236}">
                <a16:creationId xmlns:a16="http://schemas.microsoft.com/office/drawing/2014/main" id="{41C18E2C-697C-5C41-BEC0-E35C00E3241F}"/>
              </a:ext>
            </a:extLst>
          </p:cNvPr>
          <p:cNvSpPr txBox="1"/>
          <p:nvPr/>
        </p:nvSpPr>
        <p:spPr>
          <a:xfrm>
            <a:off x="1072883" y="1539712"/>
            <a:ext cx="8963214" cy="4339650"/>
          </a:xfrm>
          <a:prstGeom prst="rect">
            <a:avLst/>
          </a:prstGeom>
          <a:noFill/>
        </p:spPr>
        <p:txBody>
          <a:bodyPr wrap="square" rtlCol="0">
            <a:spAutoFit/>
          </a:bodyPr>
          <a:lstStyle/>
          <a:p>
            <a:endParaRPr lang="en-US" sz="1000" dirty="0"/>
          </a:p>
          <a:p>
            <a:r>
              <a:rPr lang="en-US" sz="2000" dirty="0" smtClean="0"/>
              <a:t>‘</a:t>
            </a:r>
            <a:r>
              <a:rPr lang="en-US" sz="2000" dirty="0"/>
              <a:t>The go-between […] is thus not just a passer-by or a simple agent of cross-cultural diffusion, but someone who articulates relationships between disparate worlds or cultures by being able to translate between them.’</a:t>
            </a:r>
          </a:p>
          <a:p>
            <a:r>
              <a:rPr lang="en-US" dirty="0">
                <a:solidFill>
                  <a:srgbClr val="002060"/>
                </a:solidFill>
              </a:rPr>
              <a:t>- Schaffer, Roberts and Raj, </a:t>
            </a:r>
            <a:r>
              <a:rPr lang="en-US" i="1" dirty="0">
                <a:solidFill>
                  <a:srgbClr val="002060"/>
                </a:solidFill>
              </a:rPr>
              <a:t>The Brokered World</a:t>
            </a:r>
            <a:r>
              <a:rPr lang="en-US" dirty="0">
                <a:solidFill>
                  <a:srgbClr val="002060"/>
                </a:solidFill>
              </a:rPr>
              <a:t>, p. xiv</a:t>
            </a:r>
          </a:p>
          <a:p>
            <a:pPr marL="285750" indent="-285750">
              <a:buFontTx/>
              <a:buChar char="-"/>
            </a:pPr>
            <a:endParaRPr lang="en-US" dirty="0"/>
          </a:p>
          <a:p>
            <a:r>
              <a:rPr lang="en-US" sz="2000" dirty="0"/>
              <a:t>‘Go-betweens […] exist because there are transactions, and, in particular, because there is friction in those transactions. This friction – a barrier of language, knowledge, skill or material resource that takes some work to overcome – requires mediation, and the go-betweens mediate.’</a:t>
            </a:r>
          </a:p>
          <a:p>
            <a:pPr marL="285750" indent="-285750">
              <a:buFontTx/>
              <a:buChar char="-"/>
            </a:pPr>
            <a:r>
              <a:rPr lang="en-US" dirty="0" err="1" smtClean="0">
                <a:solidFill>
                  <a:srgbClr val="002060"/>
                </a:solidFill>
              </a:rPr>
              <a:t>Ogborn</a:t>
            </a:r>
            <a:r>
              <a:rPr lang="en-US" dirty="0">
                <a:solidFill>
                  <a:srgbClr val="002060"/>
                </a:solidFill>
              </a:rPr>
              <a:t>, ‘”It’s not what you know…”’, p. </a:t>
            </a:r>
            <a:r>
              <a:rPr lang="en-US" dirty="0" smtClean="0">
                <a:solidFill>
                  <a:srgbClr val="002060"/>
                </a:solidFill>
              </a:rPr>
              <a:t>170</a:t>
            </a:r>
          </a:p>
          <a:p>
            <a:pPr marL="285750" indent="-285750">
              <a:buFontTx/>
              <a:buChar char="-"/>
            </a:pPr>
            <a:endParaRPr lang="en-US" dirty="0" smtClean="0">
              <a:solidFill>
                <a:srgbClr val="002060"/>
              </a:solidFill>
            </a:endParaRPr>
          </a:p>
          <a:p>
            <a:r>
              <a:rPr lang="en-US" dirty="0"/>
              <a:t>‘A liminal figure […], forever crossing borders and thereby problematizing the notion of borders itself, the go-between inhabits a zone of double alienation, [a] kind of ‘third space’.’</a:t>
            </a:r>
          </a:p>
          <a:p>
            <a:r>
              <a:rPr lang="en-US" dirty="0">
                <a:solidFill>
                  <a:srgbClr val="002060"/>
                </a:solidFill>
              </a:rPr>
              <a:t>- </a:t>
            </a:r>
            <a:r>
              <a:rPr lang="en-US" dirty="0" err="1">
                <a:solidFill>
                  <a:srgbClr val="002060"/>
                </a:solidFill>
              </a:rPr>
              <a:t>Höfele</a:t>
            </a:r>
            <a:r>
              <a:rPr lang="en-US" dirty="0">
                <a:solidFill>
                  <a:srgbClr val="002060"/>
                </a:solidFill>
              </a:rPr>
              <a:t> and </a:t>
            </a:r>
            <a:r>
              <a:rPr lang="en-US" dirty="0" err="1">
                <a:solidFill>
                  <a:srgbClr val="002060"/>
                </a:solidFill>
              </a:rPr>
              <a:t>Koppenfels</a:t>
            </a:r>
            <a:r>
              <a:rPr lang="en-US" dirty="0">
                <a:solidFill>
                  <a:srgbClr val="002060"/>
                </a:solidFill>
              </a:rPr>
              <a:t>, </a:t>
            </a:r>
            <a:r>
              <a:rPr lang="en-US" i="1" dirty="0">
                <a:solidFill>
                  <a:srgbClr val="002060"/>
                </a:solidFill>
              </a:rPr>
              <a:t>Renaissance Go-Betweens</a:t>
            </a:r>
            <a:r>
              <a:rPr lang="en-US" dirty="0">
                <a:solidFill>
                  <a:srgbClr val="002060"/>
                </a:solidFill>
              </a:rPr>
              <a:t>, p. </a:t>
            </a:r>
            <a:r>
              <a:rPr lang="en-US" dirty="0" smtClean="0">
                <a:solidFill>
                  <a:srgbClr val="002060"/>
                </a:solidFill>
              </a:rPr>
              <a:t>6</a:t>
            </a:r>
            <a:endParaRPr lang="en-US" dirty="0">
              <a:solidFill>
                <a:srgbClr val="002060"/>
              </a:solidFill>
            </a:endParaRPr>
          </a:p>
        </p:txBody>
      </p:sp>
    </p:spTree>
    <p:extLst>
      <p:ext uri="{BB962C8B-B14F-4D97-AF65-F5344CB8AC3E}">
        <p14:creationId xmlns:p14="http://schemas.microsoft.com/office/powerpoint/2010/main" val="1565018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52980"/>
            <a:ext cx="8324849" cy="4351338"/>
          </a:xfrm>
        </p:spPr>
        <p:txBody>
          <a:bodyPr>
            <a:normAutofit fontScale="85000" lnSpcReduction="20000"/>
          </a:bodyPr>
          <a:lstStyle/>
          <a:p>
            <a:pPr marL="0" indent="0">
              <a:buNone/>
            </a:pPr>
            <a:r>
              <a:rPr lang="en-US" sz="2400" i="1" dirty="0" smtClean="0"/>
              <a:t>Instead of </a:t>
            </a:r>
            <a:r>
              <a:rPr lang="en-US" sz="2400" dirty="0" smtClean="0"/>
              <a:t>“the common, classical methodology of </a:t>
            </a:r>
            <a:r>
              <a:rPr lang="en-US" sz="2400" dirty="0" err="1" smtClean="0"/>
              <a:t>comparativism</a:t>
            </a:r>
            <a:r>
              <a:rPr lang="en-US" sz="2400" dirty="0" smtClean="0"/>
              <a:t>, which constitutes its objects in contrasting, dualistic, terms, with clear boundaries between them”, </a:t>
            </a:r>
            <a:r>
              <a:rPr lang="en-US" sz="2400" i="1" dirty="0" smtClean="0"/>
              <a:t>scholarly attention increasingly turns </a:t>
            </a:r>
            <a:r>
              <a:rPr lang="en-US" sz="2400" dirty="0" smtClean="0"/>
              <a:t>“to global </a:t>
            </a:r>
            <a:r>
              <a:rPr lang="en-US" sz="2400" i="1" dirty="0" smtClean="0"/>
              <a:t>inter</a:t>
            </a:r>
            <a:r>
              <a:rPr lang="en-US" sz="2400" dirty="0" smtClean="0"/>
              <a:t>connections, intercultural encounter, and negotiation”</a:t>
            </a:r>
          </a:p>
          <a:p>
            <a:pPr marL="0" indent="0">
              <a:buNone/>
            </a:pPr>
            <a:r>
              <a:rPr lang="en-US" sz="2100" dirty="0">
                <a:solidFill>
                  <a:srgbClr val="002060"/>
                </a:solidFill>
              </a:rPr>
              <a:t>- Raj, ‘Go-Betweens, Travelers, and Cultural Translators’, p. </a:t>
            </a:r>
            <a:r>
              <a:rPr lang="en-US" sz="2100" dirty="0" smtClean="0">
                <a:solidFill>
                  <a:srgbClr val="002060"/>
                </a:solidFill>
              </a:rPr>
              <a:t>39</a:t>
            </a:r>
            <a:endParaRPr lang="en-US" sz="2100" dirty="0">
              <a:solidFill>
                <a:srgbClr val="002060"/>
              </a:solidFill>
            </a:endParaRPr>
          </a:p>
          <a:p>
            <a:pPr marL="0" indent="0">
              <a:buNone/>
            </a:pPr>
            <a:endParaRPr lang="en-US" sz="1500" dirty="0"/>
          </a:p>
          <a:p>
            <a:pPr marL="0" indent="0">
              <a:buNone/>
            </a:pPr>
            <a:r>
              <a:rPr lang="en-US" sz="2400" dirty="0" smtClean="0"/>
              <a:t>“…new approaches have striven to bring out the enmeshed nature of cultures across the world, the commonalities on which intercultural contact is constructed and the ways people or groups of people cross cultural barriers”</a:t>
            </a:r>
          </a:p>
          <a:p>
            <a:pPr marL="0" indent="0">
              <a:buNone/>
            </a:pPr>
            <a:r>
              <a:rPr lang="en-US" sz="2000" dirty="0" smtClean="0">
                <a:solidFill>
                  <a:srgbClr val="002060"/>
                </a:solidFill>
              </a:rPr>
              <a:t>- Raj, ‘Go-Betweens, Travelers, and Cultural Translators’, </a:t>
            </a:r>
            <a:r>
              <a:rPr lang="en-US" sz="2000" dirty="0">
                <a:solidFill>
                  <a:srgbClr val="002060"/>
                </a:solidFill>
              </a:rPr>
              <a:t>p. </a:t>
            </a:r>
            <a:r>
              <a:rPr lang="en-US" sz="2000" dirty="0" smtClean="0">
                <a:solidFill>
                  <a:srgbClr val="002060"/>
                </a:solidFill>
              </a:rPr>
              <a:t>40</a:t>
            </a:r>
          </a:p>
          <a:p>
            <a:pPr marL="0" indent="0">
              <a:buNone/>
            </a:pPr>
            <a:endParaRPr lang="en-US" sz="1200" dirty="0">
              <a:solidFill>
                <a:srgbClr val="002060"/>
              </a:solidFill>
            </a:endParaRPr>
          </a:p>
          <a:p>
            <a:pPr marL="0" indent="0">
              <a:buNone/>
            </a:pPr>
            <a:r>
              <a:rPr lang="en-US" sz="2400" dirty="0" smtClean="0"/>
              <a:t>“…the crucial need for mediation, brokerage, and cross-cultural communication in establishing sustained exchange between disparate and different cultures and the role that “cross-cultural brokers”, or go-betweens, have played in this context”</a:t>
            </a:r>
          </a:p>
          <a:p>
            <a:pPr marL="0" indent="0">
              <a:buNone/>
            </a:pPr>
            <a:r>
              <a:rPr lang="en-US" sz="2000" dirty="0">
                <a:solidFill>
                  <a:srgbClr val="002060"/>
                </a:solidFill>
              </a:rPr>
              <a:t>- Raj, ‘Go-Betweens, Travelers, and Cultural Translators’, p. 40</a:t>
            </a:r>
          </a:p>
          <a:p>
            <a:pPr marL="0" indent="0">
              <a:buNone/>
            </a:pPr>
            <a:endParaRPr lang="en-US" sz="2400" dirty="0">
              <a:solidFill>
                <a:srgbClr val="002060"/>
              </a:solidFill>
            </a:endParaRPr>
          </a:p>
          <a:p>
            <a:pPr marL="0" indent="0">
              <a:buNone/>
            </a:pPr>
            <a:endParaRPr lang="en-US" dirty="0" smtClean="0"/>
          </a:p>
          <a:p>
            <a:pPr marL="0" indent="0">
              <a:buNone/>
            </a:pPr>
            <a:endParaRPr lang="en-GB" dirty="0"/>
          </a:p>
        </p:txBody>
      </p:sp>
      <p:sp>
        <p:nvSpPr>
          <p:cNvPr id="4" name="Title 1"/>
          <p:cNvSpPr txBox="1">
            <a:spLocks/>
          </p:cNvSpPr>
          <p:nvPr/>
        </p:nvSpPr>
        <p:spPr>
          <a:xfrm>
            <a:off x="838200" y="427417"/>
            <a:ext cx="648244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i="1" dirty="0" smtClean="0"/>
              <a:t>Historiographical Context</a:t>
            </a:r>
            <a:endParaRPr lang="en-GB" sz="4000" b="1" i="1" dirty="0"/>
          </a:p>
        </p:txBody>
      </p:sp>
    </p:spTree>
    <p:extLst>
      <p:ext uri="{BB962C8B-B14F-4D97-AF65-F5344CB8AC3E}">
        <p14:creationId xmlns:p14="http://schemas.microsoft.com/office/powerpoint/2010/main" val="1218425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689271" cy="1325563"/>
          </a:xfrm>
        </p:spPr>
        <p:txBody>
          <a:bodyPr>
            <a:normAutofit/>
          </a:bodyPr>
          <a:lstStyle/>
          <a:p>
            <a:r>
              <a:rPr lang="en-GB" sz="4000" b="1" i="1" dirty="0"/>
              <a:t>Studying Go-Betweens</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83880" y="365125"/>
            <a:ext cx="3779520" cy="6240230"/>
          </a:xfrm>
        </p:spPr>
      </p:pic>
      <p:sp>
        <p:nvSpPr>
          <p:cNvPr id="3" name="TextBox 2">
            <a:extLst>
              <a:ext uri="{FF2B5EF4-FFF2-40B4-BE49-F238E27FC236}">
                <a16:creationId xmlns:a16="http://schemas.microsoft.com/office/drawing/2014/main" id="{E99C087F-E51B-CE45-9331-7BD14867F2C9}"/>
              </a:ext>
            </a:extLst>
          </p:cNvPr>
          <p:cNvSpPr txBox="1"/>
          <p:nvPr/>
        </p:nvSpPr>
        <p:spPr>
          <a:xfrm>
            <a:off x="838200" y="2529123"/>
            <a:ext cx="6800385" cy="2246769"/>
          </a:xfrm>
          <a:prstGeom prst="rect">
            <a:avLst/>
          </a:prstGeom>
          <a:noFill/>
        </p:spPr>
        <p:txBody>
          <a:bodyPr wrap="square" rtlCol="0">
            <a:spAutoFit/>
          </a:bodyPr>
          <a:lstStyle/>
          <a:p>
            <a:pPr marL="285750" indent="-285750">
              <a:buFontTx/>
              <a:buChar char="-"/>
            </a:pPr>
            <a:r>
              <a:rPr lang="en-US" sz="2800" dirty="0"/>
              <a:t>How does a focus on go-betweens help us understand the early modern world?</a:t>
            </a:r>
          </a:p>
          <a:p>
            <a:pPr marL="285750" indent="-285750">
              <a:buFontTx/>
              <a:buChar char="-"/>
            </a:pPr>
            <a:endParaRPr lang="en-US" sz="2800" dirty="0"/>
          </a:p>
          <a:p>
            <a:pPr marL="285750" indent="-285750">
              <a:buFontTx/>
              <a:buChar char="-"/>
            </a:pPr>
            <a:r>
              <a:rPr lang="en-US" sz="2800" dirty="0"/>
              <a:t>What are the limitations of the go-betweens perspective?</a:t>
            </a:r>
          </a:p>
        </p:txBody>
      </p:sp>
    </p:spTree>
    <p:extLst>
      <p:ext uri="{BB962C8B-B14F-4D97-AF65-F5344CB8AC3E}">
        <p14:creationId xmlns:p14="http://schemas.microsoft.com/office/powerpoint/2010/main" val="2770859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i="1" dirty="0"/>
              <a:t>Go-Betweens in the Present</a:t>
            </a:r>
          </a:p>
        </p:txBody>
      </p:sp>
      <p:pic>
        <p:nvPicPr>
          <p:cNvPr id="5" name="Content Placeholder 4">
            <a:extLst>
              <a:ext uri="{FF2B5EF4-FFF2-40B4-BE49-F238E27FC236}">
                <a16:creationId xmlns:a16="http://schemas.microsoft.com/office/drawing/2014/main" id="{0A7E37CE-FF54-1B48-892E-73E2834D71F2}"/>
              </a:ext>
            </a:extLst>
          </p:cNvPr>
          <p:cNvPicPr>
            <a:picLocks noGrp="1" noChangeAspect="1"/>
          </p:cNvPicPr>
          <p:nvPr>
            <p:ph idx="1"/>
          </p:nvPr>
        </p:nvPicPr>
        <p:blipFill>
          <a:blip r:embed="rId2"/>
          <a:stretch>
            <a:fillRect/>
          </a:stretch>
        </p:blipFill>
        <p:spPr>
          <a:xfrm>
            <a:off x="559419" y="1880259"/>
            <a:ext cx="7476379" cy="3851468"/>
          </a:xfrm>
          <a:prstGeom prst="rect">
            <a:avLst/>
          </a:prstGeom>
        </p:spPr>
      </p:pic>
      <p:pic>
        <p:nvPicPr>
          <p:cNvPr id="6" name="Picture 5">
            <a:extLst>
              <a:ext uri="{FF2B5EF4-FFF2-40B4-BE49-F238E27FC236}">
                <a16:creationId xmlns:a16="http://schemas.microsoft.com/office/drawing/2014/main" id="{766F7B83-DF9F-6A45-9197-A1D3A968BB71}"/>
              </a:ext>
            </a:extLst>
          </p:cNvPr>
          <p:cNvPicPr>
            <a:picLocks noChangeAspect="1"/>
          </p:cNvPicPr>
          <p:nvPr/>
        </p:nvPicPr>
        <p:blipFill>
          <a:blip r:embed="rId3"/>
          <a:stretch>
            <a:fillRect/>
          </a:stretch>
        </p:blipFill>
        <p:spPr>
          <a:xfrm>
            <a:off x="8210983" y="816032"/>
            <a:ext cx="3744235" cy="5651675"/>
          </a:xfrm>
          <a:prstGeom prst="rect">
            <a:avLst/>
          </a:prstGeom>
        </p:spPr>
      </p:pic>
    </p:spTree>
    <p:extLst>
      <p:ext uri="{BB962C8B-B14F-4D97-AF65-F5344CB8AC3E}">
        <p14:creationId xmlns:p14="http://schemas.microsoft.com/office/powerpoint/2010/main" val="7606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3C39A5-A8E7-F64F-A68E-FA919A876E75}"/>
              </a:ext>
            </a:extLst>
          </p:cNvPr>
          <p:cNvPicPr>
            <a:picLocks noChangeAspect="1"/>
          </p:cNvPicPr>
          <p:nvPr/>
        </p:nvPicPr>
        <p:blipFill>
          <a:blip r:embed="rId2"/>
          <a:stretch>
            <a:fillRect/>
          </a:stretch>
        </p:blipFill>
        <p:spPr>
          <a:xfrm>
            <a:off x="8210983" y="816032"/>
            <a:ext cx="3744235" cy="5651675"/>
          </a:xfrm>
          <a:prstGeom prst="rect">
            <a:avLst/>
          </a:prstGeom>
        </p:spPr>
      </p:pic>
      <p:pic>
        <p:nvPicPr>
          <p:cNvPr id="7" name="Picture 6">
            <a:extLst>
              <a:ext uri="{FF2B5EF4-FFF2-40B4-BE49-F238E27FC236}">
                <a16:creationId xmlns:a16="http://schemas.microsoft.com/office/drawing/2014/main" id="{DDB8E464-C976-EE41-95DF-0524E9A31D45}"/>
              </a:ext>
            </a:extLst>
          </p:cNvPr>
          <p:cNvPicPr>
            <a:picLocks noChangeAspect="1"/>
          </p:cNvPicPr>
          <p:nvPr/>
        </p:nvPicPr>
        <p:blipFill>
          <a:blip r:embed="rId3"/>
          <a:stretch>
            <a:fillRect/>
          </a:stretch>
        </p:blipFill>
        <p:spPr>
          <a:xfrm>
            <a:off x="365760" y="3781969"/>
            <a:ext cx="7504430" cy="2518098"/>
          </a:xfrm>
          <a:prstGeom prst="rect">
            <a:avLst/>
          </a:prstGeom>
        </p:spPr>
      </p:pic>
      <p:pic>
        <p:nvPicPr>
          <p:cNvPr id="9" name="Picture 8">
            <a:extLst>
              <a:ext uri="{FF2B5EF4-FFF2-40B4-BE49-F238E27FC236}">
                <a16:creationId xmlns:a16="http://schemas.microsoft.com/office/drawing/2014/main" id="{A14A6319-8ED9-0749-B48D-6A2917F11ABD}"/>
              </a:ext>
            </a:extLst>
          </p:cNvPr>
          <p:cNvPicPr>
            <a:picLocks noChangeAspect="1"/>
          </p:cNvPicPr>
          <p:nvPr/>
        </p:nvPicPr>
        <p:blipFill>
          <a:blip r:embed="rId4"/>
          <a:stretch>
            <a:fillRect/>
          </a:stretch>
        </p:blipFill>
        <p:spPr>
          <a:xfrm>
            <a:off x="405071" y="1097280"/>
            <a:ext cx="7465119" cy="2168920"/>
          </a:xfrm>
          <a:prstGeom prst="rect">
            <a:avLst/>
          </a:prstGeom>
        </p:spPr>
      </p:pic>
    </p:spTree>
    <p:extLst>
      <p:ext uri="{BB962C8B-B14F-4D97-AF65-F5344CB8AC3E}">
        <p14:creationId xmlns:p14="http://schemas.microsoft.com/office/powerpoint/2010/main" val="2579128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B53CCE-68D7-3941-939A-1B59B210F411}"/>
              </a:ext>
            </a:extLst>
          </p:cNvPr>
          <p:cNvPicPr>
            <a:picLocks noChangeAspect="1"/>
          </p:cNvPicPr>
          <p:nvPr/>
        </p:nvPicPr>
        <p:blipFill>
          <a:blip r:embed="rId2"/>
          <a:stretch>
            <a:fillRect/>
          </a:stretch>
        </p:blipFill>
        <p:spPr>
          <a:xfrm>
            <a:off x="1025912" y="739059"/>
            <a:ext cx="3568390" cy="5532388"/>
          </a:xfrm>
          <a:prstGeom prst="rect">
            <a:avLst/>
          </a:prstGeom>
        </p:spPr>
      </p:pic>
      <p:pic>
        <p:nvPicPr>
          <p:cNvPr id="6" name="Picture 5">
            <a:hlinkClick r:id="rId3"/>
            <a:extLst>
              <a:ext uri="{FF2B5EF4-FFF2-40B4-BE49-F238E27FC236}">
                <a16:creationId xmlns:a16="http://schemas.microsoft.com/office/drawing/2014/main" id="{FD704676-3914-4440-A493-B19A0E7AA81B}"/>
              </a:ext>
            </a:extLst>
          </p:cNvPr>
          <p:cNvPicPr>
            <a:picLocks noChangeAspect="1"/>
          </p:cNvPicPr>
          <p:nvPr/>
        </p:nvPicPr>
        <p:blipFill rotWithShape="1">
          <a:blip r:embed="rId4"/>
          <a:srcRect l="1112" t="16444" r="45972" b="10889"/>
          <a:stretch/>
        </p:blipFill>
        <p:spPr>
          <a:xfrm>
            <a:off x="5921297" y="571791"/>
            <a:ext cx="5557396" cy="4769734"/>
          </a:xfrm>
          <a:prstGeom prst="rect">
            <a:avLst/>
          </a:prstGeom>
        </p:spPr>
      </p:pic>
      <p:sp>
        <p:nvSpPr>
          <p:cNvPr id="7" name="TextBox 6">
            <a:extLst>
              <a:ext uri="{FF2B5EF4-FFF2-40B4-BE49-F238E27FC236}">
                <a16:creationId xmlns:a16="http://schemas.microsoft.com/office/drawing/2014/main" id="{5D002409-05E9-804E-A71F-5656598932A2}"/>
              </a:ext>
            </a:extLst>
          </p:cNvPr>
          <p:cNvSpPr txBox="1"/>
          <p:nvPr/>
        </p:nvSpPr>
        <p:spPr>
          <a:xfrm>
            <a:off x="5921297" y="5415032"/>
            <a:ext cx="6254719" cy="400110"/>
          </a:xfrm>
          <a:prstGeom prst="rect">
            <a:avLst/>
          </a:prstGeom>
          <a:noFill/>
        </p:spPr>
        <p:txBody>
          <a:bodyPr wrap="square" rtlCol="0">
            <a:spAutoFit/>
          </a:bodyPr>
          <a:lstStyle/>
          <a:p>
            <a:r>
              <a:rPr lang="en-US" sz="2000" dirty="0">
                <a:hlinkClick r:id="rId3"/>
              </a:rPr>
              <a:t>Leo Africanus: A Man Between Worlds - BBC</a:t>
            </a:r>
            <a:endParaRPr lang="en-US" sz="2000" dirty="0"/>
          </a:p>
        </p:txBody>
      </p:sp>
    </p:spTree>
    <p:extLst>
      <p:ext uri="{BB962C8B-B14F-4D97-AF65-F5344CB8AC3E}">
        <p14:creationId xmlns:p14="http://schemas.microsoft.com/office/powerpoint/2010/main" val="38896231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7107db1f-eb0e-4796-976a-c19896907ed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TotalTime>
  <Words>389</Words>
  <Application>Microsoft Office PowerPoint</Application>
  <PresentationFormat>Widescreen</PresentationFormat>
  <Paragraphs>32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What are Go-Betweens?</vt:lpstr>
      <vt:lpstr>Some Definitions</vt:lpstr>
      <vt:lpstr>PowerPoint Presentation</vt:lpstr>
      <vt:lpstr>Studying Go-Betweens</vt:lpstr>
      <vt:lpstr>Go-Betweens in the Present</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 Meersbergen, Guido</dc:creator>
  <cp:lastModifiedBy>van Meersbergen, Guido</cp:lastModifiedBy>
  <cp:revision>20</cp:revision>
  <dcterms:created xsi:type="dcterms:W3CDTF">2018-09-28T16:51:08Z</dcterms:created>
  <dcterms:modified xsi:type="dcterms:W3CDTF">2020-01-06T13:01:02Z</dcterms:modified>
</cp:coreProperties>
</file>