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2" r:id="rId2"/>
    <p:sldId id="267" r:id="rId3"/>
    <p:sldId id="265" r:id="rId4"/>
    <p:sldId id="270" r:id="rId5"/>
    <p:sldId id="261" r:id="rId6"/>
    <p:sldId id="271" r:id="rId7"/>
    <p:sldId id="258" r:id="rId8"/>
    <p:sldId id="269" r:id="rId9"/>
    <p:sldId id="256" r:id="rId10"/>
    <p:sldId id="260" r:id="rId11"/>
    <p:sldId id="259" r:id="rId12"/>
    <p:sldId id="26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8550-A1BB-4C04-81D5-BABCC107FBE4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506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8550-A1BB-4C04-81D5-BABCC107FBE4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985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8550-A1BB-4C04-81D5-BABCC107FBE4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70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8550-A1BB-4C04-81D5-BABCC107FBE4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713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8550-A1BB-4C04-81D5-BABCC107FBE4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584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8550-A1BB-4C04-81D5-BABCC107FBE4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314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8550-A1BB-4C04-81D5-BABCC107FBE4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931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8550-A1BB-4C04-81D5-BABCC107FBE4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687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8550-A1BB-4C04-81D5-BABCC107FBE4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9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8550-A1BB-4C04-81D5-BABCC107FBE4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057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8550-A1BB-4C04-81D5-BABCC107FBE4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909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E8550-A1BB-4C04-81D5-BABCC107FBE4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7019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thedigitalwalters.org/Data/WaltersManuscripts/W684/data/W.684/sap/W684_000002_sap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1975" y="1352550"/>
            <a:ext cx="6362700" cy="455295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sz="2800" dirty="0" smtClean="0">
                <a:solidFill>
                  <a:schemeClr val="bg1"/>
                </a:solidFill>
              </a:rPr>
              <a:t>“The world we live in is one in which human motion is more often definitive of social life than it is exceptional”</a:t>
            </a:r>
          </a:p>
          <a:p>
            <a:pPr marL="342900" indent="-342900" algn="l">
              <a:buFontTx/>
              <a:buChar char="-"/>
            </a:pPr>
            <a:r>
              <a:rPr lang="en-US" sz="2000" dirty="0" smtClean="0">
                <a:solidFill>
                  <a:schemeClr val="bg1"/>
                </a:solidFill>
              </a:rPr>
              <a:t>Arjun </a:t>
            </a:r>
            <a:r>
              <a:rPr lang="en-US" sz="2000" dirty="0" err="1" smtClean="0">
                <a:solidFill>
                  <a:schemeClr val="bg1"/>
                </a:solidFill>
              </a:rPr>
              <a:t>Appadurai</a:t>
            </a:r>
            <a:r>
              <a:rPr lang="en-US" sz="2000" dirty="0" smtClean="0">
                <a:solidFill>
                  <a:schemeClr val="bg1"/>
                </a:solidFill>
              </a:rPr>
              <a:t>, in </a:t>
            </a:r>
            <a:r>
              <a:rPr lang="en-US" sz="2000" i="1" dirty="0" smtClean="0">
                <a:solidFill>
                  <a:schemeClr val="bg1"/>
                </a:solidFill>
              </a:rPr>
              <a:t>Geographies of Identity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(1996)</a:t>
            </a:r>
          </a:p>
          <a:p>
            <a:pPr marL="342900" indent="-342900" algn="l">
              <a:buFontTx/>
              <a:buChar char="-"/>
            </a:pPr>
            <a:endParaRPr lang="en-US" sz="2000" dirty="0">
              <a:solidFill>
                <a:schemeClr val="bg1"/>
              </a:solidFill>
            </a:endParaRPr>
          </a:p>
          <a:p>
            <a:pPr algn="l"/>
            <a:r>
              <a:rPr lang="en-US" sz="2800" dirty="0" smtClean="0">
                <a:solidFill>
                  <a:schemeClr val="bg1"/>
                </a:solidFill>
              </a:rPr>
              <a:t>“The story of human coexistence is always also the story of migrations”</a:t>
            </a:r>
          </a:p>
          <a:p>
            <a:pPr marL="342900" indent="-342900" algn="l">
              <a:buFontTx/>
              <a:buChar char="-"/>
            </a:pPr>
            <a:r>
              <a:rPr lang="en-US" sz="2000" dirty="0" err="1" smtClean="0">
                <a:solidFill>
                  <a:schemeClr val="bg1"/>
                </a:solidFill>
              </a:rPr>
              <a:t>Ludgar</a:t>
            </a:r>
            <a:r>
              <a:rPr lang="en-US" sz="2000" dirty="0" smtClean="0">
                <a:solidFill>
                  <a:schemeClr val="bg1"/>
                </a:solidFill>
              </a:rPr>
              <a:t> Pries, in </a:t>
            </a:r>
            <a:r>
              <a:rPr lang="en-US" sz="2000" i="1" dirty="0" smtClean="0">
                <a:solidFill>
                  <a:schemeClr val="bg1"/>
                </a:solidFill>
              </a:rPr>
              <a:t>Migration and Transnational Social Spaces </a:t>
            </a:r>
            <a:r>
              <a:rPr lang="en-US" sz="2000" dirty="0" smtClean="0">
                <a:solidFill>
                  <a:schemeClr val="bg1"/>
                </a:solidFill>
              </a:rPr>
              <a:t>(1999)</a:t>
            </a:r>
          </a:p>
          <a:p>
            <a:pPr algn="l"/>
            <a:endParaRPr lang="en-US" sz="2000" dirty="0">
              <a:solidFill>
                <a:schemeClr val="bg1"/>
              </a:solidFill>
            </a:endParaRPr>
          </a:p>
          <a:p>
            <a:pPr algn="l"/>
            <a:r>
              <a:rPr lang="en-US" sz="2800" dirty="0" smtClean="0">
                <a:solidFill>
                  <a:schemeClr val="bg1"/>
                </a:solidFill>
              </a:rPr>
              <a:t>“Migration is a unique phenomenon in which movements, crossings, and therefore connections and comparisons are at the very core of this process”</a:t>
            </a:r>
          </a:p>
          <a:p>
            <a:pPr marL="342900" indent="-342900" algn="l">
              <a:buFontTx/>
              <a:buChar char="-"/>
            </a:pPr>
            <a:r>
              <a:rPr lang="en-US" sz="2000" dirty="0" smtClean="0">
                <a:solidFill>
                  <a:schemeClr val="bg1"/>
                </a:solidFill>
              </a:rPr>
              <a:t>Amit Kumar Mishra, in </a:t>
            </a:r>
            <a:r>
              <a:rPr lang="en-US" sz="2000" i="1" dirty="0" smtClean="0">
                <a:solidFill>
                  <a:schemeClr val="bg1"/>
                </a:solidFill>
              </a:rPr>
              <a:t>Global History, Globally </a:t>
            </a:r>
            <a:r>
              <a:rPr lang="en-US" sz="2000" dirty="0" smtClean="0">
                <a:solidFill>
                  <a:schemeClr val="bg1"/>
                </a:solidFill>
              </a:rPr>
              <a:t>(2018)</a:t>
            </a:r>
          </a:p>
          <a:p>
            <a:pPr marL="342900" indent="-342900" algn="l">
              <a:buFontTx/>
              <a:buChar char="-"/>
            </a:pPr>
            <a:endParaRPr lang="en-US" sz="2000" dirty="0">
              <a:solidFill>
                <a:schemeClr val="bg1"/>
              </a:solidFill>
            </a:endParaRPr>
          </a:p>
          <a:p>
            <a:pPr algn="l"/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835" y="1866900"/>
            <a:ext cx="4515540" cy="3005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01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20" y="-3275"/>
            <a:ext cx="10637635" cy="6861275"/>
          </a:xfrm>
        </p:spPr>
      </p:pic>
      <p:sp>
        <p:nvSpPr>
          <p:cNvPr id="2" name="TextBox 1"/>
          <p:cNvSpPr txBox="1"/>
          <p:nvPr/>
        </p:nvSpPr>
        <p:spPr>
          <a:xfrm>
            <a:off x="106680" y="815340"/>
            <a:ext cx="129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1609</a:t>
            </a:r>
          </a:p>
        </p:txBody>
      </p:sp>
    </p:spTree>
    <p:extLst>
      <p:ext uri="{BB962C8B-B14F-4D97-AF65-F5344CB8AC3E}">
        <p14:creationId xmlns:p14="http://schemas.microsoft.com/office/powerpoint/2010/main" val="362471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" r="50541"/>
          <a:stretch/>
        </p:blipFill>
        <p:spPr>
          <a:xfrm>
            <a:off x="353357" y="385574"/>
            <a:ext cx="4529121" cy="606602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2B5A4D7-A501-204E-9365-B9C9067A8042}"/>
              </a:ext>
            </a:extLst>
          </p:cNvPr>
          <p:cNvSpPr txBox="1"/>
          <p:nvPr/>
        </p:nvSpPr>
        <p:spPr>
          <a:xfrm>
            <a:off x="5334000" y="1661160"/>
            <a:ext cx="62484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dirty="0">
                <a:solidFill>
                  <a:schemeClr val="bg1"/>
                </a:solidFill>
              </a:rPr>
              <a:t>- In what ways does Ahmad bin </a:t>
            </a:r>
            <a:r>
              <a:rPr lang="en-GB" sz="2800" dirty="0" err="1">
                <a:solidFill>
                  <a:schemeClr val="bg1"/>
                </a:solidFill>
              </a:rPr>
              <a:t>Qasim</a:t>
            </a:r>
            <a:r>
              <a:rPr lang="en-GB" sz="2800" dirty="0">
                <a:solidFill>
                  <a:schemeClr val="bg1"/>
                </a:solidFill>
              </a:rPr>
              <a:t> mediate between worlds?</a:t>
            </a:r>
          </a:p>
          <a:p>
            <a:pPr lvl="0"/>
            <a:endParaRPr lang="en-GB" sz="2800" dirty="0">
              <a:solidFill>
                <a:schemeClr val="bg1"/>
              </a:solidFill>
            </a:endParaRPr>
          </a:p>
          <a:p>
            <a:pPr lvl="0"/>
            <a:r>
              <a:rPr lang="en-GB" sz="2800" dirty="0">
                <a:solidFill>
                  <a:schemeClr val="bg1"/>
                </a:solidFill>
              </a:rPr>
              <a:t>- Compare the cultural positioning of Ahmad bin </a:t>
            </a:r>
            <a:r>
              <a:rPr lang="en-GB" sz="2800" dirty="0" err="1">
                <a:solidFill>
                  <a:schemeClr val="bg1"/>
                </a:solidFill>
              </a:rPr>
              <a:t>Qasim</a:t>
            </a:r>
            <a:r>
              <a:rPr lang="en-GB" sz="2800" dirty="0">
                <a:solidFill>
                  <a:schemeClr val="bg1"/>
                </a:solidFill>
              </a:rPr>
              <a:t> to that of Leo Africanus: what are the differences and similarities?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7212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02" y="3346141"/>
            <a:ext cx="5406236" cy="3487023"/>
          </a:xfrm>
          <a:prstGeom prst="rect">
            <a:avLst/>
          </a:prstGeom>
        </p:spPr>
      </p:pic>
      <p:pic>
        <p:nvPicPr>
          <p:cNvPr id="12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538" y="0"/>
            <a:ext cx="5379877" cy="36914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47921" y="937771"/>
            <a:ext cx="50869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Which larger themes do the stories of Leo Africanus, Ahmad </a:t>
            </a:r>
            <a:r>
              <a:rPr lang="en-GB" sz="2800" dirty="0" err="1">
                <a:solidFill>
                  <a:schemeClr val="bg1"/>
                </a:solidFill>
              </a:rPr>
              <a:t>Qasim</a:t>
            </a:r>
            <a:r>
              <a:rPr lang="en-GB" sz="2800" dirty="0">
                <a:solidFill>
                  <a:schemeClr val="bg1"/>
                </a:solidFill>
              </a:rPr>
              <a:t>, and the </a:t>
            </a:r>
            <a:r>
              <a:rPr lang="en-GB" sz="2800" dirty="0" err="1">
                <a:solidFill>
                  <a:schemeClr val="bg1"/>
                </a:solidFill>
              </a:rPr>
              <a:t>Julfan</a:t>
            </a:r>
            <a:r>
              <a:rPr lang="en-GB" sz="2800" dirty="0">
                <a:solidFill>
                  <a:schemeClr val="bg1"/>
                </a:solidFill>
              </a:rPr>
              <a:t> Armenians illuminate?</a:t>
            </a:r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538" y="3305558"/>
            <a:ext cx="5438972" cy="353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178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69" y="723900"/>
            <a:ext cx="4048954" cy="581024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6" t="2593" r="2089" b="14074"/>
          <a:stretch/>
        </p:blipFill>
        <p:spPr>
          <a:xfrm>
            <a:off x="5472748" y="2177415"/>
            <a:ext cx="6157316" cy="37852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81729" y="723900"/>
            <a:ext cx="1495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>
                <a:solidFill>
                  <a:schemeClr val="bg1"/>
                </a:solidFill>
              </a:rPr>
              <a:t>1492</a:t>
            </a:r>
          </a:p>
        </p:txBody>
      </p:sp>
    </p:spTree>
    <p:extLst>
      <p:ext uri="{BB962C8B-B14F-4D97-AF65-F5344CB8AC3E}">
        <p14:creationId xmlns:p14="http://schemas.microsoft.com/office/powerpoint/2010/main" val="39012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99" y="545680"/>
            <a:ext cx="4086225" cy="55217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074" y="1084960"/>
            <a:ext cx="4788789" cy="478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19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2E4742B9-A1E8-2744-9A22-F0DF39A484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550" y="352112"/>
            <a:ext cx="9019253" cy="626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61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62" y="1312932"/>
            <a:ext cx="7311788" cy="4754493"/>
          </a:xfrm>
        </p:spPr>
      </p:pic>
      <p:sp>
        <p:nvSpPr>
          <p:cNvPr id="2" name="Oval 1"/>
          <p:cNvSpPr/>
          <p:nvPr/>
        </p:nvSpPr>
        <p:spPr>
          <a:xfrm>
            <a:off x="713740" y="1417707"/>
            <a:ext cx="1295400" cy="635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85775" y="358914"/>
            <a:ext cx="2044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1605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048625" y="2176532"/>
            <a:ext cx="36480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- How did communities act as go-betweens?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- Did individuals and communities have different ways of performing intermediary roles?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80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915" y="524857"/>
            <a:ext cx="7794085" cy="5969000"/>
          </a:xfrm>
        </p:spPr>
      </p:pic>
      <p:sp>
        <p:nvSpPr>
          <p:cNvPr id="5" name="TextBox 4"/>
          <p:cNvSpPr txBox="1"/>
          <p:nvPr/>
        </p:nvSpPr>
        <p:spPr>
          <a:xfrm>
            <a:off x="304800" y="1438275"/>
            <a:ext cx="36195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‘The archival material is derived from thirty-one collections in a dozen countries and seven languages, including the </a:t>
            </a:r>
            <a:r>
              <a:rPr lang="en-GB" sz="2000" dirty="0" err="1">
                <a:solidFill>
                  <a:schemeClr val="bg1"/>
                </a:solidFill>
              </a:rPr>
              <a:t>Julfa</a:t>
            </a:r>
            <a:r>
              <a:rPr lang="en-GB" sz="2000" dirty="0">
                <a:solidFill>
                  <a:schemeClr val="bg1"/>
                </a:solidFill>
              </a:rPr>
              <a:t> dialect, making this study part of a new wave of scholarship, one based on </a:t>
            </a:r>
            <a:r>
              <a:rPr lang="en-US" sz="2000" dirty="0">
                <a:solidFill>
                  <a:schemeClr val="bg1"/>
                </a:solidFill>
              </a:rPr>
              <a:t>“indigenous” primary sources rather than European “proxy” documents.’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sz="2000" dirty="0" err="1">
                <a:solidFill>
                  <a:schemeClr val="bg1"/>
                </a:solidFill>
                <a:latin typeface="+mj-lt"/>
              </a:rPr>
              <a:t>Sebouh</a:t>
            </a:r>
            <a:r>
              <a:rPr lang="en-US" sz="2000" dirty="0">
                <a:solidFill>
                  <a:schemeClr val="bg1"/>
                </a:solidFill>
                <a:latin typeface="+mj-lt"/>
              </a:rPr>
              <a:t> Davis </a:t>
            </a:r>
            <a:r>
              <a:rPr lang="en-US" sz="2000" dirty="0" err="1">
                <a:solidFill>
                  <a:schemeClr val="bg1"/>
                </a:solidFill>
                <a:latin typeface="+mj-lt"/>
              </a:rPr>
              <a:t>Aslanian</a:t>
            </a:r>
            <a:r>
              <a:rPr lang="en-US" sz="2000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2000" i="1" dirty="0">
                <a:solidFill>
                  <a:schemeClr val="bg1"/>
                </a:solidFill>
                <a:latin typeface="+mj-lt"/>
              </a:rPr>
              <a:t>From the Indian Ocean to the Mediterranean</a:t>
            </a:r>
            <a:r>
              <a:rPr lang="en-US" sz="2000" dirty="0">
                <a:solidFill>
                  <a:schemeClr val="bg1"/>
                </a:solidFill>
                <a:latin typeface="+mj-lt"/>
              </a:rPr>
              <a:t> (2011)</a:t>
            </a:r>
            <a:endParaRPr lang="en-GB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918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11141" y="757842"/>
            <a:ext cx="678318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en-US" sz="2400" dirty="0">
                <a:solidFill>
                  <a:schemeClr val="bg1"/>
                </a:solidFill>
              </a:rPr>
              <a:t>Name three reasons why non-Western sources are essential for studying global history</a:t>
            </a:r>
          </a:p>
          <a:p>
            <a:pPr marL="457200" indent="-457200">
              <a:buAutoNum type="arabicParenR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AutoNum type="arabicParenR"/>
            </a:pPr>
            <a:r>
              <a:rPr lang="en-US" sz="2400" dirty="0">
                <a:solidFill>
                  <a:schemeClr val="bg1"/>
                </a:solidFill>
              </a:rPr>
              <a:t>List three challenges in using </a:t>
            </a:r>
            <a:r>
              <a:rPr lang="en-US" sz="2400" dirty="0" smtClean="0">
                <a:solidFill>
                  <a:schemeClr val="bg1"/>
                </a:solidFill>
              </a:rPr>
              <a:t>non-Western </a:t>
            </a:r>
            <a:r>
              <a:rPr lang="en-US" sz="2400" dirty="0">
                <a:solidFill>
                  <a:schemeClr val="bg1"/>
                </a:solidFill>
              </a:rPr>
              <a:t>sources</a:t>
            </a:r>
          </a:p>
          <a:p>
            <a:pPr marL="457200" indent="-457200">
              <a:buAutoNum type="arabicParenR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AutoNum type="arabicParenR"/>
            </a:pPr>
            <a:r>
              <a:rPr lang="en-US" sz="2400" dirty="0">
                <a:solidFill>
                  <a:schemeClr val="bg1"/>
                </a:solidFill>
              </a:rPr>
              <a:t>Think of three possible solutions to the challenges above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20641" y="6001789"/>
            <a:ext cx="5509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Page from the </a:t>
            </a:r>
            <a:r>
              <a:rPr lang="en-GB" dirty="0" err="1">
                <a:solidFill>
                  <a:schemeClr val="bg1"/>
                </a:solidFill>
              </a:rPr>
              <a:t>Akbarnāmah</a:t>
            </a:r>
            <a:r>
              <a:rPr lang="en-GB" dirty="0">
                <a:solidFill>
                  <a:schemeClr val="bg1"/>
                </a:solidFill>
              </a:rPr>
              <a:t>, by </a:t>
            </a:r>
            <a:r>
              <a:rPr lang="en-GB" dirty="0" err="1">
                <a:solidFill>
                  <a:schemeClr val="bg1"/>
                </a:solidFill>
              </a:rPr>
              <a:t>Abū</a:t>
            </a:r>
            <a:r>
              <a:rPr lang="en-GB" dirty="0">
                <a:solidFill>
                  <a:schemeClr val="bg1"/>
                </a:solidFill>
              </a:rPr>
              <a:t> al-</a:t>
            </a:r>
            <a:r>
              <a:rPr lang="en-GB" dirty="0" err="1">
                <a:solidFill>
                  <a:schemeClr val="bg1"/>
                </a:solidFill>
              </a:rPr>
              <a:t>Faẓl</a:t>
            </a:r>
            <a:r>
              <a:rPr lang="en-GB" dirty="0">
                <a:solidFill>
                  <a:schemeClr val="bg1"/>
                </a:solidFill>
              </a:rPr>
              <a:t> ibn </a:t>
            </a:r>
            <a:r>
              <a:rPr lang="en-GB" dirty="0" err="1">
                <a:solidFill>
                  <a:schemeClr val="bg1"/>
                </a:solidFill>
              </a:rPr>
              <a:t>Mubārak</a:t>
            </a:r>
            <a:r>
              <a:rPr lang="en-GB" dirty="0">
                <a:solidFill>
                  <a:schemeClr val="bg1"/>
                </a:solidFill>
              </a:rPr>
              <a:t> (d. 1011 AH / 1602 CE).</a:t>
            </a:r>
            <a:r>
              <a:rPr lang="en-US" dirty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00" y="666750"/>
            <a:ext cx="4286060" cy="575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803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BED62AE0-DEA7-5C43-B1FC-A29250C73B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41" y="395605"/>
            <a:ext cx="3977339" cy="6106747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65C0657-1988-AE48-AC1E-C14FF37FFD73}"/>
              </a:ext>
            </a:extLst>
          </p:cNvPr>
          <p:cNvSpPr txBox="1"/>
          <p:nvPr/>
        </p:nvSpPr>
        <p:spPr>
          <a:xfrm>
            <a:off x="5000625" y="3124200"/>
            <a:ext cx="596265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000" dirty="0">
                <a:solidFill>
                  <a:schemeClr val="bg1"/>
                </a:solidFill>
              </a:rPr>
              <a:t>- In what ways has the figure of al-Hasan al-</a:t>
            </a:r>
            <a:r>
              <a:rPr lang="en-GB" sz="2000" dirty="0" err="1">
                <a:solidFill>
                  <a:schemeClr val="bg1"/>
                </a:solidFill>
              </a:rPr>
              <a:t>Wazzan</a:t>
            </a:r>
            <a:r>
              <a:rPr lang="en-GB" sz="2000" dirty="0">
                <a:solidFill>
                  <a:schemeClr val="bg1"/>
                </a:solidFill>
              </a:rPr>
              <a:t>/Leo Africanus been read by modern audiences?</a:t>
            </a:r>
          </a:p>
          <a:p>
            <a:pPr lvl="0"/>
            <a:endParaRPr lang="en-GB" sz="2400" dirty="0">
              <a:solidFill>
                <a:schemeClr val="bg1"/>
              </a:solidFill>
            </a:endParaRPr>
          </a:p>
          <a:p>
            <a:pPr lvl="0"/>
            <a:r>
              <a:rPr lang="en-GB" sz="2000" dirty="0">
                <a:solidFill>
                  <a:schemeClr val="bg1"/>
                </a:solidFill>
              </a:rPr>
              <a:t>- How does al-Hasan al-</a:t>
            </a:r>
            <a:r>
              <a:rPr lang="en-GB" sz="2000" dirty="0" err="1">
                <a:solidFill>
                  <a:schemeClr val="bg1"/>
                </a:solidFill>
              </a:rPr>
              <a:t>Wazzan</a:t>
            </a:r>
            <a:r>
              <a:rPr lang="en-GB" sz="2000" dirty="0">
                <a:solidFill>
                  <a:schemeClr val="bg1"/>
                </a:solidFill>
              </a:rPr>
              <a:t>/Leo Africanus position himself ‘in regard to the world he was writing about and the world he was writing for’ (Davis, 6)?</a:t>
            </a: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095875" y="676275"/>
            <a:ext cx="661987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chemeClr val="bg1"/>
                </a:solidFill>
              </a:rPr>
              <a:t>Leo </a:t>
            </a:r>
            <a:r>
              <a:rPr lang="en-US" sz="2400" i="1" dirty="0" err="1" smtClean="0">
                <a:solidFill>
                  <a:schemeClr val="bg1"/>
                </a:solidFill>
              </a:rPr>
              <a:t>Africanus</a:t>
            </a:r>
            <a:r>
              <a:rPr lang="en-US" sz="2400" i="1" dirty="0" smtClean="0">
                <a:solidFill>
                  <a:schemeClr val="bg1"/>
                </a:solidFill>
              </a:rPr>
              <a:t> “consciously moves back and forth between Africa and Europe, between the different cultures and polities of Africa, and between Islam and Christianity”</a:t>
            </a:r>
          </a:p>
          <a:p>
            <a:endParaRPr lang="en-US" i="1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Natalie </a:t>
            </a:r>
            <a:r>
              <a:rPr lang="en-US" dirty="0" err="1" smtClean="0">
                <a:solidFill>
                  <a:schemeClr val="bg1"/>
                </a:solidFill>
              </a:rPr>
              <a:t>Zemon</a:t>
            </a:r>
            <a:r>
              <a:rPr lang="en-US" dirty="0" smtClean="0">
                <a:solidFill>
                  <a:schemeClr val="bg1"/>
                </a:solidFill>
              </a:rPr>
              <a:t> Davis</a:t>
            </a:r>
            <a:r>
              <a:rPr lang="en-GB" i="1" dirty="0" smtClean="0">
                <a:solidFill>
                  <a:schemeClr val="bg1"/>
                </a:solidFill>
              </a:rPr>
              <a:t>, Trickster Travels</a:t>
            </a:r>
            <a:r>
              <a:rPr lang="en-GB" dirty="0" smtClean="0">
                <a:solidFill>
                  <a:schemeClr val="bg1"/>
                </a:solidFill>
              </a:rPr>
              <a:t> (2006)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90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71550"/>
            <a:ext cx="5688330" cy="4705350"/>
          </a:xfrm>
        </p:spPr>
        <p:txBody>
          <a:bodyPr>
            <a:noAutofit/>
          </a:bodyPr>
          <a:lstStyle/>
          <a:p>
            <a:pPr algn="l"/>
            <a:r>
              <a:rPr lang="en-GB" sz="2000" i="1" dirty="0" smtClean="0">
                <a:solidFill>
                  <a:schemeClr val="bg1"/>
                </a:solidFill>
                <a:latin typeface="+mn-lt"/>
              </a:rPr>
              <a:t>Who </a:t>
            </a:r>
            <a:r>
              <a:rPr lang="en-GB" sz="2000" i="1" dirty="0">
                <a:solidFill>
                  <a:schemeClr val="bg1"/>
                </a:solidFill>
                <a:latin typeface="+mn-lt"/>
              </a:rPr>
              <a:t>albeit by birth a </a:t>
            </a:r>
            <a:r>
              <a:rPr lang="en-GB" sz="2000" dirty="0">
                <a:solidFill>
                  <a:schemeClr val="bg1"/>
                </a:solidFill>
                <a:latin typeface="+mn-lt"/>
              </a:rPr>
              <a:t>More</a:t>
            </a:r>
            <a:r>
              <a:rPr lang="en-GB" sz="2000" i="1" dirty="0">
                <a:solidFill>
                  <a:schemeClr val="bg1"/>
                </a:solidFill>
                <a:latin typeface="+mn-lt"/>
              </a:rPr>
              <a:t>, and by religion </a:t>
            </a:r>
            <a:r>
              <a:rPr lang="en-GB" sz="2000" i="1" dirty="0" smtClean="0">
                <a:solidFill>
                  <a:schemeClr val="bg1"/>
                </a:solidFill>
                <a:latin typeface="+mn-lt"/>
              </a:rPr>
              <a:t>for </a:t>
            </a:r>
            <a:r>
              <a:rPr lang="en-GB" sz="2000" i="1" dirty="0">
                <a:solidFill>
                  <a:schemeClr val="bg1"/>
                </a:solidFill>
                <a:latin typeface="+mn-lt"/>
              </a:rPr>
              <a:t>many </a:t>
            </a:r>
            <a:r>
              <a:rPr lang="en-GB" sz="2000" i="1" dirty="0" err="1">
                <a:solidFill>
                  <a:schemeClr val="bg1"/>
                </a:solidFill>
                <a:latin typeface="+mn-lt"/>
              </a:rPr>
              <a:t>yeeres</a:t>
            </a:r>
            <a:r>
              <a:rPr lang="en-GB" sz="2000" i="1" dirty="0">
                <a:solidFill>
                  <a:schemeClr val="bg1"/>
                </a:solidFill>
                <a:latin typeface="+mn-lt"/>
              </a:rPr>
              <a:t> a </a:t>
            </a:r>
            <a:r>
              <a:rPr lang="en-GB" sz="2000" dirty="0" err="1">
                <a:solidFill>
                  <a:schemeClr val="bg1"/>
                </a:solidFill>
                <a:latin typeface="+mn-lt"/>
              </a:rPr>
              <a:t>Mahumetan</a:t>
            </a:r>
            <a:r>
              <a:rPr lang="en-GB" sz="2000" dirty="0">
                <a:solidFill>
                  <a:schemeClr val="bg1"/>
                </a:solidFill>
                <a:latin typeface="+mn-lt"/>
              </a:rPr>
              <a:t>: </a:t>
            </a:r>
            <a:r>
              <a:rPr lang="en-GB" sz="2000" i="1" dirty="0">
                <a:solidFill>
                  <a:schemeClr val="bg1"/>
                </a:solidFill>
                <a:latin typeface="+mn-lt"/>
              </a:rPr>
              <a:t>yet if you </a:t>
            </a:r>
            <a:r>
              <a:rPr lang="en-GB" sz="2000" i="1" dirty="0" smtClean="0">
                <a:solidFill>
                  <a:schemeClr val="bg1"/>
                </a:solidFill>
                <a:latin typeface="+mn-lt"/>
              </a:rPr>
              <a:t>consider </a:t>
            </a:r>
            <a:r>
              <a:rPr lang="en-GB" sz="2000" i="1" dirty="0">
                <a:solidFill>
                  <a:schemeClr val="bg1"/>
                </a:solidFill>
                <a:latin typeface="+mn-lt"/>
              </a:rPr>
              <a:t>his </a:t>
            </a:r>
            <a:r>
              <a:rPr lang="en-GB" sz="2000" dirty="0">
                <a:solidFill>
                  <a:schemeClr val="bg1"/>
                </a:solidFill>
                <a:latin typeface="+mn-lt"/>
              </a:rPr>
              <a:t>Parentage, Witte, Education, </a:t>
            </a:r>
            <a:r>
              <a:rPr lang="en-GB" sz="2000" dirty="0" smtClean="0">
                <a:solidFill>
                  <a:schemeClr val="bg1"/>
                </a:solidFill>
                <a:latin typeface="+mn-lt"/>
              </a:rPr>
              <a:t>Learning</a:t>
            </a:r>
            <a:r>
              <a:rPr lang="en-GB" sz="2000" dirty="0">
                <a:solidFill>
                  <a:schemeClr val="bg1"/>
                </a:solidFill>
                <a:latin typeface="+mn-lt"/>
              </a:rPr>
              <a:t>, </a:t>
            </a:r>
            <a:r>
              <a:rPr lang="en-GB" sz="2000" dirty="0" err="1">
                <a:solidFill>
                  <a:schemeClr val="bg1"/>
                </a:solidFill>
                <a:latin typeface="+mn-lt"/>
              </a:rPr>
              <a:t>Emploiments</a:t>
            </a:r>
            <a:r>
              <a:rPr lang="en-GB" sz="2000" dirty="0">
                <a:solidFill>
                  <a:schemeClr val="bg1"/>
                </a:solidFill>
                <a:latin typeface="+mn-lt"/>
              </a:rPr>
              <a:t>, </a:t>
            </a:r>
            <a:r>
              <a:rPr lang="en-GB" sz="2000" dirty="0" err="1">
                <a:solidFill>
                  <a:schemeClr val="bg1"/>
                </a:solidFill>
                <a:latin typeface="+mn-lt"/>
              </a:rPr>
              <a:t>Trauels</a:t>
            </a:r>
            <a:r>
              <a:rPr lang="en-GB" sz="2000" dirty="0">
                <a:solidFill>
                  <a:schemeClr val="bg1"/>
                </a:solidFill>
                <a:latin typeface="+mn-lt"/>
              </a:rPr>
              <a:t>, and his </a:t>
            </a:r>
            <a:r>
              <a:rPr lang="en-GB" sz="2000" dirty="0" err="1" smtClean="0">
                <a:solidFill>
                  <a:schemeClr val="bg1"/>
                </a:solidFill>
                <a:latin typeface="+mn-lt"/>
              </a:rPr>
              <a:t>conuersion</a:t>
            </a:r>
            <a:r>
              <a:rPr lang="en-GB" sz="20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sz="2000" dirty="0">
                <a:solidFill>
                  <a:schemeClr val="bg1"/>
                </a:solidFill>
                <a:latin typeface="+mn-lt"/>
              </a:rPr>
              <a:t>to </a:t>
            </a:r>
            <a:r>
              <a:rPr lang="en-GB" sz="2000" dirty="0" err="1">
                <a:solidFill>
                  <a:schemeClr val="bg1"/>
                </a:solidFill>
                <a:latin typeface="+mn-lt"/>
              </a:rPr>
              <a:t>Christianitie</a:t>
            </a:r>
            <a:r>
              <a:rPr lang="en-GB" sz="2000" dirty="0">
                <a:solidFill>
                  <a:schemeClr val="bg1"/>
                </a:solidFill>
                <a:latin typeface="+mn-lt"/>
              </a:rPr>
              <a:t>; </a:t>
            </a:r>
            <a:r>
              <a:rPr lang="en-GB" sz="2000" i="1" dirty="0">
                <a:solidFill>
                  <a:schemeClr val="bg1"/>
                </a:solidFill>
                <a:latin typeface="+mn-lt"/>
              </a:rPr>
              <a:t>you shall </a:t>
            </a:r>
            <a:r>
              <a:rPr lang="en-GB" sz="2000" i="1" dirty="0" err="1">
                <a:solidFill>
                  <a:schemeClr val="bg1"/>
                </a:solidFill>
                <a:latin typeface="+mn-lt"/>
              </a:rPr>
              <a:t>finde</a:t>
            </a:r>
            <a:r>
              <a:rPr lang="en-GB" sz="2000" i="1" dirty="0">
                <a:solidFill>
                  <a:schemeClr val="bg1"/>
                </a:solidFill>
                <a:latin typeface="+mn-lt"/>
              </a:rPr>
              <a:t> </a:t>
            </a:r>
            <a:r>
              <a:rPr lang="en-GB" sz="2000" i="1" dirty="0" smtClean="0">
                <a:solidFill>
                  <a:schemeClr val="bg1"/>
                </a:solidFill>
                <a:latin typeface="+mn-lt"/>
              </a:rPr>
              <a:t>him </a:t>
            </a:r>
            <a:r>
              <a:rPr lang="en-GB" sz="2000" i="1" dirty="0">
                <a:solidFill>
                  <a:schemeClr val="bg1"/>
                </a:solidFill>
                <a:latin typeface="+mn-lt"/>
              </a:rPr>
              <a:t>not altogether unfit to undertake such </a:t>
            </a:r>
            <a:r>
              <a:rPr lang="en-GB" sz="2000" i="1" dirty="0" smtClean="0">
                <a:solidFill>
                  <a:schemeClr val="bg1"/>
                </a:solidFill>
                <a:latin typeface="+mn-lt"/>
              </a:rPr>
              <a:t>an </a:t>
            </a:r>
            <a:r>
              <a:rPr lang="en-GB" sz="2000" i="1" dirty="0" err="1">
                <a:solidFill>
                  <a:schemeClr val="bg1"/>
                </a:solidFill>
                <a:latin typeface="+mn-lt"/>
              </a:rPr>
              <a:t>enterprize</a:t>
            </a:r>
            <a:r>
              <a:rPr lang="en-GB" sz="2000" i="1" dirty="0">
                <a:solidFill>
                  <a:schemeClr val="bg1"/>
                </a:solidFill>
                <a:latin typeface="+mn-lt"/>
              </a:rPr>
              <a:t>; nor unworthy to be </a:t>
            </a:r>
            <a:r>
              <a:rPr lang="en-GB" sz="2000" i="1" dirty="0" smtClean="0">
                <a:solidFill>
                  <a:schemeClr val="bg1"/>
                </a:solidFill>
                <a:latin typeface="+mn-lt"/>
              </a:rPr>
              <a:t>regarded</a:t>
            </a:r>
            <a:r>
              <a:rPr lang="en-GB" sz="2000" dirty="0">
                <a:solidFill>
                  <a:schemeClr val="bg1"/>
                </a:solidFill>
                <a:latin typeface="+mn-lt"/>
              </a:rPr>
              <a:t>.’</a:t>
            </a:r>
            <a:r>
              <a:rPr lang="en-GB" sz="2400" dirty="0">
                <a:solidFill>
                  <a:schemeClr val="bg1"/>
                </a:solidFill>
                <a:latin typeface="+mn-lt"/>
              </a:rPr>
              <a:t/>
            </a:r>
            <a:br>
              <a:rPr lang="en-GB" sz="2400" dirty="0">
                <a:solidFill>
                  <a:schemeClr val="bg1"/>
                </a:solidFill>
                <a:latin typeface="+mn-lt"/>
              </a:rPr>
            </a:br>
            <a:r>
              <a:rPr lang="en-GB" sz="24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2400" dirty="0">
                <a:solidFill>
                  <a:schemeClr val="bg1"/>
                </a:solidFill>
              </a:rPr>
              <a:t>- John </a:t>
            </a:r>
            <a:r>
              <a:rPr lang="en-GB" sz="2400" dirty="0" err="1">
                <a:solidFill>
                  <a:schemeClr val="bg1"/>
                </a:solidFill>
              </a:rPr>
              <a:t>Pory</a:t>
            </a:r>
            <a:r>
              <a:rPr lang="en-GB" sz="2400" dirty="0">
                <a:solidFill>
                  <a:schemeClr val="bg1"/>
                </a:solidFill>
              </a:rPr>
              <a:t> ‘To the Reader’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2800" dirty="0">
                <a:solidFill>
                  <a:schemeClr val="bg1"/>
                </a:solidFill>
              </a:rPr>
              <a:t>-&gt; How does the </a:t>
            </a:r>
            <a:r>
              <a:rPr lang="en-GB" sz="2800" i="1" dirty="0">
                <a:solidFill>
                  <a:schemeClr val="bg1"/>
                </a:solidFill>
              </a:rPr>
              <a:t>Description of Africa</a:t>
            </a:r>
            <a:r>
              <a:rPr lang="en-GB" sz="2800" dirty="0">
                <a:solidFill>
                  <a:schemeClr val="bg1"/>
                </a:solidFill>
              </a:rPr>
              <a:t> construct Leo Africanus’ position as a go-between?</a:t>
            </a:r>
            <a:br>
              <a:rPr lang="en-GB" sz="2800" dirty="0">
                <a:solidFill>
                  <a:schemeClr val="bg1"/>
                </a:solidFill>
              </a:rPr>
            </a:b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9941" y="0"/>
            <a:ext cx="50520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56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1692</TotalTime>
  <Words>428</Words>
  <Application>Microsoft Office PowerPoint</Application>
  <PresentationFormat>Widescreen</PresentationFormat>
  <Paragraphs>34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Who albeit by birth a More, and by religion for many yeeres a Mahumetan: yet if you consider his Parentage, Witte, Education, Learning, Emploiments, Trauels, and his conuersion to Christianitie; you shall finde him not altogether unfit to undertake such an enterprize; nor unworthy to be regarded.’   - John Pory ‘To the Reader’  -&gt; How does the Description of Africa construct Leo Africanus’ position as a go-between? 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‘Who albeit by birth a More, and by religion for many yeeres a Mahumetan: yet if you consider his Parentage, Witte, Education, Learning, Emploiments, Trauels, and his conuersion to Christianitie; you shall finde him not altogether unfit to undertake such an enterprize; nor unworthy to be regarded.’   - Iohn Pory ‘To the Reader’</dc:title>
  <dc:creator>van Meersbergen, Guido</dc:creator>
  <cp:lastModifiedBy>van Meersbergen, Guido</cp:lastModifiedBy>
  <cp:revision>39</cp:revision>
  <dcterms:created xsi:type="dcterms:W3CDTF">2017-10-11T14:27:14Z</dcterms:created>
  <dcterms:modified xsi:type="dcterms:W3CDTF">2019-10-07T09:49:17Z</dcterms:modified>
</cp:coreProperties>
</file>