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3" r:id="rId3"/>
    <p:sldId id="269" r:id="rId4"/>
    <p:sldId id="266" r:id="rId5"/>
    <p:sldId id="267" r:id="rId6"/>
    <p:sldId id="271" r:id="rId7"/>
    <p:sldId id="268" r:id="rId8"/>
    <p:sldId id="270" r:id="rId9"/>
    <p:sldId id="264" r:id="rId10"/>
    <p:sldId id="274" r:id="rId11"/>
    <p:sldId id="261" r:id="rId12"/>
    <p:sldId id="272" r:id="rId13"/>
    <p:sldId id="258" r:id="rId14"/>
    <p:sldId id="260" r:id="rId15"/>
    <p:sldId id="259" r:id="rId16"/>
    <p:sldId id="263" r:id="rId17"/>
    <p:sldId id="262" r:id="rId18"/>
  </p:sldIdLst>
  <p:sldSz cx="12192000" cy="6858000"/>
  <p:notesSz cx="6858000" cy="9144000"/>
  <p:custDataLst>
    <p:tags r:id="rId1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an Meersbergen, Guido" initials="vMG" lastIdx="1" clrIdx="0">
    <p:extLst>
      <p:ext uri="{19B8F6BF-5375-455C-9EA6-DF929625EA0E}">
        <p15:presenceInfo xmlns:p15="http://schemas.microsoft.com/office/powerpoint/2012/main" userId="S-1-5-21-94802787-2259107539-412602403-27838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4" autoAdjust="0"/>
    <p:restoredTop sz="94660"/>
  </p:normalViewPr>
  <p:slideViewPr>
    <p:cSldViewPr snapToGrid="0">
      <p:cViewPr varScale="1">
        <p:scale>
          <a:sx n="101" d="100"/>
          <a:sy n="101" d="100"/>
        </p:scale>
        <p:origin x="126" y="33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8DE830E-DBBC-4D6C-97BF-6F94814D66BF}" type="datetimeFigureOut">
              <a:rPr lang="en-GB" smtClean="0"/>
              <a:t>20/01/2020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AE2CB9E-2C7B-4DA0-A431-FCB36AA87F76}" type="slidenum">
              <a:rPr lang="en-GB" smtClean="0"/>
              <a:t>‹#›</a:t>
            </a:fld>
            <a:endParaRPr lang="en-GB"/>
          </a:p>
        </p:txBody>
      </p:sp>
    </p:spTree>
    <p:extLst>
      <p:ext uri="{BB962C8B-B14F-4D97-AF65-F5344CB8AC3E}">
        <p14:creationId xmlns:p14="http://schemas.microsoft.com/office/powerpoint/2010/main" val="7893856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8DE830E-DBBC-4D6C-97BF-6F94814D66BF}" type="datetimeFigureOut">
              <a:rPr lang="en-GB" smtClean="0"/>
              <a:t>20/01/2020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AE2CB9E-2C7B-4DA0-A431-FCB36AA87F76}" type="slidenum">
              <a:rPr lang="en-GB" smtClean="0"/>
              <a:t>‹#›</a:t>
            </a:fld>
            <a:endParaRPr lang="en-GB"/>
          </a:p>
        </p:txBody>
      </p:sp>
    </p:spTree>
    <p:extLst>
      <p:ext uri="{BB962C8B-B14F-4D97-AF65-F5344CB8AC3E}">
        <p14:creationId xmlns:p14="http://schemas.microsoft.com/office/powerpoint/2010/main" val="31184897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8DE830E-DBBC-4D6C-97BF-6F94814D66BF}" type="datetimeFigureOut">
              <a:rPr lang="en-GB" smtClean="0"/>
              <a:t>20/01/2020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AE2CB9E-2C7B-4DA0-A431-FCB36AA87F76}" type="slidenum">
              <a:rPr lang="en-GB" smtClean="0"/>
              <a:t>‹#›</a:t>
            </a:fld>
            <a:endParaRPr lang="en-GB"/>
          </a:p>
        </p:txBody>
      </p:sp>
    </p:spTree>
    <p:extLst>
      <p:ext uri="{BB962C8B-B14F-4D97-AF65-F5344CB8AC3E}">
        <p14:creationId xmlns:p14="http://schemas.microsoft.com/office/powerpoint/2010/main" val="3953667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8DE830E-DBBC-4D6C-97BF-6F94814D66BF}" type="datetimeFigureOut">
              <a:rPr lang="en-GB" smtClean="0"/>
              <a:t>20/01/2020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AE2CB9E-2C7B-4DA0-A431-FCB36AA87F76}" type="slidenum">
              <a:rPr lang="en-GB" smtClean="0"/>
              <a:t>‹#›</a:t>
            </a:fld>
            <a:endParaRPr lang="en-GB"/>
          </a:p>
        </p:txBody>
      </p:sp>
    </p:spTree>
    <p:extLst>
      <p:ext uri="{BB962C8B-B14F-4D97-AF65-F5344CB8AC3E}">
        <p14:creationId xmlns:p14="http://schemas.microsoft.com/office/powerpoint/2010/main" val="18249806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DE830E-DBBC-4D6C-97BF-6F94814D66BF}" type="datetimeFigureOut">
              <a:rPr lang="en-GB" smtClean="0"/>
              <a:t>20/01/2020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AE2CB9E-2C7B-4DA0-A431-FCB36AA87F76}" type="slidenum">
              <a:rPr lang="en-GB" smtClean="0"/>
              <a:t>‹#›</a:t>
            </a:fld>
            <a:endParaRPr lang="en-GB"/>
          </a:p>
        </p:txBody>
      </p:sp>
    </p:spTree>
    <p:extLst>
      <p:ext uri="{BB962C8B-B14F-4D97-AF65-F5344CB8AC3E}">
        <p14:creationId xmlns:p14="http://schemas.microsoft.com/office/powerpoint/2010/main" val="20565845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8DE830E-DBBC-4D6C-97BF-6F94814D66BF}" type="datetimeFigureOut">
              <a:rPr lang="en-GB" smtClean="0"/>
              <a:t>20/01/2020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AE2CB9E-2C7B-4DA0-A431-FCB36AA87F76}" type="slidenum">
              <a:rPr lang="en-GB" smtClean="0"/>
              <a:t>‹#›</a:t>
            </a:fld>
            <a:endParaRPr lang="en-GB"/>
          </a:p>
        </p:txBody>
      </p:sp>
    </p:spTree>
    <p:extLst>
      <p:ext uri="{BB962C8B-B14F-4D97-AF65-F5344CB8AC3E}">
        <p14:creationId xmlns:p14="http://schemas.microsoft.com/office/powerpoint/2010/main" val="39769022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8DE830E-DBBC-4D6C-97BF-6F94814D66BF}" type="datetimeFigureOut">
              <a:rPr lang="en-GB" smtClean="0"/>
              <a:t>20/01/2020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AE2CB9E-2C7B-4DA0-A431-FCB36AA87F76}" type="slidenum">
              <a:rPr lang="en-GB" smtClean="0"/>
              <a:t>‹#›</a:t>
            </a:fld>
            <a:endParaRPr lang="en-GB"/>
          </a:p>
        </p:txBody>
      </p:sp>
    </p:spTree>
    <p:extLst>
      <p:ext uri="{BB962C8B-B14F-4D97-AF65-F5344CB8AC3E}">
        <p14:creationId xmlns:p14="http://schemas.microsoft.com/office/powerpoint/2010/main" val="37176433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8DE830E-DBBC-4D6C-97BF-6F94814D66BF}" type="datetimeFigureOut">
              <a:rPr lang="en-GB" smtClean="0"/>
              <a:t>20/01/2020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AE2CB9E-2C7B-4DA0-A431-FCB36AA87F76}" type="slidenum">
              <a:rPr lang="en-GB" smtClean="0"/>
              <a:t>‹#›</a:t>
            </a:fld>
            <a:endParaRPr lang="en-GB"/>
          </a:p>
        </p:txBody>
      </p:sp>
    </p:spTree>
    <p:extLst>
      <p:ext uri="{BB962C8B-B14F-4D97-AF65-F5344CB8AC3E}">
        <p14:creationId xmlns:p14="http://schemas.microsoft.com/office/powerpoint/2010/main" val="8797986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DE830E-DBBC-4D6C-97BF-6F94814D66BF}" type="datetimeFigureOut">
              <a:rPr lang="en-GB" smtClean="0"/>
              <a:t>20/01/2020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AE2CB9E-2C7B-4DA0-A431-FCB36AA87F76}" type="slidenum">
              <a:rPr lang="en-GB" smtClean="0"/>
              <a:t>‹#›</a:t>
            </a:fld>
            <a:endParaRPr lang="en-GB"/>
          </a:p>
        </p:txBody>
      </p:sp>
    </p:spTree>
    <p:extLst>
      <p:ext uri="{BB962C8B-B14F-4D97-AF65-F5344CB8AC3E}">
        <p14:creationId xmlns:p14="http://schemas.microsoft.com/office/powerpoint/2010/main" val="1413538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DE830E-DBBC-4D6C-97BF-6F94814D66BF}" type="datetimeFigureOut">
              <a:rPr lang="en-GB" smtClean="0"/>
              <a:t>20/01/2020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AE2CB9E-2C7B-4DA0-A431-FCB36AA87F76}" type="slidenum">
              <a:rPr lang="en-GB" smtClean="0"/>
              <a:t>‹#›</a:t>
            </a:fld>
            <a:endParaRPr lang="en-GB"/>
          </a:p>
        </p:txBody>
      </p:sp>
    </p:spTree>
    <p:extLst>
      <p:ext uri="{BB962C8B-B14F-4D97-AF65-F5344CB8AC3E}">
        <p14:creationId xmlns:p14="http://schemas.microsoft.com/office/powerpoint/2010/main" val="27634068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DE830E-DBBC-4D6C-97BF-6F94814D66BF}" type="datetimeFigureOut">
              <a:rPr lang="en-GB" smtClean="0"/>
              <a:t>20/01/2020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AE2CB9E-2C7B-4DA0-A431-FCB36AA87F76}" type="slidenum">
              <a:rPr lang="en-GB" smtClean="0"/>
              <a:t>‹#›</a:t>
            </a:fld>
            <a:endParaRPr lang="en-GB"/>
          </a:p>
        </p:txBody>
      </p:sp>
    </p:spTree>
    <p:extLst>
      <p:ext uri="{BB962C8B-B14F-4D97-AF65-F5344CB8AC3E}">
        <p14:creationId xmlns:p14="http://schemas.microsoft.com/office/powerpoint/2010/main" val="32535953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DE830E-DBBC-4D6C-97BF-6F94814D66BF}" type="datetimeFigureOut">
              <a:rPr lang="en-GB" smtClean="0"/>
              <a:t>20/01/2020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E2CB9E-2C7B-4DA0-A431-FCB36AA87F76}" type="slidenum">
              <a:rPr lang="en-GB" smtClean="0"/>
              <a:t>‹#›</a:t>
            </a:fld>
            <a:endParaRPr lang="en-GB"/>
          </a:p>
        </p:txBody>
      </p:sp>
    </p:spTree>
    <p:extLst>
      <p:ext uri="{BB962C8B-B14F-4D97-AF65-F5344CB8AC3E}">
        <p14:creationId xmlns:p14="http://schemas.microsoft.com/office/powerpoint/2010/main" val="24715962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2.warwick.ac.uk/fac/arts/history/students/modules/hi2gvm/programme/week6/" TargetMode="External"/><Relationship Id="rId2" Type="http://schemas.openxmlformats.org/officeDocument/2006/relationships/hyperlink" Target="https://www2.warwick.ac.uk/fac/arts/history/students/modules/hi2gvm/aims/presentationmarkingscale"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Teaching/Go-Betweens/2017-2018/Group%20Projects%202017/Pocahontas%20and%20Anglo-Powhatan%20relations.avi"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s://upload.wikimedia.org/wikipedia/commons/1/11/Flight_of_Sultan_Bahadur_During_Humayun's_Campaign_in_Gujarat_1535.jp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5CFFEA1-44EE-0A43-B726-28295A51B7A0}"/>
              </a:ext>
            </a:extLst>
          </p:cNvPr>
          <p:cNvSpPr txBox="1"/>
          <p:nvPr/>
        </p:nvSpPr>
        <p:spPr>
          <a:xfrm>
            <a:off x="1038225" y="647701"/>
            <a:ext cx="9991725" cy="5847755"/>
          </a:xfrm>
          <a:prstGeom prst="rect">
            <a:avLst/>
          </a:prstGeom>
          <a:noFill/>
        </p:spPr>
        <p:txBody>
          <a:bodyPr wrap="square" rtlCol="0">
            <a:spAutoFit/>
          </a:bodyPr>
          <a:lstStyle/>
          <a:p>
            <a:r>
              <a:rPr lang="en-GB" sz="2800" b="1" dirty="0"/>
              <a:t>Group Work Project: (Video) Blog (Week 8, Wednesday 12:00) + Presentation (Week 8, </a:t>
            </a:r>
            <a:r>
              <a:rPr lang="en-GB" sz="2800" b="1" dirty="0" smtClean="0"/>
              <a:t>Thursday</a:t>
            </a:r>
            <a:r>
              <a:rPr lang="en-GB" sz="2800" b="1" dirty="0" smtClean="0"/>
              <a:t>) (20</a:t>
            </a:r>
            <a:r>
              <a:rPr lang="en-GB" sz="2800" b="1" dirty="0" smtClean="0"/>
              <a:t>% of final mark)</a:t>
            </a:r>
            <a:endParaRPr lang="en-GB" sz="2800" b="1" dirty="0"/>
          </a:p>
          <a:p>
            <a:endParaRPr lang="en-GB" sz="2000" b="1" dirty="0"/>
          </a:p>
          <a:p>
            <a:r>
              <a:rPr lang="en-GB" sz="2000" b="1" dirty="0"/>
              <a:t>G</a:t>
            </a:r>
            <a:r>
              <a:rPr lang="en-GB" sz="2000" b="1" dirty="0" smtClean="0"/>
              <a:t>roups </a:t>
            </a:r>
            <a:r>
              <a:rPr lang="en-GB" sz="2000" b="1" dirty="0"/>
              <a:t>of </a:t>
            </a:r>
            <a:r>
              <a:rPr lang="en-GB" sz="2000" b="1" dirty="0" smtClean="0"/>
              <a:t>3 or 4 </a:t>
            </a:r>
            <a:r>
              <a:rPr lang="en-GB" sz="2000" b="1" dirty="0"/>
              <a:t>students </a:t>
            </a:r>
            <a:r>
              <a:rPr lang="en-GB" sz="2000" dirty="0"/>
              <a:t>-&gt; case study pertaining to theme of module, structured around a relevant historical question, using a variety of </a:t>
            </a:r>
            <a:r>
              <a:rPr lang="en-GB" sz="2000" dirty="0" smtClean="0"/>
              <a:t>media [</a:t>
            </a:r>
            <a:r>
              <a:rPr lang="en-GB" sz="2000" b="1" dirty="0" smtClean="0"/>
              <a:t>Groups formed by Monday Week 4</a:t>
            </a:r>
            <a:r>
              <a:rPr lang="en-GB" sz="2000" dirty="0" smtClean="0"/>
              <a:t>]</a:t>
            </a:r>
            <a:endParaRPr lang="en-GB" sz="2000" dirty="0"/>
          </a:p>
          <a:p>
            <a:endParaRPr lang="en-GB" b="1" dirty="0"/>
          </a:p>
          <a:p>
            <a:r>
              <a:rPr lang="en-GB" sz="2000" b="1" dirty="0"/>
              <a:t>1) Textual and/or visual presentation</a:t>
            </a:r>
            <a:r>
              <a:rPr lang="en-GB" sz="2000" dirty="0"/>
              <a:t> of your findings in a blog (e.g. </a:t>
            </a:r>
            <a:r>
              <a:rPr lang="en-GB" sz="2000" dirty="0" err="1"/>
              <a:t>Wordpress</a:t>
            </a:r>
            <a:r>
              <a:rPr lang="en-GB" sz="2000" dirty="0" smtClean="0"/>
              <a:t>) or video (e.g. vlog or animated info-graphics)</a:t>
            </a:r>
            <a:endParaRPr lang="en-GB" sz="2000" dirty="0"/>
          </a:p>
          <a:p>
            <a:r>
              <a:rPr lang="en-GB" sz="2000" dirty="0"/>
              <a:t> -&gt; include only that information necessary to explain and document your findings. Indication: ca. </a:t>
            </a:r>
            <a:r>
              <a:rPr lang="en-GB" sz="2000" dirty="0" smtClean="0"/>
              <a:t>10-12 </a:t>
            </a:r>
            <a:r>
              <a:rPr lang="en-GB" sz="2000" dirty="0"/>
              <a:t>minutes of video content or </a:t>
            </a:r>
            <a:r>
              <a:rPr lang="en-GB" sz="2000" dirty="0" smtClean="0"/>
              <a:t>3,000 </a:t>
            </a:r>
            <a:r>
              <a:rPr lang="en-GB" sz="2000" dirty="0"/>
              <a:t>words of blog text.</a:t>
            </a:r>
          </a:p>
          <a:p>
            <a:endParaRPr lang="en-GB" dirty="0"/>
          </a:p>
          <a:p>
            <a:r>
              <a:rPr lang="en-GB" sz="2000" b="1" dirty="0"/>
              <a:t>2) 12-15-minute</a:t>
            </a:r>
            <a:r>
              <a:rPr lang="en-GB" sz="2000" dirty="0"/>
              <a:t> </a:t>
            </a:r>
            <a:r>
              <a:rPr lang="en-GB" sz="2000" b="1" dirty="0"/>
              <a:t>oral presentation</a:t>
            </a:r>
            <a:r>
              <a:rPr lang="en-GB" sz="2000" dirty="0"/>
              <a:t> using </a:t>
            </a:r>
            <a:r>
              <a:rPr lang="en-GB" sz="2000" dirty="0" err="1"/>
              <a:t>audiovisual</a:t>
            </a:r>
            <a:r>
              <a:rPr lang="en-GB" sz="2000" dirty="0"/>
              <a:t> media (e.g. </a:t>
            </a:r>
            <a:r>
              <a:rPr lang="en-GB" sz="2000" dirty="0" err="1"/>
              <a:t>Powerpoint</a:t>
            </a:r>
            <a:r>
              <a:rPr lang="en-GB" sz="2000" dirty="0"/>
              <a:t>, Prezi) </a:t>
            </a:r>
          </a:p>
          <a:p>
            <a:r>
              <a:rPr lang="en-GB" sz="2000" dirty="0"/>
              <a:t>-&gt; Spoken version of your digital project. Cover some or all of the following:</a:t>
            </a:r>
          </a:p>
          <a:p>
            <a:r>
              <a:rPr lang="en-GB" sz="2000" dirty="0"/>
              <a:t>- Justification of your chosen topic and question</a:t>
            </a:r>
          </a:p>
          <a:p>
            <a:r>
              <a:rPr lang="en-GB" sz="2000" dirty="0"/>
              <a:t>- Documentation of your research process, incl. unexpected finds and challenges</a:t>
            </a:r>
          </a:p>
          <a:p>
            <a:r>
              <a:rPr lang="en-GB" sz="2000" dirty="0"/>
              <a:t>- Explanation of your findings and why they matter</a:t>
            </a:r>
          </a:p>
          <a:p>
            <a:r>
              <a:rPr lang="en-GB" sz="2000" dirty="0"/>
              <a:t>- Potential for further research</a:t>
            </a:r>
            <a:r>
              <a:rPr lang="en-GB" sz="2400" dirty="0"/>
              <a:t>	</a:t>
            </a:r>
            <a:r>
              <a:rPr lang="en-GB" sz="2000" u="sng" dirty="0">
                <a:hlinkClick r:id="rId2"/>
              </a:rPr>
              <a:t>More info: Presentation Marking Scale</a:t>
            </a:r>
            <a:r>
              <a:rPr lang="en-GB" sz="2000" dirty="0"/>
              <a:t> and </a:t>
            </a:r>
            <a:r>
              <a:rPr lang="en-GB" sz="2000" u="sng" dirty="0">
                <a:hlinkClick r:id="rId3"/>
              </a:rPr>
              <a:t>Workshop</a:t>
            </a:r>
            <a:endParaRPr lang="en-GB" sz="2000" dirty="0"/>
          </a:p>
          <a:p>
            <a:endParaRPr lang="en-US" dirty="0"/>
          </a:p>
        </p:txBody>
      </p:sp>
    </p:spTree>
    <p:extLst>
      <p:ext uri="{BB962C8B-B14F-4D97-AF65-F5344CB8AC3E}">
        <p14:creationId xmlns:p14="http://schemas.microsoft.com/office/powerpoint/2010/main" val="28624918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441326"/>
            <a:ext cx="6400800" cy="768350"/>
          </a:xfrm>
        </p:spPr>
        <p:txBody>
          <a:bodyPr>
            <a:noAutofit/>
          </a:bodyPr>
          <a:lstStyle/>
          <a:p>
            <a:r>
              <a:rPr lang="en-GB" sz="3200" dirty="0" err="1" smtClean="0"/>
              <a:t>Gazanfer</a:t>
            </a:r>
            <a:r>
              <a:rPr lang="en-GB" sz="3200" dirty="0" smtClean="0"/>
              <a:t> Aga’s network of renegades</a:t>
            </a:r>
            <a:endParaRPr lang="en-GB" sz="3200"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990600" y="1209676"/>
            <a:ext cx="7836020" cy="5320992"/>
          </a:xfrm>
        </p:spPr>
      </p:pic>
      <p:pic>
        <p:nvPicPr>
          <p:cNvPr id="5" name="Content Placeholder 3"/>
          <p:cNvPicPr>
            <a:picLocks noChangeAspect="1"/>
          </p:cNvPicPr>
          <p:nvPr/>
        </p:nvPicPr>
        <p:blipFill rotWithShape="1">
          <a:blip r:embed="rId3" cstate="print">
            <a:extLst>
              <a:ext uri="{28A0092B-C50C-407E-A947-70E740481C1C}">
                <a14:useLocalDpi xmlns:a14="http://schemas.microsoft.com/office/drawing/2010/main" val="0"/>
              </a:ext>
            </a:extLst>
          </a:blip>
          <a:srcRect l="77674" t="58584" r="1182" b="15639"/>
          <a:stretch/>
        </p:blipFill>
        <p:spPr>
          <a:xfrm>
            <a:off x="6953249" y="4185600"/>
            <a:ext cx="3147647" cy="2605725"/>
          </a:xfrm>
          <a:prstGeom prst="rect">
            <a:avLst/>
          </a:prstGeom>
        </p:spPr>
      </p:pic>
      <p:sp>
        <p:nvSpPr>
          <p:cNvPr id="6" name="TextBox 5"/>
          <p:cNvSpPr txBox="1"/>
          <p:nvPr/>
        </p:nvSpPr>
        <p:spPr>
          <a:xfrm>
            <a:off x="9001126" y="1209676"/>
            <a:ext cx="3028950" cy="2554545"/>
          </a:xfrm>
          <a:prstGeom prst="rect">
            <a:avLst/>
          </a:prstGeom>
          <a:noFill/>
        </p:spPr>
        <p:txBody>
          <a:bodyPr wrap="square" rtlCol="0">
            <a:spAutoFit/>
          </a:bodyPr>
          <a:lstStyle/>
          <a:p>
            <a:r>
              <a:rPr lang="en-GB" sz="1600" dirty="0" smtClean="0"/>
              <a:t>‘While the decision to convert granted Fatima freedom from her difficult husband and his involvement in her financial affairs, she remained under the authority of men, first her brother and then her new husband Ali.’</a:t>
            </a:r>
          </a:p>
          <a:p>
            <a:endParaRPr lang="en-GB" sz="1400" dirty="0" smtClean="0"/>
          </a:p>
          <a:p>
            <a:pPr marL="285750" indent="-285750">
              <a:buFontTx/>
              <a:buChar char="-"/>
            </a:pPr>
            <a:r>
              <a:rPr lang="en-GB" sz="1600" dirty="0" smtClean="0"/>
              <a:t>Tobias Graf, </a:t>
            </a:r>
            <a:r>
              <a:rPr lang="en-GB" sz="1600" i="1" dirty="0" smtClean="0"/>
              <a:t>The Sultan’s Renegades </a:t>
            </a:r>
            <a:r>
              <a:rPr lang="en-GB" sz="1600" dirty="0" smtClean="0"/>
              <a:t>(2017), p. 169.</a:t>
            </a:r>
          </a:p>
        </p:txBody>
      </p:sp>
    </p:spTree>
    <p:extLst>
      <p:ext uri="{BB962C8B-B14F-4D97-AF65-F5344CB8AC3E}">
        <p14:creationId xmlns:p14="http://schemas.microsoft.com/office/powerpoint/2010/main" val="2051301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35000" y="0"/>
            <a:ext cx="4572000" cy="6858000"/>
          </a:xfrm>
        </p:spPr>
      </p:pic>
      <p:sp>
        <p:nvSpPr>
          <p:cNvPr id="5" name="TextBox 4"/>
          <p:cNvSpPr txBox="1"/>
          <p:nvPr/>
        </p:nvSpPr>
        <p:spPr>
          <a:xfrm>
            <a:off x="5734050" y="609600"/>
            <a:ext cx="6051550" cy="1692771"/>
          </a:xfrm>
          <a:prstGeom prst="rect">
            <a:avLst/>
          </a:prstGeom>
          <a:noFill/>
        </p:spPr>
        <p:txBody>
          <a:bodyPr wrap="square" rtlCol="0">
            <a:spAutoFit/>
          </a:bodyPr>
          <a:lstStyle/>
          <a:p>
            <a:r>
              <a:rPr lang="en-US" sz="3200" dirty="0"/>
              <a:t>“I look upon the Turkish women as the only free people in the Empire”</a:t>
            </a:r>
          </a:p>
          <a:p>
            <a:endParaRPr lang="en-US" sz="2000" dirty="0"/>
          </a:p>
          <a:p>
            <a:r>
              <a:rPr lang="en-US" sz="2000" dirty="0"/>
              <a:t>Lady Mary Wortley Montagu, </a:t>
            </a:r>
            <a:r>
              <a:rPr lang="en-US" sz="2000" i="1" dirty="0"/>
              <a:t>Letter 30</a:t>
            </a:r>
            <a:r>
              <a:rPr lang="en-US" sz="2000" dirty="0"/>
              <a:t>, 1 April 1717</a:t>
            </a:r>
            <a:endParaRPr lang="en-GB" sz="2000" dirty="0"/>
          </a:p>
        </p:txBody>
      </p:sp>
      <p:sp>
        <p:nvSpPr>
          <p:cNvPr id="6" name="TextBox 5"/>
          <p:cNvSpPr txBox="1"/>
          <p:nvPr/>
        </p:nvSpPr>
        <p:spPr>
          <a:xfrm>
            <a:off x="6159500" y="3097871"/>
            <a:ext cx="5626100" cy="2246769"/>
          </a:xfrm>
          <a:prstGeom prst="rect">
            <a:avLst/>
          </a:prstGeom>
          <a:noFill/>
        </p:spPr>
        <p:txBody>
          <a:bodyPr wrap="square" rtlCol="0">
            <a:spAutoFit/>
          </a:bodyPr>
          <a:lstStyle/>
          <a:p>
            <a:r>
              <a:rPr lang="en-US" sz="2400" dirty="0"/>
              <a:t>‘Thus you see, dear Sister, the manners of mankind do not differ so widely as our voyage writers would make us believe.’</a:t>
            </a:r>
          </a:p>
          <a:p>
            <a:endParaRPr lang="en-US" sz="2000" dirty="0"/>
          </a:p>
          <a:p>
            <a:r>
              <a:rPr lang="en-US" sz="2000" dirty="0"/>
              <a:t>Lady Mary Wortley Montagu, </a:t>
            </a:r>
            <a:r>
              <a:rPr lang="en-US" sz="2000" i="1" dirty="0"/>
              <a:t>Letter 30</a:t>
            </a:r>
            <a:r>
              <a:rPr lang="en-US" sz="2000" dirty="0"/>
              <a:t>, 1 April 1717</a:t>
            </a:r>
            <a:endParaRPr lang="en-GB" sz="2000" dirty="0"/>
          </a:p>
          <a:p>
            <a:endParaRPr lang="en-GB" sz="2800" dirty="0"/>
          </a:p>
        </p:txBody>
      </p:sp>
    </p:spTree>
    <p:extLst>
      <p:ext uri="{BB962C8B-B14F-4D97-AF65-F5344CB8AC3E}">
        <p14:creationId xmlns:p14="http://schemas.microsoft.com/office/powerpoint/2010/main" val="6696474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35000" y="0"/>
            <a:ext cx="4572000" cy="6858000"/>
          </a:xfrm>
        </p:spPr>
      </p:pic>
      <p:sp>
        <p:nvSpPr>
          <p:cNvPr id="2" name="TextBox 1">
            <a:extLst>
              <a:ext uri="{FF2B5EF4-FFF2-40B4-BE49-F238E27FC236}">
                <a16:creationId xmlns:a16="http://schemas.microsoft.com/office/drawing/2014/main" id="{F782C183-F7B1-334A-B180-7BF00554C06B}"/>
              </a:ext>
            </a:extLst>
          </p:cNvPr>
          <p:cNvSpPr txBox="1"/>
          <p:nvPr/>
        </p:nvSpPr>
        <p:spPr>
          <a:xfrm>
            <a:off x="5910148" y="1393902"/>
            <a:ext cx="5748452" cy="2923877"/>
          </a:xfrm>
          <a:prstGeom prst="rect">
            <a:avLst/>
          </a:prstGeom>
          <a:noFill/>
        </p:spPr>
        <p:txBody>
          <a:bodyPr wrap="square" rtlCol="0">
            <a:spAutoFit/>
          </a:bodyPr>
          <a:lstStyle/>
          <a:p>
            <a:r>
              <a:rPr lang="en-GB" sz="2800" i="1" dirty="0"/>
              <a:t>- </a:t>
            </a:r>
            <a:r>
              <a:rPr lang="en-GB" sz="2400" dirty="0"/>
              <a:t>What effect did Mary’s gender have on the various ways she acted as a go-between?</a:t>
            </a:r>
          </a:p>
          <a:p>
            <a:endParaRPr lang="en-GB" sz="3200" i="1" dirty="0"/>
          </a:p>
          <a:p>
            <a:r>
              <a:rPr lang="en-GB" sz="2800" i="1" dirty="0"/>
              <a:t>- </a:t>
            </a:r>
            <a:r>
              <a:rPr lang="en-GB" sz="2400" dirty="0"/>
              <a:t>In what ways do the cases of </a:t>
            </a:r>
            <a:r>
              <a:rPr lang="en-GB" sz="2400" dirty="0" err="1"/>
              <a:t>Gulbadan</a:t>
            </a:r>
            <a:r>
              <a:rPr lang="en-GB" sz="2400" dirty="0"/>
              <a:t> </a:t>
            </a:r>
            <a:r>
              <a:rPr lang="en-GB" sz="2400" dirty="0" err="1"/>
              <a:t>Begam</a:t>
            </a:r>
            <a:r>
              <a:rPr lang="en-GB" sz="2400" dirty="0"/>
              <a:t>, Fatima </a:t>
            </a:r>
            <a:r>
              <a:rPr lang="en-GB" sz="2400" dirty="0" err="1"/>
              <a:t>Hatun</a:t>
            </a:r>
            <a:r>
              <a:rPr lang="en-GB" sz="2400" dirty="0"/>
              <a:t>, and Lady Mary Montagu help recover underrepresented experiences?</a:t>
            </a:r>
            <a:endParaRPr lang="en-US" sz="4000" dirty="0"/>
          </a:p>
        </p:txBody>
      </p:sp>
    </p:spTree>
    <p:extLst>
      <p:ext uri="{BB962C8B-B14F-4D97-AF65-F5344CB8AC3E}">
        <p14:creationId xmlns:p14="http://schemas.microsoft.com/office/powerpoint/2010/main" val="9894266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62170" y="237124"/>
            <a:ext cx="6425967" cy="6400964"/>
          </a:xfrm>
        </p:spPr>
      </p:pic>
      <p:sp>
        <p:nvSpPr>
          <p:cNvPr id="5" name="TextBox 4"/>
          <p:cNvSpPr txBox="1"/>
          <p:nvPr/>
        </p:nvSpPr>
        <p:spPr>
          <a:xfrm>
            <a:off x="371474" y="893986"/>
            <a:ext cx="4990695" cy="4585871"/>
          </a:xfrm>
          <a:prstGeom prst="rect">
            <a:avLst/>
          </a:prstGeom>
          <a:noFill/>
        </p:spPr>
        <p:txBody>
          <a:bodyPr wrap="square" rtlCol="0">
            <a:spAutoFit/>
          </a:bodyPr>
          <a:lstStyle/>
          <a:p>
            <a:r>
              <a:rPr lang="en-GB" sz="4800" dirty="0"/>
              <a:t>Orientalism</a:t>
            </a:r>
          </a:p>
          <a:p>
            <a:endParaRPr lang="en-GB" sz="2400" dirty="0"/>
          </a:p>
          <a:p>
            <a:pPr marL="514350" indent="-514350">
              <a:buAutoNum type="arabicParenR"/>
            </a:pPr>
            <a:r>
              <a:rPr lang="en-GB" sz="2000" dirty="0"/>
              <a:t>What is </a:t>
            </a:r>
            <a:r>
              <a:rPr lang="en-US" sz="2000" dirty="0"/>
              <a:t>“</a:t>
            </a:r>
            <a:r>
              <a:rPr lang="en-GB" sz="2000" dirty="0"/>
              <a:t>Orientalism”?</a:t>
            </a:r>
          </a:p>
          <a:p>
            <a:pPr marL="514350" indent="-514350">
              <a:buAutoNum type="arabicParenR"/>
            </a:pPr>
            <a:endParaRPr lang="en-GB" sz="2000" dirty="0"/>
          </a:p>
          <a:p>
            <a:pPr marL="514350" indent="-514350">
              <a:buAutoNum type="arabicParenR"/>
            </a:pPr>
            <a:r>
              <a:rPr lang="en-GB" sz="2000" dirty="0"/>
              <a:t>How is it manifested in European travel accounts about the Ottoman Empire?</a:t>
            </a:r>
          </a:p>
          <a:p>
            <a:pPr marL="514350" indent="-514350">
              <a:buAutoNum type="arabicParenR"/>
            </a:pPr>
            <a:endParaRPr lang="en-GB" sz="2000" dirty="0"/>
          </a:p>
          <a:p>
            <a:pPr marL="514350" indent="-514350">
              <a:buAutoNum type="arabicParenR"/>
            </a:pPr>
            <a:r>
              <a:rPr lang="en-GB" sz="2000" dirty="0"/>
              <a:t>What is specifically gendered about Orientalism?</a:t>
            </a:r>
          </a:p>
          <a:p>
            <a:pPr marL="514350" indent="-514350">
              <a:buAutoNum type="arabicParenR"/>
            </a:pPr>
            <a:endParaRPr lang="en-GB" sz="2000" dirty="0"/>
          </a:p>
          <a:p>
            <a:pPr marL="514350" indent="-514350">
              <a:buAutoNum type="arabicParenR"/>
            </a:pPr>
            <a:r>
              <a:rPr lang="en-GB" sz="2000" dirty="0"/>
              <a:t>How does Lady Mary’s perspective challenge or invert such perspectives and where does she contribute to them?</a:t>
            </a:r>
          </a:p>
        </p:txBody>
      </p:sp>
      <p:sp>
        <p:nvSpPr>
          <p:cNvPr id="6" name="TextBox 5"/>
          <p:cNvSpPr txBox="1"/>
          <p:nvPr/>
        </p:nvSpPr>
        <p:spPr>
          <a:xfrm>
            <a:off x="10287000" y="5943600"/>
            <a:ext cx="2095500" cy="923330"/>
          </a:xfrm>
          <a:prstGeom prst="rect">
            <a:avLst/>
          </a:prstGeom>
          <a:noFill/>
        </p:spPr>
        <p:txBody>
          <a:bodyPr wrap="square" rtlCol="0">
            <a:spAutoFit/>
          </a:bodyPr>
          <a:lstStyle/>
          <a:p>
            <a:r>
              <a:rPr lang="fr-FR" dirty="0">
                <a:effectLst/>
              </a:rPr>
              <a:t>Jean Auguste Dominique Ingres</a:t>
            </a:r>
            <a:r>
              <a:rPr lang="fr-FR" i="1" dirty="0">
                <a:effectLst/>
              </a:rPr>
              <a:t>, Le Bain Turc </a:t>
            </a:r>
            <a:r>
              <a:rPr lang="fr-FR" dirty="0">
                <a:effectLst/>
              </a:rPr>
              <a:t>(1862)</a:t>
            </a:r>
            <a:endParaRPr lang="en-GB" i="1" dirty="0"/>
          </a:p>
        </p:txBody>
      </p:sp>
    </p:spTree>
    <p:extLst>
      <p:ext uri="{BB962C8B-B14F-4D97-AF65-F5344CB8AC3E}">
        <p14:creationId xmlns:p14="http://schemas.microsoft.com/office/powerpoint/2010/main" val="34137260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58240" y="-22790"/>
            <a:ext cx="8761615" cy="6880790"/>
          </a:xfrm>
        </p:spPr>
      </p:pic>
      <p:sp>
        <p:nvSpPr>
          <p:cNvPr id="5" name="TextBox 4"/>
          <p:cNvSpPr txBox="1"/>
          <p:nvPr/>
        </p:nvSpPr>
        <p:spPr>
          <a:xfrm>
            <a:off x="10110355" y="139700"/>
            <a:ext cx="2107045" cy="923330"/>
          </a:xfrm>
          <a:prstGeom prst="rect">
            <a:avLst/>
          </a:prstGeom>
          <a:noFill/>
        </p:spPr>
        <p:txBody>
          <a:bodyPr wrap="square" rtlCol="0">
            <a:spAutoFit/>
          </a:bodyPr>
          <a:lstStyle/>
          <a:p>
            <a:r>
              <a:rPr lang="en-US" dirty="0"/>
              <a:t>Philippe Jacques van Bree, </a:t>
            </a:r>
            <a:r>
              <a:rPr lang="en-US" i="1" dirty="0"/>
              <a:t>The Harem Bath </a:t>
            </a:r>
            <a:r>
              <a:rPr lang="en-US" dirty="0"/>
              <a:t>(c. 1830)</a:t>
            </a:r>
            <a:endParaRPr lang="en-GB" dirty="0"/>
          </a:p>
        </p:txBody>
      </p:sp>
    </p:spTree>
    <p:extLst>
      <p:ext uri="{BB962C8B-B14F-4D97-AF65-F5344CB8AC3E}">
        <p14:creationId xmlns:p14="http://schemas.microsoft.com/office/powerpoint/2010/main" val="15351185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342273" y="4338"/>
            <a:ext cx="9480898" cy="6853662"/>
          </a:xfrm>
        </p:spPr>
      </p:pic>
      <p:sp>
        <p:nvSpPr>
          <p:cNvPr id="5" name="TextBox 4"/>
          <p:cNvSpPr txBox="1"/>
          <p:nvPr/>
        </p:nvSpPr>
        <p:spPr>
          <a:xfrm>
            <a:off x="7823199" y="203200"/>
            <a:ext cx="2999971" cy="646331"/>
          </a:xfrm>
          <a:prstGeom prst="rect">
            <a:avLst/>
          </a:prstGeom>
          <a:noFill/>
        </p:spPr>
        <p:txBody>
          <a:bodyPr wrap="square" rtlCol="0">
            <a:spAutoFit/>
          </a:bodyPr>
          <a:lstStyle/>
          <a:p>
            <a:r>
              <a:rPr lang="en-US" dirty="0">
                <a:solidFill>
                  <a:schemeClr val="bg1"/>
                </a:solidFill>
              </a:rPr>
              <a:t>Ferdinand </a:t>
            </a:r>
            <a:r>
              <a:rPr lang="en-US" dirty="0" err="1">
                <a:solidFill>
                  <a:schemeClr val="bg1"/>
                </a:solidFill>
              </a:rPr>
              <a:t>Cormon</a:t>
            </a:r>
            <a:r>
              <a:rPr lang="en-US" dirty="0">
                <a:solidFill>
                  <a:schemeClr val="bg1"/>
                </a:solidFill>
              </a:rPr>
              <a:t>, </a:t>
            </a:r>
          </a:p>
          <a:p>
            <a:r>
              <a:rPr lang="en-US" i="1" dirty="0">
                <a:solidFill>
                  <a:schemeClr val="bg1"/>
                </a:solidFill>
              </a:rPr>
              <a:t>Murder in the Seraglio </a:t>
            </a:r>
            <a:r>
              <a:rPr lang="en-US" dirty="0">
                <a:solidFill>
                  <a:schemeClr val="bg1"/>
                </a:solidFill>
              </a:rPr>
              <a:t>(1874)</a:t>
            </a:r>
            <a:endParaRPr lang="en-GB" dirty="0">
              <a:solidFill>
                <a:schemeClr val="bg1"/>
              </a:solidFill>
            </a:endParaRPr>
          </a:p>
        </p:txBody>
      </p:sp>
    </p:spTree>
    <p:extLst>
      <p:ext uri="{BB962C8B-B14F-4D97-AF65-F5344CB8AC3E}">
        <p14:creationId xmlns:p14="http://schemas.microsoft.com/office/powerpoint/2010/main" val="951271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412970" y="237125"/>
            <a:ext cx="6425967" cy="6400964"/>
          </a:xfrm>
        </p:spPr>
      </p:pic>
      <p:sp>
        <p:nvSpPr>
          <p:cNvPr id="5" name="TextBox 4"/>
          <p:cNvSpPr txBox="1"/>
          <p:nvPr/>
        </p:nvSpPr>
        <p:spPr>
          <a:xfrm>
            <a:off x="390525" y="990783"/>
            <a:ext cx="4813300" cy="4893647"/>
          </a:xfrm>
          <a:prstGeom prst="rect">
            <a:avLst/>
          </a:prstGeom>
          <a:noFill/>
        </p:spPr>
        <p:txBody>
          <a:bodyPr wrap="square" rtlCol="0">
            <a:spAutoFit/>
          </a:bodyPr>
          <a:lstStyle/>
          <a:p>
            <a:r>
              <a:rPr lang="en-GB" sz="4800" dirty="0"/>
              <a:t>Orientalism</a:t>
            </a:r>
          </a:p>
          <a:p>
            <a:endParaRPr lang="en-GB" sz="2400" dirty="0"/>
          </a:p>
          <a:p>
            <a:pPr marL="514350" indent="-514350">
              <a:buAutoNum type="arabicParenR"/>
            </a:pPr>
            <a:r>
              <a:rPr lang="en-GB" sz="2000" dirty="0"/>
              <a:t>What is </a:t>
            </a:r>
            <a:r>
              <a:rPr lang="en-US" sz="2000" dirty="0"/>
              <a:t>“</a:t>
            </a:r>
            <a:r>
              <a:rPr lang="en-GB" sz="2000" dirty="0"/>
              <a:t>Orientalism”?</a:t>
            </a:r>
          </a:p>
          <a:p>
            <a:pPr marL="514350" indent="-514350">
              <a:buAutoNum type="arabicParenR"/>
            </a:pPr>
            <a:endParaRPr lang="en-GB" sz="2000" dirty="0"/>
          </a:p>
          <a:p>
            <a:pPr marL="514350" indent="-514350">
              <a:buAutoNum type="arabicParenR"/>
            </a:pPr>
            <a:r>
              <a:rPr lang="en-GB" sz="2000" dirty="0"/>
              <a:t>How is it manifested in European travel accounts about the Ottoman Empire?</a:t>
            </a:r>
          </a:p>
          <a:p>
            <a:pPr marL="514350" indent="-514350">
              <a:buAutoNum type="arabicParenR"/>
            </a:pPr>
            <a:endParaRPr lang="en-GB" sz="2000" dirty="0"/>
          </a:p>
          <a:p>
            <a:pPr marL="514350" indent="-514350">
              <a:buAutoNum type="arabicParenR"/>
            </a:pPr>
            <a:r>
              <a:rPr lang="en-GB" sz="2000" dirty="0"/>
              <a:t>What is specifically gendered about Orientalism?</a:t>
            </a:r>
          </a:p>
          <a:p>
            <a:pPr marL="514350" indent="-514350">
              <a:buAutoNum type="arabicParenR"/>
            </a:pPr>
            <a:endParaRPr lang="en-GB" sz="2000" dirty="0"/>
          </a:p>
          <a:p>
            <a:pPr marL="514350" indent="-514350">
              <a:buAutoNum type="arabicParenR"/>
            </a:pPr>
            <a:r>
              <a:rPr lang="en-GB" sz="2000" dirty="0"/>
              <a:t>How does Lady Mary’s perspective challenge or invert such perspectives and where does she contribute to them?</a:t>
            </a:r>
          </a:p>
        </p:txBody>
      </p:sp>
      <p:sp>
        <p:nvSpPr>
          <p:cNvPr id="6" name="TextBox 5"/>
          <p:cNvSpPr txBox="1"/>
          <p:nvPr/>
        </p:nvSpPr>
        <p:spPr>
          <a:xfrm>
            <a:off x="10287000" y="5943600"/>
            <a:ext cx="2095500" cy="923330"/>
          </a:xfrm>
          <a:prstGeom prst="rect">
            <a:avLst/>
          </a:prstGeom>
          <a:noFill/>
        </p:spPr>
        <p:txBody>
          <a:bodyPr wrap="square" rtlCol="0">
            <a:spAutoFit/>
          </a:bodyPr>
          <a:lstStyle/>
          <a:p>
            <a:r>
              <a:rPr lang="fr-FR" dirty="0">
                <a:effectLst/>
              </a:rPr>
              <a:t>Jean Auguste Dominique Ingres</a:t>
            </a:r>
            <a:r>
              <a:rPr lang="fr-FR" i="1" dirty="0">
                <a:effectLst/>
              </a:rPr>
              <a:t>, Le Bain Turc </a:t>
            </a:r>
            <a:r>
              <a:rPr lang="fr-FR" dirty="0">
                <a:effectLst/>
              </a:rPr>
              <a:t>(1862)</a:t>
            </a:r>
            <a:endParaRPr lang="en-GB" i="1" dirty="0"/>
          </a:p>
        </p:txBody>
      </p:sp>
    </p:spTree>
    <p:extLst>
      <p:ext uri="{BB962C8B-B14F-4D97-AF65-F5344CB8AC3E}">
        <p14:creationId xmlns:p14="http://schemas.microsoft.com/office/powerpoint/2010/main" val="17120169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62170" y="237125"/>
            <a:ext cx="6425967" cy="6400964"/>
          </a:xfrm>
        </p:spPr>
      </p:pic>
      <p:sp>
        <p:nvSpPr>
          <p:cNvPr id="5" name="TextBox 4"/>
          <p:cNvSpPr txBox="1"/>
          <p:nvPr/>
        </p:nvSpPr>
        <p:spPr>
          <a:xfrm>
            <a:off x="381000" y="237125"/>
            <a:ext cx="4546600" cy="6155531"/>
          </a:xfrm>
          <a:prstGeom prst="rect">
            <a:avLst/>
          </a:prstGeom>
          <a:noFill/>
        </p:spPr>
        <p:txBody>
          <a:bodyPr wrap="square" rtlCol="0">
            <a:spAutoFit/>
          </a:bodyPr>
          <a:lstStyle/>
          <a:p>
            <a:r>
              <a:rPr lang="en-GB" sz="4800" dirty="0"/>
              <a:t>Orientalism</a:t>
            </a:r>
          </a:p>
          <a:p>
            <a:endParaRPr lang="en-GB" sz="2000" dirty="0"/>
          </a:p>
          <a:p>
            <a:r>
              <a:rPr lang="en-GB" sz="2000" dirty="0"/>
              <a:t>‘Orientalism as a Western style for dominating, restructuring, and having authority over the Orient.’</a:t>
            </a:r>
          </a:p>
          <a:p>
            <a:endParaRPr lang="en-GB" sz="2000" dirty="0"/>
          </a:p>
          <a:p>
            <a:r>
              <a:rPr lang="en-GB" sz="2000" dirty="0"/>
              <a:t>‘European culture gained in strength and identity by setting itself off against the Orient as a sort of surrogate and even underground self.’</a:t>
            </a:r>
          </a:p>
          <a:p>
            <a:endParaRPr lang="en-GB" sz="2000" dirty="0"/>
          </a:p>
          <a:p>
            <a:r>
              <a:rPr lang="en-GB" sz="2000" dirty="0"/>
              <a:t>‘As much as the West itself, the Orient is an idea that has a history and a tradition of thought, imagery, and vocabulary that have given it reality and presence in and for the West</a:t>
            </a:r>
            <a:r>
              <a:rPr lang="en-GB" sz="2200" dirty="0"/>
              <a:t>.</a:t>
            </a:r>
          </a:p>
          <a:p>
            <a:endParaRPr lang="en-GB" sz="2200" dirty="0"/>
          </a:p>
          <a:p>
            <a:r>
              <a:rPr lang="en-GB" sz="2200" dirty="0">
                <a:solidFill>
                  <a:schemeClr val="tx1">
                    <a:lumMod val="65000"/>
                    <a:lumOff val="35000"/>
                  </a:schemeClr>
                </a:solidFill>
              </a:rPr>
              <a:t>Edward Said, </a:t>
            </a:r>
            <a:r>
              <a:rPr lang="en-GB" sz="2200" i="1" dirty="0">
                <a:solidFill>
                  <a:schemeClr val="tx1">
                    <a:lumMod val="65000"/>
                    <a:lumOff val="35000"/>
                  </a:schemeClr>
                </a:solidFill>
              </a:rPr>
              <a:t>Orientalism</a:t>
            </a:r>
            <a:r>
              <a:rPr lang="en-GB" sz="2200" dirty="0">
                <a:solidFill>
                  <a:schemeClr val="tx1">
                    <a:lumMod val="65000"/>
                    <a:lumOff val="35000"/>
                  </a:schemeClr>
                </a:solidFill>
              </a:rPr>
              <a:t> (1978)</a:t>
            </a:r>
          </a:p>
        </p:txBody>
      </p:sp>
      <p:sp>
        <p:nvSpPr>
          <p:cNvPr id="6" name="TextBox 5"/>
          <p:cNvSpPr txBox="1"/>
          <p:nvPr/>
        </p:nvSpPr>
        <p:spPr>
          <a:xfrm>
            <a:off x="10287000" y="5943600"/>
            <a:ext cx="2095500" cy="923330"/>
          </a:xfrm>
          <a:prstGeom prst="rect">
            <a:avLst/>
          </a:prstGeom>
          <a:noFill/>
        </p:spPr>
        <p:txBody>
          <a:bodyPr wrap="square" rtlCol="0">
            <a:spAutoFit/>
          </a:bodyPr>
          <a:lstStyle/>
          <a:p>
            <a:r>
              <a:rPr lang="fr-FR" dirty="0">
                <a:effectLst/>
              </a:rPr>
              <a:t>Jean Auguste Dominique Ingres</a:t>
            </a:r>
            <a:r>
              <a:rPr lang="fr-FR" i="1" dirty="0">
                <a:effectLst/>
              </a:rPr>
              <a:t>, Le Bain Turc </a:t>
            </a:r>
            <a:r>
              <a:rPr lang="fr-FR" dirty="0">
                <a:effectLst/>
              </a:rPr>
              <a:t>(1862)</a:t>
            </a:r>
            <a:endParaRPr lang="en-GB" i="1" dirty="0"/>
          </a:p>
        </p:txBody>
      </p:sp>
    </p:spTree>
    <p:extLst>
      <p:ext uri="{BB962C8B-B14F-4D97-AF65-F5344CB8AC3E}">
        <p14:creationId xmlns:p14="http://schemas.microsoft.com/office/powerpoint/2010/main" val="37247661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63700" y="5245100"/>
            <a:ext cx="8153400" cy="469900"/>
          </a:xfrm>
        </p:spPr>
        <p:txBody>
          <a:bodyPr>
            <a:normAutofit fontScale="25000" lnSpcReduction="20000"/>
          </a:bodyPr>
          <a:lstStyle/>
          <a:p>
            <a:endParaRPr lang="en-US" dirty="0" smtClean="0">
              <a:hlinkClick r:id="rId2" action="ppaction://hlinkfile"/>
            </a:endParaRPr>
          </a:p>
          <a:p>
            <a:r>
              <a:rPr lang="en-US" sz="8000" dirty="0" smtClean="0">
                <a:hlinkClick r:id="rId2" action="ppaction://hlinkfile"/>
              </a:rPr>
              <a:t>Example 2017: Pocahontas and Anglo-Powhatan Relations</a:t>
            </a:r>
            <a:endParaRPr lang="en-US" sz="8000" dirty="0" smtClean="0"/>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15926" t="27778" r="15186" b="21852"/>
          <a:stretch/>
        </p:blipFill>
        <p:spPr>
          <a:xfrm>
            <a:off x="2730500" y="1513212"/>
            <a:ext cx="6032500" cy="3528688"/>
          </a:xfrm>
          <a:prstGeom prst="rect">
            <a:avLst/>
          </a:prstGeom>
        </p:spPr>
      </p:pic>
      <p:sp>
        <p:nvSpPr>
          <p:cNvPr id="5" name="TextBox 4"/>
          <p:cNvSpPr txBox="1"/>
          <p:nvPr/>
        </p:nvSpPr>
        <p:spPr>
          <a:xfrm>
            <a:off x="2641600" y="534450"/>
            <a:ext cx="6210300" cy="584775"/>
          </a:xfrm>
          <a:prstGeom prst="rect">
            <a:avLst/>
          </a:prstGeom>
          <a:noFill/>
        </p:spPr>
        <p:txBody>
          <a:bodyPr wrap="square" rtlCol="0">
            <a:spAutoFit/>
          </a:bodyPr>
          <a:lstStyle/>
          <a:p>
            <a:r>
              <a:rPr lang="en-US" sz="3200" dirty="0" smtClean="0"/>
              <a:t>Group Project</a:t>
            </a:r>
            <a:endParaRPr lang="en-GB" sz="3200" dirty="0"/>
          </a:p>
        </p:txBody>
      </p:sp>
    </p:spTree>
    <p:extLst>
      <p:ext uri="{BB962C8B-B14F-4D97-AF65-F5344CB8AC3E}">
        <p14:creationId xmlns:p14="http://schemas.microsoft.com/office/powerpoint/2010/main" val="15401962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3024" y="1009650"/>
            <a:ext cx="4857751" cy="4756150"/>
          </a:xfrm>
        </p:spPr>
        <p:txBody>
          <a:bodyPr>
            <a:normAutofit/>
          </a:bodyPr>
          <a:lstStyle/>
          <a:p>
            <a:pPr>
              <a:lnSpc>
                <a:spcPct val="100000"/>
              </a:lnSpc>
            </a:pPr>
            <a:r>
              <a:rPr lang="en-GB" sz="3200" b="1" dirty="0"/>
              <a:t>Week 3: Middlemen and </a:t>
            </a:r>
            <a:r>
              <a:rPr lang="en-GB" sz="3200" b="1" dirty="0" err="1"/>
              <a:t>Middlewomen</a:t>
            </a:r>
            <a:r>
              <a:rPr lang="en-GB" sz="2800" b="1" dirty="0">
                <a:solidFill>
                  <a:schemeClr val="tx2">
                    <a:lumMod val="75000"/>
                  </a:schemeClr>
                </a:solidFill>
              </a:rPr>
              <a:t/>
            </a:r>
            <a:br>
              <a:rPr lang="en-GB" sz="2800" b="1" dirty="0">
                <a:solidFill>
                  <a:schemeClr val="tx2">
                    <a:lumMod val="75000"/>
                  </a:schemeClr>
                </a:solidFill>
              </a:rPr>
            </a:br>
            <a:r>
              <a:rPr lang="en-GB" sz="2800" b="1" dirty="0">
                <a:solidFill>
                  <a:schemeClr val="tx2">
                    <a:lumMod val="75000"/>
                  </a:schemeClr>
                </a:solidFill>
              </a:rPr>
              <a:t/>
            </a:r>
            <a:br>
              <a:rPr lang="en-GB" sz="2800" b="1" dirty="0">
                <a:solidFill>
                  <a:schemeClr val="tx2">
                    <a:lumMod val="75000"/>
                  </a:schemeClr>
                </a:solidFill>
              </a:rPr>
            </a:br>
            <a:r>
              <a:rPr lang="en-GB" sz="2400" b="1" dirty="0"/>
              <a:t>1) The way gender impacted the roles performed by go-betweens</a:t>
            </a:r>
            <a:br>
              <a:rPr lang="en-GB" sz="2400" b="1" dirty="0"/>
            </a:br>
            <a:r>
              <a:rPr lang="en-GB" sz="2400" b="1" dirty="0"/>
              <a:t/>
            </a:r>
            <a:br>
              <a:rPr lang="en-GB" sz="2400" b="1" dirty="0"/>
            </a:br>
            <a:r>
              <a:rPr lang="en-GB" sz="2400" b="1" dirty="0"/>
              <a:t>2) The nature of boundaries in the Early Modern World</a:t>
            </a:r>
            <a:br>
              <a:rPr lang="en-GB" sz="2400" b="1" dirty="0"/>
            </a:br>
            <a:r>
              <a:rPr lang="en-GB" sz="2400" b="1" dirty="0"/>
              <a:t/>
            </a:r>
            <a:br>
              <a:rPr lang="en-GB" sz="2400" b="1" dirty="0"/>
            </a:br>
            <a:r>
              <a:rPr lang="en-GB" sz="2400" b="1" dirty="0"/>
              <a:t>3) Intersections between </a:t>
            </a:r>
            <a:r>
              <a:rPr lang="en-GB" sz="2400" b="1" dirty="0" smtClean="0"/>
              <a:t>gender </a:t>
            </a:r>
            <a:r>
              <a:rPr lang="en-GB" sz="2400" b="1" dirty="0"/>
              <a:t>and Orientalism</a:t>
            </a:r>
            <a:endParaRPr lang="en-GB" sz="28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715249" y="530600"/>
            <a:ext cx="4219575" cy="5714250"/>
          </a:xfrm>
        </p:spPr>
      </p:pic>
    </p:spTree>
    <p:extLst>
      <p:ext uri="{BB962C8B-B14F-4D97-AF65-F5344CB8AC3E}">
        <p14:creationId xmlns:p14="http://schemas.microsoft.com/office/powerpoint/2010/main" val="21779324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873705" y="323386"/>
            <a:ext cx="9318295" cy="6300439"/>
          </a:xfrm>
        </p:spPr>
      </p:pic>
      <p:sp>
        <p:nvSpPr>
          <p:cNvPr id="2" name="TextBox 1">
            <a:extLst>
              <a:ext uri="{FF2B5EF4-FFF2-40B4-BE49-F238E27FC236}">
                <a16:creationId xmlns:a16="http://schemas.microsoft.com/office/drawing/2014/main" id="{0F894FBE-27E7-E64F-9BAB-7DEED22A4485}"/>
              </a:ext>
            </a:extLst>
          </p:cNvPr>
          <p:cNvSpPr txBox="1"/>
          <p:nvPr/>
        </p:nvSpPr>
        <p:spPr>
          <a:xfrm>
            <a:off x="133813" y="624468"/>
            <a:ext cx="2899317" cy="1569660"/>
          </a:xfrm>
          <a:prstGeom prst="rect">
            <a:avLst/>
          </a:prstGeom>
          <a:noFill/>
        </p:spPr>
        <p:txBody>
          <a:bodyPr wrap="square" rtlCol="0">
            <a:spAutoFit/>
          </a:bodyPr>
          <a:lstStyle/>
          <a:p>
            <a:r>
              <a:rPr lang="en-US" sz="3200" dirty="0"/>
              <a:t>Islamic Empires</a:t>
            </a:r>
          </a:p>
          <a:p>
            <a:r>
              <a:rPr lang="en-US" sz="3200" dirty="0"/>
              <a:t>16</a:t>
            </a:r>
            <a:r>
              <a:rPr lang="en-US" sz="3200" baseline="30000" dirty="0"/>
              <a:t>th</a:t>
            </a:r>
            <a:r>
              <a:rPr lang="en-US" sz="3200" dirty="0"/>
              <a:t>-17</a:t>
            </a:r>
            <a:r>
              <a:rPr lang="en-US" sz="3200" baseline="30000" dirty="0"/>
              <a:t>th</a:t>
            </a:r>
            <a:r>
              <a:rPr lang="en-US" sz="3200" dirty="0"/>
              <a:t> Centuries</a:t>
            </a:r>
          </a:p>
        </p:txBody>
      </p:sp>
    </p:spTree>
    <p:extLst>
      <p:ext uri="{BB962C8B-B14F-4D97-AF65-F5344CB8AC3E}">
        <p14:creationId xmlns:p14="http://schemas.microsoft.com/office/powerpoint/2010/main" val="24000841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52795" t="20741" b="34259"/>
          <a:stretch/>
        </p:blipFill>
        <p:spPr>
          <a:xfrm>
            <a:off x="819436" y="27017"/>
            <a:ext cx="10597863" cy="6830983"/>
          </a:xfrm>
        </p:spPr>
      </p:pic>
    </p:spTree>
    <p:extLst>
      <p:ext uri="{BB962C8B-B14F-4D97-AF65-F5344CB8AC3E}">
        <p14:creationId xmlns:p14="http://schemas.microsoft.com/office/powerpoint/2010/main" val="11439513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a:extLst>
              <a:ext uri="{FF2B5EF4-FFF2-40B4-BE49-F238E27FC236}">
                <a16:creationId xmlns:a16="http://schemas.microsoft.com/office/drawing/2014/main" id="{DC9D18A6-2345-514F-A4B6-5CF11C95B6B0}"/>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1608" t="9015" r="1571" b="10264"/>
          <a:stretch/>
        </p:blipFill>
        <p:spPr>
          <a:xfrm>
            <a:off x="731520" y="41910"/>
            <a:ext cx="10905744" cy="6816090"/>
          </a:xfrm>
        </p:spPr>
      </p:pic>
    </p:spTree>
    <p:extLst>
      <p:ext uri="{BB962C8B-B14F-4D97-AF65-F5344CB8AC3E}">
        <p14:creationId xmlns:p14="http://schemas.microsoft.com/office/powerpoint/2010/main" val="38714757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 t="-1" r="37126" b="47690"/>
          <a:stretch/>
        </p:blipFill>
        <p:spPr>
          <a:xfrm>
            <a:off x="0" y="0"/>
            <a:ext cx="12229422" cy="6858000"/>
          </a:xfrm>
        </p:spPr>
      </p:pic>
    </p:spTree>
    <p:extLst>
      <p:ext uri="{BB962C8B-B14F-4D97-AF65-F5344CB8AC3E}">
        <p14:creationId xmlns:p14="http://schemas.microsoft.com/office/powerpoint/2010/main" val="26042733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hlinkClick r:id="rId2"/>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525966" y="0"/>
            <a:ext cx="4470447" cy="6899264"/>
          </a:xfrm>
        </p:spPr>
      </p:pic>
      <p:sp>
        <p:nvSpPr>
          <p:cNvPr id="2" name="TextBox 1">
            <a:extLst>
              <a:ext uri="{FF2B5EF4-FFF2-40B4-BE49-F238E27FC236}">
                <a16:creationId xmlns:a16="http://schemas.microsoft.com/office/drawing/2014/main" id="{43A94E38-C8FC-7646-8B87-936F22747DE5}"/>
              </a:ext>
            </a:extLst>
          </p:cNvPr>
          <p:cNvSpPr txBox="1"/>
          <p:nvPr/>
        </p:nvSpPr>
        <p:spPr>
          <a:xfrm>
            <a:off x="5670117" y="1418556"/>
            <a:ext cx="5512233" cy="2954655"/>
          </a:xfrm>
          <a:prstGeom prst="rect">
            <a:avLst/>
          </a:prstGeom>
          <a:noFill/>
        </p:spPr>
        <p:txBody>
          <a:bodyPr wrap="square" rtlCol="0">
            <a:spAutoFit/>
          </a:bodyPr>
          <a:lstStyle/>
          <a:p>
            <a:r>
              <a:rPr lang="en-GB" sz="2400" i="1" dirty="0"/>
              <a:t>- </a:t>
            </a:r>
            <a:r>
              <a:rPr lang="en-GB" sz="2400" dirty="0"/>
              <a:t>Which boundary crossings did </a:t>
            </a:r>
            <a:r>
              <a:rPr lang="en-GB" sz="2400" dirty="0" err="1"/>
              <a:t>Gulbadan</a:t>
            </a:r>
            <a:r>
              <a:rPr lang="en-GB" sz="2400" dirty="0"/>
              <a:t> </a:t>
            </a:r>
            <a:r>
              <a:rPr lang="en-GB" sz="2400" dirty="0" err="1"/>
              <a:t>Begam</a:t>
            </a:r>
            <a:r>
              <a:rPr lang="en-GB" sz="2400" dirty="0"/>
              <a:t> practice and how did she act as a go-between?</a:t>
            </a:r>
          </a:p>
          <a:p>
            <a:endParaRPr lang="en-GB" sz="2400" dirty="0"/>
          </a:p>
          <a:p>
            <a:r>
              <a:rPr lang="en-GB" sz="2400" dirty="0"/>
              <a:t>- How does the </a:t>
            </a:r>
            <a:r>
              <a:rPr lang="en-GB" sz="2400" i="1" dirty="0" err="1" smtClean="0"/>
              <a:t>Humayun</a:t>
            </a:r>
            <a:r>
              <a:rPr lang="en-GB" sz="2400" i="1" dirty="0"/>
              <a:t>-</a:t>
            </a:r>
            <a:r>
              <a:rPr lang="en-GB" sz="2400" i="1" dirty="0" smtClean="0"/>
              <a:t>Nama </a:t>
            </a:r>
            <a:r>
              <a:rPr lang="en-GB" sz="2400" dirty="0"/>
              <a:t>bear testimony to wider border crossings</a:t>
            </a:r>
            <a:r>
              <a:rPr lang="en-GB" sz="2400" dirty="0" smtClean="0"/>
              <a:t>? (identify passages)</a:t>
            </a:r>
            <a:endParaRPr lang="en-GB" sz="2400" dirty="0"/>
          </a:p>
          <a:p>
            <a:endParaRPr lang="en-US" dirty="0"/>
          </a:p>
        </p:txBody>
      </p:sp>
    </p:spTree>
    <p:extLst>
      <p:ext uri="{BB962C8B-B14F-4D97-AF65-F5344CB8AC3E}">
        <p14:creationId xmlns:p14="http://schemas.microsoft.com/office/powerpoint/2010/main" val="3540730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C7D9800D-1400-2147-A929-5C1AE841DC0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010525" y="569032"/>
            <a:ext cx="3687605" cy="5679367"/>
          </a:xfrm>
        </p:spPr>
      </p:pic>
      <p:sp>
        <p:nvSpPr>
          <p:cNvPr id="6" name="TextBox 5">
            <a:extLst>
              <a:ext uri="{FF2B5EF4-FFF2-40B4-BE49-F238E27FC236}">
                <a16:creationId xmlns:a16="http://schemas.microsoft.com/office/drawing/2014/main" id="{9E389F7D-EFD3-354D-8AA7-FAC64733D7A5}"/>
              </a:ext>
            </a:extLst>
          </p:cNvPr>
          <p:cNvSpPr txBox="1"/>
          <p:nvPr/>
        </p:nvSpPr>
        <p:spPr>
          <a:xfrm>
            <a:off x="1451517" y="1830659"/>
            <a:ext cx="5435057" cy="2954655"/>
          </a:xfrm>
          <a:prstGeom prst="rect">
            <a:avLst/>
          </a:prstGeom>
          <a:noFill/>
        </p:spPr>
        <p:txBody>
          <a:bodyPr wrap="square" rtlCol="0">
            <a:spAutoFit/>
          </a:bodyPr>
          <a:lstStyle/>
          <a:p>
            <a:pPr marL="285750" indent="-285750">
              <a:buFontTx/>
              <a:buChar char="-"/>
            </a:pPr>
            <a:r>
              <a:rPr lang="en-GB" sz="2400" dirty="0"/>
              <a:t>What roles did gender play in shaping Beatrice/Fatima and </a:t>
            </a:r>
            <a:r>
              <a:rPr lang="en-GB" sz="2400" dirty="0" err="1"/>
              <a:t>Gazanfer's</a:t>
            </a:r>
            <a:r>
              <a:rPr lang="en-GB" sz="2400" dirty="0"/>
              <a:t> ability to mediate?</a:t>
            </a:r>
          </a:p>
          <a:p>
            <a:pPr marL="285750" indent="-285750">
              <a:buFontTx/>
              <a:buChar char="-"/>
            </a:pPr>
            <a:endParaRPr lang="en-GB" sz="2400" dirty="0"/>
          </a:p>
          <a:p>
            <a:pPr marL="285750" indent="-285750">
              <a:buFontTx/>
              <a:buChar char="-"/>
            </a:pPr>
            <a:r>
              <a:rPr lang="en-GB" sz="2400" dirty="0"/>
              <a:t>In what ways </a:t>
            </a:r>
            <a:r>
              <a:rPr lang="en-GB" sz="2400" dirty="0" smtClean="0"/>
              <a:t>do </a:t>
            </a:r>
            <a:r>
              <a:rPr lang="en-GB" sz="2400" dirty="0"/>
              <a:t>Fatima </a:t>
            </a:r>
            <a:r>
              <a:rPr lang="en-GB" sz="2400" dirty="0" err="1"/>
              <a:t>Hatun’s</a:t>
            </a:r>
            <a:r>
              <a:rPr lang="en-GB" sz="2400" dirty="0"/>
              <a:t> </a:t>
            </a:r>
            <a:r>
              <a:rPr lang="en-GB" sz="2400" dirty="0" smtClean="0"/>
              <a:t>and </a:t>
            </a:r>
            <a:r>
              <a:rPr lang="en-GB" sz="2400" dirty="0" err="1" smtClean="0"/>
              <a:t>Gazanfer’s</a:t>
            </a:r>
            <a:r>
              <a:rPr lang="en-GB" sz="2400" dirty="0" smtClean="0"/>
              <a:t> stories </a:t>
            </a:r>
            <a:r>
              <a:rPr lang="en-GB" sz="2400" dirty="0"/>
              <a:t>shed light on the nature of Mediterranean boundaries?</a:t>
            </a:r>
          </a:p>
          <a:p>
            <a:endParaRPr lang="en-US" dirty="0"/>
          </a:p>
        </p:txBody>
      </p:sp>
    </p:spTree>
    <p:extLst>
      <p:ext uri="{BB962C8B-B14F-4D97-AF65-F5344CB8AC3E}">
        <p14:creationId xmlns:p14="http://schemas.microsoft.com/office/powerpoint/2010/main" val="412396999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RESGUID" val="91e6a455-249f-4613-a344-5f114d851ba9"/>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3126</TotalTime>
  <Words>551</Words>
  <Application>Microsoft Office PowerPoint</Application>
  <PresentationFormat>Widescreen</PresentationFormat>
  <Paragraphs>71</Paragraphs>
  <Slides>17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Calibri Light</vt:lpstr>
      <vt:lpstr>Office Theme</vt:lpstr>
      <vt:lpstr>PowerPoint Presentation</vt:lpstr>
      <vt:lpstr>PowerPoint Presentation</vt:lpstr>
      <vt:lpstr>Week 3: Middlemen and Middlewomen  1) The way gender impacted the roles performed by go-betweens  2) The nature of boundaries in the Early Modern World  3) Intersections between gender and Orientalism</vt:lpstr>
      <vt:lpstr>PowerPoint Presentation</vt:lpstr>
      <vt:lpstr>PowerPoint Presentation</vt:lpstr>
      <vt:lpstr>PowerPoint Presentation</vt:lpstr>
      <vt:lpstr>PowerPoint Presentation</vt:lpstr>
      <vt:lpstr>PowerPoint Presentation</vt:lpstr>
      <vt:lpstr>PowerPoint Presentation</vt:lpstr>
      <vt:lpstr>Gazanfer Aga’s network of renegades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van Meersbergen, Guido</dc:creator>
  <cp:lastModifiedBy>van Meersbergen, Guido</cp:lastModifiedBy>
  <cp:revision>29</cp:revision>
  <dcterms:created xsi:type="dcterms:W3CDTF">2017-10-18T18:35:23Z</dcterms:created>
  <dcterms:modified xsi:type="dcterms:W3CDTF">2020-01-20T15:32:42Z</dcterms:modified>
</cp:coreProperties>
</file>