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75" r:id="rId3"/>
    <p:sldId id="277" r:id="rId4"/>
    <p:sldId id="281" r:id="rId5"/>
    <p:sldId id="278" r:id="rId6"/>
    <p:sldId id="274" r:id="rId7"/>
    <p:sldId id="273" r:id="rId8"/>
  </p:sldIdLst>
  <p:sldSz cx="12192000" cy="6858000"/>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 Meersbergen, Guido" initials="vMG" lastIdx="0" clrIdx="0">
    <p:extLst>
      <p:ext uri="{19B8F6BF-5375-455C-9EA6-DF929625EA0E}">
        <p15:presenceInfo xmlns:p15="http://schemas.microsoft.com/office/powerpoint/2012/main" userId="S-1-5-21-94802787-2259107539-412602403-278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15" d="100"/>
          <a:sy n="115" d="100"/>
        </p:scale>
        <p:origin x="14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509388E-91CD-4A7F-A45D-217A9E14115F}"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81880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09388E-91CD-4A7F-A45D-217A9E14115F}"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3848450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09388E-91CD-4A7F-A45D-217A9E14115F}"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56739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09388E-91CD-4A7F-A45D-217A9E14115F}"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1830120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09388E-91CD-4A7F-A45D-217A9E14115F}"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1665623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509388E-91CD-4A7F-A45D-217A9E14115F}"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1291448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509388E-91CD-4A7F-A45D-217A9E14115F}" type="datetimeFigureOut">
              <a:rPr lang="en-GB" smtClean="0"/>
              <a:t>03/02/2020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3630675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509388E-91CD-4A7F-A45D-217A9E14115F}" type="datetimeFigureOut">
              <a:rPr lang="en-GB" smtClean="0"/>
              <a:t>03/02/2020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2900782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09388E-91CD-4A7F-A45D-217A9E14115F}" type="datetimeFigureOut">
              <a:rPr lang="en-GB" smtClean="0"/>
              <a:t>03/02/2020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3440599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9388E-91CD-4A7F-A45D-217A9E14115F}"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4039057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9388E-91CD-4A7F-A45D-217A9E14115F}"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25FFD-901D-4A29-A387-31F8590E8650}" type="slidenum">
              <a:rPr lang="en-GB" smtClean="0"/>
              <a:t>‹#›</a:t>
            </a:fld>
            <a:endParaRPr lang="en-GB"/>
          </a:p>
        </p:txBody>
      </p:sp>
    </p:spTree>
    <p:extLst>
      <p:ext uri="{BB962C8B-B14F-4D97-AF65-F5344CB8AC3E}">
        <p14:creationId xmlns:p14="http://schemas.microsoft.com/office/powerpoint/2010/main" val="545089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09388E-91CD-4A7F-A45D-217A9E14115F}" type="datetimeFigureOut">
              <a:rPr lang="en-GB" smtClean="0"/>
              <a:t>03/02/2020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25FFD-901D-4A29-A387-31F8590E8650}" type="slidenum">
              <a:rPr lang="en-GB" smtClean="0"/>
              <a:t>‹#›</a:t>
            </a:fld>
            <a:endParaRPr lang="en-GB"/>
          </a:p>
        </p:txBody>
      </p:sp>
    </p:spTree>
    <p:extLst>
      <p:ext uri="{BB962C8B-B14F-4D97-AF65-F5344CB8AC3E}">
        <p14:creationId xmlns:p14="http://schemas.microsoft.com/office/powerpoint/2010/main" val="2561463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arwick.ac.uk/fac/arts/history/students/assessment/markin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upload.wikimedia.org/wikipedia/commons/7/71/Kunyu_Wanguo_Quantu_%28%E5%9D%A4%E8%BC%BF%E8%90%AC%E5%9C%8B%E5%85%A8%E5%9C%96%29.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yNyCiGuE_ig"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63650" y="571500"/>
            <a:ext cx="9118600" cy="5514975"/>
          </a:xfrm>
        </p:spPr>
        <p:txBody>
          <a:bodyPr>
            <a:normAutofit lnSpcReduction="10000"/>
          </a:bodyPr>
          <a:lstStyle/>
          <a:p>
            <a:pPr algn="l"/>
            <a:r>
              <a:rPr lang="en-GB" sz="3000" dirty="0" smtClean="0"/>
              <a:t>1,000-word Primary </a:t>
            </a:r>
            <a:r>
              <a:rPr lang="en-GB" sz="3000" dirty="0"/>
              <a:t>Source Review (week </a:t>
            </a:r>
            <a:r>
              <a:rPr lang="en-GB" sz="3000" dirty="0" smtClean="0"/>
              <a:t>1, Term 3)</a:t>
            </a:r>
            <a:endParaRPr lang="en-GB" sz="3000" dirty="0"/>
          </a:p>
          <a:p>
            <a:pPr algn="l"/>
            <a:endParaRPr lang="en-GB" sz="2800" dirty="0"/>
          </a:p>
          <a:p>
            <a:pPr algn="l"/>
            <a:r>
              <a:rPr lang="en-GB" sz="2000" dirty="0"/>
              <a:t>Select a primary source (e.g. travel account, object, painting, chronicle) from the Links and Sources page (including Online Resources) and write your own 1,000-word analysis. The review should do at least the following:</a:t>
            </a:r>
          </a:p>
          <a:p>
            <a:pPr marL="457200" indent="-457200" algn="l">
              <a:buFont typeface="+mj-lt"/>
              <a:buAutoNum type="arabicPeriod"/>
            </a:pPr>
            <a:r>
              <a:rPr lang="en-GB" sz="2000" dirty="0"/>
              <a:t>Briefly </a:t>
            </a:r>
            <a:r>
              <a:rPr lang="en-GB" sz="2000" dirty="0" smtClean="0"/>
              <a:t>situate and describe </a:t>
            </a:r>
            <a:r>
              <a:rPr lang="en-GB" sz="2000" dirty="0"/>
              <a:t>the source and its historical significance</a:t>
            </a:r>
          </a:p>
          <a:p>
            <a:pPr marL="457200" indent="-457200" algn="l">
              <a:buFont typeface="+mj-lt"/>
              <a:buAutoNum type="arabicPeriod"/>
            </a:pPr>
            <a:r>
              <a:rPr lang="en-GB" sz="2000" dirty="0"/>
              <a:t>Explain in what way(s) the source or its author/maker functioned as a go-between</a:t>
            </a:r>
          </a:p>
          <a:p>
            <a:pPr marL="457200" indent="-457200" algn="l">
              <a:buFont typeface="+mj-lt"/>
              <a:buAutoNum type="arabicPeriod"/>
            </a:pPr>
            <a:r>
              <a:rPr lang="en-GB" sz="2000" dirty="0"/>
              <a:t>Discuss what the source tells us about </a:t>
            </a:r>
            <a:r>
              <a:rPr lang="en-GB" sz="2000" dirty="0" smtClean="0"/>
              <a:t>mediation and/or border crossings </a:t>
            </a:r>
            <a:r>
              <a:rPr lang="en-GB" sz="2000" dirty="0"/>
              <a:t>in the early modern world. </a:t>
            </a:r>
            <a:r>
              <a:rPr lang="en-GB" sz="2000" b="1" dirty="0"/>
              <a:t>Relate your discussion to the secondary literature </a:t>
            </a:r>
            <a:r>
              <a:rPr lang="en-GB" sz="2000" dirty="0"/>
              <a:t>you have read for this course: how does it confirm, contest, or nuance existing views? </a:t>
            </a:r>
            <a:r>
              <a:rPr lang="en-GB" sz="2000" dirty="0" smtClean="0"/>
              <a:t>(</a:t>
            </a:r>
            <a:r>
              <a:rPr lang="en-GB" sz="2000" dirty="0"/>
              <a:t>provide </a:t>
            </a:r>
            <a:r>
              <a:rPr lang="en-GB" sz="2000" dirty="0" smtClean="0"/>
              <a:t>references and a bibliography).</a:t>
            </a:r>
            <a:endParaRPr lang="en-GB" sz="2000" dirty="0"/>
          </a:p>
          <a:p>
            <a:pPr algn="l"/>
            <a:r>
              <a:rPr lang="en-GB" sz="2000" dirty="0" smtClean="0"/>
              <a:t>NB: Make </a:t>
            </a:r>
            <a:r>
              <a:rPr lang="en-GB" sz="2000" dirty="0"/>
              <a:t>sure that you </a:t>
            </a:r>
            <a:r>
              <a:rPr lang="en-GB" sz="2000" b="1" dirty="0"/>
              <a:t>identify concrete passages from the source </a:t>
            </a:r>
            <a:r>
              <a:rPr lang="en-GB" sz="2000" dirty="0"/>
              <a:t>and explain how they help us understand </a:t>
            </a:r>
            <a:r>
              <a:rPr lang="en-GB" sz="2000" b="1" dirty="0"/>
              <a:t>the author's perspective </a:t>
            </a:r>
            <a:r>
              <a:rPr lang="en-GB" sz="2000" dirty="0"/>
              <a:t>and/or shed light on </a:t>
            </a:r>
            <a:r>
              <a:rPr lang="en-GB" sz="2000" b="1" dirty="0"/>
              <a:t>processes of </a:t>
            </a:r>
            <a:r>
              <a:rPr lang="en-GB" sz="2000" b="1" dirty="0" smtClean="0"/>
              <a:t>mediation</a:t>
            </a:r>
            <a:r>
              <a:rPr lang="en-GB" sz="2000" dirty="0" smtClean="0"/>
              <a:t>, </a:t>
            </a:r>
            <a:r>
              <a:rPr lang="en-GB" sz="2000" b="1" dirty="0" smtClean="0"/>
              <a:t>experiences </a:t>
            </a:r>
            <a:r>
              <a:rPr lang="en-GB" sz="2000" b="1" dirty="0"/>
              <a:t>of </a:t>
            </a:r>
            <a:r>
              <a:rPr lang="en-GB" sz="2000" b="1" dirty="0" smtClean="0"/>
              <a:t>boundary-crossing</a:t>
            </a:r>
            <a:r>
              <a:rPr lang="en-GB" sz="2000" dirty="0" smtClean="0"/>
              <a:t>, or </a:t>
            </a:r>
            <a:r>
              <a:rPr lang="en-GB" sz="2000" b="1" dirty="0"/>
              <a:t>the effects of these </a:t>
            </a:r>
            <a:r>
              <a:rPr lang="en-GB" sz="2000" dirty="0"/>
              <a:t>on the </a:t>
            </a:r>
            <a:r>
              <a:rPr lang="en-GB" sz="2000" dirty="0" smtClean="0"/>
              <a:t>people and places discussed </a:t>
            </a:r>
            <a:r>
              <a:rPr lang="en-GB" sz="2000" dirty="0"/>
              <a:t>(where relevant</a:t>
            </a:r>
            <a:r>
              <a:rPr lang="en-GB" sz="2000" dirty="0" smtClean="0"/>
              <a:t>).</a:t>
            </a:r>
            <a:endParaRPr lang="en-GB" sz="2000" dirty="0"/>
          </a:p>
          <a:p>
            <a:pPr algn="l"/>
            <a:r>
              <a:rPr lang="en-GB" sz="2000" dirty="0">
                <a:hlinkClick r:id="rId2">
                  <a:extLst>
                    <a:ext uri="{A12FA001-AC4F-418D-AE19-62706E023703}">
                      <ahyp:hlinkClr xmlns:ahyp="http://schemas.microsoft.com/office/drawing/2018/hyperlinkcolor" xmlns="" val="tx"/>
                    </a:ext>
                  </a:extLst>
                </a:hlinkClick>
              </a:rPr>
              <a:t>Marking </a:t>
            </a:r>
            <a:r>
              <a:rPr lang="en-GB" sz="2000" dirty="0" smtClean="0">
                <a:hlinkClick r:id="rId2">
                  <a:extLst>
                    <a:ext uri="{A12FA001-AC4F-418D-AE19-62706E023703}">
                      <ahyp:hlinkClr xmlns:ahyp="http://schemas.microsoft.com/office/drawing/2018/hyperlinkcolor" xmlns="" val="tx"/>
                    </a:ext>
                  </a:extLst>
                </a:hlinkClick>
              </a:rPr>
              <a:t>Scale</a:t>
            </a:r>
            <a:endParaRPr lang="en-GB" sz="2800" dirty="0"/>
          </a:p>
          <a:p>
            <a:pPr algn="l"/>
            <a:endParaRPr lang="en-GB" sz="2800" dirty="0"/>
          </a:p>
          <a:p>
            <a:endParaRPr lang="en-GB" dirty="0"/>
          </a:p>
        </p:txBody>
      </p:sp>
    </p:spTree>
    <p:extLst>
      <p:ext uri="{BB962C8B-B14F-4D97-AF65-F5344CB8AC3E}">
        <p14:creationId xmlns:p14="http://schemas.microsoft.com/office/powerpoint/2010/main" val="165737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6701776" cy="5763986"/>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864" t="-657" r="20364" b="768"/>
          <a:stretch/>
        </p:blipFill>
        <p:spPr>
          <a:xfrm>
            <a:off x="6693462" y="2122715"/>
            <a:ext cx="5498538" cy="4735285"/>
          </a:xfrm>
          <a:prstGeom prst="rect">
            <a:avLst/>
          </a:prstGeom>
        </p:spPr>
      </p:pic>
      <p:sp>
        <p:nvSpPr>
          <p:cNvPr id="6" name="TextBox 5"/>
          <p:cNvSpPr txBox="1"/>
          <p:nvPr/>
        </p:nvSpPr>
        <p:spPr>
          <a:xfrm>
            <a:off x="7070272" y="507360"/>
            <a:ext cx="4407353" cy="954107"/>
          </a:xfrm>
          <a:prstGeom prst="rect">
            <a:avLst/>
          </a:prstGeom>
          <a:noFill/>
        </p:spPr>
        <p:txBody>
          <a:bodyPr wrap="square" rtlCol="0">
            <a:spAutoFit/>
          </a:bodyPr>
          <a:lstStyle/>
          <a:p>
            <a:r>
              <a:rPr lang="en-GB" sz="2800" dirty="0" err="1" smtClean="0"/>
              <a:t>Kasr</a:t>
            </a:r>
            <a:r>
              <a:rPr lang="en-GB" sz="2800" dirty="0" smtClean="0"/>
              <a:t> al-Bahr/ </a:t>
            </a:r>
            <a:r>
              <a:rPr lang="pt-PT" sz="2800" dirty="0"/>
              <a:t>Castelo do </a:t>
            </a:r>
            <a:r>
              <a:rPr lang="pt-PT" sz="2800" dirty="0" smtClean="0"/>
              <a:t>Mar,</a:t>
            </a:r>
            <a:r>
              <a:rPr lang="en-GB" sz="2800" dirty="0" smtClean="0"/>
              <a:t> Safi, built 1508</a:t>
            </a:r>
            <a:endParaRPr lang="en-GB" sz="2800" dirty="0"/>
          </a:p>
        </p:txBody>
      </p:sp>
    </p:spTree>
    <p:extLst>
      <p:ext uri="{BB962C8B-B14F-4D97-AF65-F5344CB8AC3E}">
        <p14:creationId xmlns:p14="http://schemas.microsoft.com/office/powerpoint/2010/main" val="2486182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3864" t="-657" r="20364" b="768"/>
          <a:stretch/>
        </p:blipFill>
        <p:spPr>
          <a:xfrm>
            <a:off x="6642101" y="1041399"/>
            <a:ext cx="5549899" cy="4779517"/>
          </a:xfrm>
          <a:prstGeom prst="rect">
            <a:avLst/>
          </a:prstGeom>
        </p:spPr>
      </p:pic>
      <p:sp>
        <p:nvSpPr>
          <p:cNvPr id="2" name="Content Placeholder 1"/>
          <p:cNvSpPr>
            <a:spLocks noGrp="1"/>
          </p:cNvSpPr>
          <p:nvPr>
            <p:ph idx="1"/>
          </p:nvPr>
        </p:nvSpPr>
        <p:spPr>
          <a:xfrm>
            <a:off x="546100" y="3135882"/>
            <a:ext cx="5511800" cy="2082800"/>
          </a:xfrm>
        </p:spPr>
        <p:txBody>
          <a:bodyPr>
            <a:normAutofit fontScale="92500" lnSpcReduction="10000"/>
          </a:bodyPr>
          <a:lstStyle/>
          <a:p>
            <a:r>
              <a:rPr lang="en-GB" sz="2400" dirty="0" smtClean="0"/>
              <a:t>What can </a:t>
            </a:r>
            <a:r>
              <a:rPr lang="en-GB" sz="2400" dirty="0" err="1"/>
              <a:t>Sidi</a:t>
            </a:r>
            <a:r>
              <a:rPr lang="en-GB" sz="2400" dirty="0"/>
              <a:t> </a:t>
            </a:r>
            <a:r>
              <a:rPr lang="en-GB" sz="2400" dirty="0" err="1" smtClean="0"/>
              <a:t>Yayhya</a:t>
            </a:r>
            <a:r>
              <a:rPr lang="en-GB" sz="2400" dirty="0" smtClean="0"/>
              <a:t>-u-</a:t>
            </a:r>
            <a:r>
              <a:rPr lang="en-GB" sz="2400" dirty="0" err="1" smtClean="0"/>
              <a:t>Ta’fuft’s</a:t>
            </a:r>
            <a:r>
              <a:rPr lang="en-GB" sz="2400" dirty="0" smtClean="0"/>
              <a:t> case </a:t>
            </a:r>
            <a:r>
              <a:rPr lang="en-GB" sz="2400" dirty="0"/>
              <a:t>teach us about the predicament of go-betweens</a:t>
            </a:r>
            <a:r>
              <a:rPr lang="en-GB" sz="2400" dirty="0" smtClean="0"/>
              <a:t>?</a:t>
            </a:r>
          </a:p>
          <a:p>
            <a:pPr marL="0" indent="0">
              <a:buNone/>
            </a:pPr>
            <a:endParaRPr lang="en-GB" sz="2400" dirty="0" smtClean="0"/>
          </a:p>
          <a:p>
            <a:r>
              <a:rPr lang="en-GB" sz="2400" dirty="0" smtClean="0"/>
              <a:t>What image of the go-between emerges from </a:t>
            </a:r>
            <a:r>
              <a:rPr lang="en-GB" sz="2400" dirty="0" err="1" smtClean="0"/>
              <a:t>Subrahmanyam’s</a:t>
            </a:r>
            <a:r>
              <a:rPr lang="en-GB" sz="2400" dirty="0" smtClean="0"/>
              <a:t> discussion? How does it relate to previous texts we’ve read?</a:t>
            </a:r>
          </a:p>
        </p:txBody>
      </p:sp>
      <p:sp>
        <p:nvSpPr>
          <p:cNvPr id="3" name="TextBox 2"/>
          <p:cNvSpPr txBox="1"/>
          <p:nvPr/>
        </p:nvSpPr>
        <p:spPr>
          <a:xfrm>
            <a:off x="546100" y="723900"/>
            <a:ext cx="5511800" cy="1908215"/>
          </a:xfrm>
          <a:prstGeom prst="rect">
            <a:avLst/>
          </a:prstGeom>
          <a:noFill/>
        </p:spPr>
        <p:txBody>
          <a:bodyPr wrap="square" rtlCol="0">
            <a:spAutoFit/>
          </a:bodyPr>
          <a:lstStyle/>
          <a:p>
            <a:r>
              <a:rPr lang="en-GB" sz="2000" i="1" dirty="0"/>
              <a:t>“The Moors say I am a Christian, and the Christians say I am a Moor, and so I hang in the balance without knowledge of what I should do with myself […] people call me a traitor, clearly and openly</a:t>
            </a:r>
            <a:r>
              <a:rPr lang="en-GB" sz="2000" i="1" dirty="0" smtClean="0"/>
              <a:t>”</a:t>
            </a:r>
          </a:p>
          <a:p>
            <a:endParaRPr lang="en-GB" i="1" dirty="0" smtClean="0"/>
          </a:p>
          <a:p>
            <a:r>
              <a:rPr lang="en-GB" sz="2000" i="1" dirty="0" smtClean="0"/>
              <a:t>- </a:t>
            </a:r>
            <a:r>
              <a:rPr lang="en-GB" sz="2000" dirty="0" err="1" smtClean="0"/>
              <a:t>Sidi</a:t>
            </a:r>
            <a:r>
              <a:rPr lang="en-GB" sz="2000" dirty="0" smtClean="0"/>
              <a:t> </a:t>
            </a:r>
            <a:r>
              <a:rPr lang="en-GB" sz="2000" dirty="0" err="1" smtClean="0"/>
              <a:t>Yahya</a:t>
            </a:r>
            <a:r>
              <a:rPr lang="en-GB" sz="2000" dirty="0" smtClean="0"/>
              <a:t>-u-</a:t>
            </a:r>
            <a:r>
              <a:rPr lang="en-GB" sz="2000" dirty="0" err="1" smtClean="0"/>
              <a:t>Ta’fuft</a:t>
            </a:r>
            <a:r>
              <a:rPr lang="en-GB" sz="2000" dirty="0" smtClean="0"/>
              <a:t>, July 1517</a:t>
            </a:r>
            <a:endParaRPr lang="en-GB" sz="2000" i="1" dirty="0"/>
          </a:p>
        </p:txBody>
      </p:sp>
    </p:spTree>
    <p:extLst>
      <p:ext uri="{BB962C8B-B14F-4D97-AF65-F5344CB8AC3E}">
        <p14:creationId xmlns:p14="http://schemas.microsoft.com/office/powerpoint/2010/main" val="3595540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9649" y="646112"/>
            <a:ext cx="6562725" cy="2768600"/>
          </a:xfrm>
        </p:spPr>
        <p:txBody>
          <a:bodyPr>
            <a:noAutofit/>
          </a:bodyPr>
          <a:lstStyle/>
          <a:p>
            <a:r>
              <a:rPr lang="en-GB" sz="2400" i="1" dirty="0" smtClean="0"/>
              <a:t>“Zhu […] was forced to live in a world of conflicting loyalties and irresolvable conflicts”</a:t>
            </a:r>
            <a:br>
              <a:rPr lang="en-GB" sz="2400" i="1" dirty="0" smtClean="0"/>
            </a:br>
            <a:r>
              <a:rPr lang="en-GB" sz="2400" i="1" dirty="0"/>
              <a:t/>
            </a:r>
            <a:br>
              <a:rPr lang="en-GB" sz="2400" i="1" dirty="0"/>
            </a:br>
            <a:r>
              <a:rPr lang="en-GB" sz="2400" i="1" dirty="0" smtClean="0"/>
              <a:t>“In the end, the resulting contacts and frictions went through individual human beings, all of whom had their own hopes and fears, and all of whom had to negotiate their own ambitions with many obstacles and constraints”</a:t>
            </a:r>
            <a:endParaRPr lang="en-GB" sz="2400" i="1" dirty="0"/>
          </a:p>
        </p:txBody>
      </p:sp>
      <p:sp>
        <p:nvSpPr>
          <p:cNvPr id="3" name="Content Placeholder 2"/>
          <p:cNvSpPr>
            <a:spLocks noGrp="1"/>
          </p:cNvSpPr>
          <p:nvPr>
            <p:ph idx="1"/>
          </p:nvPr>
        </p:nvSpPr>
        <p:spPr>
          <a:xfrm>
            <a:off x="5334000" y="3790950"/>
            <a:ext cx="5819776" cy="2605087"/>
          </a:xfrm>
        </p:spPr>
        <p:txBody>
          <a:bodyPr>
            <a:normAutofit/>
          </a:bodyPr>
          <a:lstStyle/>
          <a:p>
            <a:r>
              <a:rPr lang="en-GB" sz="2000" dirty="0"/>
              <a:t>What kind of go-between was Zhu </a:t>
            </a:r>
            <a:r>
              <a:rPr lang="en-GB" sz="2000" dirty="0" err="1"/>
              <a:t>Zongyuan</a:t>
            </a:r>
            <a:r>
              <a:rPr lang="en-GB" sz="2000" dirty="0"/>
              <a:t> and </a:t>
            </a:r>
            <a:r>
              <a:rPr lang="en-GB" sz="2000" dirty="0" smtClean="0"/>
              <a:t>what did he mediate between?</a:t>
            </a:r>
          </a:p>
          <a:p>
            <a:r>
              <a:rPr lang="en-GB" sz="2000" dirty="0" smtClean="0"/>
              <a:t>How does Zhu’s experience relate to or contrast with that of other go-betweens we’ve discussed?</a:t>
            </a:r>
          </a:p>
          <a:p>
            <a:endParaRPr lang="en-GB" sz="2000" dirty="0"/>
          </a:p>
        </p:txBody>
      </p:sp>
      <p:pic>
        <p:nvPicPr>
          <p:cNvPr id="2050" name="Picture 2" descr="Image result for zhu zongyu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75" y="914400"/>
            <a:ext cx="3333750" cy="500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049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2871" y="479425"/>
            <a:ext cx="6340928" cy="663575"/>
          </a:xfrm>
        </p:spPr>
        <p:txBody>
          <a:bodyPr>
            <a:noAutofit/>
          </a:bodyPr>
          <a:lstStyle/>
          <a:p>
            <a:r>
              <a:rPr lang="en-GB" i="1" dirty="0" smtClean="0"/>
              <a:t>Mid-term evaluation</a:t>
            </a:r>
            <a:endParaRPr lang="en-GB" i="1" dirty="0"/>
          </a:p>
        </p:txBody>
      </p:sp>
      <p:sp>
        <p:nvSpPr>
          <p:cNvPr id="3" name="Content Placeholder 2"/>
          <p:cNvSpPr>
            <a:spLocks noGrp="1"/>
          </p:cNvSpPr>
          <p:nvPr>
            <p:ph idx="1"/>
          </p:nvPr>
        </p:nvSpPr>
        <p:spPr>
          <a:xfrm>
            <a:off x="5012871" y="1887311"/>
            <a:ext cx="6620329" cy="4351338"/>
          </a:xfrm>
        </p:spPr>
        <p:txBody>
          <a:bodyPr>
            <a:normAutofit/>
          </a:bodyPr>
          <a:lstStyle/>
          <a:p>
            <a:r>
              <a:rPr lang="en-GB" sz="2400" dirty="0" smtClean="0"/>
              <a:t>What do you like about the module/ would you like to see more of?</a:t>
            </a:r>
          </a:p>
          <a:p>
            <a:endParaRPr lang="en-GB" sz="2400" dirty="0" smtClean="0"/>
          </a:p>
          <a:p>
            <a:r>
              <a:rPr lang="en-GB" sz="2400" dirty="0" smtClean="0"/>
              <a:t>What do you not like about the module/ would you like to see less of?</a:t>
            </a:r>
          </a:p>
          <a:p>
            <a:endParaRPr lang="en-GB" sz="2400" dirty="0" smtClean="0"/>
          </a:p>
          <a:p>
            <a:r>
              <a:rPr lang="en-GB" sz="2400" dirty="0" smtClean="0"/>
              <a:t>Is there anything else you’d like to include for after reading week</a:t>
            </a:r>
            <a:r>
              <a:rPr lang="en-GB" sz="2000" dirty="0" smtClean="0"/>
              <a:t>?</a:t>
            </a:r>
            <a:endParaRPr lang="en-GB" sz="20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72000" cy="6858000"/>
          </a:xfrm>
          <a:prstGeom prst="rect">
            <a:avLst/>
          </a:prstGeom>
        </p:spPr>
      </p:pic>
    </p:spTree>
    <p:extLst>
      <p:ext uri="{BB962C8B-B14F-4D97-AF65-F5344CB8AC3E}">
        <p14:creationId xmlns:p14="http://schemas.microsoft.com/office/powerpoint/2010/main" val="3512391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hlinkClick r:id="rId2"/>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16342" y="-20049"/>
            <a:ext cx="5375658" cy="6878049"/>
          </a:xfrm>
        </p:spPr>
      </p:pic>
      <p:sp>
        <p:nvSpPr>
          <p:cNvPr id="5" name="TextBox 4"/>
          <p:cNvSpPr txBox="1"/>
          <p:nvPr/>
        </p:nvSpPr>
        <p:spPr>
          <a:xfrm>
            <a:off x="563371" y="587431"/>
            <a:ext cx="5992585" cy="2831544"/>
          </a:xfrm>
          <a:prstGeom prst="rect">
            <a:avLst/>
          </a:prstGeom>
          <a:noFill/>
        </p:spPr>
        <p:txBody>
          <a:bodyPr wrap="square" rtlCol="0">
            <a:spAutoFit/>
          </a:bodyPr>
          <a:lstStyle/>
          <a:p>
            <a:r>
              <a:rPr lang="en-GB" sz="2400" i="1" dirty="0" smtClean="0"/>
              <a:t>‘Perhaps he wants to use his teachings to change our Confucian learning, but surely that would be silly, and must not be the case.’</a:t>
            </a:r>
          </a:p>
          <a:p>
            <a:endParaRPr lang="en-GB" dirty="0"/>
          </a:p>
          <a:p>
            <a:r>
              <a:rPr lang="en-GB" sz="2000" dirty="0" smtClean="0"/>
              <a:t>Letter by Chinese scholar Li </a:t>
            </a:r>
            <a:r>
              <a:rPr lang="en-GB" sz="2000" dirty="0" err="1" smtClean="0"/>
              <a:t>Zhi</a:t>
            </a:r>
            <a:r>
              <a:rPr lang="en-GB" sz="2000" dirty="0" smtClean="0"/>
              <a:t> describing Matteo Ricci, ca. 1599</a:t>
            </a:r>
          </a:p>
          <a:p>
            <a:endParaRPr lang="en-GB" sz="2400" dirty="0"/>
          </a:p>
          <a:p>
            <a:endParaRPr lang="en-GB" sz="2400" dirty="0" smtClean="0"/>
          </a:p>
        </p:txBody>
      </p:sp>
      <p:sp>
        <p:nvSpPr>
          <p:cNvPr id="2" name="TextBox 1"/>
          <p:cNvSpPr txBox="1"/>
          <p:nvPr/>
        </p:nvSpPr>
        <p:spPr>
          <a:xfrm>
            <a:off x="473564" y="3418975"/>
            <a:ext cx="6172200" cy="2215991"/>
          </a:xfrm>
          <a:prstGeom prst="rect">
            <a:avLst/>
          </a:prstGeom>
          <a:noFill/>
        </p:spPr>
        <p:txBody>
          <a:bodyPr wrap="square" rtlCol="0">
            <a:spAutoFit/>
          </a:bodyPr>
          <a:lstStyle/>
          <a:p>
            <a:pPr marL="342900" indent="-342900">
              <a:buFontTx/>
              <a:buChar char="-"/>
            </a:pPr>
            <a:r>
              <a:rPr lang="en-GB" sz="2000" dirty="0" smtClean="0"/>
              <a:t>How </a:t>
            </a:r>
            <a:r>
              <a:rPr lang="en-GB" sz="2000" dirty="0"/>
              <a:t>did Ricci and his contemporaries mediate difference in the Chinese-Christian encounter</a:t>
            </a:r>
            <a:r>
              <a:rPr lang="en-GB" sz="2000" dirty="0" smtClean="0"/>
              <a:t>?</a:t>
            </a:r>
          </a:p>
          <a:p>
            <a:endParaRPr lang="en-GB" sz="2000" dirty="0" smtClean="0"/>
          </a:p>
          <a:p>
            <a:pPr marL="342900" indent="-342900">
              <a:buFontTx/>
              <a:buChar char="-"/>
            </a:pPr>
            <a:r>
              <a:rPr lang="en-GB" sz="2000" dirty="0"/>
              <a:t>How were the forms of mediation </a:t>
            </a:r>
            <a:r>
              <a:rPr lang="en-GB" sz="2000" dirty="0" smtClean="0"/>
              <a:t>Zhu </a:t>
            </a:r>
            <a:r>
              <a:rPr lang="en-GB" sz="2000" dirty="0" err="1" smtClean="0"/>
              <a:t>Zongyuan</a:t>
            </a:r>
            <a:r>
              <a:rPr lang="en-GB" sz="2000" dirty="0" smtClean="0"/>
              <a:t> practiced </a:t>
            </a:r>
            <a:r>
              <a:rPr lang="en-GB" sz="2000" dirty="0"/>
              <a:t>similar to or different from that of missionaries such as Matteo Ricci</a:t>
            </a:r>
            <a:r>
              <a:rPr lang="en-GB" sz="2000" dirty="0" smtClean="0"/>
              <a:t>?</a:t>
            </a:r>
            <a:endParaRPr lang="en-GB" sz="2400" dirty="0"/>
          </a:p>
          <a:p>
            <a:endParaRPr lang="en-GB" dirty="0"/>
          </a:p>
        </p:txBody>
      </p:sp>
    </p:spTree>
    <p:extLst>
      <p:ext uri="{BB962C8B-B14F-4D97-AF65-F5344CB8AC3E}">
        <p14:creationId xmlns:p14="http://schemas.microsoft.com/office/powerpoint/2010/main" val="2171440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216" r="30148"/>
          <a:stretch/>
        </p:blipFill>
        <p:spPr>
          <a:xfrm>
            <a:off x="574220" y="1952625"/>
            <a:ext cx="4902655" cy="3853891"/>
          </a:xfrm>
        </p:spPr>
      </p:pic>
      <p:sp>
        <p:nvSpPr>
          <p:cNvPr id="5" name="TextBox 4"/>
          <p:cNvSpPr txBox="1"/>
          <p:nvPr/>
        </p:nvSpPr>
        <p:spPr>
          <a:xfrm>
            <a:off x="5983968" y="2162175"/>
            <a:ext cx="5649685" cy="2985433"/>
          </a:xfrm>
          <a:prstGeom prst="rect">
            <a:avLst/>
          </a:prstGeom>
          <a:noFill/>
        </p:spPr>
        <p:txBody>
          <a:bodyPr wrap="square" rtlCol="0">
            <a:spAutoFit/>
          </a:bodyPr>
          <a:lstStyle/>
          <a:p>
            <a:pPr marL="342900" indent="-342900">
              <a:buFontTx/>
              <a:buChar char="-"/>
            </a:pPr>
            <a:r>
              <a:rPr lang="en-GB" sz="2200" dirty="0" smtClean="0"/>
              <a:t>How </a:t>
            </a:r>
            <a:r>
              <a:rPr lang="en-GB" sz="2200" dirty="0"/>
              <a:t>does Evliya </a:t>
            </a:r>
            <a:r>
              <a:rPr lang="en-GB" sz="2200" dirty="0" err="1"/>
              <a:t>Çelebi</a:t>
            </a:r>
            <a:r>
              <a:rPr lang="en-GB" sz="2200" dirty="0"/>
              <a:t> represent Christian Europe, and how does he position himself in relation to it</a:t>
            </a:r>
            <a:r>
              <a:rPr lang="en-GB" sz="2200" dirty="0" smtClean="0"/>
              <a:t>?</a:t>
            </a:r>
          </a:p>
          <a:p>
            <a:endParaRPr lang="en-GB" sz="2200" dirty="0" smtClean="0"/>
          </a:p>
          <a:p>
            <a:pPr marL="342900" indent="-342900">
              <a:buFontTx/>
              <a:buChar char="-"/>
            </a:pPr>
            <a:r>
              <a:rPr lang="en-GB" sz="2200" dirty="0" smtClean="0"/>
              <a:t>What does the </a:t>
            </a:r>
            <a:r>
              <a:rPr lang="en-GB" sz="2200" i="1" dirty="0" smtClean="0"/>
              <a:t>Seyahatname </a:t>
            </a:r>
            <a:r>
              <a:rPr lang="en-GB" sz="2200" dirty="0" smtClean="0"/>
              <a:t>tell us about boundaries and border crossings?</a:t>
            </a:r>
          </a:p>
          <a:p>
            <a:pPr marL="342900" indent="-342900">
              <a:buFontTx/>
              <a:buChar char="-"/>
            </a:pPr>
            <a:endParaRPr lang="en-GB" sz="2400" dirty="0" smtClean="0"/>
          </a:p>
          <a:p>
            <a:endParaRPr lang="en-GB" sz="3200" dirty="0"/>
          </a:p>
        </p:txBody>
      </p:sp>
      <p:sp>
        <p:nvSpPr>
          <p:cNvPr id="6" name="TextBox 5"/>
          <p:cNvSpPr txBox="1"/>
          <p:nvPr/>
        </p:nvSpPr>
        <p:spPr>
          <a:xfrm>
            <a:off x="446313" y="679005"/>
            <a:ext cx="10580915" cy="954107"/>
          </a:xfrm>
          <a:prstGeom prst="rect">
            <a:avLst/>
          </a:prstGeom>
          <a:noFill/>
        </p:spPr>
        <p:txBody>
          <a:bodyPr wrap="square" rtlCol="0">
            <a:spAutoFit/>
          </a:bodyPr>
          <a:lstStyle/>
          <a:p>
            <a:r>
              <a:rPr lang="en-GB" sz="2800" i="1" dirty="0"/>
              <a:t>Ethnography ‘had nothing particularly Western or European about it</a:t>
            </a:r>
            <a:r>
              <a:rPr lang="en-GB" sz="2800" i="1" dirty="0" smtClean="0"/>
              <a:t>’ </a:t>
            </a:r>
            <a:r>
              <a:rPr lang="en-GB" sz="2800" dirty="0" smtClean="0"/>
              <a:t>(Sanjay </a:t>
            </a:r>
            <a:r>
              <a:rPr lang="en-GB" sz="2800" dirty="0" err="1" smtClean="0"/>
              <a:t>Subrahmanyam</a:t>
            </a:r>
            <a:r>
              <a:rPr lang="en-GB" sz="2800" dirty="0" smtClean="0"/>
              <a:t>)</a:t>
            </a:r>
            <a:endParaRPr lang="en-GB" sz="1600" dirty="0"/>
          </a:p>
        </p:txBody>
      </p:sp>
      <p:sp>
        <p:nvSpPr>
          <p:cNvPr id="2" name="TextBox 1"/>
          <p:cNvSpPr txBox="1"/>
          <p:nvPr/>
        </p:nvSpPr>
        <p:spPr>
          <a:xfrm>
            <a:off x="6404881" y="5325011"/>
            <a:ext cx="5228772" cy="369332"/>
          </a:xfrm>
          <a:prstGeom prst="rect">
            <a:avLst/>
          </a:prstGeom>
          <a:noFill/>
        </p:spPr>
        <p:txBody>
          <a:bodyPr wrap="square" rtlCol="0">
            <a:spAutoFit/>
          </a:bodyPr>
          <a:lstStyle/>
          <a:p>
            <a:r>
              <a:rPr lang="en-GB" b="1" i="1" dirty="0">
                <a:hlinkClick r:id="rId3"/>
              </a:rPr>
              <a:t>Evliya </a:t>
            </a:r>
            <a:r>
              <a:rPr lang="en-GB" b="1" i="1" dirty="0" err="1">
                <a:hlinkClick r:id="rId3"/>
              </a:rPr>
              <a:t>Çelebi</a:t>
            </a:r>
            <a:r>
              <a:rPr lang="en-GB" b="1" i="1" dirty="0">
                <a:hlinkClick r:id="rId3"/>
              </a:rPr>
              <a:t> </a:t>
            </a:r>
            <a:r>
              <a:rPr lang="en-GB" b="1" i="1" dirty="0" smtClean="0">
                <a:hlinkClick r:id="rId3"/>
              </a:rPr>
              <a:t>Seyahatname </a:t>
            </a:r>
            <a:r>
              <a:rPr lang="en-GB" b="1" dirty="0" smtClean="0">
                <a:hlinkClick r:id="rId3"/>
              </a:rPr>
              <a:t>(VTR documentary, 2011) </a:t>
            </a:r>
            <a:endParaRPr lang="en-GB" dirty="0"/>
          </a:p>
        </p:txBody>
      </p:sp>
    </p:spTree>
    <p:extLst>
      <p:ext uri="{BB962C8B-B14F-4D97-AF65-F5344CB8AC3E}">
        <p14:creationId xmlns:p14="http://schemas.microsoft.com/office/powerpoint/2010/main" val="34358271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699128c0-763b-40c7-97e5-e82a190acecc"/>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1631</TotalTime>
  <Words>544</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“Zhu […] was forced to live in a world of conflicting loyalties and irresolvable conflicts”  “In the end, the resulting contacts and frictions went through individual human beings, all of whom had their own hopes and fears, and all of whom had to negotiate their own ambitions with many obstacles and constraints”</vt:lpstr>
      <vt:lpstr>Mid-term evaluation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 Meersbergen, Guido</dc:creator>
  <cp:lastModifiedBy>van Meersbergen, Guido</cp:lastModifiedBy>
  <cp:revision>48</cp:revision>
  <dcterms:created xsi:type="dcterms:W3CDTF">2017-10-25T17:04:00Z</dcterms:created>
  <dcterms:modified xsi:type="dcterms:W3CDTF">2020-02-03T12:57:42Z</dcterms:modified>
</cp:coreProperties>
</file>