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5" r:id="rId4"/>
    <p:sldId id="281" r:id="rId5"/>
    <p:sldId id="269" r:id="rId6"/>
    <p:sldId id="277" r:id="rId7"/>
    <p:sldId id="266" r:id="rId8"/>
    <p:sldId id="267" r:id="rId9"/>
    <p:sldId id="268" r:id="rId10"/>
    <p:sldId id="280" r:id="rId11"/>
    <p:sldId id="276" r:id="rId12"/>
    <p:sldId id="282" r:id="rId13"/>
    <p:sldId id="258" r:id="rId14"/>
    <p:sldId id="264" r:id="rId15"/>
    <p:sldId id="260" r:id="rId16"/>
    <p:sldId id="275" r:id="rId17"/>
    <p:sldId id="263" r:id="rId18"/>
    <p:sldId id="279" r:id="rId19"/>
    <p:sldId id="278" r:id="rId20"/>
    <p:sldId id="261" r:id="rId21"/>
    <p:sldId id="270" r:id="rId22"/>
    <p:sldId id="271" r:id="rId23"/>
    <p:sldId id="272" r:id="rId24"/>
    <p:sldId id="273" r:id="rId25"/>
    <p:sldId id="274"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70"/>
  </p:normalViewPr>
  <p:slideViewPr>
    <p:cSldViewPr snapToGrid="0" snapToObjects="1">
      <p:cViewPr varScale="1">
        <p:scale>
          <a:sx n="94" d="100"/>
          <a:sy n="94" d="100"/>
        </p:scale>
        <p:origin x="216" y="6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609601"/>
            <a:ext cx="8676222" cy="3200400"/>
          </a:xfrm>
        </p:spPr>
        <p:txBody>
          <a:bodyPr anchor="b">
            <a:normAutofit/>
          </a:bodyPr>
          <a:lstStyle>
            <a:lvl1pPr algn="ctr">
              <a:defRPr sz="4800">
                <a:effectLst>
                  <a:glow rad="38100">
                    <a:schemeClr val="bg1">
                      <a:lumMod val="65000"/>
                      <a:lumOff val="35000"/>
                      <a:alpha val="50000"/>
                    </a:schemeClr>
                  </a:glow>
                  <a:outerShdw blurRad="28575" dist="31750" dir="13200000" algn="tl" rotWithShape="0">
                    <a:srgbClr val="000000">
                      <a:alpha val="25000"/>
                    </a:srgbClr>
                  </a:outerShdw>
                </a:effectLst>
              </a:defRPr>
            </a:lvl1pPr>
          </a:lstStyle>
          <a:p>
            <a:r>
              <a:rPr lang="en-US"/>
              <a:t>Click to edit Master title style</a:t>
            </a:r>
            <a:endParaRPr lang="en-US" dirty="0"/>
          </a:p>
        </p:txBody>
      </p:sp>
      <p:sp>
        <p:nvSpPr>
          <p:cNvPr id="3" name="Subtitle 2"/>
          <p:cNvSpPr>
            <a:spLocks noGrp="1"/>
          </p:cNvSpPr>
          <p:nvPr>
            <p:ph type="subTitle" idx="1"/>
          </p:nvPr>
        </p:nvSpPr>
        <p:spPr>
          <a:xfrm>
            <a:off x="1751012" y="3886200"/>
            <a:ext cx="8676222" cy="1905000"/>
          </a:xfrm>
        </p:spPr>
        <p:txBody>
          <a:bodyPr anchor="t">
            <a:normAutofit/>
          </a:bodyPr>
          <a:lstStyle>
            <a:lvl1pPr marL="0" indent="0" algn="ctr">
              <a:buNone/>
              <a:defRPr sz="2100">
                <a:gradFill flip="none" rotWithShape="1">
                  <a:gsLst>
                    <a:gs pos="0">
                      <a:schemeClr val="tx1"/>
                    </a:gs>
                    <a:gs pos="100000">
                      <a:schemeClr val="tx1">
                        <a:lumMod val="75000"/>
                      </a:schemeClr>
                    </a:gs>
                  </a:gsLst>
                  <a:lin ang="5400000" scaled="0"/>
                  <a:tileRect/>
                </a:gra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4732865"/>
            <a:ext cx="99060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9796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41413" y="5299603"/>
            <a:ext cx="99060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1/6/20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3124199"/>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141411" y="4343400"/>
            <a:ext cx="9906000" cy="1447800"/>
          </a:xfrm>
        </p:spPr>
        <p:txBody>
          <a:bodyPr vert="horz" lIns="91440" tIns="45720" rIns="91440" bIns="45720" rtlCol="0" anchor="ctr">
            <a:normAutofit/>
          </a:bodyPr>
          <a:lstStyle>
            <a:lvl1pPr>
              <a:buNone/>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2" y="3308581"/>
            <a:ext cx="9906000" cy="14688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1141410" y="4777381"/>
            <a:ext cx="9906001" cy="860400"/>
          </a:xfrm>
        </p:spPr>
        <p:txBody>
          <a:bodyPr vert="horz" lIns="91440" tIns="45720" rIns="91440" bIns="45720" rtlCol="0" anchor="t">
            <a:normAutofit/>
          </a:bodyPr>
          <a:lstStyle>
            <a:lvl1pPr>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gradFill flip="none" rotWithShape="1">
                  <a:gsLst>
                    <a:gs pos="0">
                      <a:schemeClr val="tx1"/>
                    </a:gs>
                    <a:gs pos="100000">
                      <a:schemeClr val="tx1">
                        <a:lumMod val="75000"/>
                      </a:schemeClr>
                    </a:gs>
                  </a:gsLst>
                  <a:lin ang="5400000" scaled="0"/>
                  <a:tileRect/>
                </a:gra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141412" y="3886200"/>
            <a:ext cx="9906000" cy="889000"/>
          </a:xfrm>
        </p:spPr>
        <p:txBody>
          <a:bodyPr vert="horz" lIns="91440" tIns="45720" rIns="91440" bIns="45720" rtlCol="0" anchor="b">
            <a:normAutofit/>
          </a:bodyPr>
          <a:lstStyle>
            <a:lvl1pPr>
              <a:buNone/>
              <a:defRPr lang="en-US" sz="24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141411" y="4775200"/>
            <a:ext cx="9906000" cy="10160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2743199"/>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141412" y="3505200"/>
            <a:ext cx="9906000" cy="838200"/>
          </a:xfrm>
        </p:spPr>
        <p:txBody>
          <a:bodyPr vert="horz" lIns="91440" tIns="45720" rIns="91440" bIns="45720" rtlCol="0" anchor="b">
            <a:normAutofit/>
          </a:bodyPr>
          <a:lstStyle>
            <a:lvl1pPr>
              <a:buNone/>
              <a:defRPr lang="en-US" sz="28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141411" y="4343400"/>
            <a:ext cx="9906000" cy="14478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09599"/>
            <a:ext cx="2210514"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2" y="609600"/>
            <a:ext cx="7543800" cy="51816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51013" y="3308581"/>
            <a:ext cx="8686800" cy="1468800"/>
          </a:xfrm>
        </p:spPr>
        <p:txBody>
          <a:bodyPr anchor="b"/>
          <a:lstStyle>
            <a:lvl1pPr algn="r">
              <a:defRPr sz="4000" b="0" cap="all"/>
            </a:lvl1pPr>
          </a:lstStyle>
          <a:p>
            <a:r>
              <a:rPr lang="en-US"/>
              <a:t>Click to edit Master title style</a:t>
            </a:r>
            <a:endParaRPr lang="en-US" dirty="0"/>
          </a:p>
        </p:txBody>
      </p:sp>
      <p:sp>
        <p:nvSpPr>
          <p:cNvPr id="3" name="Text Placeholder 2"/>
          <p:cNvSpPr>
            <a:spLocks noGrp="1"/>
          </p:cNvSpPr>
          <p:nvPr>
            <p:ph type="body" idx="1"/>
          </p:nvPr>
        </p:nvSpPr>
        <p:spPr>
          <a:xfrm>
            <a:off x="1751011" y="4777381"/>
            <a:ext cx="8686801" cy="860400"/>
          </a:xfrm>
        </p:spPr>
        <p:txBody>
          <a:bodyPr anchor="t">
            <a:normAutofit/>
          </a:bodyPr>
          <a:lstStyle>
            <a:lvl1pPr marL="0" indent="0" algn="r">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2" y="2666999"/>
            <a:ext cx="4876800"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0612" y="2667000"/>
            <a:ext cx="4876800"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1/6/20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429280" y="2658533"/>
            <a:ext cx="4588931"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41412" y="3243262"/>
            <a:ext cx="4876800"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43133" y="2667000"/>
            <a:ext cx="4604280"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0612" y="3243262"/>
            <a:ext cx="4876801"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1/6/20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1/6/20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1/6/20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3549121"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103812" y="609601"/>
            <a:ext cx="5943601" cy="51816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1411" y="2971800"/>
            <a:ext cx="3549121"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1/6/20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5334001" cy="13716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433733" y="-18288"/>
            <a:ext cx="3276599" cy="6903720"/>
          </a:xfrm>
          <a:ln w="38100">
            <a:gradFill flip="none" rotWithShape="1">
              <a:gsLst>
                <a:gs pos="0">
                  <a:schemeClr val="bg2"/>
                </a:gs>
                <a:gs pos="100000">
                  <a:schemeClr val="bg2">
                    <a:lumMod val="75000"/>
                  </a:schemeClr>
                </a:gs>
              </a:gsLst>
              <a:lin ang="5400000" scaled="0"/>
              <a:tileRect/>
            </a:gradFill>
          </a:ln>
          <a:effectLst>
            <a:innerShdw blurRad="57150" dist="38100" dir="1080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41411" y="2971800"/>
            <a:ext cx="5334001" cy="18288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6399212" y="5883275"/>
            <a:ext cx="914400" cy="365125"/>
          </a:xfrm>
        </p:spPr>
        <p:txBody>
          <a:bodyPr/>
          <a:lstStyle/>
          <a:p>
            <a:fld id="{B61BEF0D-F0BB-DE4B-95CE-6DB70DBA9567}" type="datetimeFigureOut">
              <a:rPr lang="en-US" dirty="0"/>
              <a:pPr/>
              <a:t>1/6/20</a:t>
            </a:fld>
            <a:endParaRPr lang="en-US" dirty="0"/>
          </a:p>
        </p:txBody>
      </p:sp>
      <p:sp>
        <p:nvSpPr>
          <p:cNvPr id="6" name="Footer Placeholder 5"/>
          <p:cNvSpPr>
            <a:spLocks noGrp="1"/>
          </p:cNvSpPr>
          <p:nvPr>
            <p:ph type="ftr" sz="quarter" idx="11"/>
          </p:nvPr>
        </p:nvSpPr>
        <p:spPr>
          <a:xfrm>
            <a:off x="1141412" y="5883275"/>
            <a:ext cx="5105400" cy="365125"/>
          </a:xfrm>
        </p:spPr>
        <p:txBody>
          <a:bodyPr/>
          <a:lstStyle/>
          <a:p>
            <a:endParaRPr lang="en-US" dirty="0"/>
          </a:p>
        </p:txBody>
      </p:sp>
      <p:sp>
        <p:nvSpPr>
          <p:cNvPr id="7" name="Slide Number Placeholder 6"/>
          <p:cNvSpPr>
            <a:spLocks noGrp="1"/>
          </p:cNvSpPr>
          <p:nvPr>
            <p:ph type="sldNum" sz="quarter" idx="12"/>
          </p:nvPr>
        </p:nvSpPr>
        <p:spPr>
          <a:xfrm>
            <a:off x="10742612" y="5883275"/>
            <a:ext cx="3225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1413" y="609600"/>
            <a:ext cx="9905998" cy="1905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1413" y="2666999"/>
            <a:ext cx="9905998" cy="3124201"/>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837612" y="5883275"/>
            <a:ext cx="1600200"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B61BEF0D-F0BB-DE4B-95CE-6DB70DBA9567}" type="datetimeFigureOut">
              <a:rPr lang="en-US" dirty="0"/>
              <a:pPr/>
              <a:t>1/6/20</a:t>
            </a:fld>
            <a:endParaRPr lang="en-US" dirty="0"/>
          </a:p>
        </p:txBody>
      </p:sp>
      <p:sp>
        <p:nvSpPr>
          <p:cNvPr id="5" name="Footer Placeholder 4"/>
          <p:cNvSpPr>
            <a:spLocks noGrp="1"/>
          </p:cNvSpPr>
          <p:nvPr>
            <p:ph type="ftr" sz="quarter" idx="3"/>
          </p:nvPr>
        </p:nvSpPr>
        <p:spPr>
          <a:xfrm>
            <a:off x="1141412" y="5883275"/>
            <a:ext cx="7543800" cy="365125"/>
          </a:xfrm>
          <a:prstGeom prst="rect">
            <a:avLst/>
          </a:prstGeom>
        </p:spPr>
        <p:txBody>
          <a:bodyPr vert="horz" lIns="91440" tIns="45720" rIns="91440" bIns="45720" rtlCol="0" anchor="ctr"/>
          <a:lstStyle>
            <a:lvl1pPr algn="l">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endParaRPr lang="en-US" dirty="0"/>
          </a:p>
        </p:txBody>
      </p:sp>
      <p:sp>
        <p:nvSpPr>
          <p:cNvPr id="6" name="Slide Number Placeholder 5"/>
          <p:cNvSpPr>
            <a:spLocks noGrp="1"/>
          </p:cNvSpPr>
          <p:nvPr>
            <p:ph type="sldNum" sz="quarter" idx="4"/>
          </p:nvPr>
        </p:nvSpPr>
        <p:spPr>
          <a:xfrm>
            <a:off x="10514012" y="5883275"/>
            <a:ext cx="551167"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1"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200" kern="1200" cap="all">
          <a:ln w="3175" cmpd="sng">
            <a:noFill/>
          </a:ln>
          <a:gradFill flip="none" rotWithShape="1">
            <a:gsLst>
              <a:gs pos="0">
                <a:schemeClr val="tx1"/>
              </a:gs>
              <a:gs pos="100000">
                <a:schemeClr val="tx1">
                  <a:lumMod val="65000"/>
                </a:schemeClr>
              </a:gs>
            </a:gsLst>
            <a:lin ang="5580000" scaled="0"/>
            <a:tileRect/>
          </a:gradFill>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100000"/>
        <a:buFont typeface="Arial"/>
        <a:buChar char="•"/>
        <a:defRPr sz="20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100000"/>
        <a:buFont typeface="Arial"/>
        <a:buChar char="•"/>
        <a:defRPr sz="18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100000"/>
        <a:buFont typeface="Arial"/>
        <a:buChar char="•"/>
        <a:defRPr sz="16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hyperlink" Target="https://www.hrc.org/resources/the-repeal-of-dont-ask-dont-tell" TargetMode="Externa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s://www.armytimes.com/author/meghann-myers" TargetMode="External"/><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hyperlink" Target="&#8220;https:/twitter.com/realDonaldTrump/status/890197095151546369&#8243;" TargetMode="External"/><Relationship Id="rId4" Type="http://schemas.openxmlformats.org/officeDocument/2006/relationships/hyperlink" Target="https://www.armytimes.com/news/your-army/2017/08/01/shes-one-of-the-armys-first-transitioned-trangender-soldiers-and-an-infantryman-but-now-her-future-is-uncertain/"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hyperlink" Target="https://time.com/3667583/korean-war-photos-david-douglas-duncan/" TargetMode="External"/><Relationship Id="rId2" Type="http://schemas.openxmlformats.org/officeDocument/2006/relationships/image" Target="../media/image7.tif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image" Target="../media/image8.tif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en.wikipedia.org/wiki/Paula_Broadwell" TargetMode="External"/><Relationship Id="rId2" Type="http://schemas.openxmlformats.org/officeDocument/2006/relationships/image" Target="../media/image11.tif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arwick.ac.uk/fac/arts/history/students/modules/hi2c6/syllabus/week2" TargetMode="External"/><Relationship Id="rId2" Type="http://schemas.openxmlformats.org/officeDocument/2006/relationships/hyperlink" Target="https://warwick.ac.uk/fac/arts/history/students/modules/hi2c6/syllabus/week1" TargetMode="External"/><Relationship Id="rId1" Type="http://schemas.openxmlformats.org/officeDocument/2006/relationships/slideLayout" Target="../slideLayouts/slideLayout4.xml"/><Relationship Id="rId4" Type="http://schemas.openxmlformats.org/officeDocument/2006/relationships/hyperlink" Target="https://warwick.ac.uk/fac/arts/history/students/modules/hi2c6/syllabus/week3"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warwick.ac.uk/fac/arts/history/students/modules/hi2c6/syllabus/week5" TargetMode="External"/><Relationship Id="rId2" Type="http://schemas.openxmlformats.org/officeDocument/2006/relationships/hyperlink" Target="https://warwick.ac.uk/fac/arts/history/students/modules/hi2c6/syllabus/week4" TargetMode="External"/><Relationship Id="rId1" Type="http://schemas.openxmlformats.org/officeDocument/2006/relationships/slideLayout" Target="../slideLayouts/slideLayout4.xml"/><Relationship Id="rId4" Type="http://schemas.openxmlformats.org/officeDocument/2006/relationships/hyperlink" Target="https://warwick.ac.uk/fac/arts/history/students/modules/hi2c6/syllabus/week7"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warwick.ac.uk/fac/arts/history/students/modules/hi2c6/syllabus/week9" TargetMode="External"/><Relationship Id="rId2" Type="http://schemas.openxmlformats.org/officeDocument/2006/relationships/hyperlink" Target="https://warwick.ac.uk/fac/arts/history/students/modules/hi2c6/syllabus/week8" TargetMode="External"/><Relationship Id="rId1" Type="http://schemas.openxmlformats.org/officeDocument/2006/relationships/slideLayout" Target="../slideLayouts/slideLayout4.xml"/><Relationship Id="rId4" Type="http://schemas.openxmlformats.org/officeDocument/2006/relationships/hyperlink" Target="https://warwick.ac.uk/fac/arts/history/students/modules/hi2c6/syllabus/week10"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www.politico.com/magazine/story/2015/06/us-military-bases-around-the-world-119321" TargetMode="External"/><Relationship Id="rId2" Type="http://schemas.openxmlformats.org/officeDocument/2006/relationships/image" Target="../media/image2.tif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history.com/news/women-fought-armed-forces-war-service" TargetMode="External"/><Relationship Id="rId2" Type="http://schemas.openxmlformats.org/officeDocument/2006/relationships/hyperlink" Target="https://www.army.mil/women/history/"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nytimes.com/2015/12/04/us/politics/combat-military-women-ash-carter.html"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2D2FA0-A78C-6043-B6BA-346D1E945F08}"/>
              </a:ext>
            </a:extLst>
          </p:cNvPr>
          <p:cNvSpPr>
            <a:spLocks noGrp="1"/>
          </p:cNvSpPr>
          <p:nvPr>
            <p:ph type="ctrTitle"/>
          </p:nvPr>
        </p:nvSpPr>
        <p:spPr/>
        <p:txBody>
          <a:bodyPr>
            <a:normAutofit/>
          </a:bodyPr>
          <a:lstStyle/>
          <a:p>
            <a:r>
              <a:rPr lang="en-US" sz="5400" dirty="0">
                <a:solidFill>
                  <a:srgbClr val="FF0000"/>
                </a:solidFill>
              </a:rPr>
              <a:t>Sex and the </a:t>
            </a:r>
            <a:r>
              <a:rPr lang="en-US" sz="5400" dirty="0" err="1">
                <a:solidFill>
                  <a:srgbClr val="FF0000"/>
                </a:solidFill>
              </a:rPr>
              <a:t>uS</a:t>
            </a:r>
            <a:r>
              <a:rPr lang="en-US" sz="5400" dirty="0">
                <a:solidFill>
                  <a:srgbClr val="FF0000"/>
                </a:solidFill>
              </a:rPr>
              <a:t> military</a:t>
            </a:r>
          </a:p>
        </p:txBody>
      </p:sp>
      <p:sp>
        <p:nvSpPr>
          <p:cNvPr id="3" name="Subtitle 2">
            <a:extLst>
              <a:ext uri="{FF2B5EF4-FFF2-40B4-BE49-F238E27FC236}">
                <a16:creationId xmlns:a16="http://schemas.microsoft.com/office/drawing/2014/main" id="{5A489340-1DEC-9A48-9AE9-6291C66325C7}"/>
              </a:ext>
            </a:extLst>
          </p:cNvPr>
          <p:cNvSpPr>
            <a:spLocks noGrp="1"/>
          </p:cNvSpPr>
          <p:nvPr>
            <p:ph type="subTitle" idx="1"/>
          </p:nvPr>
        </p:nvSpPr>
        <p:spPr>
          <a:xfrm>
            <a:off x="1751012" y="4281985"/>
            <a:ext cx="9208140" cy="1905000"/>
          </a:xfrm>
        </p:spPr>
        <p:txBody>
          <a:bodyPr>
            <a:normAutofit fontScale="92500" lnSpcReduction="10000"/>
          </a:bodyPr>
          <a:lstStyle/>
          <a:p>
            <a:r>
              <a:rPr lang="en-US" sz="3600" dirty="0"/>
              <a:t>From cold war to the ‘War on Terror’</a:t>
            </a:r>
          </a:p>
          <a:p>
            <a:r>
              <a:rPr lang="en-US" sz="3600" dirty="0"/>
              <a:t>HI2C6</a:t>
            </a:r>
          </a:p>
          <a:p>
            <a:r>
              <a:rPr lang="en-US" sz="3600" dirty="0"/>
              <a:t> </a:t>
            </a:r>
            <a:r>
              <a:rPr lang="en-US" sz="3600" dirty="0" err="1">
                <a:solidFill>
                  <a:srgbClr val="FF0000"/>
                </a:solidFill>
              </a:rPr>
              <a:t>susan</a:t>
            </a:r>
            <a:r>
              <a:rPr lang="en-US" sz="3600" dirty="0">
                <a:solidFill>
                  <a:srgbClr val="FF0000"/>
                </a:solidFill>
              </a:rPr>
              <a:t> </a:t>
            </a:r>
            <a:r>
              <a:rPr lang="en-US" sz="3600" dirty="0" err="1">
                <a:solidFill>
                  <a:srgbClr val="FF0000"/>
                </a:solidFill>
              </a:rPr>
              <a:t>carruthers</a:t>
            </a:r>
            <a:r>
              <a:rPr lang="en-US" sz="3600" dirty="0">
                <a:solidFill>
                  <a:srgbClr val="FF0000"/>
                </a:solidFill>
              </a:rPr>
              <a:t> </a:t>
            </a:r>
            <a:r>
              <a:rPr lang="en-US" sz="3600" dirty="0"/>
              <a:t>(h3.07)</a:t>
            </a:r>
          </a:p>
        </p:txBody>
      </p:sp>
    </p:spTree>
    <p:extLst>
      <p:ext uri="{BB962C8B-B14F-4D97-AF65-F5344CB8AC3E}">
        <p14:creationId xmlns:p14="http://schemas.microsoft.com/office/powerpoint/2010/main" val="22631651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527AC-DCBA-E74F-BD8D-30B2907A8936}"/>
              </a:ext>
            </a:extLst>
          </p:cNvPr>
          <p:cNvSpPr>
            <a:spLocks noGrp="1"/>
          </p:cNvSpPr>
          <p:nvPr>
            <p:ph type="title"/>
          </p:nvPr>
        </p:nvSpPr>
        <p:spPr>
          <a:xfrm>
            <a:off x="172422" y="274887"/>
            <a:ext cx="9905998" cy="1905000"/>
          </a:xfrm>
        </p:spPr>
        <p:txBody>
          <a:bodyPr/>
          <a:lstStyle/>
          <a:p>
            <a:r>
              <a:rPr lang="en-US" dirty="0">
                <a:solidFill>
                  <a:srgbClr val="FF0000"/>
                </a:solidFill>
              </a:rPr>
              <a:t>“Don’t ask, don’t tell” [</a:t>
            </a:r>
            <a:r>
              <a:rPr lang="en-US" dirty="0" err="1">
                <a:solidFill>
                  <a:srgbClr val="FF0000"/>
                </a:solidFill>
              </a:rPr>
              <a:t>dadt</a:t>
            </a:r>
            <a:r>
              <a:rPr lang="en-US" dirty="0">
                <a:solidFill>
                  <a:srgbClr val="FF0000"/>
                </a:solidFill>
              </a:rPr>
              <a:t>]</a:t>
            </a:r>
          </a:p>
        </p:txBody>
      </p:sp>
      <p:sp>
        <p:nvSpPr>
          <p:cNvPr id="4" name="Content Placeholder 3">
            <a:extLst>
              <a:ext uri="{FF2B5EF4-FFF2-40B4-BE49-F238E27FC236}">
                <a16:creationId xmlns:a16="http://schemas.microsoft.com/office/drawing/2014/main" id="{78FE2DCD-C5DB-FF4D-9D55-194CE3851C9D}"/>
              </a:ext>
            </a:extLst>
          </p:cNvPr>
          <p:cNvSpPr>
            <a:spLocks noGrp="1"/>
          </p:cNvSpPr>
          <p:nvPr>
            <p:ph sz="half" idx="1"/>
          </p:nvPr>
        </p:nvSpPr>
        <p:spPr>
          <a:xfrm>
            <a:off x="286602" y="1988818"/>
            <a:ext cx="6782938" cy="3756889"/>
          </a:xfrm>
        </p:spPr>
        <p:txBody>
          <a:bodyPr>
            <a:normAutofit fontScale="92500" lnSpcReduction="20000"/>
          </a:bodyPr>
          <a:lstStyle/>
          <a:p>
            <a:r>
              <a:rPr lang="en-US" sz="2800" dirty="0"/>
              <a:t>Feb 1994: </a:t>
            </a:r>
            <a:r>
              <a:rPr lang="en-US" sz="2800" dirty="0" err="1"/>
              <a:t>dadt</a:t>
            </a:r>
            <a:r>
              <a:rPr lang="en-US" sz="2800" dirty="0"/>
              <a:t> introduced by the </a:t>
            </a:r>
            <a:r>
              <a:rPr lang="en-US" sz="2800" dirty="0" err="1"/>
              <a:t>clinton</a:t>
            </a:r>
            <a:r>
              <a:rPr lang="en-US" sz="2800" dirty="0"/>
              <a:t> administration</a:t>
            </a:r>
          </a:p>
          <a:p>
            <a:r>
              <a:rPr lang="en-US" sz="2800" dirty="0"/>
              <a:t>2010: </a:t>
            </a:r>
            <a:r>
              <a:rPr lang="en-US" sz="2800" dirty="0" err="1"/>
              <a:t>Dadt</a:t>
            </a:r>
            <a:r>
              <a:rPr lang="en-US" sz="2800" dirty="0"/>
              <a:t> repealed by Obama</a:t>
            </a:r>
          </a:p>
          <a:p>
            <a:r>
              <a:rPr lang="en-US" sz="2800" dirty="0"/>
              <a:t>Sept. 2011: </a:t>
            </a:r>
            <a:r>
              <a:rPr lang="en-US" sz="2800" dirty="0" err="1"/>
              <a:t>dadt</a:t>
            </a:r>
            <a:r>
              <a:rPr lang="en-US" sz="2800" dirty="0"/>
              <a:t> no longer in operation</a:t>
            </a:r>
          </a:p>
          <a:p>
            <a:endParaRPr lang="en-US" sz="2800" dirty="0"/>
          </a:p>
          <a:p>
            <a:r>
              <a:rPr lang="en-US" sz="2800" dirty="0"/>
              <a:t>Read more:</a:t>
            </a:r>
          </a:p>
          <a:p>
            <a:r>
              <a:rPr lang="en-US" sz="2800" dirty="0">
                <a:hlinkClick r:id="rId2"/>
              </a:rPr>
              <a:t>https://www.hrc.org/resources/the-repeal-of-dont-ask-dont-tell</a:t>
            </a:r>
            <a:endParaRPr lang="en-US" sz="2800" dirty="0"/>
          </a:p>
          <a:p>
            <a:endParaRPr lang="en-US" sz="2800" dirty="0"/>
          </a:p>
        </p:txBody>
      </p:sp>
      <p:pic>
        <p:nvPicPr>
          <p:cNvPr id="6" name="Content Placeholder 5">
            <a:extLst>
              <a:ext uri="{FF2B5EF4-FFF2-40B4-BE49-F238E27FC236}">
                <a16:creationId xmlns:a16="http://schemas.microsoft.com/office/drawing/2014/main" id="{4E7CBD4B-0BE0-C34A-9FA5-D474760DCC17}"/>
              </a:ext>
            </a:extLst>
          </p:cNvPr>
          <p:cNvPicPr>
            <a:picLocks noGrp="1" noChangeAspect="1"/>
          </p:cNvPicPr>
          <p:nvPr>
            <p:ph sz="half" idx="2"/>
          </p:nvPr>
        </p:nvPicPr>
        <p:blipFill>
          <a:blip r:embed="rId3"/>
          <a:stretch>
            <a:fillRect/>
          </a:stretch>
        </p:blipFill>
        <p:spPr>
          <a:xfrm>
            <a:off x="7379338" y="0"/>
            <a:ext cx="4812662" cy="6862164"/>
          </a:xfrm>
          <a:prstGeom prst="rect">
            <a:avLst/>
          </a:prstGeom>
        </p:spPr>
      </p:pic>
      <p:sp>
        <p:nvSpPr>
          <p:cNvPr id="7" name="Rectangle 6">
            <a:extLst>
              <a:ext uri="{FF2B5EF4-FFF2-40B4-BE49-F238E27FC236}">
                <a16:creationId xmlns:a16="http://schemas.microsoft.com/office/drawing/2014/main" id="{C834C0DC-77F4-D343-BC49-F379986E8A53}"/>
              </a:ext>
            </a:extLst>
          </p:cNvPr>
          <p:cNvSpPr/>
          <p:nvPr/>
        </p:nvSpPr>
        <p:spPr>
          <a:xfrm>
            <a:off x="973540" y="6053752"/>
            <a:ext cx="6096000" cy="646331"/>
          </a:xfrm>
          <a:prstGeom prst="rect">
            <a:avLst/>
          </a:prstGeom>
        </p:spPr>
        <p:txBody>
          <a:bodyPr>
            <a:spAutoFit/>
          </a:bodyPr>
          <a:lstStyle/>
          <a:p>
            <a:r>
              <a:rPr lang="en-GB" dirty="0">
                <a:solidFill>
                  <a:srgbClr val="54595D"/>
                </a:solidFill>
                <a:latin typeface="Arial" panose="020B0604020202020204" pitchFamily="34" charset="0"/>
              </a:rPr>
              <a:t>Image from DIGNITY &amp; RESPECT (2001), a U.S. Army training guide on the homosexual conduct policy. </a:t>
            </a:r>
            <a:endParaRPr lang="en-US" dirty="0"/>
          </a:p>
        </p:txBody>
      </p:sp>
    </p:spTree>
    <p:extLst>
      <p:ext uri="{BB962C8B-B14F-4D97-AF65-F5344CB8AC3E}">
        <p14:creationId xmlns:p14="http://schemas.microsoft.com/office/powerpoint/2010/main" val="28707580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F3ECB45-0B4D-1A48-89DF-999B8229256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99712" y="0"/>
            <a:ext cx="5143500" cy="6858000"/>
          </a:xfrm>
          <a:prstGeom prst="rect">
            <a:avLst/>
          </a:prstGeom>
        </p:spPr>
      </p:pic>
      <p:sp>
        <p:nvSpPr>
          <p:cNvPr id="5" name="Rectangle 4">
            <a:extLst>
              <a:ext uri="{FF2B5EF4-FFF2-40B4-BE49-F238E27FC236}">
                <a16:creationId xmlns:a16="http://schemas.microsoft.com/office/drawing/2014/main" id="{0213676D-9DDB-BF4C-8A1E-E1E239B9E537}"/>
              </a:ext>
            </a:extLst>
          </p:cNvPr>
          <p:cNvSpPr/>
          <p:nvPr/>
        </p:nvSpPr>
        <p:spPr>
          <a:xfrm>
            <a:off x="181970" y="97262"/>
            <a:ext cx="6096000" cy="2215991"/>
          </a:xfrm>
          <a:prstGeom prst="rect">
            <a:avLst/>
          </a:prstGeom>
        </p:spPr>
        <p:txBody>
          <a:bodyPr>
            <a:spAutoFit/>
          </a:bodyPr>
          <a:lstStyle/>
          <a:p>
            <a:r>
              <a:rPr lang="en-GB" sz="2000" b="1" dirty="0">
                <a:latin typeface="var(--atype-theme-heading-font, serif)"/>
              </a:rPr>
              <a:t>“She’s one of the Army’s first transitioned transgender soldiers — and an infantryman — but now her future is uncertain”</a:t>
            </a:r>
          </a:p>
          <a:p>
            <a:r>
              <a:rPr lang="en-GB" b="1" dirty="0">
                <a:solidFill>
                  <a:srgbClr val="000000"/>
                </a:solidFill>
                <a:latin typeface="Arial" panose="020B0604020202020204" pitchFamily="34" charset="0"/>
                <a:hlinkClick r:id="rId3"/>
              </a:rPr>
              <a:t>Meghann Myers</a:t>
            </a:r>
            <a:endParaRPr lang="en-GB" b="1" dirty="0">
              <a:solidFill>
                <a:srgbClr val="000000"/>
              </a:solidFill>
              <a:latin typeface="Arial" panose="020B0604020202020204" pitchFamily="34" charset="0"/>
            </a:endParaRPr>
          </a:p>
          <a:p>
            <a:r>
              <a:rPr lang="en-GB" sz="1200" dirty="0">
                <a:latin typeface="var(--atype-theme-primary-font, sans-serif)"/>
                <a:hlinkClick r:id="rId4"/>
              </a:rPr>
              <a:t>https://www.armytimes.com/news/your-army/2017/08/01/shes-one-of-the-armys-first-transitioned-trangender-soldiers-and-an-infantryman-but-now-her-future-is-uncertain/</a:t>
            </a:r>
            <a:endParaRPr lang="en-GB" sz="1200" dirty="0">
              <a:latin typeface="var(--atype-theme-primary-font, sans-serif)"/>
            </a:endParaRPr>
          </a:p>
          <a:p>
            <a:br>
              <a:rPr lang="en-GB" dirty="0">
                <a:latin typeface="var(--atype-theme-primary-font, sans-serif)"/>
              </a:rPr>
            </a:br>
            <a:endParaRPr lang="en-GB" b="0" dirty="0">
              <a:effectLst/>
              <a:latin typeface="var(--atype-theme-primary-font, sans-serif)"/>
            </a:endParaRPr>
          </a:p>
        </p:txBody>
      </p:sp>
      <p:sp>
        <p:nvSpPr>
          <p:cNvPr id="6" name="Rectangle 5">
            <a:extLst>
              <a:ext uri="{FF2B5EF4-FFF2-40B4-BE49-F238E27FC236}">
                <a16:creationId xmlns:a16="http://schemas.microsoft.com/office/drawing/2014/main" id="{11A4CE17-B8B8-724A-80CD-B980C51EB0A8}"/>
              </a:ext>
            </a:extLst>
          </p:cNvPr>
          <p:cNvSpPr/>
          <p:nvPr/>
        </p:nvSpPr>
        <p:spPr>
          <a:xfrm>
            <a:off x="442841" y="5881892"/>
            <a:ext cx="6096000" cy="830997"/>
          </a:xfrm>
          <a:prstGeom prst="rect">
            <a:avLst/>
          </a:prstGeom>
        </p:spPr>
        <p:txBody>
          <a:bodyPr>
            <a:spAutoFit/>
          </a:bodyPr>
          <a:lstStyle/>
          <a:p>
            <a:r>
              <a:rPr lang="en-GB" sz="1200" dirty="0" err="1">
                <a:latin typeface="Arial" panose="020B0604020202020204" pitchFamily="34" charset="0"/>
              </a:rPr>
              <a:t>Spc</a:t>
            </a:r>
            <a:r>
              <a:rPr lang="en-GB" sz="1200" dirty="0">
                <a:latin typeface="Arial" panose="020B0604020202020204" pitchFamily="34" charset="0"/>
              </a:rPr>
              <a:t>. Alex Ketchum, an infantryman with 1st Cavalry Division at Fort Hood, Texas, officially changed her gender marker in April, following a year and a half of hormone therapy and less than a year after the </a:t>
            </a:r>
            <a:r>
              <a:rPr lang="en-GB" sz="1200" dirty="0" err="1">
                <a:latin typeface="Arial" panose="020B0604020202020204" pitchFamily="34" charset="0"/>
              </a:rPr>
              <a:t>Defense</a:t>
            </a:r>
            <a:r>
              <a:rPr lang="en-GB" sz="1200" dirty="0">
                <a:latin typeface="Arial" panose="020B0604020202020204" pitchFamily="34" charset="0"/>
              </a:rPr>
              <a:t> Department lifted its ban on service for transgender troops. (Photo courtesy </a:t>
            </a:r>
            <a:r>
              <a:rPr lang="en-GB" sz="1200" dirty="0" err="1">
                <a:latin typeface="Arial" panose="020B0604020202020204" pitchFamily="34" charset="0"/>
              </a:rPr>
              <a:t>Spc</a:t>
            </a:r>
            <a:r>
              <a:rPr lang="en-GB" sz="1200" dirty="0">
                <a:latin typeface="Arial" panose="020B0604020202020204" pitchFamily="34" charset="0"/>
              </a:rPr>
              <a:t>. Alex Ketchum)</a:t>
            </a:r>
            <a:endParaRPr lang="en-US" sz="1200" dirty="0"/>
          </a:p>
        </p:txBody>
      </p:sp>
      <p:sp>
        <p:nvSpPr>
          <p:cNvPr id="7" name="Rectangle 6">
            <a:extLst>
              <a:ext uri="{FF2B5EF4-FFF2-40B4-BE49-F238E27FC236}">
                <a16:creationId xmlns:a16="http://schemas.microsoft.com/office/drawing/2014/main" id="{118118A3-2B03-5048-A706-F18E3B9992C0}"/>
              </a:ext>
            </a:extLst>
          </p:cNvPr>
          <p:cNvSpPr/>
          <p:nvPr/>
        </p:nvSpPr>
        <p:spPr>
          <a:xfrm>
            <a:off x="318447" y="2175765"/>
            <a:ext cx="6096000" cy="4247317"/>
          </a:xfrm>
          <a:prstGeom prst="rect">
            <a:avLst/>
          </a:prstGeom>
        </p:spPr>
        <p:txBody>
          <a:bodyPr>
            <a:spAutoFit/>
          </a:bodyPr>
          <a:lstStyle/>
          <a:p>
            <a:r>
              <a:rPr lang="en-GB" dirty="0"/>
              <a:t>“After consultation with my Generals and military experts, please be advised that the United States Government will not accept or allow......</a:t>
            </a:r>
          </a:p>
          <a:p>
            <a:endParaRPr lang="en-GB" dirty="0">
              <a:latin typeface="-webkit-standard"/>
            </a:endParaRPr>
          </a:p>
          <a:p>
            <a:r>
              <a:rPr lang="en-GB" dirty="0"/>
              <a:t>Transgender individuals to serve in any capacity in the U.S. Military. Our military must be focused on decisive and overwhelming.....</a:t>
            </a:r>
          </a:p>
          <a:p>
            <a:endParaRPr lang="en-GB" dirty="0"/>
          </a:p>
          <a:p>
            <a:r>
              <a:rPr lang="en-GB" dirty="0"/>
              <a:t>victory and cannot be burdened with the tremendous medical costs and disruption that transgender in the military would entail. Thank you”</a:t>
            </a:r>
          </a:p>
          <a:p>
            <a:r>
              <a:rPr lang="en-GB" dirty="0"/>
              <a:t>— Donald J. Trump (@</a:t>
            </a:r>
            <a:r>
              <a:rPr lang="en-GB" dirty="0" err="1"/>
              <a:t>realDonaldTrump</a:t>
            </a:r>
            <a:r>
              <a:rPr lang="en-GB" dirty="0"/>
              <a:t>) </a:t>
            </a:r>
            <a:r>
              <a:rPr lang="en-GB" dirty="0">
                <a:hlinkClick r:id="rId5"/>
              </a:rPr>
              <a:t>July 26, 2017</a:t>
            </a:r>
            <a:endParaRPr lang="en-GB" dirty="0"/>
          </a:p>
          <a:p>
            <a:br>
              <a:rPr lang="en-GB" dirty="0"/>
            </a:br>
            <a:endParaRPr lang="en-GB" dirty="0"/>
          </a:p>
          <a:p>
            <a:endParaRPr lang="en-US" dirty="0">
              <a:solidFill>
                <a:srgbClr val="FF0000"/>
              </a:solidFill>
            </a:endParaRPr>
          </a:p>
        </p:txBody>
      </p:sp>
    </p:spTree>
    <p:extLst>
      <p:ext uri="{BB962C8B-B14F-4D97-AF65-F5344CB8AC3E}">
        <p14:creationId xmlns:p14="http://schemas.microsoft.com/office/powerpoint/2010/main" val="13929719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B1D03-2200-FE45-9B76-7CF8BF3D1774}"/>
              </a:ext>
            </a:extLst>
          </p:cNvPr>
          <p:cNvSpPr>
            <a:spLocks noGrp="1"/>
          </p:cNvSpPr>
          <p:nvPr>
            <p:ph type="title"/>
          </p:nvPr>
        </p:nvSpPr>
        <p:spPr/>
        <p:txBody>
          <a:bodyPr/>
          <a:lstStyle/>
          <a:p>
            <a:r>
              <a:rPr lang="en-US" dirty="0"/>
              <a:t>About this module</a:t>
            </a:r>
          </a:p>
        </p:txBody>
      </p:sp>
      <p:sp>
        <p:nvSpPr>
          <p:cNvPr id="3" name="Text Placeholder 2">
            <a:extLst>
              <a:ext uri="{FF2B5EF4-FFF2-40B4-BE49-F238E27FC236}">
                <a16:creationId xmlns:a16="http://schemas.microsoft.com/office/drawing/2014/main" id="{B1273F96-06BA-0548-B7B9-97BE4DD2FE9D}"/>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321874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F9D57D-561D-F64D-8A72-F8AA2463FBC6}"/>
              </a:ext>
            </a:extLst>
          </p:cNvPr>
          <p:cNvSpPr>
            <a:spLocks noGrp="1"/>
          </p:cNvSpPr>
          <p:nvPr>
            <p:ph type="title"/>
          </p:nvPr>
        </p:nvSpPr>
        <p:spPr>
          <a:xfrm>
            <a:off x="1236947" y="-209265"/>
            <a:ext cx="9905998" cy="1905000"/>
          </a:xfrm>
        </p:spPr>
        <p:txBody>
          <a:bodyPr/>
          <a:lstStyle/>
          <a:p>
            <a:r>
              <a:rPr lang="en-US" dirty="0">
                <a:solidFill>
                  <a:srgbClr val="FF0000"/>
                </a:solidFill>
              </a:rPr>
              <a:t>Some foundational propositions</a:t>
            </a:r>
          </a:p>
        </p:txBody>
      </p:sp>
      <p:sp>
        <p:nvSpPr>
          <p:cNvPr id="3" name="Content Placeholder 2">
            <a:extLst>
              <a:ext uri="{FF2B5EF4-FFF2-40B4-BE49-F238E27FC236}">
                <a16:creationId xmlns:a16="http://schemas.microsoft.com/office/drawing/2014/main" id="{BF96FCA1-9337-BA44-B227-14113EC1CF69}"/>
              </a:ext>
            </a:extLst>
          </p:cNvPr>
          <p:cNvSpPr>
            <a:spLocks noGrp="1"/>
          </p:cNvSpPr>
          <p:nvPr>
            <p:ph idx="1"/>
          </p:nvPr>
        </p:nvSpPr>
        <p:spPr>
          <a:xfrm>
            <a:off x="805217" y="1695735"/>
            <a:ext cx="11154771" cy="4730087"/>
          </a:xfrm>
        </p:spPr>
        <p:txBody>
          <a:bodyPr>
            <a:noAutofit/>
          </a:bodyPr>
          <a:lstStyle/>
          <a:p>
            <a:r>
              <a:rPr lang="en-US" sz="3200" dirty="0"/>
              <a:t>The military has been/is a key domestic institution </a:t>
            </a:r>
          </a:p>
          <a:p>
            <a:r>
              <a:rPr lang="en-US" sz="3200" dirty="0"/>
              <a:t>Also a major international presence/actor</a:t>
            </a:r>
          </a:p>
          <a:p>
            <a:r>
              <a:rPr lang="en-US" sz="3200" dirty="0"/>
              <a:t>The military reflects US civil society in some regards</a:t>
            </a:r>
          </a:p>
          <a:p>
            <a:r>
              <a:rPr lang="en-US" sz="3200" dirty="0"/>
              <a:t>but is distinctive in several ways: as an especially “greedy institution”; as a workplace; as a culture</a:t>
            </a:r>
          </a:p>
          <a:p>
            <a:r>
              <a:rPr lang="en-US" sz="3200" dirty="0"/>
              <a:t>Different rules apply– literally. The uniform code of military justice [</a:t>
            </a:r>
            <a:r>
              <a:rPr lang="en-US" sz="3200" dirty="0" err="1"/>
              <a:t>ucmj</a:t>
            </a:r>
            <a:r>
              <a:rPr lang="en-US" sz="3200" dirty="0"/>
              <a:t>] introduced 1950</a:t>
            </a:r>
          </a:p>
          <a:p>
            <a:r>
              <a:rPr lang="en-US" sz="3200" dirty="0"/>
              <a:t>Gender roles, sexual orientation and sexual </a:t>
            </a:r>
            <a:r>
              <a:rPr lang="en-US" sz="3200" dirty="0" err="1"/>
              <a:t>behaviour</a:t>
            </a:r>
            <a:r>
              <a:rPr lang="en-US" sz="3200" dirty="0"/>
              <a:t> all particularly fraught in the armed forces</a:t>
            </a:r>
          </a:p>
          <a:p>
            <a:endParaRPr lang="en-US" sz="3200" dirty="0"/>
          </a:p>
        </p:txBody>
      </p:sp>
    </p:spTree>
    <p:extLst>
      <p:ext uri="{BB962C8B-B14F-4D97-AF65-F5344CB8AC3E}">
        <p14:creationId xmlns:p14="http://schemas.microsoft.com/office/powerpoint/2010/main" val="32309981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84C11-29D5-344A-B8D9-405EEA741D92}"/>
              </a:ext>
            </a:extLst>
          </p:cNvPr>
          <p:cNvSpPr>
            <a:spLocks noGrp="1"/>
          </p:cNvSpPr>
          <p:nvPr>
            <p:ph type="title"/>
          </p:nvPr>
        </p:nvSpPr>
        <p:spPr/>
        <p:txBody>
          <a:bodyPr>
            <a:normAutofit/>
          </a:bodyPr>
          <a:lstStyle/>
          <a:p>
            <a:r>
              <a:rPr lang="en-US" sz="4800" dirty="0">
                <a:solidFill>
                  <a:srgbClr val="FF0000"/>
                </a:solidFill>
              </a:rPr>
              <a:t>What is gender?</a:t>
            </a:r>
          </a:p>
        </p:txBody>
      </p:sp>
      <p:sp>
        <p:nvSpPr>
          <p:cNvPr id="3" name="Content Placeholder 2">
            <a:extLst>
              <a:ext uri="{FF2B5EF4-FFF2-40B4-BE49-F238E27FC236}">
                <a16:creationId xmlns:a16="http://schemas.microsoft.com/office/drawing/2014/main" id="{2C0E6092-F47A-C341-A869-9353EFA1528A}"/>
              </a:ext>
            </a:extLst>
          </p:cNvPr>
          <p:cNvSpPr>
            <a:spLocks noGrp="1"/>
          </p:cNvSpPr>
          <p:nvPr>
            <p:ph idx="1"/>
          </p:nvPr>
        </p:nvSpPr>
        <p:spPr>
          <a:xfrm>
            <a:off x="1141413" y="2052850"/>
            <a:ext cx="9905998" cy="3124201"/>
          </a:xfrm>
        </p:spPr>
        <p:txBody>
          <a:bodyPr>
            <a:normAutofit/>
          </a:bodyPr>
          <a:lstStyle/>
          <a:p>
            <a:r>
              <a:rPr lang="en-US" sz="2800" dirty="0"/>
              <a:t>A social construct– not a biological given</a:t>
            </a:r>
          </a:p>
          <a:p>
            <a:r>
              <a:rPr lang="en-US" sz="2800" dirty="0"/>
              <a:t>Normative gender roles assume heightened form in the military</a:t>
            </a:r>
          </a:p>
          <a:p>
            <a:r>
              <a:rPr lang="en-US" sz="2800" dirty="0"/>
              <a:t>Hyper-Masculinity and soldiering synonymous?</a:t>
            </a:r>
          </a:p>
        </p:txBody>
      </p:sp>
    </p:spTree>
    <p:extLst>
      <p:ext uri="{BB962C8B-B14F-4D97-AF65-F5344CB8AC3E}">
        <p14:creationId xmlns:p14="http://schemas.microsoft.com/office/powerpoint/2010/main" val="4517337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6B75C-83CC-414C-98AB-15FAC199914A}"/>
              </a:ext>
            </a:extLst>
          </p:cNvPr>
          <p:cNvSpPr>
            <a:spLocks noGrp="1"/>
          </p:cNvSpPr>
          <p:nvPr>
            <p:ph type="title"/>
          </p:nvPr>
        </p:nvSpPr>
        <p:spPr>
          <a:xfrm>
            <a:off x="404434" y="0"/>
            <a:ext cx="10936856" cy="1905000"/>
          </a:xfrm>
        </p:spPr>
        <p:txBody>
          <a:bodyPr/>
          <a:lstStyle/>
          <a:p>
            <a:r>
              <a:rPr lang="en-US" dirty="0"/>
              <a:t>envisioning ‘the soldier’: Military masculinity</a:t>
            </a:r>
          </a:p>
        </p:txBody>
      </p:sp>
      <p:pic>
        <p:nvPicPr>
          <p:cNvPr id="6" name="Content Placeholder 5">
            <a:extLst>
              <a:ext uri="{FF2B5EF4-FFF2-40B4-BE49-F238E27FC236}">
                <a16:creationId xmlns:a16="http://schemas.microsoft.com/office/drawing/2014/main" id="{DB17C6C6-7C1C-6D47-876D-881E5AE605D8}"/>
              </a:ext>
            </a:extLst>
          </p:cNvPr>
          <p:cNvPicPr>
            <a:picLocks noGrp="1" noChangeAspect="1"/>
          </p:cNvPicPr>
          <p:nvPr>
            <p:ph sz="half" idx="4294967295"/>
          </p:nvPr>
        </p:nvPicPr>
        <p:blipFill>
          <a:blip r:embed="rId2" cstate="screen">
            <a:extLst>
              <a:ext uri="{28A0092B-C50C-407E-A947-70E740481C1C}">
                <a14:useLocalDpi xmlns:a14="http://schemas.microsoft.com/office/drawing/2010/main"/>
              </a:ext>
            </a:extLst>
          </a:blip>
          <a:stretch>
            <a:fillRect/>
          </a:stretch>
        </p:blipFill>
        <p:spPr>
          <a:xfrm>
            <a:off x="540913" y="1370300"/>
            <a:ext cx="7511267" cy="4508716"/>
          </a:xfrm>
          <a:prstGeom prst="rect">
            <a:avLst/>
          </a:prstGeom>
        </p:spPr>
      </p:pic>
      <p:sp>
        <p:nvSpPr>
          <p:cNvPr id="7" name="Rectangle 6">
            <a:extLst>
              <a:ext uri="{FF2B5EF4-FFF2-40B4-BE49-F238E27FC236}">
                <a16:creationId xmlns:a16="http://schemas.microsoft.com/office/drawing/2014/main" id="{8DE6E624-E968-AF4D-90D3-CC19D9E51279}"/>
              </a:ext>
            </a:extLst>
          </p:cNvPr>
          <p:cNvSpPr/>
          <p:nvPr/>
        </p:nvSpPr>
        <p:spPr>
          <a:xfrm>
            <a:off x="404434" y="6055773"/>
            <a:ext cx="6569571" cy="369332"/>
          </a:xfrm>
          <a:prstGeom prst="rect">
            <a:avLst/>
          </a:prstGeom>
        </p:spPr>
        <p:txBody>
          <a:bodyPr wrap="square">
            <a:spAutoFit/>
          </a:bodyPr>
          <a:lstStyle/>
          <a:p>
            <a:r>
              <a:rPr lang="en-GB" dirty="0">
                <a:solidFill>
                  <a:srgbClr val="767676"/>
                </a:solidFill>
                <a:latin typeface="Guardian Text Sans Web"/>
              </a:rPr>
              <a:t>Photograph: </a:t>
            </a:r>
            <a:r>
              <a:rPr lang="en-GB" dirty="0" err="1">
                <a:solidFill>
                  <a:srgbClr val="767676"/>
                </a:solidFill>
                <a:latin typeface="Guardian Text Sans Web"/>
              </a:rPr>
              <a:t>Noorullah</a:t>
            </a:r>
            <a:r>
              <a:rPr lang="en-GB" dirty="0">
                <a:solidFill>
                  <a:srgbClr val="767676"/>
                </a:solidFill>
                <a:latin typeface="Guardian Text Sans Web"/>
              </a:rPr>
              <a:t> </a:t>
            </a:r>
            <a:r>
              <a:rPr lang="en-GB" dirty="0" err="1">
                <a:solidFill>
                  <a:srgbClr val="767676"/>
                </a:solidFill>
                <a:latin typeface="Guardian Text Sans Web"/>
              </a:rPr>
              <a:t>Shirzada</a:t>
            </a:r>
            <a:r>
              <a:rPr lang="en-GB" dirty="0">
                <a:solidFill>
                  <a:srgbClr val="767676"/>
                </a:solidFill>
                <a:latin typeface="Guardian Text Sans Web"/>
              </a:rPr>
              <a:t>/AFP/Getty Image (2016)</a:t>
            </a:r>
            <a:endParaRPr lang="en-US" dirty="0"/>
          </a:p>
        </p:txBody>
      </p:sp>
      <p:sp>
        <p:nvSpPr>
          <p:cNvPr id="8" name="TextBox 7">
            <a:extLst>
              <a:ext uri="{FF2B5EF4-FFF2-40B4-BE49-F238E27FC236}">
                <a16:creationId xmlns:a16="http://schemas.microsoft.com/office/drawing/2014/main" id="{91922FFE-24DD-C04B-90FF-B0C67A7E5622}"/>
              </a:ext>
            </a:extLst>
          </p:cNvPr>
          <p:cNvSpPr txBox="1"/>
          <p:nvPr/>
        </p:nvSpPr>
        <p:spPr>
          <a:xfrm>
            <a:off x="8434316" y="1905000"/>
            <a:ext cx="3196709" cy="3970318"/>
          </a:xfrm>
          <a:prstGeom prst="rect">
            <a:avLst/>
          </a:prstGeom>
          <a:noFill/>
        </p:spPr>
        <p:txBody>
          <a:bodyPr wrap="none" rtlCol="0">
            <a:spAutoFit/>
          </a:bodyPr>
          <a:lstStyle/>
          <a:p>
            <a:r>
              <a:rPr lang="en-US" sz="2400" b="1" dirty="0"/>
              <a:t>Core attributes?</a:t>
            </a:r>
          </a:p>
          <a:p>
            <a:endParaRPr lang="en-US" dirty="0"/>
          </a:p>
          <a:p>
            <a:pPr marL="285750" indent="-285750">
              <a:buFont typeface="Arial" panose="020B0604020202020204" pitchFamily="34" charset="0"/>
              <a:buChar char="•"/>
            </a:pPr>
            <a:r>
              <a:rPr lang="en-US" sz="2400" dirty="0"/>
              <a:t>Physical strength</a:t>
            </a:r>
          </a:p>
          <a:p>
            <a:pPr marL="285750" indent="-285750">
              <a:buFont typeface="Arial" panose="020B0604020202020204" pitchFamily="34" charset="0"/>
              <a:buChar char="•"/>
            </a:pPr>
            <a:r>
              <a:rPr lang="en-US" sz="2400" dirty="0"/>
              <a:t>Toughness</a:t>
            </a:r>
          </a:p>
          <a:p>
            <a:pPr marL="285750" indent="-285750">
              <a:buFont typeface="Arial" panose="020B0604020202020204" pitchFamily="34" charset="0"/>
              <a:buChar char="•"/>
            </a:pPr>
            <a:r>
              <a:rPr lang="en-US" sz="2400" dirty="0"/>
              <a:t>Aggression</a:t>
            </a:r>
          </a:p>
          <a:p>
            <a:pPr marL="285750" indent="-285750">
              <a:buFont typeface="Arial" panose="020B0604020202020204" pitchFamily="34" charset="0"/>
              <a:buChar char="•"/>
            </a:pPr>
            <a:r>
              <a:rPr lang="en-US" sz="2400" dirty="0"/>
              <a:t>“Killer instinct”</a:t>
            </a:r>
          </a:p>
          <a:p>
            <a:pPr marL="285750" indent="-285750">
              <a:buFont typeface="Arial" panose="020B0604020202020204" pitchFamily="34" charset="0"/>
              <a:buChar char="•"/>
            </a:pPr>
            <a:r>
              <a:rPr lang="en-US" sz="2400" dirty="0"/>
              <a:t>Courage</a:t>
            </a:r>
          </a:p>
          <a:p>
            <a:pPr marL="285750" indent="-285750">
              <a:buFont typeface="Arial" panose="020B0604020202020204" pitchFamily="34" charset="0"/>
              <a:buChar char="•"/>
            </a:pPr>
            <a:r>
              <a:rPr lang="en-US" sz="2400" dirty="0"/>
              <a:t>Level-headedness</a:t>
            </a:r>
          </a:p>
          <a:p>
            <a:pPr marL="285750" indent="-285750">
              <a:buFont typeface="Arial" panose="020B0604020202020204" pitchFamily="34" charset="0"/>
              <a:buChar char="•"/>
            </a:pPr>
            <a:r>
              <a:rPr lang="en-US" sz="2400" dirty="0"/>
              <a:t>Technical prowess</a:t>
            </a:r>
          </a:p>
          <a:p>
            <a:pPr marL="285750" indent="-285750">
              <a:buFont typeface="Arial" panose="020B0604020202020204" pitchFamily="34" charset="0"/>
              <a:buChar char="•"/>
            </a:pPr>
            <a:r>
              <a:rPr lang="en-US" sz="2400" dirty="0"/>
              <a:t>Resilience</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130855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31D18C1-78D0-5749-AB12-814447116F7F}"/>
              </a:ext>
            </a:extLst>
          </p:cNvPr>
          <p:cNvPicPr>
            <a:picLocks noChangeAspect="1"/>
          </p:cNvPicPr>
          <p:nvPr/>
        </p:nvPicPr>
        <p:blipFill>
          <a:blip r:embed="rId2"/>
          <a:stretch>
            <a:fillRect/>
          </a:stretch>
        </p:blipFill>
        <p:spPr>
          <a:xfrm>
            <a:off x="245660" y="172163"/>
            <a:ext cx="8898340" cy="5867344"/>
          </a:xfrm>
          <a:prstGeom prst="rect">
            <a:avLst/>
          </a:prstGeom>
        </p:spPr>
      </p:pic>
      <p:sp>
        <p:nvSpPr>
          <p:cNvPr id="6" name="Rectangle 5">
            <a:extLst>
              <a:ext uri="{FF2B5EF4-FFF2-40B4-BE49-F238E27FC236}">
                <a16:creationId xmlns:a16="http://schemas.microsoft.com/office/drawing/2014/main" id="{CDD1DA36-3E81-C546-9099-6EAEB6139C6B}"/>
              </a:ext>
            </a:extLst>
          </p:cNvPr>
          <p:cNvSpPr/>
          <p:nvPr/>
        </p:nvSpPr>
        <p:spPr>
          <a:xfrm>
            <a:off x="9321420" y="2704431"/>
            <a:ext cx="2688609" cy="3077766"/>
          </a:xfrm>
          <a:prstGeom prst="rect">
            <a:avLst/>
          </a:prstGeom>
        </p:spPr>
        <p:txBody>
          <a:bodyPr wrap="square">
            <a:spAutoFit/>
          </a:bodyPr>
          <a:lstStyle/>
          <a:p>
            <a:r>
              <a:rPr lang="en-GB" sz="2000" dirty="0">
                <a:latin typeface="Source Serif Pro"/>
              </a:rPr>
              <a:t>“Wounded when a mine blew up his Jeep, an ambulance driver sobs by the side of the road after learning that a friend was killed in the blast, Korea 1950.”</a:t>
            </a:r>
          </a:p>
          <a:p>
            <a:endParaRPr lang="en-GB" dirty="0">
              <a:latin typeface="Source Serif Pro"/>
            </a:endParaRPr>
          </a:p>
          <a:p>
            <a:r>
              <a:rPr lang="en-GB" dirty="0">
                <a:latin typeface="Source Serif Pro"/>
              </a:rPr>
              <a:t>Photo credit: </a:t>
            </a:r>
          </a:p>
          <a:p>
            <a:r>
              <a:rPr lang="en-GB" dirty="0">
                <a:latin typeface="Source Serif Pro"/>
              </a:rPr>
              <a:t>David Douglas Duncan</a:t>
            </a:r>
            <a:endParaRPr lang="en-US" dirty="0"/>
          </a:p>
        </p:txBody>
      </p:sp>
      <p:sp>
        <p:nvSpPr>
          <p:cNvPr id="7" name="Rectangle 6">
            <a:extLst>
              <a:ext uri="{FF2B5EF4-FFF2-40B4-BE49-F238E27FC236}">
                <a16:creationId xmlns:a16="http://schemas.microsoft.com/office/drawing/2014/main" id="{F70FE773-1A7B-3149-BBCB-8BDE8057AAE5}"/>
              </a:ext>
            </a:extLst>
          </p:cNvPr>
          <p:cNvSpPr/>
          <p:nvPr/>
        </p:nvSpPr>
        <p:spPr>
          <a:xfrm>
            <a:off x="245659" y="6211669"/>
            <a:ext cx="9184943" cy="923330"/>
          </a:xfrm>
          <a:prstGeom prst="rect">
            <a:avLst/>
          </a:prstGeom>
        </p:spPr>
        <p:txBody>
          <a:bodyPr wrap="square">
            <a:spAutoFit/>
          </a:bodyPr>
          <a:lstStyle/>
          <a:p>
            <a:r>
              <a:rPr lang="en-US" dirty="0"/>
              <a:t>View more of </a:t>
            </a:r>
            <a:r>
              <a:rPr lang="en-US" dirty="0" err="1"/>
              <a:t>Ducan’s</a:t>
            </a:r>
            <a:r>
              <a:rPr lang="en-US" dirty="0"/>
              <a:t> Korean war photography: </a:t>
            </a:r>
            <a:r>
              <a:rPr lang="en-US" dirty="0">
                <a:hlinkClick r:id="rId3"/>
              </a:rPr>
              <a:t>https://time.com/3667583/korean-war-photos-david-douglas-duncan/</a:t>
            </a:r>
            <a:endParaRPr lang="en-US" dirty="0"/>
          </a:p>
          <a:p>
            <a:endParaRPr lang="en-US" dirty="0"/>
          </a:p>
        </p:txBody>
      </p:sp>
    </p:spTree>
    <p:extLst>
      <p:ext uri="{BB962C8B-B14F-4D97-AF65-F5344CB8AC3E}">
        <p14:creationId xmlns:p14="http://schemas.microsoft.com/office/powerpoint/2010/main" val="26396217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18DB48B-0517-2949-85D1-005C227C8930}"/>
              </a:ext>
            </a:extLst>
          </p:cNvPr>
          <p:cNvPicPr>
            <a:picLocks noChangeAspect="1"/>
          </p:cNvPicPr>
          <p:nvPr/>
        </p:nvPicPr>
        <p:blipFill>
          <a:blip r:embed="rId2"/>
          <a:stretch>
            <a:fillRect/>
          </a:stretch>
        </p:blipFill>
        <p:spPr>
          <a:xfrm>
            <a:off x="955344" y="0"/>
            <a:ext cx="4497317" cy="6047068"/>
          </a:xfrm>
          <a:prstGeom prst="rect">
            <a:avLst/>
          </a:prstGeom>
        </p:spPr>
      </p:pic>
      <p:sp>
        <p:nvSpPr>
          <p:cNvPr id="4" name="Rectangle 3">
            <a:extLst>
              <a:ext uri="{FF2B5EF4-FFF2-40B4-BE49-F238E27FC236}">
                <a16:creationId xmlns:a16="http://schemas.microsoft.com/office/drawing/2014/main" id="{AA89E363-910D-8F43-832B-B63736177491}"/>
              </a:ext>
            </a:extLst>
          </p:cNvPr>
          <p:cNvSpPr/>
          <p:nvPr/>
        </p:nvSpPr>
        <p:spPr>
          <a:xfrm>
            <a:off x="955344" y="6250619"/>
            <a:ext cx="2582823" cy="369332"/>
          </a:xfrm>
          <a:prstGeom prst="rect">
            <a:avLst/>
          </a:prstGeom>
        </p:spPr>
        <p:txBody>
          <a:bodyPr wrap="none">
            <a:spAutoFit/>
          </a:bodyPr>
          <a:lstStyle/>
          <a:p>
            <a:r>
              <a:rPr lang="en-GB" dirty="0">
                <a:solidFill>
                  <a:srgbClr val="555555"/>
                </a:solidFill>
                <a:latin typeface="Roboto"/>
              </a:rPr>
              <a:t>U.S. Army Nurse Corps</a:t>
            </a:r>
            <a:endParaRPr lang="en-US" dirty="0"/>
          </a:p>
        </p:txBody>
      </p:sp>
      <p:pic>
        <p:nvPicPr>
          <p:cNvPr id="5" name="Picture 4">
            <a:extLst>
              <a:ext uri="{FF2B5EF4-FFF2-40B4-BE49-F238E27FC236}">
                <a16:creationId xmlns:a16="http://schemas.microsoft.com/office/drawing/2014/main" id="{BE25587A-42DF-3841-BB3F-90FADDCE1654}"/>
              </a:ext>
            </a:extLst>
          </p:cNvPr>
          <p:cNvPicPr>
            <a:picLocks noChangeAspect="1"/>
          </p:cNvPicPr>
          <p:nvPr/>
        </p:nvPicPr>
        <p:blipFill>
          <a:blip r:embed="rId3"/>
          <a:stretch>
            <a:fillRect/>
          </a:stretch>
        </p:blipFill>
        <p:spPr>
          <a:xfrm>
            <a:off x="6060445" y="0"/>
            <a:ext cx="4693991" cy="6858000"/>
          </a:xfrm>
          <a:prstGeom prst="rect">
            <a:avLst/>
          </a:prstGeom>
        </p:spPr>
      </p:pic>
    </p:spTree>
    <p:extLst>
      <p:ext uri="{BB962C8B-B14F-4D97-AF65-F5344CB8AC3E}">
        <p14:creationId xmlns:p14="http://schemas.microsoft.com/office/powerpoint/2010/main" val="11159696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E610A9-1CD1-B04B-828C-4AB8D3C93E76}"/>
              </a:ext>
            </a:extLst>
          </p:cNvPr>
          <p:cNvSpPr>
            <a:spLocks noGrp="1"/>
          </p:cNvSpPr>
          <p:nvPr>
            <p:ph type="title"/>
          </p:nvPr>
        </p:nvSpPr>
        <p:spPr/>
        <p:txBody>
          <a:bodyPr>
            <a:normAutofit/>
          </a:bodyPr>
          <a:lstStyle/>
          <a:p>
            <a:r>
              <a:rPr lang="en-US" sz="5400" dirty="0">
                <a:solidFill>
                  <a:srgbClr val="FF0000"/>
                </a:solidFill>
              </a:rPr>
              <a:t>What </a:t>
            </a:r>
            <a:r>
              <a:rPr lang="en-US" sz="5400" i="1" dirty="0">
                <a:solidFill>
                  <a:srgbClr val="FF0000"/>
                </a:solidFill>
              </a:rPr>
              <a:t>is </a:t>
            </a:r>
            <a:r>
              <a:rPr lang="en-US" sz="5400" dirty="0">
                <a:solidFill>
                  <a:srgbClr val="FF0000"/>
                </a:solidFill>
              </a:rPr>
              <a:t>sex?</a:t>
            </a:r>
          </a:p>
        </p:txBody>
      </p:sp>
      <p:sp>
        <p:nvSpPr>
          <p:cNvPr id="3" name="Text Placeholder 2">
            <a:extLst>
              <a:ext uri="{FF2B5EF4-FFF2-40B4-BE49-F238E27FC236}">
                <a16:creationId xmlns:a16="http://schemas.microsoft.com/office/drawing/2014/main" id="{240DC655-F422-554A-B976-91C74304684A}"/>
              </a:ext>
            </a:extLst>
          </p:cNvPr>
          <p:cNvSpPr>
            <a:spLocks noGrp="1"/>
          </p:cNvSpPr>
          <p:nvPr>
            <p:ph type="body" idx="1"/>
          </p:nvPr>
        </p:nvSpPr>
        <p:spPr/>
        <p:txBody>
          <a:bodyPr>
            <a:noAutofit/>
          </a:bodyPr>
          <a:lstStyle/>
          <a:p>
            <a:r>
              <a:rPr lang="en-US" sz="2800" dirty="0"/>
              <a:t>why/how has sexual </a:t>
            </a:r>
            <a:r>
              <a:rPr lang="en-US" sz="2800" dirty="0" err="1"/>
              <a:t>behaviour</a:t>
            </a:r>
            <a:r>
              <a:rPr lang="en-US" sz="2800" dirty="0"/>
              <a:t> been problematic in &amp; for the US military?</a:t>
            </a:r>
          </a:p>
        </p:txBody>
      </p:sp>
    </p:spTree>
    <p:extLst>
      <p:ext uri="{BB962C8B-B14F-4D97-AF65-F5344CB8AC3E}">
        <p14:creationId xmlns:p14="http://schemas.microsoft.com/office/powerpoint/2010/main" val="18843957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AB4A298-E130-914C-9265-1294393C3E59}"/>
              </a:ext>
            </a:extLst>
          </p:cNvPr>
          <p:cNvSpPr>
            <a:spLocks noGrp="1"/>
          </p:cNvSpPr>
          <p:nvPr>
            <p:ph type="title"/>
          </p:nvPr>
        </p:nvSpPr>
        <p:spPr>
          <a:xfrm>
            <a:off x="827514" y="-291152"/>
            <a:ext cx="9905998" cy="1905000"/>
          </a:xfrm>
        </p:spPr>
        <p:txBody>
          <a:bodyPr/>
          <a:lstStyle/>
          <a:p>
            <a:r>
              <a:rPr lang="en-US" dirty="0">
                <a:solidFill>
                  <a:srgbClr val="FF0000"/>
                </a:solidFill>
              </a:rPr>
              <a:t>contradictions and conundrums</a:t>
            </a:r>
          </a:p>
        </p:txBody>
      </p:sp>
      <p:sp>
        <p:nvSpPr>
          <p:cNvPr id="3" name="Content Placeholder 2">
            <a:extLst>
              <a:ext uri="{FF2B5EF4-FFF2-40B4-BE49-F238E27FC236}">
                <a16:creationId xmlns:a16="http://schemas.microsoft.com/office/drawing/2014/main" id="{AB973272-A51A-E042-AE45-F08BC05E0140}"/>
              </a:ext>
            </a:extLst>
          </p:cNvPr>
          <p:cNvSpPr>
            <a:spLocks noGrp="1"/>
          </p:cNvSpPr>
          <p:nvPr>
            <p:ph idx="1"/>
          </p:nvPr>
        </p:nvSpPr>
        <p:spPr>
          <a:xfrm>
            <a:off x="827514" y="2230271"/>
            <a:ext cx="9905998" cy="3124201"/>
          </a:xfrm>
        </p:spPr>
        <p:txBody>
          <a:bodyPr>
            <a:noAutofit/>
          </a:bodyPr>
          <a:lstStyle/>
          <a:p>
            <a:r>
              <a:rPr lang="en-US" sz="2800" dirty="0"/>
              <a:t>Heterosexual intercourse as a male </a:t>
            </a:r>
          </a:p>
          <a:p>
            <a:pPr marL="0" indent="0">
              <a:buNone/>
            </a:pPr>
            <a:r>
              <a:rPr lang="en-US" sz="2800" dirty="0"/>
              <a:t>	prerogative– a reward or entitlement?</a:t>
            </a:r>
          </a:p>
          <a:p>
            <a:r>
              <a:rPr lang="en-US" sz="2800" dirty="0"/>
              <a:t>But sex with whom?</a:t>
            </a:r>
          </a:p>
          <a:p>
            <a:r>
              <a:rPr lang="en-US" sz="2800" dirty="0"/>
              <a:t>Spouses?</a:t>
            </a:r>
          </a:p>
          <a:p>
            <a:r>
              <a:rPr lang="en-US" sz="2800" dirty="0"/>
              <a:t>Partners of the same sex?</a:t>
            </a:r>
          </a:p>
          <a:p>
            <a:r>
              <a:rPr lang="en-US" sz="2800" dirty="0"/>
              <a:t>Commercial sex-workers?</a:t>
            </a:r>
          </a:p>
          <a:p>
            <a:r>
              <a:rPr lang="en-US" sz="2800" dirty="0"/>
              <a:t>Sex as a public health problem</a:t>
            </a:r>
          </a:p>
          <a:p>
            <a:r>
              <a:rPr lang="en-US" sz="2800" dirty="0"/>
              <a:t>Sex as a public relations problem</a:t>
            </a:r>
          </a:p>
          <a:p>
            <a:r>
              <a:rPr lang="en-US" sz="2800" dirty="0"/>
              <a:t>Sex as a command problem</a:t>
            </a:r>
          </a:p>
        </p:txBody>
      </p:sp>
      <p:pic>
        <p:nvPicPr>
          <p:cNvPr id="6" name="Picture 5">
            <a:extLst>
              <a:ext uri="{FF2B5EF4-FFF2-40B4-BE49-F238E27FC236}">
                <a16:creationId xmlns:a16="http://schemas.microsoft.com/office/drawing/2014/main" id="{17A6D318-614B-A74E-AA8D-89C48AFE0DC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57176" y="1083879"/>
            <a:ext cx="4334824" cy="5774121"/>
          </a:xfrm>
          <a:prstGeom prst="rect">
            <a:avLst/>
          </a:prstGeom>
        </p:spPr>
      </p:pic>
    </p:spTree>
    <p:extLst>
      <p:ext uri="{BB962C8B-B14F-4D97-AF65-F5344CB8AC3E}">
        <p14:creationId xmlns:p14="http://schemas.microsoft.com/office/powerpoint/2010/main" val="29002941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63917-BB2D-AE4F-B8CD-B0806909F488}"/>
              </a:ext>
            </a:extLst>
          </p:cNvPr>
          <p:cNvSpPr>
            <a:spLocks noGrp="1"/>
          </p:cNvSpPr>
          <p:nvPr>
            <p:ph type="title"/>
          </p:nvPr>
        </p:nvSpPr>
        <p:spPr>
          <a:xfrm>
            <a:off x="1141413" y="609600"/>
            <a:ext cx="9905998" cy="1905000"/>
          </a:xfrm>
        </p:spPr>
        <p:txBody>
          <a:bodyPr/>
          <a:lstStyle/>
          <a:p>
            <a:r>
              <a:rPr lang="en-US" dirty="0">
                <a:solidFill>
                  <a:srgbClr val="FF0000"/>
                </a:solidFill>
              </a:rPr>
              <a:t>Today’s lecture</a:t>
            </a:r>
          </a:p>
        </p:txBody>
      </p:sp>
      <p:sp>
        <p:nvSpPr>
          <p:cNvPr id="3" name="Content Placeholder 2">
            <a:extLst>
              <a:ext uri="{FF2B5EF4-FFF2-40B4-BE49-F238E27FC236}">
                <a16:creationId xmlns:a16="http://schemas.microsoft.com/office/drawing/2014/main" id="{90C4643E-6888-5D4A-B8F4-28EE9E46CBE9}"/>
              </a:ext>
            </a:extLst>
          </p:cNvPr>
          <p:cNvSpPr>
            <a:spLocks noGrp="1"/>
          </p:cNvSpPr>
          <p:nvPr>
            <p:ph idx="1"/>
          </p:nvPr>
        </p:nvSpPr>
        <p:spPr/>
        <p:txBody>
          <a:bodyPr>
            <a:normAutofit/>
          </a:bodyPr>
          <a:lstStyle/>
          <a:p>
            <a:r>
              <a:rPr lang="en-US" sz="3200" dirty="0"/>
              <a:t>Some historical background and context</a:t>
            </a:r>
          </a:p>
          <a:p>
            <a:r>
              <a:rPr lang="en-US" sz="3200" dirty="0"/>
              <a:t>Introducing the core issues and concepts</a:t>
            </a:r>
          </a:p>
          <a:p>
            <a:r>
              <a:rPr lang="en-US" sz="3200" dirty="0"/>
              <a:t>Explaining the structure of the module</a:t>
            </a:r>
          </a:p>
          <a:p>
            <a:r>
              <a:rPr lang="en-US" sz="3200" dirty="0"/>
              <a:t>Seminar preparation </a:t>
            </a:r>
          </a:p>
          <a:p>
            <a:pPr marL="0" indent="0">
              <a:buNone/>
            </a:pPr>
            <a:endParaRPr lang="en-US" sz="3200" dirty="0"/>
          </a:p>
        </p:txBody>
      </p:sp>
    </p:spTree>
    <p:extLst>
      <p:ext uri="{BB962C8B-B14F-4D97-AF65-F5344CB8AC3E}">
        <p14:creationId xmlns:p14="http://schemas.microsoft.com/office/powerpoint/2010/main" val="37892164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EEE91C-9CCA-BE43-9CE9-A0284216FF7D}"/>
              </a:ext>
            </a:extLst>
          </p:cNvPr>
          <p:cNvSpPr>
            <a:spLocks noGrp="1"/>
          </p:cNvSpPr>
          <p:nvPr>
            <p:ph type="title"/>
          </p:nvPr>
        </p:nvSpPr>
        <p:spPr>
          <a:xfrm>
            <a:off x="313899" y="-166048"/>
            <a:ext cx="12201098" cy="1905000"/>
          </a:xfrm>
        </p:spPr>
        <p:txBody>
          <a:bodyPr/>
          <a:lstStyle/>
          <a:p>
            <a:r>
              <a:rPr lang="en-US" dirty="0">
                <a:solidFill>
                  <a:srgbClr val="FF0000"/>
                </a:solidFill>
              </a:rPr>
              <a:t>Outlawed Sexual </a:t>
            </a:r>
            <a:r>
              <a:rPr lang="en-US" dirty="0" err="1">
                <a:solidFill>
                  <a:srgbClr val="FF0000"/>
                </a:solidFill>
              </a:rPr>
              <a:t>behaviours</a:t>
            </a:r>
            <a:r>
              <a:rPr lang="en-US" dirty="0">
                <a:solidFill>
                  <a:srgbClr val="FF0000"/>
                </a:solidFill>
              </a:rPr>
              <a:t> according to </a:t>
            </a:r>
            <a:r>
              <a:rPr lang="en-US" dirty="0" err="1">
                <a:solidFill>
                  <a:srgbClr val="FF0000"/>
                </a:solidFill>
              </a:rPr>
              <a:t>ucmj</a:t>
            </a:r>
            <a:r>
              <a:rPr lang="en-US" dirty="0">
                <a:solidFill>
                  <a:srgbClr val="FF0000"/>
                </a:solidFill>
              </a:rPr>
              <a:t> </a:t>
            </a:r>
            <a:endParaRPr lang="en-US" dirty="0"/>
          </a:p>
        </p:txBody>
      </p:sp>
      <p:sp>
        <p:nvSpPr>
          <p:cNvPr id="5" name="Content Placeholder 4">
            <a:extLst>
              <a:ext uri="{FF2B5EF4-FFF2-40B4-BE49-F238E27FC236}">
                <a16:creationId xmlns:a16="http://schemas.microsoft.com/office/drawing/2014/main" id="{CAB94F6D-9333-9E43-AA2A-2C299518A696}"/>
              </a:ext>
            </a:extLst>
          </p:cNvPr>
          <p:cNvSpPr>
            <a:spLocks noGrp="1"/>
          </p:cNvSpPr>
          <p:nvPr>
            <p:ph idx="1"/>
          </p:nvPr>
        </p:nvSpPr>
        <p:spPr>
          <a:xfrm>
            <a:off x="464024" y="1119116"/>
            <a:ext cx="10440537" cy="5008729"/>
          </a:xfrm>
        </p:spPr>
        <p:txBody>
          <a:bodyPr>
            <a:normAutofit/>
          </a:bodyPr>
          <a:lstStyle/>
          <a:p>
            <a:r>
              <a:rPr lang="en-US" sz="2800" dirty="0"/>
              <a:t>Same-sex intercourse (until the repeal of </a:t>
            </a:r>
            <a:r>
              <a:rPr lang="en-US" sz="2800" dirty="0" err="1"/>
              <a:t>dadt</a:t>
            </a:r>
            <a:r>
              <a:rPr lang="en-US" sz="2800" dirty="0"/>
              <a:t>)</a:t>
            </a:r>
          </a:p>
          <a:p>
            <a:r>
              <a:rPr lang="en-US" sz="2800" dirty="0"/>
              <a:t>“sodomy”</a:t>
            </a:r>
          </a:p>
          <a:p>
            <a:r>
              <a:rPr lang="en-US" sz="2800" dirty="0"/>
              <a:t>Adultery (shifting definitions)</a:t>
            </a:r>
          </a:p>
          <a:p>
            <a:r>
              <a:rPr lang="en-US" sz="2800" dirty="0"/>
              <a:t>bigamy</a:t>
            </a:r>
          </a:p>
          <a:p>
            <a:r>
              <a:rPr lang="en-US" sz="2800" dirty="0"/>
              <a:t>“Pandering”</a:t>
            </a:r>
          </a:p>
          <a:p>
            <a:r>
              <a:rPr lang="en-US" sz="2800" dirty="0"/>
              <a:t>“Consorting with notorious prostitutes”</a:t>
            </a:r>
          </a:p>
          <a:p>
            <a:r>
              <a:rPr lang="en-US" sz="2800" dirty="0"/>
              <a:t>voyeurism</a:t>
            </a:r>
          </a:p>
          <a:p>
            <a:r>
              <a:rPr lang="en-US" sz="2800" dirty="0"/>
              <a:t>Sexual assault/rape</a:t>
            </a:r>
          </a:p>
        </p:txBody>
      </p:sp>
      <p:pic>
        <p:nvPicPr>
          <p:cNvPr id="6" name="Picture 5">
            <a:extLst>
              <a:ext uri="{FF2B5EF4-FFF2-40B4-BE49-F238E27FC236}">
                <a16:creationId xmlns:a16="http://schemas.microsoft.com/office/drawing/2014/main" id="{D1C3CD14-FE17-EC44-B618-35C65D78FCD2}"/>
              </a:ext>
            </a:extLst>
          </p:cNvPr>
          <p:cNvPicPr>
            <a:picLocks noChangeAspect="1"/>
          </p:cNvPicPr>
          <p:nvPr/>
        </p:nvPicPr>
        <p:blipFill>
          <a:blip r:embed="rId2"/>
          <a:stretch>
            <a:fillRect/>
          </a:stretch>
        </p:blipFill>
        <p:spPr>
          <a:xfrm>
            <a:off x="8267721" y="2773518"/>
            <a:ext cx="3810547" cy="3654661"/>
          </a:xfrm>
          <a:prstGeom prst="rect">
            <a:avLst/>
          </a:prstGeom>
        </p:spPr>
      </p:pic>
      <p:sp>
        <p:nvSpPr>
          <p:cNvPr id="7" name="Rectangle 6">
            <a:extLst>
              <a:ext uri="{FF2B5EF4-FFF2-40B4-BE49-F238E27FC236}">
                <a16:creationId xmlns:a16="http://schemas.microsoft.com/office/drawing/2014/main" id="{AB6C30B8-FB0F-0243-A391-4F5999B03789}"/>
              </a:ext>
            </a:extLst>
          </p:cNvPr>
          <p:cNvSpPr/>
          <p:nvPr/>
        </p:nvSpPr>
        <p:spPr>
          <a:xfrm>
            <a:off x="8267721" y="6449442"/>
            <a:ext cx="3924279" cy="276999"/>
          </a:xfrm>
          <a:prstGeom prst="rect">
            <a:avLst/>
          </a:prstGeom>
        </p:spPr>
        <p:txBody>
          <a:bodyPr wrap="none">
            <a:spAutoFit/>
          </a:bodyPr>
          <a:lstStyle/>
          <a:p>
            <a:r>
              <a:rPr lang="en-GB" sz="1200" dirty="0">
                <a:latin typeface="Arial" panose="020B0604020202020204" pitchFamily="34" charset="0"/>
              </a:rPr>
              <a:t>Gen. David Petraeus with </a:t>
            </a:r>
            <a:r>
              <a:rPr lang="en-GB" sz="1200" dirty="0">
                <a:latin typeface="Arial" panose="020B0604020202020204" pitchFamily="34" charset="0"/>
                <a:hlinkClick r:id="rId3" tooltip="Paula Broadwell">
                  <a:extLst>
                    <a:ext uri="{A12FA001-AC4F-418D-AE19-62706E023703}">
                      <ahyp:hlinkClr xmlns:ahyp="http://schemas.microsoft.com/office/drawing/2018/hyperlinkcolor" val="tx"/>
                    </a:ext>
                  </a:extLst>
                </a:hlinkClick>
              </a:rPr>
              <a:t>Paula Broadwell</a:t>
            </a:r>
            <a:r>
              <a:rPr lang="en-GB" sz="1200" dirty="0">
                <a:latin typeface="Arial" panose="020B0604020202020204" pitchFamily="34" charset="0"/>
              </a:rPr>
              <a:t> in July 2011</a:t>
            </a:r>
            <a:endParaRPr lang="en-US" sz="1200" dirty="0"/>
          </a:p>
        </p:txBody>
      </p:sp>
    </p:spTree>
    <p:extLst>
      <p:ext uri="{BB962C8B-B14F-4D97-AF65-F5344CB8AC3E}">
        <p14:creationId xmlns:p14="http://schemas.microsoft.com/office/powerpoint/2010/main" val="10162805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AAF383-D84D-0E46-A1BA-F634AC1268BC}"/>
              </a:ext>
            </a:extLst>
          </p:cNvPr>
          <p:cNvSpPr>
            <a:spLocks noGrp="1"/>
          </p:cNvSpPr>
          <p:nvPr>
            <p:ph type="title"/>
          </p:nvPr>
        </p:nvSpPr>
        <p:spPr>
          <a:xfrm>
            <a:off x="991288" y="-127379"/>
            <a:ext cx="9905998" cy="1905000"/>
          </a:xfrm>
        </p:spPr>
        <p:txBody>
          <a:bodyPr/>
          <a:lstStyle/>
          <a:p>
            <a:r>
              <a:rPr lang="en-US" dirty="0">
                <a:solidFill>
                  <a:srgbClr val="FF0000"/>
                </a:solidFill>
              </a:rPr>
              <a:t>Points to note About the module</a:t>
            </a:r>
          </a:p>
        </p:txBody>
      </p:sp>
      <p:sp>
        <p:nvSpPr>
          <p:cNvPr id="3" name="Content Placeholder 2">
            <a:extLst>
              <a:ext uri="{FF2B5EF4-FFF2-40B4-BE49-F238E27FC236}">
                <a16:creationId xmlns:a16="http://schemas.microsoft.com/office/drawing/2014/main" id="{62DF0E74-912E-6849-86EE-7DBA51827B21}"/>
              </a:ext>
            </a:extLst>
          </p:cNvPr>
          <p:cNvSpPr>
            <a:spLocks noGrp="1"/>
          </p:cNvSpPr>
          <p:nvPr>
            <p:ph idx="1"/>
          </p:nvPr>
        </p:nvSpPr>
        <p:spPr>
          <a:xfrm>
            <a:off x="991288" y="2325805"/>
            <a:ext cx="9905998" cy="3124201"/>
          </a:xfrm>
        </p:spPr>
        <p:txBody>
          <a:bodyPr>
            <a:noAutofit/>
          </a:bodyPr>
          <a:lstStyle/>
          <a:p>
            <a:r>
              <a:rPr lang="en-US" sz="3200" dirty="0"/>
              <a:t>Thematic structure</a:t>
            </a:r>
          </a:p>
          <a:p>
            <a:r>
              <a:rPr lang="en-US" sz="3200" dirty="0"/>
              <a:t>Inter-disciplinary readings</a:t>
            </a:r>
          </a:p>
          <a:p>
            <a:r>
              <a:rPr lang="en-US" sz="3200" dirty="0"/>
              <a:t>Website as the sole source of information– and me!</a:t>
            </a:r>
          </a:p>
          <a:p>
            <a:r>
              <a:rPr lang="en-US" sz="3200" dirty="0"/>
              <a:t>Please always </a:t>
            </a:r>
            <a:r>
              <a:rPr lang="en-US" sz="3200" dirty="0">
                <a:solidFill>
                  <a:srgbClr val="FF0000"/>
                </a:solidFill>
              </a:rPr>
              <a:t>ask</a:t>
            </a:r>
            <a:r>
              <a:rPr lang="en-US" sz="3200" dirty="0"/>
              <a:t> me if you have any questions about the module content, seminars or assessment</a:t>
            </a:r>
          </a:p>
          <a:p>
            <a:r>
              <a:rPr lang="en-US" sz="3200" dirty="0">
                <a:solidFill>
                  <a:srgbClr val="FF0000"/>
                </a:solidFill>
              </a:rPr>
              <a:t>Office hours</a:t>
            </a:r>
            <a:r>
              <a:rPr lang="en-US" sz="3200" dirty="0"/>
              <a:t>: </a:t>
            </a:r>
            <a:r>
              <a:rPr lang="en-US" sz="3200" dirty="0" err="1"/>
              <a:t>thurs</a:t>
            </a:r>
            <a:r>
              <a:rPr lang="en-US" sz="3200" dirty="0"/>
              <a:t> 12-1; </a:t>
            </a:r>
            <a:r>
              <a:rPr lang="en-US" sz="3200" dirty="0" err="1"/>
              <a:t>fri</a:t>
            </a:r>
            <a:r>
              <a:rPr lang="en-US" sz="3200" dirty="0"/>
              <a:t> 12-1 </a:t>
            </a:r>
          </a:p>
          <a:p>
            <a:r>
              <a:rPr lang="en-US" sz="3200" dirty="0"/>
              <a:t>or by appointment at other times</a:t>
            </a:r>
          </a:p>
        </p:txBody>
      </p:sp>
    </p:spTree>
    <p:extLst>
      <p:ext uri="{BB962C8B-B14F-4D97-AF65-F5344CB8AC3E}">
        <p14:creationId xmlns:p14="http://schemas.microsoft.com/office/powerpoint/2010/main" val="24107341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DD49F-D992-9D4B-AA8B-E2913B515524}"/>
              </a:ext>
            </a:extLst>
          </p:cNvPr>
          <p:cNvSpPr>
            <a:spLocks noGrp="1"/>
          </p:cNvSpPr>
          <p:nvPr>
            <p:ph type="title"/>
          </p:nvPr>
        </p:nvSpPr>
        <p:spPr/>
        <p:txBody>
          <a:bodyPr/>
          <a:lstStyle/>
          <a:p>
            <a:r>
              <a:rPr lang="en-US" b="1" dirty="0"/>
              <a:t>Part </a:t>
            </a:r>
            <a:r>
              <a:rPr lang="en-US" b="1" dirty="0" err="1"/>
              <a:t>i</a:t>
            </a:r>
            <a:r>
              <a:rPr lang="en-US" b="1" dirty="0"/>
              <a:t>: </a:t>
            </a:r>
            <a:r>
              <a:rPr lang="en-GB" b="1" dirty="0">
                <a:effectLst/>
              </a:rPr>
              <a:t>Heteronormativity and the US military</a:t>
            </a:r>
            <a:endParaRPr lang="en-US" dirty="0"/>
          </a:p>
        </p:txBody>
      </p:sp>
      <p:sp>
        <p:nvSpPr>
          <p:cNvPr id="4" name="Content Placeholder 3">
            <a:extLst>
              <a:ext uri="{FF2B5EF4-FFF2-40B4-BE49-F238E27FC236}">
                <a16:creationId xmlns:a16="http://schemas.microsoft.com/office/drawing/2014/main" id="{C08B617C-1B8E-1B42-BAA7-17F975D84C38}"/>
              </a:ext>
            </a:extLst>
          </p:cNvPr>
          <p:cNvSpPr>
            <a:spLocks noGrp="1"/>
          </p:cNvSpPr>
          <p:nvPr>
            <p:ph sz="half" idx="1"/>
          </p:nvPr>
        </p:nvSpPr>
        <p:spPr>
          <a:xfrm>
            <a:off x="341195" y="2666999"/>
            <a:ext cx="5677018" cy="3124201"/>
          </a:xfrm>
        </p:spPr>
        <p:txBody>
          <a:bodyPr>
            <a:normAutofit lnSpcReduction="10000"/>
          </a:bodyPr>
          <a:lstStyle/>
          <a:p>
            <a:r>
              <a:rPr lang="en-GB" sz="2400" b="1" dirty="0">
                <a:effectLst/>
              </a:rPr>
              <a:t>lectures</a:t>
            </a:r>
            <a:endParaRPr lang="en-GB" sz="2400" dirty="0">
              <a:effectLst/>
            </a:endParaRPr>
          </a:p>
          <a:p>
            <a:r>
              <a:rPr lang="en-GB" sz="2400" dirty="0">
                <a:effectLst/>
              </a:rPr>
              <a:t>1) Why and how gender, sex and sexuality matter in the US military</a:t>
            </a:r>
          </a:p>
          <a:p>
            <a:r>
              <a:rPr lang="en-GB" sz="2400" dirty="0">
                <a:effectLst/>
              </a:rPr>
              <a:t>2) The US military and commercial sex</a:t>
            </a:r>
          </a:p>
          <a:p>
            <a:r>
              <a:rPr lang="en-GB" sz="2400" dirty="0">
                <a:effectLst/>
              </a:rPr>
              <a:t>3) Domestication: a 'family friendly' army?</a:t>
            </a:r>
          </a:p>
          <a:p>
            <a:endParaRPr lang="en-US" dirty="0"/>
          </a:p>
        </p:txBody>
      </p:sp>
      <p:sp>
        <p:nvSpPr>
          <p:cNvPr id="5" name="Content Placeholder 4">
            <a:extLst>
              <a:ext uri="{FF2B5EF4-FFF2-40B4-BE49-F238E27FC236}">
                <a16:creationId xmlns:a16="http://schemas.microsoft.com/office/drawing/2014/main" id="{4E72D9B8-93B9-0C40-9A0A-B2F5B4F976D4}"/>
              </a:ext>
            </a:extLst>
          </p:cNvPr>
          <p:cNvSpPr>
            <a:spLocks noGrp="1"/>
          </p:cNvSpPr>
          <p:nvPr>
            <p:ph sz="half" idx="2"/>
          </p:nvPr>
        </p:nvSpPr>
        <p:spPr>
          <a:xfrm>
            <a:off x="5841242" y="1924334"/>
            <a:ext cx="6523630" cy="4162567"/>
          </a:xfrm>
        </p:spPr>
        <p:txBody>
          <a:bodyPr>
            <a:normAutofit lnSpcReduction="10000"/>
          </a:bodyPr>
          <a:lstStyle/>
          <a:p>
            <a:endParaRPr lang="en-GB" dirty="0">
              <a:effectLst/>
            </a:endParaRPr>
          </a:p>
          <a:p>
            <a:r>
              <a:rPr lang="en-GB" sz="2400" b="1" dirty="0">
                <a:effectLst/>
              </a:rPr>
              <a:t>Seminars</a:t>
            </a:r>
          </a:p>
          <a:p>
            <a:r>
              <a:rPr lang="en-GB" sz="2400" dirty="0">
                <a:effectLst/>
              </a:rPr>
              <a:t>1) </a:t>
            </a:r>
            <a:r>
              <a:rPr lang="en-GB" sz="2400" u="sng" dirty="0">
                <a:effectLst/>
                <a:hlinkClick r:id="rId2"/>
              </a:rPr>
              <a:t>Defining the terms of engagement</a:t>
            </a:r>
            <a:endParaRPr lang="en-GB" sz="2400" dirty="0">
              <a:effectLst/>
            </a:endParaRPr>
          </a:p>
          <a:p>
            <a:r>
              <a:rPr lang="en-GB" sz="2400" dirty="0">
                <a:effectLst/>
              </a:rPr>
              <a:t>2) </a:t>
            </a:r>
            <a:r>
              <a:rPr lang="en-GB" sz="2400" u="sng" dirty="0">
                <a:effectLst/>
                <a:hlinkClick r:id="rId3"/>
              </a:rPr>
              <a:t>Prostitution, rape and resistance to US militarism in Asia</a:t>
            </a:r>
            <a:endParaRPr lang="en-GB" sz="2400" dirty="0">
              <a:effectLst/>
            </a:endParaRPr>
          </a:p>
          <a:p>
            <a:r>
              <a:rPr lang="en-GB" sz="2400" dirty="0">
                <a:effectLst/>
              </a:rPr>
              <a:t>3) </a:t>
            </a:r>
            <a:r>
              <a:rPr lang="en-GB" sz="2400" u="sng" dirty="0">
                <a:effectLst/>
                <a:hlinkClick r:id="rId4"/>
              </a:rPr>
              <a:t>Married in and to the military: 'war brides' and 'army wives'</a:t>
            </a:r>
            <a:endParaRPr lang="en-GB" sz="2400" dirty="0">
              <a:effectLst/>
            </a:endParaRPr>
          </a:p>
          <a:p>
            <a:endParaRPr lang="en-US" dirty="0"/>
          </a:p>
        </p:txBody>
      </p:sp>
    </p:spTree>
    <p:extLst>
      <p:ext uri="{BB962C8B-B14F-4D97-AF65-F5344CB8AC3E}">
        <p14:creationId xmlns:p14="http://schemas.microsoft.com/office/powerpoint/2010/main" val="28453248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2FB4C4-2BFF-884A-A1E2-6758FF7C8F97}"/>
              </a:ext>
            </a:extLst>
          </p:cNvPr>
          <p:cNvSpPr>
            <a:spLocks noGrp="1"/>
          </p:cNvSpPr>
          <p:nvPr>
            <p:ph type="title"/>
          </p:nvPr>
        </p:nvSpPr>
        <p:spPr/>
        <p:txBody>
          <a:bodyPr/>
          <a:lstStyle/>
          <a:p>
            <a:r>
              <a:rPr lang="en-US" b="1" dirty="0"/>
              <a:t>Part ii: </a:t>
            </a:r>
            <a:r>
              <a:rPr lang="en-GB" b="1" dirty="0">
                <a:effectLst/>
              </a:rPr>
              <a:t>Gender, sex and soldiering</a:t>
            </a:r>
            <a:endParaRPr lang="en-US" dirty="0"/>
          </a:p>
        </p:txBody>
      </p:sp>
      <p:sp>
        <p:nvSpPr>
          <p:cNvPr id="4" name="Content Placeholder 3">
            <a:extLst>
              <a:ext uri="{FF2B5EF4-FFF2-40B4-BE49-F238E27FC236}">
                <a16:creationId xmlns:a16="http://schemas.microsoft.com/office/drawing/2014/main" id="{ACC62BEF-07F2-F24E-8972-1AA5A4D66857}"/>
              </a:ext>
            </a:extLst>
          </p:cNvPr>
          <p:cNvSpPr>
            <a:spLocks noGrp="1"/>
          </p:cNvSpPr>
          <p:nvPr>
            <p:ph sz="half" idx="1"/>
          </p:nvPr>
        </p:nvSpPr>
        <p:spPr>
          <a:xfrm>
            <a:off x="163774" y="2088107"/>
            <a:ext cx="6127844" cy="3525673"/>
          </a:xfrm>
        </p:spPr>
        <p:txBody>
          <a:bodyPr>
            <a:normAutofit/>
          </a:bodyPr>
          <a:lstStyle/>
          <a:p>
            <a:endParaRPr lang="en-GB" dirty="0">
              <a:effectLst/>
            </a:endParaRPr>
          </a:p>
          <a:p>
            <a:r>
              <a:rPr lang="en-GB" sz="2400" b="1" dirty="0">
                <a:effectLst/>
              </a:rPr>
              <a:t>Lectures</a:t>
            </a:r>
          </a:p>
          <a:p>
            <a:r>
              <a:rPr lang="en-GB" sz="2400" dirty="0">
                <a:effectLst/>
              </a:rPr>
              <a:t>4) gender at war in Vietnam</a:t>
            </a:r>
          </a:p>
          <a:p>
            <a:r>
              <a:rPr lang="en-GB" sz="2400" dirty="0">
                <a:effectLst/>
              </a:rPr>
              <a:t>5) Recruitment in the All-Volunteer era</a:t>
            </a:r>
          </a:p>
          <a:p>
            <a:r>
              <a:rPr lang="en-GB" sz="2400" dirty="0">
                <a:effectLst/>
              </a:rPr>
              <a:t>6) Reading Week [no lecture]</a:t>
            </a:r>
          </a:p>
          <a:p>
            <a:r>
              <a:rPr lang="en-GB" sz="2400" dirty="0">
                <a:effectLst/>
              </a:rPr>
              <a:t>7) Women in combat</a:t>
            </a:r>
          </a:p>
          <a:p>
            <a:endParaRPr lang="en-US" dirty="0"/>
          </a:p>
        </p:txBody>
      </p:sp>
      <p:sp>
        <p:nvSpPr>
          <p:cNvPr id="5" name="Content Placeholder 4">
            <a:extLst>
              <a:ext uri="{FF2B5EF4-FFF2-40B4-BE49-F238E27FC236}">
                <a16:creationId xmlns:a16="http://schemas.microsoft.com/office/drawing/2014/main" id="{AC4F5CEA-77F1-0B41-9D00-1A5C461BF191}"/>
              </a:ext>
            </a:extLst>
          </p:cNvPr>
          <p:cNvSpPr>
            <a:spLocks noGrp="1"/>
          </p:cNvSpPr>
          <p:nvPr>
            <p:ph sz="half" idx="2"/>
          </p:nvPr>
        </p:nvSpPr>
        <p:spPr>
          <a:xfrm>
            <a:off x="5950424" y="2899012"/>
            <a:ext cx="6241576" cy="3124200"/>
          </a:xfrm>
        </p:spPr>
        <p:txBody>
          <a:bodyPr>
            <a:noAutofit/>
          </a:bodyPr>
          <a:lstStyle/>
          <a:p>
            <a:r>
              <a:rPr lang="en-GB" sz="2400" b="1" dirty="0">
                <a:effectLst/>
              </a:rPr>
              <a:t>Seminars</a:t>
            </a:r>
          </a:p>
          <a:p>
            <a:r>
              <a:rPr lang="en-GB" sz="2400" dirty="0">
                <a:effectLst/>
              </a:rPr>
              <a:t>4) </a:t>
            </a:r>
            <a:r>
              <a:rPr lang="en-GB" sz="2400" u="sng" dirty="0">
                <a:effectLst/>
                <a:hlinkClick r:id="rId2"/>
              </a:rPr>
              <a:t>Women's work in Vietnam</a:t>
            </a:r>
            <a:endParaRPr lang="en-GB" sz="2400" dirty="0">
              <a:effectLst/>
            </a:endParaRPr>
          </a:p>
          <a:p>
            <a:r>
              <a:rPr lang="en-GB" sz="2400" dirty="0">
                <a:effectLst/>
              </a:rPr>
              <a:t>5) </a:t>
            </a:r>
            <a:r>
              <a:rPr lang="en-GB" sz="2400" u="sng" dirty="0">
                <a:effectLst/>
                <a:hlinkClick r:id="rId3"/>
              </a:rPr>
              <a:t>Assignment writing workshop</a:t>
            </a:r>
            <a:endParaRPr lang="en-GB" sz="2400" dirty="0">
              <a:effectLst/>
            </a:endParaRPr>
          </a:p>
          <a:p>
            <a:r>
              <a:rPr lang="en-GB" sz="2400" dirty="0">
                <a:effectLst/>
              </a:rPr>
              <a:t>6) Reading Week [no seminar]</a:t>
            </a:r>
          </a:p>
          <a:p>
            <a:r>
              <a:rPr lang="en-GB" sz="2400" dirty="0">
                <a:effectLst/>
              </a:rPr>
              <a:t>7) </a:t>
            </a:r>
            <a:r>
              <a:rPr lang="en-GB" sz="2400" u="sng" dirty="0">
                <a:effectLst/>
                <a:hlinkClick r:id="rId4"/>
              </a:rPr>
              <a:t>The fight over fighting women in Iraq and Afghanistan</a:t>
            </a:r>
            <a:endParaRPr lang="en-GB" sz="2400" dirty="0">
              <a:effectLst/>
            </a:endParaRPr>
          </a:p>
          <a:p>
            <a:pPr marL="0" indent="0">
              <a:buNone/>
            </a:pPr>
            <a:br>
              <a:rPr lang="en-GB" sz="2400" dirty="0"/>
            </a:br>
            <a:endParaRPr lang="en-US" sz="2400" dirty="0"/>
          </a:p>
        </p:txBody>
      </p:sp>
    </p:spTree>
    <p:extLst>
      <p:ext uri="{BB962C8B-B14F-4D97-AF65-F5344CB8AC3E}">
        <p14:creationId xmlns:p14="http://schemas.microsoft.com/office/powerpoint/2010/main" val="30323043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D6C31-E6E6-4248-BC9F-07AEC51CC8AE}"/>
              </a:ext>
            </a:extLst>
          </p:cNvPr>
          <p:cNvSpPr>
            <a:spLocks noGrp="1"/>
          </p:cNvSpPr>
          <p:nvPr>
            <p:ph type="title"/>
          </p:nvPr>
        </p:nvSpPr>
        <p:spPr>
          <a:xfrm>
            <a:off x="1141412" y="609600"/>
            <a:ext cx="10295411" cy="1905000"/>
          </a:xfrm>
        </p:spPr>
        <p:txBody>
          <a:bodyPr/>
          <a:lstStyle/>
          <a:p>
            <a:r>
              <a:rPr lang="en-US" b="1" dirty="0"/>
              <a:t>Part iii: </a:t>
            </a:r>
            <a:r>
              <a:rPr lang="en-GB" b="1" dirty="0">
                <a:effectLst/>
              </a:rPr>
              <a:t>Managing sexuality in the US military</a:t>
            </a:r>
            <a:endParaRPr lang="en-US" dirty="0"/>
          </a:p>
        </p:txBody>
      </p:sp>
      <p:sp>
        <p:nvSpPr>
          <p:cNvPr id="4" name="Content Placeholder 3">
            <a:extLst>
              <a:ext uri="{FF2B5EF4-FFF2-40B4-BE49-F238E27FC236}">
                <a16:creationId xmlns:a16="http://schemas.microsoft.com/office/drawing/2014/main" id="{C487DE89-5039-E64D-9426-72FE65C83A1A}"/>
              </a:ext>
            </a:extLst>
          </p:cNvPr>
          <p:cNvSpPr>
            <a:spLocks noGrp="1"/>
          </p:cNvSpPr>
          <p:nvPr>
            <p:ph sz="half" idx="1"/>
          </p:nvPr>
        </p:nvSpPr>
        <p:spPr>
          <a:xfrm>
            <a:off x="450375" y="2390063"/>
            <a:ext cx="5581484" cy="3124201"/>
          </a:xfrm>
        </p:spPr>
        <p:txBody>
          <a:bodyPr>
            <a:normAutofit/>
          </a:bodyPr>
          <a:lstStyle/>
          <a:p>
            <a:r>
              <a:rPr lang="en-GB" sz="2400" b="1" dirty="0">
                <a:effectLst/>
              </a:rPr>
              <a:t>Lectures</a:t>
            </a:r>
          </a:p>
          <a:p>
            <a:r>
              <a:rPr lang="en-GB" sz="2400" dirty="0">
                <a:effectLst/>
              </a:rPr>
              <a:t>8) The queerness of the military</a:t>
            </a:r>
          </a:p>
          <a:p>
            <a:r>
              <a:rPr lang="en-GB" sz="2400" dirty="0">
                <a:effectLst/>
              </a:rPr>
              <a:t>9) Sexual violence: </a:t>
            </a:r>
          </a:p>
          <a:p>
            <a:pPr marL="0" indent="0">
              <a:buNone/>
            </a:pPr>
            <a:r>
              <a:rPr lang="en-GB" sz="2400" dirty="0">
                <a:effectLst/>
              </a:rPr>
              <a:t>	an invisible war?</a:t>
            </a:r>
          </a:p>
          <a:p>
            <a:r>
              <a:rPr lang="en-GB" sz="2400" dirty="0">
                <a:effectLst/>
              </a:rPr>
              <a:t>10) Transgender service: the final 	frontier?</a:t>
            </a:r>
          </a:p>
          <a:p>
            <a:endParaRPr lang="en-US" dirty="0"/>
          </a:p>
        </p:txBody>
      </p:sp>
      <p:sp>
        <p:nvSpPr>
          <p:cNvPr id="5" name="Content Placeholder 4">
            <a:extLst>
              <a:ext uri="{FF2B5EF4-FFF2-40B4-BE49-F238E27FC236}">
                <a16:creationId xmlns:a16="http://schemas.microsoft.com/office/drawing/2014/main" id="{4A926517-CEA8-434C-9B37-8C8723FC68FD}"/>
              </a:ext>
            </a:extLst>
          </p:cNvPr>
          <p:cNvSpPr>
            <a:spLocks noGrp="1"/>
          </p:cNvSpPr>
          <p:nvPr>
            <p:ph sz="half" idx="2"/>
          </p:nvPr>
        </p:nvSpPr>
        <p:spPr>
          <a:xfrm>
            <a:off x="5840791" y="2047164"/>
            <a:ext cx="6073705" cy="3591636"/>
          </a:xfrm>
        </p:spPr>
        <p:txBody>
          <a:bodyPr>
            <a:normAutofit/>
          </a:bodyPr>
          <a:lstStyle/>
          <a:p>
            <a:r>
              <a:rPr lang="en-GB" sz="2400" b="1" dirty="0">
                <a:effectLst/>
              </a:rPr>
              <a:t>Seminars</a:t>
            </a:r>
          </a:p>
          <a:p>
            <a:r>
              <a:rPr lang="en-GB" sz="2400" dirty="0">
                <a:effectLst/>
              </a:rPr>
              <a:t>8) </a:t>
            </a:r>
            <a:r>
              <a:rPr lang="en-GB" sz="2400" u="sng" dirty="0">
                <a:effectLst/>
                <a:hlinkClick r:id="rId2"/>
              </a:rPr>
              <a:t>DADT and its repeal</a:t>
            </a:r>
            <a:endParaRPr lang="en-GB" sz="2400" dirty="0">
              <a:effectLst/>
            </a:endParaRPr>
          </a:p>
          <a:p>
            <a:r>
              <a:rPr lang="en-GB" sz="2400" dirty="0">
                <a:effectLst/>
              </a:rPr>
              <a:t>9) </a:t>
            </a:r>
            <a:r>
              <a:rPr lang="en-GB" sz="2400" u="sng" dirty="0">
                <a:effectLst/>
                <a:hlinkClick r:id="rId3"/>
              </a:rPr>
              <a:t>Rape and sexual violence within the US military</a:t>
            </a:r>
            <a:endParaRPr lang="en-GB" sz="2400" dirty="0">
              <a:effectLst/>
            </a:endParaRPr>
          </a:p>
          <a:p>
            <a:r>
              <a:rPr lang="en-GB" sz="2400" dirty="0">
                <a:effectLst/>
              </a:rPr>
              <a:t>10) </a:t>
            </a:r>
            <a:r>
              <a:rPr lang="en-GB" sz="2400" u="sng" dirty="0">
                <a:effectLst/>
                <a:hlinkClick r:id="rId4"/>
              </a:rPr>
              <a:t>Conclusions?</a:t>
            </a:r>
            <a:endParaRPr lang="en-GB" sz="2400" dirty="0">
              <a:effectLst/>
            </a:endParaRPr>
          </a:p>
          <a:p>
            <a:endParaRPr lang="en-GB" sz="2400" dirty="0">
              <a:effectLst/>
            </a:endParaRPr>
          </a:p>
          <a:p>
            <a:endParaRPr lang="en-US" dirty="0"/>
          </a:p>
        </p:txBody>
      </p:sp>
    </p:spTree>
    <p:extLst>
      <p:ext uri="{BB962C8B-B14F-4D97-AF65-F5344CB8AC3E}">
        <p14:creationId xmlns:p14="http://schemas.microsoft.com/office/powerpoint/2010/main" val="23131539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8639A5-7465-3B48-8913-35DC3B85F934}"/>
              </a:ext>
            </a:extLst>
          </p:cNvPr>
          <p:cNvSpPr>
            <a:spLocks noGrp="1"/>
          </p:cNvSpPr>
          <p:nvPr>
            <p:ph type="title"/>
          </p:nvPr>
        </p:nvSpPr>
        <p:spPr>
          <a:xfrm>
            <a:off x="909401" y="-277504"/>
            <a:ext cx="9905998" cy="1905000"/>
          </a:xfrm>
        </p:spPr>
        <p:txBody>
          <a:bodyPr/>
          <a:lstStyle/>
          <a:p>
            <a:r>
              <a:rPr lang="en-US" b="1" dirty="0"/>
              <a:t>Seminar preparation</a:t>
            </a:r>
          </a:p>
        </p:txBody>
      </p:sp>
      <p:sp>
        <p:nvSpPr>
          <p:cNvPr id="3" name="Content Placeholder 2">
            <a:extLst>
              <a:ext uri="{FF2B5EF4-FFF2-40B4-BE49-F238E27FC236}">
                <a16:creationId xmlns:a16="http://schemas.microsoft.com/office/drawing/2014/main" id="{DEBB65D6-0802-BE46-BD9A-F28D055407BD}"/>
              </a:ext>
            </a:extLst>
          </p:cNvPr>
          <p:cNvSpPr>
            <a:spLocks noGrp="1"/>
          </p:cNvSpPr>
          <p:nvPr>
            <p:ph idx="1"/>
          </p:nvPr>
        </p:nvSpPr>
        <p:spPr>
          <a:xfrm>
            <a:off x="518615" y="1078174"/>
            <a:ext cx="10849970" cy="5377218"/>
          </a:xfrm>
        </p:spPr>
        <p:txBody>
          <a:bodyPr>
            <a:noAutofit/>
          </a:bodyPr>
          <a:lstStyle/>
          <a:p>
            <a:r>
              <a:rPr lang="en-US" sz="2400" dirty="0"/>
              <a:t>Required readings each week; supplementary reading is suggested for further background and/or more detail; for assignment preparation</a:t>
            </a:r>
          </a:p>
          <a:p>
            <a:r>
              <a:rPr lang="en-US" sz="2400" dirty="0"/>
              <a:t>Usually one primary source and two scholarly articles</a:t>
            </a:r>
          </a:p>
          <a:p>
            <a:r>
              <a:rPr lang="en-US" sz="2400" dirty="0"/>
              <a:t>Take notes– but don’t go overboard. Think, don’t just transcribe.</a:t>
            </a:r>
          </a:p>
          <a:p>
            <a:r>
              <a:rPr lang="en-US" sz="2400" dirty="0"/>
              <a:t>Look at the seminar questions </a:t>
            </a:r>
            <a:r>
              <a:rPr lang="en-US" sz="2400" b="1" dirty="0"/>
              <a:t>before</a:t>
            </a:r>
            <a:r>
              <a:rPr lang="en-US" sz="2400" dirty="0"/>
              <a:t> you start reading</a:t>
            </a:r>
          </a:p>
          <a:p>
            <a:r>
              <a:rPr lang="en-US" sz="2400" dirty="0"/>
              <a:t>Use these as prompts to guide you through the material, keeping you attuned to what you should be reading </a:t>
            </a:r>
            <a:r>
              <a:rPr lang="en-US" sz="2400" i="1" dirty="0"/>
              <a:t>for</a:t>
            </a:r>
          </a:p>
          <a:p>
            <a:r>
              <a:rPr lang="en-US" sz="2400" dirty="0"/>
              <a:t>But also remain alert to what you find most surprising and notable– and hence most in need of discussion</a:t>
            </a:r>
          </a:p>
          <a:p>
            <a:r>
              <a:rPr lang="en-US" sz="2400" dirty="0"/>
              <a:t>Think about the questions again, having taken a step back from the reading</a:t>
            </a:r>
          </a:p>
          <a:p>
            <a:r>
              <a:rPr lang="en-US" sz="2400" dirty="0"/>
              <a:t>Come to class with your talking points ready! I want to hear what you think.</a:t>
            </a:r>
          </a:p>
        </p:txBody>
      </p:sp>
    </p:spTree>
    <p:extLst>
      <p:ext uri="{BB962C8B-B14F-4D97-AF65-F5344CB8AC3E}">
        <p14:creationId xmlns:p14="http://schemas.microsoft.com/office/powerpoint/2010/main" val="29780060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F86CBA-F3A7-894F-964E-0323E1D50732}"/>
              </a:ext>
            </a:extLst>
          </p:cNvPr>
          <p:cNvSpPr>
            <a:spLocks noGrp="1"/>
          </p:cNvSpPr>
          <p:nvPr>
            <p:ph type="title"/>
          </p:nvPr>
        </p:nvSpPr>
        <p:spPr>
          <a:xfrm>
            <a:off x="936696" y="-390099"/>
            <a:ext cx="9905998" cy="1905000"/>
          </a:xfrm>
        </p:spPr>
        <p:txBody>
          <a:bodyPr>
            <a:normAutofit/>
          </a:bodyPr>
          <a:lstStyle/>
          <a:p>
            <a:r>
              <a:rPr lang="en-US" sz="3600" dirty="0">
                <a:solidFill>
                  <a:srgbClr val="FF0000"/>
                </a:solidFill>
              </a:rPr>
              <a:t>Us war-making since 1945</a:t>
            </a:r>
          </a:p>
        </p:txBody>
      </p:sp>
      <p:sp>
        <p:nvSpPr>
          <p:cNvPr id="3" name="Content Placeholder 2">
            <a:extLst>
              <a:ext uri="{FF2B5EF4-FFF2-40B4-BE49-F238E27FC236}">
                <a16:creationId xmlns:a16="http://schemas.microsoft.com/office/drawing/2014/main" id="{2BA735E4-A065-994F-9B95-F934D1BD2C7D}"/>
              </a:ext>
            </a:extLst>
          </p:cNvPr>
          <p:cNvSpPr>
            <a:spLocks noGrp="1"/>
          </p:cNvSpPr>
          <p:nvPr>
            <p:ph idx="1"/>
          </p:nvPr>
        </p:nvSpPr>
        <p:spPr>
          <a:xfrm>
            <a:off x="622796" y="1692324"/>
            <a:ext cx="11332641" cy="5676332"/>
          </a:xfrm>
        </p:spPr>
        <p:txBody>
          <a:bodyPr>
            <a:normAutofit fontScale="92500" lnSpcReduction="20000"/>
          </a:bodyPr>
          <a:lstStyle/>
          <a:p>
            <a:r>
              <a:rPr lang="en-US" sz="2800" dirty="0"/>
              <a:t>Sept. 1945: WWII officially concludes with </a:t>
            </a:r>
            <a:r>
              <a:rPr lang="en-US" sz="2800" dirty="0" err="1"/>
              <a:t>japan’s</a:t>
            </a:r>
            <a:r>
              <a:rPr lang="en-US" sz="2800" dirty="0"/>
              <a:t> surrender</a:t>
            </a:r>
          </a:p>
          <a:p>
            <a:r>
              <a:rPr lang="en-US" sz="2800" dirty="0"/>
              <a:t>Us forces continue to occupy part of Germany; japan; </a:t>
            </a:r>
            <a:r>
              <a:rPr lang="en-US" sz="2800" dirty="0" err="1"/>
              <a:t>korea</a:t>
            </a:r>
            <a:r>
              <a:rPr lang="en-US" sz="2800" dirty="0"/>
              <a:t>; and Italy for varying lengths of time into the 1950s; US bases remain thereafter</a:t>
            </a:r>
          </a:p>
          <a:p>
            <a:r>
              <a:rPr lang="en-US" sz="2800" dirty="0"/>
              <a:t>By 1948: ‘Cold war’ under way with </a:t>
            </a:r>
            <a:r>
              <a:rPr lang="en-US" sz="2800" dirty="0" err="1"/>
              <a:t>ussr</a:t>
            </a:r>
            <a:r>
              <a:rPr lang="en-US" sz="2800" dirty="0"/>
              <a:t> (and </a:t>
            </a:r>
            <a:r>
              <a:rPr lang="en-US" sz="2800" dirty="0" err="1"/>
              <a:t>prc</a:t>
            </a:r>
            <a:r>
              <a:rPr lang="en-US" sz="2800" dirty="0"/>
              <a:t> after 1949)</a:t>
            </a:r>
          </a:p>
          <a:p>
            <a:r>
              <a:rPr lang="en-US" sz="2800" dirty="0"/>
              <a:t>1950-53: Korean war </a:t>
            </a:r>
          </a:p>
          <a:p>
            <a:r>
              <a:rPr lang="en-US" sz="2800" dirty="0"/>
              <a:t>1955(?)-75: Vietnam War </a:t>
            </a:r>
          </a:p>
          <a:p>
            <a:r>
              <a:rPr lang="en-US" sz="2800" dirty="0"/>
              <a:t>1990-91: gulf war vs. Iraq</a:t>
            </a:r>
          </a:p>
          <a:p>
            <a:r>
              <a:rPr lang="en-US" sz="2800" dirty="0"/>
              <a:t>Oct. 2001 - : Operation enduring freedom</a:t>
            </a:r>
          </a:p>
          <a:p>
            <a:r>
              <a:rPr lang="en-US" sz="2800" dirty="0"/>
              <a:t>March 2003 - : Operation Iraqi freedom </a:t>
            </a:r>
          </a:p>
          <a:p>
            <a:endParaRPr lang="en-US" sz="2800" dirty="0"/>
          </a:p>
          <a:p>
            <a:r>
              <a:rPr lang="en-US" sz="2800" dirty="0"/>
              <a:t>This list doesn’t include numerous overseas actions; ‘humanitarian interventions’ and involvement in national and regional conflicts</a:t>
            </a:r>
          </a:p>
          <a:p>
            <a:endParaRPr lang="en-US" sz="2800" dirty="0"/>
          </a:p>
          <a:p>
            <a:endParaRPr lang="en-US" sz="2800" dirty="0"/>
          </a:p>
          <a:p>
            <a:endParaRPr lang="en-US" sz="2800" dirty="0"/>
          </a:p>
        </p:txBody>
      </p:sp>
    </p:spTree>
    <p:extLst>
      <p:ext uri="{BB962C8B-B14F-4D97-AF65-F5344CB8AC3E}">
        <p14:creationId xmlns:p14="http://schemas.microsoft.com/office/powerpoint/2010/main" val="2717486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CD5ADCB-CF8C-A549-B4B1-C54ABEE0D12E}"/>
              </a:ext>
            </a:extLst>
          </p:cNvPr>
          <p:cNvSpPr>
            <a:spLocks noGrp="1"/>
          </p:cNvSpPr>
          <p:nvPr>
            <p:ph type="title"/>
          </p:nvPr>
        </p:nvSpPr>
        <p:spPr/>
        <p:txBody>
          <a:bodyPr/>
          <a:lstStyle/>
          <a:p>
            <a:r>
              <a:rPr lang="en-US" dirty="0"/>
              <a:t>About the us military</a:t>
            </a:r>
          </a:p>
        </p:txBody>
      </p:sp>
      <p:sp>
        <p:nvSpPr>
          <p:cNvPr id="5" name="Text Placeholder 4">
            <a:extLst>
              <a:ext uri="{FF2B5EF4-FFF2-40B4-BE49-F238E27FC236}">
                <a16:creationId xmlns:a16="http://schemas.microsoft.com/office/drawing/2014/main" id="{43CEA6AB-6FD1-6242-AA01-ED302D1A3091}"/>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911142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E472318-0CA5-3442-BF6D-3EC32509C99D}"/>
              </a:ext>
            </a:extLst>
          </p:cNvPr>
          <p:cNvPicPr>
            <a:picLocks noChangeAspect="1"/>
          </p:cNvPicPr>
          <p:nvPr/>
        </p:nvPicPr>
        <p:blipFill>
          <a:blip r:embed="rId2"/>
          <a:stretch>
            <a:fillRect/>
          </a:stretch>
        </p:blipFill>
        <p:spPr>
          <a:xfrm>
            <a:off x="586855" y="44609"/>
            <a:ext cx="10790641" cy="6641826"/>
          </a:xfrm>
          <a:prstGeom prst="rect">
            <a:avLst/>
          </a:prstGeom>
        </p:spPr>
      </p:pic>
      <p:sp>
        <p:nvSpPr>
          <p:cNvPr id="5" name="Rectangle 4">
            <a:extLst>
              <a:ext uri="{FF2B5EF4-FFF2-40B4-BE49-F238E27FC236}">
                <a16:creationId xmlns:a16="http://schemas.microsoft.com/office/drawing/2014/main" id="{3B4ABC37-13CD-FB48-AD59-70425BFA7D50}"/>
              </a:ext>
            </a:extLst>
          </p:cNvPr>
          <p:cNvSpPr/>
          <p:nvPr/>
        </p:nvSpPr>
        <p:spPr>
          <a:xfrm>
            <a:off x="586855" y="6040104"/>
            <a:ext cx="10904560" cy="646331"/>
          </a:xfrm>
          <a:prstGeom prst="rect">
            <a:avLst/>
          </a:prstGeom>
        </p:spPr>
        <p:txBody>
          <a:bodyPr wrap="square">
            <a:spAutoFit/>
          </a:bodyPr>
          <a:lstStyle/>
          <a:p>
            <a:r>
              <a:rPr lang="en-US" dirty="0">
                <a:solidFill>
                  <a:srgbClr val="FF0000"/>
                </a:solidFill>
                <a:hlinkClick r:id="rId3"/>
              </a:rPr>
              <a:t>https://www.politico.com/magazine/story/2015/06/us-military-bases-around-the-world-119321</a:t>
            </a:r>
            <a:endParaRPr lang="en-US" dirty="0">
              <a:solidFill>
                <a:srgbClr val="FF0000"/>
              </a:solidFill>
            </a:endParaRPr>
          </a:p>
          <a:p>
            <a:endParaRPr lang="en-US" dirty="0">
              <a:solidFill>
                <a:srgbClr val="FF0000"/>
              </a:solidFill>
            </a:endParaRPr>
          </a:p>
        </p:txBody>
      </p:sp>
    </p:spTree>
    <p:extLst>
      <p:ext uri="{BB962C8B-B14F-4D97-AF65-F5344CB8AC3E}">
        <p14:creationId xmlns:p14="http://schemas.microsoft.com/office/powerpoint/2010/main" val="35117447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C09897-1E56-714F-B210-9D46CD582B61}"/>
              </a:ext>
            </a:extLst>
          </p:cNvPr>
          <p:cNvSpPr>
            <a:spLocks noGrp="1"/>
          </p:cNvSpPr>
          <p:nvPr>
            <p:ph type="title"/>
          </p:nvPr>
        </p:nvSpPr>
        <p:spPr>
          <a:xfrm>
            <a:off x="868458" y="-100084"/>
            <a:ext cx="10882264" cy="1905000"/>
          </a:xfrm>
        </p:spPr>
        <p:txBody>
          <a:bodyPr/>
          <a:lstStyle/>
          <a:p>
            <a:r>
              <a:rPr lang="en-US" dirty="0">
                <a:solidFill>
                  <a:srgbClr val="FF0000"/>
                </a:solidFill>
              </a:rPr>
              <a:t>Key changes in the structure of the us military since 1945</a:t>
            </a:r>
          </a:p>
        </p:txBody>
      </p:sp>
      <p:sp>
        <p:nvSpPr>
          <p:cNvPr id="3" name="Content Placeholder 2">
            <a:extLst>
              <a:ext uri="{FF2B5EF4-FFF2-40B4-BE49-F238E27FC236}">
                <a16:creationId xmlns:a16="http://schemas.microsoft.com/office/drawing/2014/main" id="{3176AEF0-5AE9-F547-9750-A49C7210E394}"/>
              </a:ext>
            </a:extLst>
          </p:cNvPr>
          <p:cNvSpPr>
            <a:spLocks noGrp="1"/>
          </p:cNvSpPr>
          <p:nvPr>
            <p:ph idx="1"/>
          </p:nvPr>
        </p:nvSpPr>
        <p:spPr>
          <a:xfrm>
            <a:off x="682388" y="1255594"/>
            <a:ext cx="11068334" cy="5281683"/>
          </a:xfrm>
        </p:spPr>
        <p:txBody>
          <a:bodyPr>
            <a:normAutofit/>
          </a:bodyPr>
          <a:lstStyle/>
          <a:p>
            <a:r>
              <a:rPr lang="en-US" sz="3200" dirty="0"/>
              <a:t>NB: “the Military” serves as an umbrella term for the us Army, the us marine corps, the us air force (founded 1947), the us navy, the us coast guard, and the reserve services</a:t>
            </a:r>
          </a:p>
          <a:p>
            <a:r>
              <a:rPr lang="en-US" sz="3200" dirty="0"/>
              <a:t>1948: Desegregation</a:t>
            </a:r>
          </a:p>
          <a:p>
            <a:r>
              <a:rPr lang="en-US" sz="3200" dirty="0"/>
              <a:t>1973: all-volunteer forces introduced– a signal shift away from reliance on the draft to career services</a:t>
            </a:r>
          </a:p>
          <a:p>
            <a:r>
              <a:rPr lang="en-US" sz="3200" dirty="0"/>
              <a:t>But American men aged 18+ are still required to register for “Selective service”</a:t>
            </a:r>
          </a:p>
        </p:txBody>
      </p:sp>
    </p:spTree>
    <p:extLst>
      <p:ext uri="{BB962C8B-B14F-4D97-AF65-F5344CB8AC3E}">
        <p14:creationId xmlns:p14="http://schemas.microsoft.com/office/powerpoint/2010/main" val="39230053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A89B66-C010-9741-820D-4D3A95A38D29}"/>
              </a:ext>
            </a:extLst>
          </p:cNvPr>
          <p:cNvSpPr>
            <a:spLocks noGrp="1"/>
          </p:cNvSpPr>
          <p:nvPr>
            <p:ph type="title"/>
          </p:nvPr>
        </p:nvSpPr>
        <p:spPr>
          <a:xfrm>
            <a:off x="600501" y="0"/>
            <a:ext cx="10405967" cy="1378424"/>
          </a:xfrm>
        </p:spPr>
        <p:txBody>
          <a:bodyPr/>
          <a:lstStyle/>
          <a:p>
            <a:r>
              <a:rPr lang="en-US" dirty="0">
                <a:solidFill>
                  <a:srgbClr val="FF0000"/>
                </a:solidFill>
              </a:rPr>
              <a:t>Women in uniform</a:t>
            </a:r>
          </a:p>
        </p:txBody>
      </p:sp>
      <p:sp>
        <p:nvSpPr>
          <p:cNvPr id="3" name="Content Placeholder 2">
            <a:extLst>
              <a:ext uri="{FF2B5EF4-FFF2-40B4-BE49-F238E27FC236}">
                <a16:creationId xmlns:a16="http://schemas.microsoft.com/office/drawing/2014/main" id="{EBE312EE-772C-624D-A75A-B8C8C307A563}"/>
              </a:ext>
            </a:extLst>
          </p:cNvPr>
          <p:cNvSpPr>
            <a:spLocks noGrp="1"/>
          </p:cNvSpPr>
          <p:nvPr>
            <p:ph idx="1"/>
          </p:nvPr>
        </p:nvSpPr>
        <p:spPr>
          <a:xfrm>
            <a:off x="286602" y="1343167"/>
            <a:ext cx="11778018" cy="5664959"/>
          </a:xfrm>
        </p:spPr>
        <p:txBody>
          <a:bodyPr>
            <a:normAutofit fontScale="92500"/>
          </a:bodyPr>
          <a:lstStyle/>
          <a:p>
            <a:r>
              <a:rPr lang="en-US" sz="2800" dirty="0" err="1"/>
              <a:t>WWii</a:t>
            </a:r>
            <a:r>
              <a:rPr lang="en-US" sz="2800" dirty="0"/>
              <a:t>: approx. 400,000 women served in uniform in the women’s army corps [</a:t>
            </a:r>
            <a:r>
              <a:rPr lang="en-US" sz="2800" dirty="0" err="1"/>
              <a:t>wac</a:t>
            </a:r>
            <a:r>
              <a:rPr lang="en-US" sz="2800" dirty="0"/>
              <a:t>], the marine corps women’s reserve and the army nurse corps (a women only branch, 1901-55)</a:t>
            </a:r>
          </a:p>
          <a:p>
            <a:r>
              <a:rPr lang="en-GB" sz="2800" dirty="0">
                <a:effectLst/>
              </a:rPr>
              <a:t>1948: </a:t>
            </a:r>
            <a:r>
              <a:rPr lang="en-GB" sz="2800" dirty="0">
                <a:solidFill>
                  <a:srgbClr val="FF0000"/>
                </a:solidFill>
                <a:effectLst/>
              </a:rPr>
              <a:t>Women’s Armed Services Integration Act</a:t>
            </a:r>
            <a:r>
              <a:rPr lang="en-GB" sz="2800" dirty="0">
                <a:effectLst/>
              </a:rPr>
              <a:t>, letting women serve as full, permanent members of all of the branches of the military.</a:t>
            </a:r>
          </a:p>
          <a:p>
            <a:r>
              <a:rPr lang="en-GB" sz="2800" dirty="0">
                <a:effectLst/>
              </a:rPr>
              <a:t>But It limited the number of women who could serve to </a:t>
            </a:r>
            <a:r>
              <a:rPr lang="en-GB" sz="2800" dirty="0">
                <a:solidFill>
                  <a:srgbClr val="FF0000"/>
                </a:solidFill>
                <a:effectLst/>
              </a:rPr>
              <a:t>2%</a:t>
            </a:r>
            <a:r>
              <a:rPr lang="en-GB" sz="2800" dirty="0">
                <a:effectLst/>
              </a:rPr>
              <a:t> of any military branch, allowed the military to involuntarily discharge pregnant women, and it capped the number of women who could become officers.</a:t>
            </a:r>
          </a:p>
          <a:p>
            <a:r>
              <a:rPr lang="en-GB" sz="2800" dirty="0">
                <a:effectLst/>
              </a:rPr>
              <a:t> the act also prevented women from commanding men or ever serving in combat. </a:t>
            </a:r>
          </a:p>
          <a:p>
            <a:r>
              <a:rPr lang="en-GB" sz="1900" dirty="0">
                <a:effectLst/>
              </a:rPr>
              <a:t>Read more: </a:t>
            </a:r>
            <a:r>
              <a:rPr lang="en-GB" sz="1900" dirty="0">
                <a:effectLst/>
                <a:hlinkClick r:id="rId2"/>
              </a:rPr>
              <a:t>https://www.army.mil/women/history/</a:t>
            </a:r>
            <a:endParaRPr lang="en-GB" sz="1900" dirty="0">
              <a:effectLst/>
            </a:endParaRPr>
          </a:p>
          <a:p>
            <a:r>
              <a:rPr lang="en-US" sz="1900" dirty="0">
                <a:hlinkClick r:id="rId3"/>
              </a:rPr>
              <a:t>https://www.history.com/news/women-fought-armed-forces-war-service</a:t>
            </a:r>
            <a:endParaRPr lang="en-US" sz="1900" dirty="0"/>
          </a:p>
          <a:p>
            <a:endParaRPr lang="en-US" sz="2800" dirty="0"/>
          </a:p>
        </p:txBody>
      </p:sp>
    </p:spTree>
    <p:extLst>
      <p:ext uri="{BB962C8B-B14F-4D97-AF65-F5344CB8AC3E}">
        <p14:creationId xmlns:p14="http://schemas.microsoft.com/office/powerpoint/2010/main" val="38988532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C6122-3329-484E-B7A5-BD698D6DA53C}"/>
              </a:ext>
            </a:extLst>
          </p:cNvPr>
          <p:cNvSpPr>
            <a:spLocks noGrp="1"/>
          </p:cNvSpPr>
          <p:nvPr>
            <p:ph type="title"/>
          </p:nvPr>
        </p:nvSpPr>
        <p:spPr>
          <a:xfrm>
            <a:off x="595502" y="-168323"/>
            <a:ext cx="9905998" cy="1905000"/>
          </a:xfrm>
        </p:spPr>
        <p:txBody>
          <a:bodyPr/>
          <a:lstStyle/>
          <a:p>
            <a:r>
              <a:rPr lang="en-US" dirty="0"/>
              <a:t>Women in combat</a:t>
            </a:r>
          </a:p>
        </p:txBody>
      </p:sp>
      <p:pic>
        <p:nvPicPr>
          <p:cNvPr id="4" name="Content Placeholder 3">
            <a:extLst>
              <a:ext uri="{FF2B5EF4-FFF2-40B4-BE49-F238E27FC236}">
                <a16:creationId xmlns:a16="http://schemas.microsoft.com/office/drawing/2014/main" id="{5DC943F7-2410-C44E-9B75-CCDE04B4B3AC}"/>
              </a:ext>
            </a:extLst>
          </p:cNvPr>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353320" y="1228299"/>
            <a:ext cx="8531934" cy="4549254"/>
          </a:xfrm>
          <a:prstGeom prst="rect">
            <a:avLst/>
          </a:prstGeom>
        </p:spPr>
      </p:pic>
      <p:sp>
        <p:nvSpPr>
          <p:cNvPr id="5" name="Rectangle 4">
            <a:extLst>
              <a:ext uri="{FF2B5EF4-FFF2-40B4-BE49-F238E27FC236}">
                <a16:creationId xmlns:a16="http://schemas.microsoft.com/office/drawing/2014/main" id="{17D50585-B04A-3645-A06B-35485C2D2E09}"/>
              </a:ext>
            </a:extLst>
          </p:cNvPr>
          <p:cNvSpPr/>
          <p:nvPr/>
        </p:nvSpPr>
        <p:spPr>
          <a:xfrm>
            <a:off x="353321" y="5777553"/>
            <a:ext cx="8722440" cy="923330"/>
          </a:xfrm>
          <a:prstGeom prst="rect">
            <a:avLst/>
          </a:prstGeom>
        </p:spPr>
        <p:txBody>
          <a:bodyPr wrap="square">
            <a:spAutoFit/>
          </a:bodyPr>
          <a:lstStyle/>
          <a:p>
            <a:r>
              <a:rPr lang="en-GB" dirty="0">
                <a:solidFill>
                  <a:srgbClr val="666666"/>
                </a:solidFill>
                <a:latin typeface="nyt-imperial"/>
              </a:rPr>
              <a:t>United States Army First Lt. Shaye Haver, </a:t>
            </a:r>
            <a:r>
              <a:rPr lang="en-GB" dirty="0" err="1">
                <a:solidFill>
                  <a:srgbClr val="666666"/>
                </a:solidFill>
                <a:latin typeface="nyt-imperial"/>
              </a:rPr>
              <a:t>center</a:t>
            </a:r>
            <a:r>
              <a:rPr lang="en-GB" dirty="0">
                <a:solidFill>
                  <a:srgbClr val="666666"/>
                </a:solidFill>
                <a:latin typeface="nyt-imperial"/>
              </a:rPr>
              <a:t>, and Capt. Kristen </a:t>
            </a:r>
            <a:r>
              <a:rPr lang="en-GB" dirty="0" err="1">
                <a:solidFill>
                  <a:srgbClr val="666666"/>
                </a:solidFill>
                <a:latin typeface="nyt-imperial"/>
              </a:rPr>
              <a:t>Griest</a:t>
            </a:r>
            <a:r>
              <a:rPr lang="en-GB" dirty="0">
                <a:solidFill>
                  <a:srgbClr val="666666"/>
                </a:solidFill>
                <a:latin typeface="nyt-imperial"/>
              </a:rPr>
              <a:t>, right, in August after becoming the first female graduates of the Army's demanding Ranger </a:t>
            </a:r>
            <a:r>
              <a:rPr lang="en-GB" dirty="0" err="1">
                <a:solidFill>
                  <a:srgbClr val="666666"/>
                </a:solidFill>
                <a:latin typeface="nyt-imperial"/>
              </a:rPr>
              <a:t>School.</a:t>
            </a:r>
            <a:r>
              <a:rPr lang="en-GB" dirty="0" err="1">
                <a:solidFill>
                  <a:srgbClr val="888888"/>
                </a:solidFill>
                <a:latin typeface="inherit"/>
              </a:rPr>
              <a:t>Credit</a:t>
            </a:r>
            <a:r>
              <a:rPr lang="en-GB" dirty="0">
                <a:solidFill>
                  <a:srgbClr val="888888"/>
                </a:solidFill>
                <a:latin typeface="inherit"/>
              </a:rPr>
              <a:t>...John Bazemore/Associated Press</a:t>
            </a:r>
            <a:endParaRPr lang="en-US" dirty="0"/>
          </a:p>
        </p:txBody>
      </p:sp>
      <p:sp>
        <p:nvSpPr>
          <p:cNvPr id="6" name="Rectangle 5">
            <a:extLst>
              <a:ext uri="{FF2B5EF4-FFF2-40B4-BE49-F238E27FC236}">
                <a16:creationId xmlns:a16="http://schemas.microsoft.com/office/drawing/2014/main" id="{1DE37D51-FD20-2740-8F2F-95C16F2E3CE7}"/>
              </a:ext>
            </a:extLst>
          </p:cNvPr>
          <p:cNvSpPr/>
          <p:nvPr/>
        </p:nvSpPr>
        <p:spPr>
          <a:xfrm>
            <a:off x="9127436" y="1228299"/>
            <a:ext cx="3090765" cy="5139869"/>
          </a:xfrm>
          <a:prstGeom prst="rect">
            <a:avLst/>
          </a:prstGeom>
        </p:spPr>
        <p:txBody>
          <a:bodyPr wrap="square">
            <a:spAutoFit/>
          </a:bodyPr>
          <a:lstStyle/>
          <a:p>
            <a:pPr fontAlgn="base"/>
            <a:r>
              <a:rPr lang="en-GB" sz="2800" b="1" i="1" dirty="0">
                <a:latin typeface="inherit"/>
              </a:rPr>
              <a:t>“All Combat Roles Now Open to Women, </a:t>
            </a:r>
            <a:r>
              <a:rPr lang="en-GB" sz="2800" b="1" i="1" dirty="0" err="1">
                <a:latin typeface="inherit"/>
              </a:rPr>
              <a:t>Defense</a:t>
            </a:r>
            <a:r>
              <a:rPr lang="en-GB" sz="2800" b="1" i="1" dirty="0">
                <a:latin typeface="inherit"/>
              </a:rPr>
              <a:t> Secretary Says”</a:t>
            </a:r>
          </a:p>
          <a:p>
            <a:pPr fontAlgn="base"/>
            <a:endParaRPr lang="en-GB" sz="2800" b="1" i="1" dirty="0">
              <a:effectLst/>
              <a:latin typeface="inherit"/>
            </a:endParaRPr>
          </a:p>
          <a:p>
            <a:pPr fontAlgn="base"/>
            <a:r>
              <a:rPr lang="en-GB" sz="2800" b="1" i="1" dirty="0">
                <a:latin typeface="inherit"/>
              </a:rPr>
              <a:t>New York Times</a:t>
            </a:r>
            <a:endParaRPr lang="en-GB" sz="2800" b="1" i="1" dirty="0">
              <a:effectLst/>
              <a:latin typeface="inherit"/>
            </a:endParaRPr>
          </a:p>
          <a:p>
            <a:pPr fontAlgn="base"/>
            <a:r>
              <a:rPr lang="en-GB" sz="2800" b="1" dirty="0">
                <a:effectLst/>
                <a:latin typeface="inherit"/>
              </a:rPr>
              <a:t>Dec. 3, 2015</a:t>
            </a:r>
          </a:p>
          <a:p>
            <a:pPr fontAlgn="base"/>
            <a:endParaRPr lang="en-GB" sz="2800" b="1" i="1" dirty="0">
              <a:solidFill>
                <a:srgbClr val="FF0000"/>
              </a:solidFill>
              <a:latin typeface="inherit"/>
            </a:endParaRPr>
          </a:p>
          <a:p>
            <a:pPr fontAlgn="base"/>
            <a:r>
              <a:rPr lang="en-GB" sz="1600" b="1" i="1" dirty="0">
                <a:solidFill>
                  <a:srgbClr val="FF0000"/>
                </a:solidFill>
                <a:latin typeface="inherit"/>
                <a:hlinkClick r:id="rId3"/>
              </a:rPr>
              <a:t>https://www.nytimes.com/2015/12/04/us/politics/combat-military-women-ash-carter.html</a:t>
            </a:r>
            <a:endParaRPr lang="en-GB" sz="1600" b="1" i="1" dirty="0">
              <a:solidFill>
                <a:srgbClr val="FF0000"/>
              </a:solidFill>
              <a:latin typeface="inherit"/>
            </a:endParaRPr>
          </a:p>
          <a:p>
            <a:pPr fontAlgn="base"/>
            <a:endParaRPr lang="en-GB" sz="2800" b="1" i="1" dirty="0">
              <a:solidFill>
                <a:srgbClr val="FF0000"/>
              </a:solidFill>
              <a:effectLst/>
              <a:latin typeface="inherit"/>
            </a:endParaRPr>
          </a:p>
          <a:p>
            <a:pPr fontAlgn="base"/>
            <a:endParaRPr lang="en-GB" sz="2800" b="1" i="1" dirty="0">
              <a:solidFill>
                <a:srgbClr val="FF0000"/>
              </a:solidFill>
              <a:effectLst/>
              <a:latin typeface="nyt-cheltenham"/>
            </a:endParaRPr>
          </a:p>
        </p:txBody>
      </p:sp>
    </p:spTree>
    <p:extLst>
      <p:ext uri="{BB962C8B-B14F-4D97-AF65-F5344CB8AC3E}">
        <p14:creationId xmlns:p14="http://schemas.microsoft.com/office/powerpoint/2010/main" val="6192216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DB9667-C0DE-4448-904F-DB772F182764}"/>
              </a:ext>
            </a:extLst>
          </p:cNvPr>
          <p:cNvSpPr>
            <a:spLocks noGrp="1"/>
          </p:cNvSpPr>
          <p:nvPr>
            <p:ph type="title"/>
          </p:nvPr>
        </p:nvSpPr>
        <p:spPr>
          <a:xfrm>
            <a:off x="731980" y="-400334"/>
            <a:ext cx="9905998" cy="1905000"/>
          </a:xfrm>
        </p:spPr>
        <p:txBody>
          <a:bodyPr/>
          <a:lstStyle/>
          <a:p>
            <a:r>
              <a:rPr lang="en-US" dirty="0" err="1">
                <a:solidFill>
                  <a:srgbClr val="FF0000"/>
                </a:solidFill>
              </a:rPr>
              <a:t>Lgbtq</a:t>
            </a:r>
            <a:r>
              <a:rPr lang="en-US" dirty="0">
                <a:solidFill>
                  <a:srgbClr val="FF0000"/>
                </a:solidFill>
              </a:rPr>
              <a:t> military service</a:t>
            </a:r>
          </a:p>
        </p:txBody>
      </p:sp>
      <p:sp>
        <p:nvSpPr>
          <p:cNvPr id="3" name="Content Placeholder 2">
            <a:extLst>
              <a:ext uri="{FF2B5EF4-FFF2-40B4-BE49-F238E27FC236}">
                <a16:creationId xmlns:a16="http://schemas.microsoft.com/office/drawing/2014/main" id="{F6A1C739-3D8E-3645-8E1F-9566519808D2}"/>
              </a:ext>
            </a:extLst>
          </p:cNvPr>
          <p:cNvSpPr>
            <a:spLocks noGrp="1"/>
          </p:cNvSpPr>
          <p:nvPr>
            <p:ph idx="1"/>
          </p:nvPr>
        </p:nvSpPr>
        <p:spPr>
          <a:xfrm>
            <a:off x="464025" y="1310185"/>
            <a:ext cx="11505062" cy="5677469"/>
          </a:xfrm>
        </p:spPr>
        <p:txBody>
          <a:bodyPr>
            <a:normAutofit fontScale="77500" lnSpcReduction="20000"/>
          </a:bodyPr>
          <a:lstStyle/>
          <a:p>
            <a:r>
              <a:rPr lang="en-US" sz="3800" dirty="0"/>
              <a:t>For much of the twentieth century, the us military formally debarred openly gay men and lesbian women from serving, with shifting justifications for discrimination (from “perversion” to combat unit cohesion)</a:t>
            </a:r>
          </a:p>
          <a:p>
            <a:r>
              <a:rPr lang="en-GB" sz="3800" i="1" dirty="0">
                <a:solidFill>
                  <a:srgbClr val="FF0000"/>
                </a:solidFill>
                <a:effectLst/>
              </a:rPr>
              <a:t> "Homosexual personnel, irrespective of sex, should not be permitted to serve in any branch of the Armed Forces in any capacity, and prompt separation of known homosexuals from the Armed Forces is mandatory.” </a:t>
            </a:r>
            <a:r>
              <a:rPr lang="en-GB" sz="3800" dirty="0">
                <a:solidFill>
                  <a:srgbClr val="FF0000"/>
                </a:solidFill>
                <a:effectLst/>
              </a:rPr>
              <a:t>department of </a:t>
            </a:r>
            <a:r>
              <a:rPr lang="en-GB" sz="3800" dirty="0" err="1">
                <a:solidFill>
                  <a:srgbClr val="FF0000"/>
                </a:solidFill>
                <a:effectLst/>
              </a:rPr>
              <a:t>defense</a:t>
            </a:r>
            <a:r>
              <a:rPr lang="en-GB" sz="3800" dirty="0">
                <a:solidFill>
                  <a:srgbClr val="FF0000"/>
                </a:solidFill>
                <a:effectLst/>
              </a:rPr>
              <a:t> (</a:t>
            </a:r>
            <a:r>
              <a:rPr lang="en-GB" sz="3800" dirty="0" err="1">
                <a:solidFill>
                  <a:srgbClr val="FF0000"/>
                </a:solidFill>
                <a:effectLst/>
              </a:rPr>
              <a:t>dod</a:t>
            </a:r>
            <a:r>
              <a:rPr lang="en-GB" sz="3800" dirty="0">
                <a:solidFill>
                  <a:srgbClr val="FF0000"/>
                </a:solidFill>
                <a:effectLst/>
              </a:rPr>
              <a:t>), 1949</a:t>
            </a:r>
          </a:p>
          <a:p>
            <a:r>
              <a:rPr lang="en-GB" sz="3800" i="1" dirty="0">
                <a:solidFill>
                  <a:srgbClr val="FF0000"/>
                </a:solidFill>
                <a:effectLst/>
              </a:rPr>
              <a:t>“Homosexuality is incompatible with military service. The presence in the military environment of persons who engage in homosexual conduct or who, by their statements, demonstrate a propensity to engage in homosexual conduct, seriously impairs the accomplishment of the military mission.” </a:t>
            </a:r>
            <a:r>
              <a:rPr lang="en-GB" sz="3800" dirty="0" err="1">
                <a:solidFill>
                  <a:srgbClr val="FF0000"/>
                </a:solidFill>
                <a:effectLst/>
              </a:rPr>
              <a:t>dod</a:t>
            </a:r>
            <a:r>
              <a:rPr lang="en-GB" sz="3800" dirty="0">
                <a:solidFill>
                  <a:srgbClr val="FF0000"/>
                </a:solidFill>
                <a:effectLst/>
              </a:rPr>
              <a:t>, 1981</a:t>
            </a:r>
          </a:p>
          <a:p>
            <a:pPr marL="0" indent="0">
              <a:buNone/>
            </a:pPr>
            <a:r>
              <a:rPr lang="en-GB" sz="3800" i="1" dirty="0">
                <a:solidFill>
                  <a:srgbClr val="FF0000"/>
                </a:solidFill>
                <a:effectLst/>
              </a:rPr>
              <a:t> </a:t>
            </a:r>
          </a:p>
          <a:p>
            <a:endParaRPr lang="en-US" sz="2800" dirty="0">
              <a:solidFill>
                <a:srgbClr val="FF0000"/>
              </a:solidFill>
            </a:endParaRPr>
          </a:p>
          <a:p>
            <a:endParaRPr lang="en-US" sz="2800" dirty="0"/>
          </a:p>
        </p:txBody>
      </p:sp>
    </p:spTree>
    <p:extLst>
      <p:ext uri="{BB962C8B-B14F-4D97-AF65-F5344CB8AC3E}">
        <p14:creationId xmlns:p14="http://schemas.microsoft.com/office/powerpoint/2010/main" val="308047200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sh">
  <a:themeElements>
    <a:clrScheme name="Mesh">
      <a:dk1>
        <a:sysClr val="windowText" lastClr="000000"/>
      </a:dk1>
      <a:lt1>
        <a:sysClr val="window" lastClr="FFFFFF"/>
      </a:lt1>
      <a:dk2>
        <a:srgbClr val="363D46"/>
      </a:dk2>
      <a:lt2>
        <a:srgbClr val="EBEBEB"/>
      </a:lt2>
      <a:accent1>
        <a:srgbClr val="6F6F6F"/>
      </a:accent1>
      <a:accent2>
        <a:srgbClr val="BFBFA5"/>
      </a:accent2>
      <a:accent3>
        <a:srgbClr val="DCD084"/>
      </a:accent3>
      <a:accent4>
        <a:srgbClr val="E7BF5F"/>
      </a:accent4>
      <a:accent5>
        <a:srgbClr val="E9A039"/>
      </a:accent5>
      <a:accent6>
        <a:srgbClr val="CF7133"/>
      </a:accent6>
      <a:hlink>
        <a:srgbClr val="F28943"/>
      </a:hlink>
      <a:folHlink>
        <a:srgbClr val="F1B76C"/>
      </a:folHlink>
    </a:clrScheme>
    <a:fontScheme name="Mesh">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esh">
      <a:fillStyleLst>
        <a:solidFill>
          <a:schemeClr val="phClr"/>
        </a:solidFill>
        <a:gradFill rotWithShape="1">
          <a:gsLst>
            <a:gs pos="0">
              <a:schemeClr val="phClr">
                <a:tint val="60000"/>
                <a:lumMod val="110000"/>
              </a:schemeClr>
            </a:gs>
            <a:gs pos="100000">
              <a:schemeClr val="phClr">
                <a:tint val="82000"/>
              </a:schemeClr>
            </a:gs>
          </a:gsLst>
          <a:lin ang="5400000" scaled="0"/>
        </a:gradFill>
        <a:gradFill rotWithShape="1">
          <a:gsLst>
            <a:gs pos="0">
              <a:schemeClr val="phClr">
                <a:tint val="96000"/>
                <a:lumMod val="104000"/>
              </a:schemeClr>
            </a:gs>
            <a:gs pos="100000">
              <a:schemeClr val="phClr">
                <a:shade val="84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50800" dist="25400" dir="13500000">
              <a:srgbClr val="000000">
                <a:alpha val="55000"/>
              </a:srgbClr>
            </a:innerShdw>
          </a:effectLst>
        </a:effectStyle>
        <a:effectStyle>
          <a:effectLst>
            <a:outerShdw blurRad="50800" dist="38100" dir="5400000" rotWithShape="0">
              <a:srgbClr val="000000">
                <a:alpha val="60000"/>
              </a:srgbClr>
            </a:outerShdw>
          </a:effectLst>
          <a:scene3d>
            <a:camera prst="orthographicFront">
              <a:rot lat="0" lon="0" rev="0"/>
            </a:camera>
            <a:lightRig rig="threePt" dir="tl"/>
          </a:scene3d>
          <a:sp3d>
            <a:bevelT w="25400" h="25400" prst="slope"/>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28000"/>
                <a:satMod val="94000"/>
                <a:lumMod val="20000"/>
              </a:schemeClr>
              <a:schemeClr val="phClr">
                <a:tint val="94000"/>
                <a:shade val="84000"/>
                <a:satMod val="148000"/>
                <a:lumMod val="114000"/>
              </a:schemeClr>
            </a:duotone>
          </a:blip>
          <a:stretch/>
        </a:blipFill>
      </a:bgFillStyleLst>
    </a:fmtScheme>
  </a:themeElements>
  <a:objectDefaults/>
  <a:extraClrSchemeLst/>
  <a:extLst>
    <a:ext uri="{05A4C25C-085E-4340-85A3-A5531E510DB2}">
      <thm15:themeFamily xmlns:thm15="http://schemas.microsoft.com/office/thememl/2012/main" name="Mesh" id="{789EC3FE-34FD-429C-9918-760025E6C145}" vid="{B8BE45C0-8141-4D58-8C71-A009BC26FBBB}"/>
    </a:ext>
  </a:extLst>
</a:theme>
</file>

<file path=docProps/app.xml><?xml version="1.0" encoding="utf-8"?>
<Properties xmlns="http://schemas.openxmlformats.org/officeDocument/2006/extended-properties" xmlns:vt="http://schemas.openxmlformats.org/officeDocument/2006/docPropsVTypes">
  <Template>Mesh</Template>
  <TotalTime>1623</TotalTime>
  <Words>1344</Words>
  <Application>Microsoft Macintosh PowerPoint</Application>
  <PresentationFormat>Widescreen</PresentationFormat>
  <Paragraphs>169</Paragraphs>
  <Slides>25</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25</vt:i4>
      </vt:variant>
    </vt:vector>
  </HeadingPairs>
  <TitlesOfParts>
    <vt:vector size="37" baseType="lpstr">
      <vt:lpstr>-webkit-standard</vt:lpstr>
      <vt:lpstr>Arial</vt:lpstr>
      <vt:lpstr>Century Gothic</vt:lpstr>
      <vt:lpstr>Guardian Text Sans Web</vt:lpstr>
      <vt:lpstr>inherit</vt:lpstr>
      <vt:lpstr>nyt-cheltenham</vt:lpstr>
      <vt:lpstr>nyt-imperial</vt:lpstr>
      <vt:lpstr>Roboto</vt:lpstr>
      <vt:lpstr>Source Serif Pro</vt:lpstr>
      <vt:lpstr>var(--atype-theme-heading-font, serif)</vt:lpstr>
      <vt:lpstr>var(--atype-theme-primary-font, sans-serif)</vt:lpstr>
      <vt:lpstr>Mesh</vt:lpstr>
      <vt:lpstr>Sex and the uS military</vt:lpstr>
      <vt:lpstr>Today’s lecture</vt:lpstr>
      <vt:lpstr>Us war-making since 1945</vt:lpstr>
      <vt:lpstr>About the us military</vt:lpstr>
      <vt:lpstr>PowerPoint Presentation</vt:lpstr>
      <vt:lpstr>Key changes in the structure of the us military since 1945</vt:lpstr>
      <vt:lpstr>Women in uniform</vt:lpstr>
      <vt:lpstr>Women in combat</vt:lpstr>
      <vt:lpstr>Lgbtq military service</vt:lpstr>
      <vt:lpstr>“Don’t ask, don’t tell” [dadt]</vt:lpstr>
      <vt:lpstr>PowerPoint Presentation</vt:lpstr>
      <vt:lpstr>About this module</vt:lpstr>
      <vt:lpstr>Some foundational propositions</vt:lpstr>
      <vt:lpstr>What is gender?</vt:lpstr>
      <vt:lpstr>envisioning ‘the soldier’: Military masculinity</vt:lpstr>
      <vt:lpstr>PowerPoint Presentation</vt:lpstr>
      <vt:lpstr>PowerPoint Presentation</vt:lpstr>
      <vt:lpstr>What is sex?</vt:lpstr>
      <vt:lpstr>contradictions and conundrums</vt:lpstr>
      <vt:lpstr>Outlawed Sexual behaviours according to ucmj </vt:lpstr>
      <vt:lpstr>Points to note About the module</vt:lpstr>
      <vt:lpstr>Part i: Heteronormativity and the US military</vt:lpstr>
      <vt:lpstr>Part ii: Gender, sex and soldiering</vt:lpstr>
      <vt:lpstr>Part iii: Managing sexuality in the US military</vt:lpstr>
      <vt:lpstr>Seminar preparation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Sex and the uS military</dc:title>
  <dc:creator>Microsoft Office User</dc:creator>
  <cp:lastModifiedBy>Microsoft Office User</cp:lastModifiedBy>
  <cp:revision>33</cp:revision>
  <dcterms:created xsi:type="dcterms:W3CDTF">2020-01-05T08:15:04Z</dcterms:created>
  <dcterms:modified xsi:type="dcterms:W3CDTF">2020-01-06T11:22:28Z</dcterms:modified>
</cp:coreProperties>
</file>