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</p:sldMasterIdLst>
  <p:sldIdLst>
    <p:sldId id="256" r:id="rId2"/>
    <p:sldId id="258" r:id="rId3"/>
    <p:sldId id="266" r:id="rId4"/>
    <p:sldId id="272" r:id="rId5"/>
    <p:sldId id="259" r:id="rId6"/>
    <p:sldId id="269" r:id="rId7"/>
    <p:sldId id="271" r:id="rId8"/>
    <p:sldId id="257" r:id="rId9"/>
    <p:sldId id="262" r:id="rId10"/>
    <p:sldId id="263" r:id="rId11"/>
    <p:sldId id="261" r:id="rId12"/>
    <p:sldId id="264" r:id="rId13"/>
    <p:sldId id="265" r:id="rId14"/>
    <p:sldId id="270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745"/>
  </p:normalViewPr>
  <p:slideViewPr>
    <p:cSldViewPr snapToGrid="0" snapToObjects="1">
      <p:cViewPr varScale="1">
        <p:scale>
          <a:sx n="112" d="100"/>
          <a:sy n="112" d="100"/>
        </p:scale>
        <p:origin x="3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3/8/20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3978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Relationship Id="rId3" Type="http://schemas.openxmlformats.org/officeDocument/2006/relationships/hyperlink" Target="https://www.nytimes.com/2016/07/01/us/transgender-military.html?module=inline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rand.org/content/dam/rand/pubs/research_reports/RR1500/RR1530/RAND_RR1530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news.gallup.com/poll/258521/support-transgender-people-serving-military.aspx" TargetMode="External"/><Relationship Id="rId3" Type="http://schemas.openxmlformats.org/officeDocument/2006/relationships/hyperlink" Target="https://www.militarytimes.com/news/your-military/2020/02/27/two-thirds-of-troops-support-allowing-transgender-service-members-in-the-military-pentagon-study-finds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hyperlink" Target="https://www.washingtonpost.com/opinions/caitlyn-jenner-i-thought-trump-would-help-the-lgbtq-community-i-was-wrong/2018/10/25/3c4cd61e-d86a-11e8-83a2-d1c3da28d6b6_story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politico.com/story/2017/07/26/trump-transgender-military-ban-behind-the-scenes-24099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4" Type="http://schemas.openxmlformats.org/officeDocument/2006/relationships/hyperlink" Target="https://www.aclu.org/blog/lgbt-rights/transgender-rights/our-fight-defeat-transgender-military-ban-enters-new-phase" TargetMode="External"/><Relationship Id="rId5" Type="http://schemas.openxmlformats.org/officeDocument/2006/relationships/hyperlink" Target="https://www.axios.com/everything-you-need-to-know-transgender-military-ban-473b2b94-7dcd-431a-b5cb-3bbc095877da.html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Relationship Id="rId3" Type="http://schemas.openxmlformats.org/officeDocument/2006/relationships/hyperlink" Target="https://www.theguardian.com/society/2019/jun/12/revealed-how-trumps-transgender-ban-has-forced-military-members-back-into-hidi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tiff"/><Relationship Id="rId3" Type="http://schemas.openxmlformats.org/officeDocument/2006/relationships/hyperlink" Target="https://valleycentral.com/news/local/rgv-residents-react-to-trumps-ban-on-transgender-individuals-in-the-militar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fense.gov/Explore/News/Article/Article/1783822/5-things-to-know-about-dods-new-policy-on-military-service-by-transgender-perso/" TargetMode="External"/><Relationship Id="rId4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whitehouse.gov/presidential-actions/presidential-memorandum-secretary-defense-secretary-homeland-security-regarding-military-service-transgender-individual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palmcenter.org/military-policy-researchers-raise-alarms-as-transgender-troops-face-expulsio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bcnews.com/feature/nbc-out/pride50-christine-jorgensen-world-s-first-trans-celebrity-n1006131" TargetMode="External"/><Relationship Id="rId4" Type="http://schemas.openxmlformats.org/officeDocument/2006/relationships/image" Target="../media/image9.tiff"/><Relationship Id="rId5" Type="http://schemas.openxmlformats.org/officeDocument/2006/relationships/hyperlink" Target="https://www.digitaltransgenderarchive.net/files/kd17cs88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ransequality.org/issues/military-veteran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ime.com/4874380/donald-trump-military-transgender-how-many/" TargetMode="External"/><Relationship Id="rId3" Type="http://schemas.openxmlformats.org/officeDocument/2006/relationships/hyperlink" Target="https://www.youtube.com/watch?v=zN7VSeja1dw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Relationship Id="rId3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3208020"/>
            <a:ext cx="8825658" cy="3329581"/>
          </a:xfrm>
        </p:spPr>
        <p:txBody>
          <a:bodyPr/>
          <a:lstStyle/>
          <a:p>
            <a:r>
              <a:rPr lang="en-US" sz="4800" dirty="0" smtClean="0"/>
              <a:t>Transgender service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266" y="320040"/>
            <a:ext cx="9615853" cy="53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37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2016: An inclusive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803" y="1344258"/>
            <a:ext cx="6531928" cy="480508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2015: Defense Secretary </a:t>
            </a:r>
            <a:r>
              <a:rPr lang="en-US" dirty="0" err="1" smtClean="0"/>
              <a:t>Dr</a:t>
            </a:r>
            <a:r>
              <a:rPr lang="en-US" dirty="0" smtClean="0"/>
              <a:t> Ash Carter first publicly mooted that the Obama administration was looking to rescind the ban</a:t>
            </a:r>
          </a:p>
          <a:p>
            <a:r>
              <a:rPr lang="en-US" dirty="0" smtClean="0"/>
              <a:t>June 2016: The DoD removed restrictions on trans recruits joining the military and authorized trans personnel to transition while in service</a:t>
            </a:r>
          </a:p>
          <a:p>
            <a:r>
              <a:rPr lang="en-US" dirty="0" smtClean="0"/>
              <a:t>Trans individuals could henceforth serve openly </a:t>
            </a:r>
          </a:p>
          <a:p>
            <a:r>
              <a:rPr lang="en-US" dirty="0" smtClean="0"/>
              <a:t>The military, it was argued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>
                <a:solidFill>
                  <a:schemeClr val="accent1"/>
                </a:solidFill>
              </a:rPr>
              <a:t>“must have access to 100 percent of America’s population for its all-volunteer force to be able to recruit from among the most highly qualified, and to retain them.”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3731" y="1152983"/>
            <a:ext cx="5208269" cy="33874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65621" y="5431933"/>
            <a:ext cx="4991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https://www.nytimes.com/2016/07/01/us/transgender-military.html?module=inline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6903722" y="4540393"/>
            <a:ext cx="4834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dirty="0"/>
              <a:t>Defense Secretary Ashton B. Carter announced new rules allowing transgender individuals to serve openly in the military</a:t>
            </a:r>
            <a:r>
              <a:rPr lang="en-US" sz="1400" dirty="0" smtClean="0"/>
              <a:t>.</a:t>
            </a:r>
          </a:p>
          <a:p>
            <a:pPr fontAlgn="base"/>
            <a:r>
              <a:rPr lang="en-US" sz="1400" dirty="0" smtClean="0"/>
              <a:t>Credit. Alex </a:t>
            </a:r>
            <a:r>
              <a:rPr lang="en-US" sz="1400" dirty="0"/>
              <a:t>Brandon/Associated </a:t>
            </a:r>
            <a:r>
              <a:rPr lang="en-US" sz="1400" dirty="0" smtClean="0"/>
              <a:t>Press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90622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391" y="212688"/>
            <a:ext cx="9404723" cy="1400530"/>
          </a:xfrm>
        </p:spPr>
        <p:txBody>
          <a:bodyPr/>
          <a:lstStyle/>
          <a:p>
            <a:r>
              <a:rPr lang="en-US" dirty="0" smtClean="0"/>
              <a:t>The 2016 RAND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362" y="1287108"/>
            <a:ext cx="11195368" cy="5570892"/>
          </a:xfrm>
        </p:spPr>
        <p:txBody>
          <a:bodyPr>
            <a:normAutofit/>
          </a:bodyPr>
          <a:lstStyle/>
          <a:p>
            <a:r>
              <a:rPr lang="en-US" smtClean="0"/>
              <a:t>The </a:t>
            </a:r>
            <a:r>
              <a:rPr lang="en-US" dirty="0"/>
              <a:t>RAND study </a:t>
            </a:r>
            <a:r>
              <a:rPr lang="en-US" dirty="0" smtClean="0"/>
              <a:t>estimated </a:t>
            </a:r>
            <a:r>
              <a:rPr lang="en-US" dirty="0"/>
              <a:t>that </a:t>
            </a:r>
            <a:r>
              <a:rPr lang="en-US" dirty="0" smtClean="0"/>
              <a:t>only </a:t>
            </a:r>
            <a:r>
              <a:rPr lang="en-US" dirty="0"/>
              <a:t>between 29-129 </a:t>
            </a:r>
            <a:r>
              <a:rPr lang="en-US" dirty="0" smtClean="0"/>
              <a:t>trans individuals serving </a:t>
            </a:r>
            <a:r>
              <a:rPr lang="en-US" dirty="0"/>
              <a:t>in active duty would seek out medical treatment for gender </a:t>
            </a:r>
            <a:r>
              <a:rPr lang="en-US" dirty="0" smtClean="0"/>
              <a:t>transitions</a:t>
            </a:r>
          </a:p>
          <a:p>
            <a:r>
              <a:rPr lang="en-US" dirty="0"/>
              <a:t>“Using private health insurance claims data to estimate the cost of extending gender transition–related health care coverage to transgender personnel indicated that active-component health care costs would increase by between $2.4 million and $8.4 million annually, representing a 0.04- to 0.13-percent increase in active-component health care expenditures.”</a:t>
            </a:r>
            <a:endParaRPr lang="en-US" dirty="0" smtClean="0"/>
          </a:p>
          <a:p>
            <a:r>
              <a:rPr lang="en-US" dirty="0" smtClean="0"/>
              <a:t>The RAND study also examined experiences in other countries– including the UK-- in which trans people are allowed to serve openly in accordance with their preferred gender, concluding that inclusion had nowhere diminished unit cohesion or operational efficiency</a:t>
            </a:r>
            <a:endParaRPr lang="en-US" dirty="0"/>
          </a:p>
          <a:p>
            <a:r>
              <a:rPr lang="en-US" dirty="0">
                <a:solidFill>
                  <a:schemeClr val="bg2"/>
                </a:solidFill>
              </a:rPr>
              <a:t>Read the full report: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www.rand.org/content/dam/rand/pubs/research_reports/RR1500/RR1530/RAND_RR1530.pdf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7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Shifting attitudes: civilian &amp; military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1" y="1024218"/>
            <a:ext cx="10687050" cy="5182272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Pre-2010: LGB activists campaigning for an end to DADT strategically omitted from their platform advocacy for trans personnel– fearful that this would alienate Americans</a:t>
            </a:r>
          </a:p>
          <a:p>
            <a:endParaRPr lang="en-US" dirty="0" smtClean="0"/>
          </a:p>
          <a:p>
            <a:r>
              <a:rPr lang="en-US" dirty="0" smtClean="0"/>
              <a:t>“In </a:t>
            </a:r>
            <a:r>
              <a:rPr lang="en-US" dirty="0"/>
              <a:t>U.S., 71% Support Transgender People Serving in </a:t>
            </a:r>
            <a:r>
              <a:rPr lang="en-US" dirty="0" smtClean="0"/>
              <a:t>Military,” Gallup Poll, June 20, 2019</a:t>
            </a:r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news.gallup.com/poll/258521/support-transgender-people-serving-military.aspx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Feb. 2020: a Pentagon study finds that two thirds of troops support allowing trans people to </a:t>
            </a:r>
            <a:r>
              <a:rPr lang="en-US" dirty="0" smtClean="0"/>
              <a:t>serve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://www.militarytimes.com/news/your-military/2020/02/27/two-thirds-of-troops-support-allowing-transgender-service-members-in-the-military-pentagon-study-finds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bg2"/>
                </a:solidFill>
              </a:rPr>
              <a:t>Further reading:</a:t>
            </a:r>
          </a:p>
          <a:p>
            <a:r>
              <a:rPr lang="en-US" dirty="0" smtClean="0"/>
              <a:t>Morten G. Ender et al, “Cadet and Civilian Undergraduate Attitudes toward Transgender People: A Research Note,” </a:t>
            </a:r>
            <a:r>
              <a:rPr lang="en-US" i="1" dirty="0" smtClean="0"/>
              <a:t>Armed Forces &amp; Society </a:t>
            </a:r>
            <a:r>
              <a:rPr lang="en-US" dirty="0" smtClean="0"/>
              <a:t>42, 2 (2016): 427-35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727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Explaining Trump’s policy reversal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083" y="1648460"/>
            <a:ext cx="5422900" cy="36152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0740" y="1648460"/>
            <a:ext cx="6271260" cy="41808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49340" y="6023610"/>
            <a:ext cx="5464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Trump on the presidential campaign trail (2016)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7184" y="5257562"/>
            <a:ext cx="55017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Caitlyn Jenner, lifelong Republican and trans advocate, admits she was wrong about Trump, whose candidacy she supported in 2016. Read her </a:t>
            </a:r>
            <a:r>
              <a:rPr lang="en-US" sz="1400" dirty="0" err="1" smtClean="0"/>
              <a:t>WaPo</a:t>
            </a:r>
            <a:r>
              <a:rPr lang="en-US" sz="1400" dirty="0" smtClean="0"/>
              <a:t> op-ed from Oct. 25, 2018:</a:t>
            </a:r>
          </a:p>
          <a:p>
            <a:r>
              <a:rPr lang="en-US" sz="1400" dirty="0" smtClean="0">
                <a:hlinkClick r:id="rId4"/>
              </a:rPr>
              <a:t>https</a:t>
            </a:r>
            <a:r>
              <a:rPr lang="en-US" sz="1400" dirty="0">
                <a:hlinkClick r:id="rId4"/>
              </a:rPr>
              <a:t>://</a:t>
            </a:r>
            <a:r>
              <a:rPr lang="en-US" sz="1400" dirty="0" smtClean="0">
                <a:hlinkClick r:id="rId4"/>
              </a:rPr>
              <a:t>www.washingtonpost.com/opinions/caitlyn-jenner-i-thought-trump-would-help-the-lgbtq-community-i-was-wrong/2018/10/25/3c4cd61e-d86a-11e8-83a2-d1c3da28d6b6_story.html</a:t>
            </a:r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73928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04582"/>
          </a:xfrm>
        </p:spPr>
        <p:txBody>
          <a:bodyPr/>
          <a:lstStyle/>
          <a:p>
            <a:r>
              <a:rPr lang="en-US" smtClean="0"/>
              <a:t>The politics of the ban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241" y="1245870"/>
            <a:ext cx="11298239" cy="5829300"/>
          </a:xfrm>
        </p:spPr>
        <p:txBody>
          <a:bodyPr>
            <a:normAutofit/>
          </a:bodyPr>
          <a:lstStyle/>
          <a:p>
            <a:r>
              <a:rPr lang="en-US" dirty="0" smtClean="0"/>
              <a:t>Trump justified his new exclusionary policy– which caught the DOD off-guard-- primarily with reference to the budgetary burden that trans personnel’s healthcare costs imposed on the DOD</a:t>
            </a:r>
          </a:p>
          <a:p>
            <a:r>
              <a:rPr lang="en-US" dirty="0" smtClean="0"/>
              <a:t>Trump linked projected “savings” from a trans ban to his Wall building plans</a:t>
            </a:r>
          </a:p>
          <a:p>
            <a:r>
              <a:rPr lang="en-US" dirty="0" smtClean="0"/>
              <a:t>He hoped to placate GOP defense hawks and conservatives trying to block trans service personnel from access to gender confirmation surgery paid for by the DOD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www.politico.com/story/2017/07/26/trump-transgender-military-ban-behind-the-scenes-240990</a:t>
            </a:r>
            <a:endParaRPr lang="en-US" dirty="0" smtClean="0"/>
          </a:p>
          <a:p>
            <a:r>
              <a:rPr lang="en-US" dirty="0" smtClean="0"/>
              <a:t>Physicians and psychiatrists working with trans personnel and veterans have uniformly disputed Republican claims about exorbitant healthcare costs</a:t>
            </a:r>
          </a:p>
          <a:p>
            <a:r>
              <a:rPr lang="en-US" dirty="0" smtClean="0"/>
              <a:t>The RAND report’s estimate of </a:t>
            </a:r>
            <a:r>
              <a:rPr lang="en-US" dirty="0" err="1" smtClean="0"/>
              <a:t>approx</a:t>
            </a:r>
            <a:r>
              <a:rPr lang="en-US" dirty="0" smtClean="0"/>
              <a:t> $5m p/a represents less than a quarter of the $23m the military spends annually on acne medications, or 0.0001% of the military’s $49.3 billion annual healthcare budget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649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46395"/>
            <a:ext cx="9404723" cy="1400530"/>
          </a:xfrm>
        </p:spPr>
        <p:txBody>
          <a:bodyPr/>
          <a:lstStyle/>
          <a:p>
            <a:r>
              <a:rPr lang="en-US" sz="2800" dirty="0" smtClean="0"/>
              <a:t>Resistance &amp; legal challenges 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5649" y="0"/>
            <a:ext cx="5766351" cy="3840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2550" y="3638550"/>
            <a:ext cx="3219450" cy="32194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3339" y="4354244"/>
            <a:ext cx="25555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American</a:t>
            </a:r>
          </a:p>
          <a:p>
            <a:r>
              <a:rPr lang="en-US" dirty="0" smtClean="0"/>
              <a:t>Civil Liberties Union’s</a:t>
            </a:r>
          </a:p>
          <a:p>
            <a:r>
              <a:rPr lang="en-US" dirty="0"/>
              <a:t>c</a:t>
            </a:r>
            <a:r>
              <a:rPr lang="en-US" dirty="0" smtClean="0"/>
              <a:t>amo trans pride</a:t>
            </a:r>
          </a:p>
          <a:p>
            <a:r>
              <a:rPr lang="en-US" dirty="0"/>
              <a:t>s</a:t>
            </a:r>
            <a:r>
              <a:rPr lang="en-US" dirty="0" smtClean="0"/>
              <a:t>ocks ($15)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76550" y="56130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4"/>
              </a:rPr>
              <a:t>https://www.aclu.org/blog/lgbt-rights/transgender-rights/our-fight-defeat-transgender-military-ban-enters-new-phase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8640" y="883605"/>
            <a:ext cx="587700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Nov. 2017: the ACLU challenged Trump’s ban</a:t>
            </a:r>
          </a:p>
          <a:p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/>
              <a:t>Judge </a:t>
            </a:r>
            <a:r>
              <a:rPr lang="en-US" dirty="0"/>
              <a:t>Colleen </a:t>
            </a:r>
            <a:r>
              <a:rPr lang="en-US" dirty="0" err="1"/>
              <a:t>Kollar-Kotelly</a:t>
            </a:r>
            <a:r>
              <a:rPr lang="en-US" dirty="0"/>
              <a:t> of the federal district </a:t>
            </a:r>
            <a:endParaRPr lang="en-US" dirty="0" smtClean="0"/>
          </a:p>
          <a:p>
            <a:r>
              <a:rPr lang="en-US" dirty="0" smtClean="0"/>
              <a:t>court </a:t>
            </a:r>
            <a:r>
              <a:rPr lang="en-US" dirty="0"/>
              <a:t>of Washington, D.C. </a:t>
            </a:r>
            <a:r>
              <a:rPr lang="en-US" dirty="0" smtClean="0"/>
              <a:t>determined </a:t>
            </a:r>
            <a:r>
              <a:rPr lang="en-US" dirty="0"/>
              <a:t>that “all of the </a:t>
            </a:r>
            <a:r>
              <a:rPr lang="en-US" dirty="0" smtClean="0"/>
              <a:t>reasons </a:t>
            </a:r>
            <a:r>
              <a:rPr lang="en-US" dirty="0"/>
              <a:t>proffered by the President for excluding </a:t>
            </a:r>
            <a:r>
              <a:rPr lang="en-US" dirty="0" smtClean="0"/>
              <a:t>transgender </a:t>
            </a:r>
            <a:r>
              <a:rPr lang="en-US" dirty="0"/>
              <a:t>individuals from the military in this case </a:t>
            </a:r>
            <a:r>
              <a:rPr lang="en-US" dirty="0" smtClean="0"/>
              <a:t>were </a:t>
            </a:r>
            <a:r>
              <a:rPr lang="en-US" dirty="0"/>
              <a:t>not merely unsupported, but were actually </a:t>
            </a:r>
            <a:r>
              <a:rPr lang="en-US" dirty="0" smtClean="0"/>
              <a:t>contradicted </a:t>
            </a:r>
            <a:r>
              <a:rPr lang="en-US" dirty="0"/>
              <a:t>by the studies, conclusions and </a:t>
            </a:r>
            <a:r>
              <a:rPr lang="en-US" dirty="0" smtClean="0"/>
              <a:t>judgment </a:t>
            </a:r>
            <a:r>
              <a:rPr lang="en-US" dirty="0"/>
              <a:t>of the military itself.”  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But in 2018 the Supreme Court upheld the ban.</a:t>
            </a:r>
          </a:p>
          <a:p>
            <a:endParaRPr lang="en-US" dirty="0"/>
          </a:p>
          <a:p>
            <a:r>
              <a:rPr lang="en-US" dirty="0" smtClean="0"/>
              <a:t>For a timeline of legal challenges:</a:t>
            </a:r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://www.axios.com/everything-you-need-to-know-transgender-military-ban-473b2b94-7dcd-431a-b5cb-3bbc095877da.html</a:t>
            </a:r>
            <a:endParaRPr lang="en-US" dirty="0" smtClean="0"/>
          </a:p>
          <a:p>
            <a:endParaRPr lang="en-US" dirty="0"/>
          </a:p>
          <a:p>
            <a:endParaRPr lang="en-US" dirty="0" smtClean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21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13" y="1317195"/>
            <a:ext cx="2988627" cy="4935015"/>
          </a:xfrm>
        </p:spPr>
        <p:txBody>
          <a:bodyPr>
            <a:normAutofit/>
          </a:bodyPr>
          <a:lstStyle/>
          <a:p>
            <a:r>
              <a:rPr lang="en-US" dirty="0" smtClean="0"/>
              <a:t>If you’re keen to pursue these issues further and would like to devise a scenario addressing trans service as the basis of your policy paper assignment, please let me know</a:t>
            </a:r>
          </a:p>
          <a:p>
            <a:r>
              <a:rPr lang="en-US" dirty="0"/>
              <a:t>T</a:t>
            </a:r>
            <a:r>
              <a:rPr lang="en-US" dirty="0" smtClean="0"/>
              <a:t>hank you for taking the module!</a:t>
            </a:r>
          </a:p>
          <a:p>
            <a:r>
              <a:rPr lang="en-US" dirty="0" smtClean="0"/>
              <a:t>Please come along on Friday for a final round-up discussion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850" y="0"/>
            <a:ext cx="8820150" cy="52920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93770" y="5413355"/>
            <a:ext cx="8496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https://www.theguardian.com/society/2019/jun/12/revealed-how-trumps-transgender-ban-has-forced-military-members-back-into-hiding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Trump’s transgender ban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8" y="0"/>
            <a:ext cx="12183762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640" y="58248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valleycentral.com/news/local/rgv-residents-react-to-trumps-ban-on-transgender-individuals-in-the-military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66760" y="410042"/>
            <a:ext cx="2066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July 26, 2017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823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21" y="441288"/>
            <a:ext cx="9404723" cy="1400530"/>
          </a:xfrm>
        </p:spPr>
        <p:txBody>
          <a:bodyPr/>
          <a:lstStyle/>
          <a:p>
            <a:r>
              <a:rPr lang="en-US" sz="2400" dirty="0" smtClean="0">
                <a:solidFill>
                  <a:schemeClr val="bg2"/>
                </a:solidFill>
              </a:rPr>
              <a:t>Meaning what?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447" y="3995124"/>
            <a:ext cx="3697288" cy="4195481"/>
          </a:xfrm>
        </p:spPr>
        <p:txBody>
          <a:bodyPr/>
          <a:lstStyle/>
          <a:p>
            <a:r>
              <a:rPr lang="en-US" sz="1200" dirty="0">
                <a:hlinkClick r:id="rId2"/>
              </a:rPr>
              <a:t>https://www.whitehouse.gov/presidential-actions/presidential-memorandum-secretary-defense-secretary-homeland-security-regarding-military-service-transgender-individuals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DOD chart, </a:t>
            </a:r>
            <a:r>
              <a:rPr lang="en-US" dirty="0"/>
              <a:t>March </a:t>
            </a:r>
            <a:r>
              <a:rPr lang="en-US" dirty="0" smtClean="0"/>
              <a:t>2019</a:t>
            </a:r>
          </a:p>
          <a:p>
            <a:r>
              <a:rPr lang="en-US" sz="1200" dirty="0">
                <a:hlinkClick r:id="rId3"/>
              </a:rPr>
              <a:t>https://www.defense.gov/Explore/News/Article/Article/1783822/5-things-to-know-about-dods-new-policy-on-military-service-by-transgender-perso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5735" y="0"/>
            <a:ext cx="8266265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447" y="855803"/>
            <a:ext cx="38168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“transgender </a:t>
            </a:r>
            <a:r>
              <a:rPr lang="en-US" dirty="0"/>
              <a:t>persons with a history or diagnosis of gender dysphoria — individuals who the policies state may require substantial medical treatment, including medications and surgery — are disqualified from military service except under certain limited circumstances</a:t>
            </a:r>
            <a:r>
              <a:rPr lang="en-US" dirty="0" smtClean="0"/>
              <a:t>.”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Presidential Memorandum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March 23, 2018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882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801" y="441288"/>
            <a:ext cx="10246679" cy="1400530"/>
          </a:xfrm>
        </p:spPr>
        <p:txBody>
          <a:bodyPr/>
          <a:lstStyle/>
          <a:p>
            <a:r>
              <a:rPr lang="en-US" smtClean="0"/>
              <a:t>DOD </a:t>
            </a:r>
            <a:r>
              <a:rPr lang="en-US" dirty="0" smtClean="0"/>
              <a:t>policy with effect from April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852" y="1572858"/>
            <a:ext cx="8946541" cy="4195481"/>
          </a:xfrm>
        </p:spPr>
        <p:txBody>
          <a:bodyPr>
            <a:noAutofit/>
          </a:bodyPr>
          <a:lstStyle/>
          <a:p>
            <a:r>
              <a:rPr lang="en-US" sz="2400" b="1" dirty="0"/>
              <a:t>March 2019: </a:t>
            </a:r>
            <a:r>
              <a:rPr lang="en-US" sz="2400" dirty="0"/>
              <a:t>The Department of </a:t>
            </a:r>
            <a:r>
              <a:rPr lang="en-US" sz="2400" dirty="0" smtClean="0"/>
              <a:t>Defense </a:t>
            </a:r>
            <a:r>
              <a:rPr lang="en-US" sz="2400" dirty="0"/>
              <a:t>edited version of Trump's </a:t>
            </a:r>
            <a:r>
              <a:rPr lang="en-US" sz="2400" dirty="0" smtClean="0"/>
              <a:t>ban </a:t>
            </a:r>
            <a:r>
              <a:rPr lang="en-US" sz="2400" dirty="0"/>
              <a:t>bars transgender troops and military recruits from transitioning, requires most individuals to serve in their birth gender, and says "a service member can be discharged based on a diagnosis of gender dysphoria</a:t>
            </a:r>
            <a:r>
              <a:rPr lang="en-US" sz="2400" dirty="0" smtClean="0"/>
              <a:t>.”</a:t>
            </a:r>
          </a:p>
          <a:p>
            <a:r>
              <a:rPr lang="en-US" sz="2400" dirty="0" smtClean="0"/>
              <a:t>“Not a ban”– the DOD claims</a:t>
            </a:r>
          </a:p>
          <a:p>
            <a:r>
              <a:rPr lang="en-US" sz="2400" dirty="0" smtClean="0"/>
              <a:t>The Palm Center argues otherwise </a:t>
            </a:r>
            <a:r>
              <a:rPr lang="en-US" sz="2400" dirty="0">
                <a:hlinkClick r:id="rId2"/>
              </a:rPr>
              <a:t>https://www.palmcenter.org/military-policy-researchers-raise-alarms-as-transgender-troops-face-expulsion/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4060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371" y="163176"/>
            <a:ext cx="9404723" cy="1400530"/>
          </a:xfrm>
        </p:spPr>
        <p:txBody>
          <a:bodyPr/>
          <a:lstStyle/>
          <a:p>
            <a:r>
              <a:rPr lang="en-US" sz="3600" dirty="0" smtClean="0"/>
              <a:t>Some historical context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171" y="800083"/>
            <a:ext cx="5795010" cy="56851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Approx. 134,000 US veterans </a:t>
            </a:r>
            <a:r>
              <a:rPr lang="en-US" dirty="0"/>
              <a:t>are transgender, and over 15,000 trans people are serving in military </a:t>
            </a:r>
            <a:r>
              <a:rPr lang="en-US" dirty="0" smtClean="0"/>
              <a:t>today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transequality.org/issues/military-veterans</a:t>
            </a:r>
            <a:endParaRPr lang="en-US" dirty="0" smtClean="0"/>
          </a:p>
          <a:p>
            <a:r>
              <a:rPr lang="en-US" dirty="0" smtClean="0"/>
              <a:t>Trans Americans twice as likely to serve</a:t>
            </a:r>
          </a:p>
          <a:p>
            <a:r>
              <a:rPr lang="en-US" dirty="0" smtClean="0"/>
              <a:t>An attempt by men troubled about their gender identity to repress gender dysphoria by a “flight into </a:t>
            </a:r>
            <a:r>
              <a:rPr lang="en-US" dirty="0" err="1" smtClean="0"/>
              <a:t>hypermasculinity</a:t>
            </a:r>
            <a:r>
              <a:rPr lang="en-US" dirty="0" smtClean="0"/>
              <a:t>”? </a:t>
            </a:r>
          </a:p>
          <a:p>
            <a:r>
              <a:rPr lang="en-US" dirty="0" smtClean="0"/>
              <a:t>And/or a search for more “gender neutral” terrain where FTM trans Americans  find greater acceptance? </a:t>
            </a:r>
          </a:p>
          <a:p>
            <a:r>
              <a:rPr lang="en-US" dirty="0" smtClean="0"/>
              <a:t>Trans people in the military since the Civil War</a:t>
            </a:r>
          </a:p>
          <a:p>
            <a:r>
              <a:rPr lang="en-US" dirty="0" smtClean="0"/>
              <a:t>US veteran Christine Jorgensen the first person to undergo gender reassignment surgeries in Denmark (1950-52)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374130" y="556194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https://www.nbcnews.com/feature/nbc-out/pride50-christine-jorgensen-world-s-first-trans-celebrity-n1006131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1624" y="163176"/>
            <a:ext cx="5890376" cy="45459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74130" y="4709160"/>
            <a:ext cx="59206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5"/>
              </a:rPr>
              <a:t>Christine Jorgensen 1943, 1952 and 1975</a:t>
            </a:r>
          </a:p>
          <a:p>
            <a:r>
              <a:rPr lang="en-US" sz="1400" dirty="0" smtClean="0">
                <a:hlinkClick r:id="rId5"/>
              </a:rPr>
              <a:t>https</a:t>
            </a:r>
            <a:r>
              <a:rPr lang="en-US" sz="1400" dirty="0">
                <a:hlinkClick r:id="rId5"/>
              </a:rPr>
              <a:t>://www.digitaltransgenderarchive.net/files/kd17cs888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15831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Pre-2016: towards a ban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221" y="741503"/>
            <a:ext cx="10635299" cy="559071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Before 1960 there was no explicit ban on trans people serving</a:t>
            </a:r>
          </a:p>
          <a:p>
            <a:r>
              <a:rPr lang="en-US" dirty="0" smtClean="0"/>
              <a:t>In 1960, Executive Order 10450 was applied to ban trans individuals from serving. Army Regulation 40-501 (1963) reaffirmed this policy</a:t>
            </a:r>
          </a:p>
          <a:p>
            <a:r>
              <a:rPr lang="en-US" dirty="0" smtClean="0"/>
              <a:t>Under </a:t>
            </a:r>
            <a:r>
              <a:rPr lang="en-US" b="1" dirty="0" smtClean="0">
                <a:solidFill>
                  <a:schemeClr val="bg2"/>
                </a:solidFill>
              </a:rPr>
              <a:t>DOD Instruction 6130.03</a:t>
            </a:r>
            <a:r>
              <a:rPr lang="en-US" dirty="0" smtClean="0"/>
              <a:t>, “Medical Standards for Appointment, Enlistment, or Induction in the Military Services” (July 2, 2012) candidates for military service, shall not have </a:t>
            </a:r>
            <a:r>
              <a:rPr lang="en-US" dirty="0" smtClean="0">
                <a:solidFill>
                  <a:schemeClr val="accent1"/>
                </a:solidFill>
              </a:rPr>
              <a:t>“current or history of psychosexual conditions, including but not limited to transsexualism, exhibitionism, </a:t>
            </a:r>
            <a:r>
              <a:rPr lang="en-US" dirty="0" err="1" smtClean="0">
                <a:solidFill>
                  <a:schemeClr val="accent1"/>
                </a:solidFill>
              </a:rPr>
              <a:t>transvestism</a:t>
            </a:r>
            <a:r>
              <a:rPr lang="en-US" dirty="0" smtClean="0">
                <a:solidFill>
                  <a:schemeClr val="accent1"/>
                </a:solidFill>
              </a:rPr>
              <a:t>, voyeurism, and other </a:t>
            </a:r>
            <a:r>
              <a:rPr lang="en-US" dirty="0" err="1" smtClean="0">
                <a:solidFill>
                  <a:schemeClr val="accent1"/>
                </a:solidFill>
              </a:rPr>
              <a:t>paraphilias</a:t>
            </a:r>
            <a:r>
              <a:rPr lang="en-US" dirty="0" smtClean="0">
                <a:solidFill>
                  <a:schemeClr val="accent1"/>
                </a:solidFill>
              </a:rPr>
              <a:t>.”</a:t>
            </a:r>
          </a:p>
          <a:p>
            <a:r>
              <a:rPr lang="en-US" dirty="0" smtClean="0"/>
              <a:t>The same standard also lists disqualifying physical conditions, including </a:t>
            </a:r>
            <a:r>
              <a:rPr lang="en-US" dirty="0" smtClean="0">
                <a:solidFill>
                  <a:schemeClr val="accent1"/>
                </a:solidFill>
              </a:rPr>
              <a:t>“abnormalities or defects of the genitalia including but not limited to change of sex, </a:t>
            </a:r>
            <a:r>
              <a:rPr lang="en-US" dirty="0" err="1" smtClean="0">
                <a:solidFill>
                  <a:schemeClr val="accent1"/>
                </a:solidFill>
              </a:rPr>
              <a:t>hermaphrodism</a:t>
            </a:r>
            <a:r>
              <a:rPr lang="en-US" dirty="0" smtClean="0">
                <a:solidFill>
                  <a:schemeClr val="accent1"/>
                </a:solidFill>
              </a:rPr>
              <a:t>, </a:t>
            </a:r>
            <a:r>
              <a:rPr lang="en-US" dirty="0" err="1" smtClean="0">
                <a:solidFill>
                  <a:schemeClr val="accent1"/>
                </a:solidFill>
              </a:rPr>
              <a:t>pseudohermaphrodism</a:t>
            </a:r>
            <a:r>
              <a:rPr lang="en-US" dirty="0" smtClean="0">
                <a:solidFill>
                  <a:schemeClr val="accent1"/>
                </a:solidFill>
              </a:rPr>
              <a:t>, or pure gonadal dysgenesis”</a:t>
            </a:r>
          </a:p>
          <a:p>
            <a:r>
              <a:rPr lang="en-US" dirty="0" smtClean="0"/>
              <a:t>The prohibition against trans service included a physical component, barring “change of sex,” and a psychological one, barring “psychosexual conditions”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407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DOD’s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231" y="909918"/>
            <a:ext cx="10646729" cy="5136552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1) transgender personnel were too prone to mental illness to serve</a:t>
            </a:r>
          </a:p>
          <a:p>
            <a:r>
              <a:rPr lang="en-US" dirty="0" smtClean="0"/>
              <a:t>2) cross-sex hormone therapy was too risky for medical personnel to administer and monitor</a:t>
            </a:r>
          </a:p>
          <a:p>
            <a:r>
              <a:rPr lang="en-US" dirty="0" smtClean="0"/>
              <a:t>3) gender confirming surgery was too complex and prone to postoperative complications</a:t>
            </a:r>
          </a:p>
          <a:p>
            <a:r>
              <a:rPr lang="en-US" dirty="0" smtClean="0"/>
              <a:t>4) transgender personnel weren’t capable of deploying safely</a:t>
            </a:r>
          </a:p>
          <a:p>
            <a:r>
              <a:rPr lang="en-US" dirty="0" smtClean="0"/>
              <a:t>NB: The American Psychiatric Association’s Diagnostic Manual </a:t>
            </a:r>
            <a:r>
              <a:rPr lang="en-US" b="1" dirty="0" smtClean="0">
                <a:solidFill>
                  <a:schemeClr val="accent1"/>
                </a:solidFill>
              </a:rPr>
              <a:t>DSM-IV (1994)</a:t>
            </a:r>
            <a:r>
              <a:rPr lang="en-US" dirty="0" smtClean="0"/>
              <a:t> listed </a:t>
            </a:r>
            <a:r>
              <a:rPr lang="en-US" dirty="0" smtClean="0">
                <a:solidFill>
                  <a:schemeClr val="accent1"/>
                </a:solidFill>
              </a:rPr>
              <a:t>“Gender Identity Disorder” </a:t>
            </a:r>
            <a:r>
              <a:rPr lang="en-US" dirty="0" smtClean="0"/>
              <a:t>(GID) as a mental illness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DSM-V (2013) </a:t>
            </a:r>
            <a:r>
              <a:rPr lang="en-US" dirty="0" smtClean="0"/>
              <a:t>has replaced GID with with </a:t>
            </a:r>
            <a:r>
              <a:rPr lang="en-US" dirty="0" smtClean="0">
                <a:solidFill>
                  <a:schemeClr val="accent1"/>
                </a:solidFill>
              </a:rPr>
              <a:t>“gender dysphoria”</a:t>
            </a:r>
            <a:r>
              <a:rPr lang="en-US" dirty="0" smtClean="0"/>
              <a:t>– a diagnostic term that refers to an incongruence between a person’s gender identity and their physical gender assigned at birth</a:t>
            </a:r>
          </a:p>
          <a:p>
            <a:r>
              <a:rPr lang="en-US" dirty="0" smtClean="0"/>
              <a:t>While dysphoria may cause psychological distress, DSM-V considers it treatable and also acknowledges that not all transgender individuals suffer from dysphoria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03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 life “in camouflage”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152983"/>
            <a:ext cx="10223329" cy="5464987"/>
          </a:xfrm>
        </p:spPr>
        <p:txBody>
          <a:bodyPr>
            <a:normAutofit lnSpcReduction="10000"/>
          </a:bodyPr>
          <a:lstStyle/>
          <a:p>
            <a:endParaRPr lang="en-US" dirty="0">
              <a:hlinkClick r:id="rId2"/>
            </a:endParaRPr>
          </a:p>
          <a:p>
            <a:r>
              <a:rPr lang="en-US" i="1" dirty="0" smtClean="0"/>
              <a:t>NYT </a:t>
            </a:r>
            <a:r>
              <a:rPr lang="en-US" dirty="0" smtClean="0"/>
              <a:t>documentary (2015)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www.youtube.com/watch?v=zN7VSeja1dw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>
                <a:hlinkClick r:id="rId2"/>
              </a:rPr>
              <a:t>https://time.com/4874380/donald-trump-military-transgender-how-many/</a:t>
            </a:r>
            <a:endParaRPr lang="en-US" dirty="0"/>
          </a:p>
          <a:p>
            <a:r>
              <a:rPr lang="en-US" i="1" dirty="0"/>
              <a:t>Time</a:t>
            </a:r>
            <a:r>
              <a:rPr lang="en-US" dirty="0"/>
              <a:t> magazine documentary (2017)</a:t>
            </a:r>
          </a:p>
          <a:p>
            <a:endParaRPr lang="en-US" dirty="0"/>
          </a:p>
          <a:p>
            <a:r>
              <a:rPr lang="en-US" b="1" dirty="0" smtClean="0">
                <a:solidFill>
                  <a:schemeClr val="accent2"/>
                </a:solidFill>
              </a:rPr>
              <a:t>Further reading:</a:t>
            </a:r>
          </a:p>
          <a:p>
            <a:r>
              <a:rPr lang="en-US" dirty="0" smtClean="0"/>
              <a:t>Adam </a:t>
            </a:r>
            <a:r>
              <a:rPr lang="en-US" dirty="0" err="1" smtClean="0"/>
              <a:t>Yerke</a:t>
            </a:r>
            <a:r>
              <a:rPr lang="en-US" dirty="0" smtClean="0"/>
              <a:t> and </a:t>
            </a:r>
            <a:r>
              <a:rPr lang="en-US" dirty="0" err="1" smtClean="0"/>
              <a:t>Valorie</a:t>
            </a:r>
            <a:r>
              <a:rPr lang="en-US" dirty="0" smtClean="0"/>
              <a:t> Mitchell, “Transgender People in the Military: Don’t Ask, Don’t Tell, Don’t Enlist!,” </a:t>
            </a:r>
            <a:r>
              <a:rPr lang="en-US" i="1" dirty="0" smtClean="0"/>
              <a:t>Journal of Homosexuality </a:t>
            </a:r>
            <a:r>
              <a:rPr lang="en-US" dirty="0" smtClean="0"/>
              <a:t>60, 2-3 (2013): 436-57</a:t>
            </a:r>
          </a:p>
          <a:p>
            <a:r>
              <a:rPr lang="is-IS" dirty="0"/>
              <a:t>James E. Parco et al, “Transgender Military Personnel in the Post-DADT Repeal Era: A Phenomenological Study,” </a:t>
            </a:r>
            <a:r>
              <a:rPr lang="is-IS" i="1" dirty="0"/>
              <a:t>Armed Forces &amp; Society </a:t>
            </a:r>
            <a:r>
              <a:rPr lang="is-IS" dirty="0"/>
              <a:t>41, 2 (2015): 221-42</a:t>
            </a:r>
          </a:p>
          <a:p>
            <a:r>
              <a:rPr lang="en-US" dirty="0" smtClean="0"/>
              <a:t>M. Jocelyn Elders et al, “Medical Aspects of Transgender Military Service,” </a:t>
            </a:r>
            <a:r>
              <a:rPr lang="en-US" i="1" dirty="0" smtClean="0"/>
              <a:t>Armed Forces and Society </a:t>
            </a:r>
            <a:r>
              <a:rPr lang="en-US" dirty="0" smtClean="0"/>
              <a:t>41, 2 (2015): 199-220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41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1" y="1152983"/>
            <a:ext cx="5817869" cy="53308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Medical issues: how to access appropriate medical care?</a:t>
            </a:r>
          </a:p>
          <a:p>
            <a:r>
              <a:rPr lang="en-US" sz="2400" dirty="0" smtClean="0"/>
              <a:t>Pronouns: he/she/they</a:t>
            </a:r>
          </a:p>
          <a:p>
            <a:r>
              <a:rPr lang="en-US" sz="2400" dirty="0" smtClean="0"/>
              <a:t>Salutations: (Sir; Ma’am)</a:t>
            </a:r>
          </a:p>
          <a:p>
            <a:r>
              <a:rPr lang="en-US" sz="2400" dirty="0" smtClean="0"/>
              <a:t>Uniforms: M/F</a:t>
            </a:r>
          </a:p>
          <a:p>
            <a:r>
              <a:rPr lang="en-US" sz="2400" dirty="0" smtClean="0"/>
              <a:t>Appearance/“grooming”: haircuts; facial hair; leg hair</a:t>
            </a:r>
          </a:p>
          <a:p>
            <a:r>
              <a:rPr lang="en-US" sz="2400" dirty="0" smtClean="0"/>
              <a:t>Gender standards: fitness; training; BMI</a:t>
            </a:r>
          </a:p>
          <a:p>
            <a:r>
              <a:rPr lang="en-US" sz="2400" dirty="0" smtClean="0"/>
              <a:t>Bathrooms/showers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040" y="1"/>
            <a:ext cx="5500959" cy="3486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5130" y="3648355"/>
            <a:ext cx="5436870" cy="311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2014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1544</TotalTime>
  <Words>1322</Words>
  <Application>Microsoft Macintosh PowerPoint</Application>
  <PresentationFormat>Widescreen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Century Gothic</vt:lpstr>
      <vt:lpstr>Wingdings 3</vt:lpstr>
      <vt:lpstr>Arial</vt:lpstr>
      <vt:lpstr>Ion</vt:lpstr>
      <vt:lpstr>Transgender service </vt:lpstr>
      <vt:lpstr>Trump’s transgender ban</vt:lpstr>
      <vt:lpstr>Meaning what?</vt:lpstr>
      <vt:lpstr>DOD policy with effect from April 2019</vt:lpstr>
      <vt:lpstr>Some historical context</vt:lpstr>
      <vt:lpstr>Pre-2016: towards a ban</vt:lpstr>
      <vt:lpstr>The DOD’s logic</vt:lpstr>
      <vt:lpstr>Trans life “in camouflage”</vt:lpstr>
      <vt:lpstr>Issues</vt:lpstr>
      <vt:lpstr>2016: An inclusive turn</vt:lpstr>
      <vt:lpstr>The 2016 RAND study</vt:lpstr>
      <vt:lpstr>Shifting attitudes: civilian &amp; military</vt:lpstr>
      <vt:lpstr>Explaining Trump’s policy reversal</vt:lpstr>
      <vt:lpstr>The politics of the ban</vt:lpstr>
      <vt:lpstr>Resistance &amp; legal challenges </vt:lpstr>
      <vt:lpstr>Finally…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Transgender service</dc:title>
  <dc:creator>Susan Carruthers</dc:creator>
  <cp:lastModifiedBy>Susan Carruthers</cp:lastModifiedBy>
  <cp:revision>34</cp:revision>
  <dcterms:created xsi:type="dcterms:W3CDTF">2020-03-08T10:14:11Z</dcterms:created>
  <dcterms:modified xsi:type="dcterms:W3CDTF">2020-03-09T11:59:01Z</dcterms:modified>
</cp:coreProperties>
</file>