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 id="280" r:id="rId6"/>
    <p:sldId id="261" r:id="rId7"/>
    <p:sldId id="262" r:id="rId8"/>
    <p:sldId id="263" r:id="rId9"/>
    <p:sldId id="264" r:id="rId10"/>
    <p:sldId id="265" r:id="rId11"/>
    <p:sldId id="281" r:id="rId12"/>
    <p:sldId id="282" r:id="rId13"/>
    <p:sldId id="267" r:id="rId14"/>
    <p:sldId id="266" r:id="rId15"/>
    <p:sldId id="268" r:id="rId16"/>
    <p:sldId id="270" r:id="rId17"/>
    <p:sldId id="271" r:id="rId18"/>
    <p:sldId id="272" r:id="rId19"/>
    <p:sldId id="273" r:id="rId20"/>
    <p:sldId id="275" r:id="rId21"/>
    <p:sldId id="274" r:id="rId22"/>
    <p:sldId id="276" r:id="rId23"/>
    <p:sldId id="283" r:id="rId24"/>
    <p:sldId id="278" r:id="rId25"/>
    <p:sldId id="279"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4"/>
    <p:restoredTop sz="94661"/>
  </p:normalViewPr>
  <p:slideViewPr>
    <p:cSldViewPr snapToGrid="0" snapToObjects="1">
      <p:cViewPr varScale="1">
        <p:scale>
          <a:sx n="114" d="100"/>
          <a:sy n="114" d="100"/>
        </p:scale>
        <p:origin x="24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1/12/20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1/12/20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1/12/20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1/12/20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1/12/20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1/12/20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1/12/20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1/12/20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1/12/20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1/12/20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1/12/20</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1/12/20</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1/12/20</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1/12/20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3.png"/><Relationship Id="rId21" Type="http://schemas.openxmlformats.org/officeDocument/2006/relationships/image" Target="../media/image4.png"/><Relationship Id="rId22" Type="http://schemas.openxmlformats.org/officeDocument/2006/relationships/image" Target="../media/image5.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screen">
            <a:extLst>
              <a:ext uri="{28A0092B-C50C-407E-A947-70E740481C1C}">
                <a14:useLocalDpi xmlns:a14="http://schemas.microsoft.com/office/drawing/2010/main"/>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cstate="screen">
            <a:extLst>
              <a:ext uri="{28A0092B-C50C-407E-A947-70E740481C1C}">
                <a14:useLocalDpi xmlns:a14="http://schemas.microsoft.com/office/drawing/2010/main"/>
              </a:ext>
            </a:extLst>
          </a:blip>
          <a:srcRect/>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screen">
            <a:extLst>
              <a:ext uri="{28A0092B-C50C-407E-A947-70E740481C1C}">
                <a14:useLocalDpi xmlns:a14="http://schemas.microsoft.com/office/drawing/2010/main"/>
              </a:ext>
            </a:extLst>
          </a:blip>
          <a:srcRect/>
          <a:stretch/>
        </p:blipFill>
        <p:spPr>
          <a:xfrm>
            <a:off x="7999412" y="0"/>
            <a:ext cx="1603387" cy="1141407"/>
          </a:xfrm>
          <a:prstGeom prst="rect">
            <a:avLst/>
          </a:prstGeom>
        </p:spPr>
      </p:pic>
      <p:pic>
        <p:nvPicPr>
          <p:cNvPr id="10" name="Picture 9"/>
          <p:cNvPicPr>
            <a:picLocks noChangeAspect="1"/>
          </p:cNvPicPr>
          <p:nvPr/>
        </p:nvPicPr>
        <p:blipFill rotWithShape="1">
          <a:blip r:embed="rId22" cstate="screen">
            <a:extLst>
              <a:ext uri="{28A0092B-C50C-407E-A947-70E740481C1C}">
                <a14:useLocalDpi xmlns:a14="http://schemas.microsoft.com/office/drawing/2010/main"/>
              </a:ext>
            </a:extLst>
          </a:blip>
          <a:srcRect/>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1/12/20</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png"/><Relationship Id="rId3"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 Id="rId3"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bbc.co.uk/news/world-asia-21583785" TargetMode="External"/><Relationship Id="rId4" Type="http://schemas.openxmlformats.org/officeDocument/2006/relationships/image" Target="../media/image26.jpeg"/><Relationship Id="rId5" Type="http://schemas.openxmlformats.org/officeDocument/2006/relationships/hyperlink" Target="https://edition.cnn.com/2016/03/17/asia/okinawa-us-serviceman-rape-restrictions/index.html" TargetMode="External"/><Relationship Id="rId1" Type="http://schemas.openxmlformats.org/officeDocument/2006/relationships/slideLayout" Target="../slideLayouts/slideLayout6.xml"/><Relationship Id="rId2" Type="http://schemas.openxmlformats.org/officeDocument/2006/relationships/image" Target="../media/image2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jpeg"/><Relationship Id="rId3" Type="http://schemas.openxmlformats.org/officeDocument/2006/relationships/hyperlink" Target="https://newrepublic.com/article/155707/united-states-military-prostitution-south-korea-monkey-hous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7.jpeg"/><Relationship Id="rId3" Type="http://schemas.openxmlformats.org/officeDocument/2006/relationships/hyperlink" Target="https://eu.usatoday.com/story/news/nation/2015/07/26/korean-war-orphans/30630161/"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9.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0.gif"/><Relationship Id="rId3" Type="http://schemas.openxmlformats.org/officeDocument/2006/relationships/hyperlink" Target="https://www.ft.com/content/a0b360b8-ce1b-11de-a1ea-00144feabdc0"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hyperlink" Target="http://takumasminkey.com/readingokinawa/styled-14/" TargetMode="External"/><Relationship Id="rId1" Type="http://schemas.openxmlformats.org/officeDocument/2006/relationships/slideLayout" Target="../slideLayouts/slideLayout7.xml"/><Relationship Id="rId2" Type="http://schemas.openxmlformats.org/officeDocument/2006/relationships/image" Target="../media/image31.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hyperlink" Target="https://www.stripes.com/blogs-archive/the-rumor-doctor/the-rumor-doctor-1.104348/do-hookers-owe-their-moniker-to-a-civil-war-general-1.142179#.Xhrp_-tb9E4" TargetMode="External"/><Relationship Id="rId5" Type="http://schemas.openxmlformats.org/officeDocument/2006/relationships/image" Target="../media/image8.jpeg"/><Relationship Id="rId6" Type="http://schemas.openxmlformats.org/officeDocument/2006/relationships/hyperlink" Target="https://www.history.com/news/civil-war-prostitution-nashville" TargetMode="External"/><Relationship Id="rId1" Type="http://schemas.openxmlformats.org/officeDocument/2006/relationships/slideLayout" Target="../slideLayouts/slideLayout6.xml"/><Relationship Id="rId2" Type="http://schemas.openxmlformats.org/officeDocument/2006/relationships/hyperlink" Target="https://www.pbs.org/video/the-dig-civil-war-prostitution-9y8b5c/"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hyperlink" Target="https://nypost.com/2013/06/16/the-dark-side-of-d-day/" TargetMode="External"/><Relationship Id="rId1" Type="http://schemas.openxmlformats.org/officeDocument/2006/relationships/slideLayout" Target="../slideLayouts/slideLayout6.xml"/><Relationship Id="rId2" Type="http://schemas.openxmlformats.org/officeDocument/2006/relationships/hyperlink" Target="https://www.npr.org/2013/05/31/187350487/sex-overseas-what-soldiers-do-complicates-wwii-history"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bethelatwar.org/2014/08/14/letters-to-and-from-bethel-the-crash-of-ruin/" TargetMode="External"/><Relationship Id="rId4" Type="http://schemas.openxmlformats.org/officeDocument/2006/relationships/image" Target="../media/image12.png"/><Relationship Id="rId1" Type="http://schemas.openxmlformats.org/officeDocument/2006/relationships/slideLayout" Target="../slideLayouts/slideLayout6.xml"/><Relationship Id="rId2" Type="http://schemas.openxmlformats.org/officeDocument/2006/relationships/image" Target="../media/image1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 Id="rId3" Type="http://schemas.openxmlformats.org/officeDocument/2006/relationships/hyperlink" Target="http://navy.memorieshop.com/World-Ports/Japan/Comfort-Women.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cdm15730.contentdm.oclc.org/digital/collection/p15730coll5/id/1550" TargetMode="External"/><Relationship Id="rId4" Type="http://schemas.openxmlformats.org/officeDocument/2006/relationships/image" Target="../media/image15.jpeg"/><Relationship Id="rId5" Type="http://schemas.openxmlformats.org/officeDocument/2006/relationships/hyperlink" Target="https://www.politico.eu/article/my-body-was-not-mine-but-the-u-s-militarys/" TargetMode="External"/><Relationship Id="rId1" Type="http://schemas.openxmlformats.org/officeDocument/2006/relationships/slideLayout" Target="../slideLayouts/slideLayout6.xml"/><Relationship Id="rId2" Type="http://schemas.openxmlformats.org/officeDocument/2006/relationships/image" Target="../media/image14.tiff"/></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tiff"/><Relationship Id="rId1" Type="http://schemas.openxmlformats.org/officeDocument/2006/relationships/slideLayout" Target="../slideLayouts/slideLayout6.xml"/><Relationship Id="rId2" Type="http://schemas.openxmlformats.org/officeDocument/2006/relationships/hyperlink" Target="https://www.historynet.com/rr-on-the-beaches-of-south-vietnam-2.htm"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newyorker.com/magazine/2015/10/05/out-of-sight-letter-from-baghdad-rania-abouzeid?verso=true" TargetMode="External"/><Relationship Id="rId4" Type="http://schemas.openxmlformats.org/officeDocument/2006/relationships/image" Target="../media/image18.jpeg"/><Relationship Id="rId1" Type="http://schemas.openxmlformats.org/officeDocument/2006/relationships/slideLayout" Target="../slideLayouts/slideLayout6.xml"/><Relationship Id="rId2" Type="http://schemas.openxmlformats.org/officeDocument/2006/relationships/hyperlink" Target="https://www.newsweek.com/authors/greg-pric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smtClean="0"/>
              <a:t>The US military and the commercial sex industry</a:t>
            </a:r>
            <a:endParaRPr lang="en-US" sz="5400" dirty="0"/>
          </a:p>
        </p:txBody>
      </p:sp>
      <p:sp>
        <p:nvSpPr>
          <p:cNvPr id="3" name="Subtitle 2"/>
          <p:cNvSpPr>
            <a:spLocks noGrp="1"/>
          </p:cNvSpPr>
          <p:nvPr>
            <p:ph type="subTitle" idx="1"/>
          </p:nvPr>
        </p:nvSpPr>
        <p:spPr/>
        <p:txBody>
          <a:bodyPr/>
          <a:lstStyle/>
          <a:p>
            <a:r>
              <a:rPr lang="en-US" dirty="0" smtClean="0"/>
              <a:t>An historical and contemporary phenomenon</a:t>
            </a:r>
            <a:endParaRPr lang="en-US" dirty="0"/>
          </a:p>
        </p:txBody>
      </p:sp>
    </p:spTree>
    <p:extLst>
      <p:ext uri="{BB962C8B-B14F-4D97-AF65-F5344CB8AC3E}">
        <p14:creationId xmlns:p14="http://schemas.microsoft.com/office/powerpoint/2010/main" val="12432643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FF0000"/>
                </a:solidFill>
              </a:rPr>
              <a:t>Why has the military tacitly (or more actively) condoned the commercial sex industry?</a:t>
            </a:r>
            <a:endParaRPr lang="en-US" dirty="0">
              <a:solidFill>
                <a:srgbClr val="FF0000"/>
              </a:solidFill>
            </a:endParaRPr>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552893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alternative: </a:t>
            </a:r>
            <a:br>
              <a:rPr lang="en-US" dirty="0" smtClean="0"/>
            </a:br>
            <a:r>
              <a:rPr lang="en-US" dirty="0" smtClean="0"/>
              <a:t>abstinence campaigns</a:t>
            </a:r>
            <a:endParaRPr lang="en-US" dirty="0"/>
          </a:p>
        </p:txBody>
      </p:sp>
      <p:sp>
        <p:nvSpPr>
          <p:cNvPr id="7" name="Content Placeholder 6"/>
          <p:cNvSpPr>
            <a:spLocks noGrp="1"/>
          </p:cNvSpPr>
          <p:nvPr>
            <p:ph idx="1"/>
          </p:nvPr>
        </p:nvSpPr>
        <p:spPr>
          <a:xfrm>
            <a:off x="289272" y="2298245"/>
            <a:ext cx="6769449" cy="4195481"/>
          </a:xfrm>
        </p:spPr>
        <p:txBody>
          <a:bodyPr/>
          <a:lstStyle/>
          <a:p>
            <a:r>
              <a:rPr lang="en-US" dirty="0" smtClean="0"/>
              <a:t>The US military has made numerous attempts to promote sexual abstinence/chastity</a:t>
            </a:r>
          </a:p>
          <a:p>
            <a:r>
              <a:rPr lang="en-US" dirty="0" smtClean="0"/>
              <a:t>Sometimes the impetus has come from civilian  society to “clean up” military bases and the areas around them in the domestic US; e.g. the “May Act” of 1941</a:t>
            </a:r>
          </a:p>
          <a:p>
            <a:r>
              <a:rPr lang="en-US" dirty="0" smtClean="0">
                <a:solidFill>
                  <a:srgbClr val="FF0000"/>
                </a:solidFill>
              </a:rPr>
              <a:t>“Character Guidance” </a:t>
            </a:r>
            <a:r>
              <a:rPr lang="en-US" dirty="0" smtClean="0"/>
              <a:t>programs in the armed forces have also promoted messages stressing the importance of abstinence; e.g. the </a:t>
            </a:r>
            <a:r>
              <a:rPr lang="en-US" i="1" dirty="0" smtClean="0"/>
              <a:t>Duty, Honor, Country</a:t>
            </a:r>
            <a:r>
              <a:rPr lang="en-US" dirty="0" smtClean="0"/>
              <a:t> pamphlets first issued in 1952 by the Army and Air Force</a:t>
            </a:r>
          </a:p>
        </p:txBody>
      </p:sp>
      <p:pic>
        <p:nvPicPr>
          <p:cNvPr id="5" name="Picture 4"/>
          <p:cNvPicPr>
            <a:picLocks noChangeAspect="1"/>
          </p:cNvPicPr>
          <p:nvPr/>
        </p:nvPicPr>
        <p:blipFill>
          <a:blip r:embed="rId2"/>
          <a:stretch>
            <a:fillRect/>
          </a:stretch>
        </p:blipFill>
        <p:spPr>
          <a:xfrm>
            <a:off x="7404409" y="2393943"/>
            <a:ext cx="4521820" cy="4099783"/>
          </a:xfrm>
          <a:prstGeom prst="rect">
            <a:avLst/>
          </a:prstGeom>
        </p:spPr>
      </p:pic>
    </p:spTree>
    <p:extLst>
      <p:ext uri="{BB962C8B-B14F-4D97-AF65-F5344CB8AC3E}">
        <p14:creationId xmlns:p14="http://schemas.microsoft.com/office/powerpoint/2010/main" val="1860567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5493" y="158619"/>
            <a:ext cx="8725209" cy="6543907"/>
          </a:xfrm>
          <a:prstGeom prst="rect">
            <a:avLst/>
          </a:prstGeom>
        </p:spPr>
      </p:pic>
      <p:sp>
        <p:nvSpPr>
          <p:cNvPr id="5" name="TextBox 4"/>
          <p:cNvSpPr txBox="1"/>
          <p:nvPr/>
        </p:nvSpPr>
        <p:spPr>
          <a:xfrm>
            <a:off x="9099395" y="3668751"/>
            <a:ext cx="2563522" cy="1200329"/>
          </a:xfrm>
          <a:prstGeom prst="rect">
            <a:avLst/>
          </a:prstGeom>
          <a:noFill/>
        </p:spPr>
        <p:txBody>
          <a:bodyPr wrap="none" rtlCol="0">
            <a:spAutoFit/>
          </a:bodyPr>
          <a:lstStyle/>
          <a:p>
            <a:r>
              <a:rPr lang="en-US" dirty="0" smtClean="0"/>
              <a:t>“Masturbation is</a:t>
            </a:r>
          </a:p>
          <a:p>
            <a:r>
              <a:rPr lang="en-US" dirty="0"/>
              <a:t>u</a:t>
            </a:r>
            <a:r>
              <a:rPr lang="en-US" dirty="0" smtClean="0"/>
              <a:t>nhealthy because it</a:t>
            </a:r>
          </a:p>
          <a:p>
            <a:r>
              <a:rPr lang="en-US" dirty="0"/>
              <a:t>c</a:t>
            </a:r>
            <a:r>
              <a:rPr lang="en-US" dirty="0" smtClean="0"/>
              <a:t>an train a person to</a:t>
            </a:r>
          </a:p>
          <a:p>
            <a:r>
              <a:rPr lang="en-US" dirty="0" smtClean="0"/>
              <a:t>‘fly solo’</a:t>
            </a:r>
            <a:r>
              <a:rPr lang="is-IS" dirty="0" smtClean="0"/>
              <a:t>…”</a:t>
            </a:r>
            <a:endParaRPr lang="en-US" dirty="0"/>
          </a:p>
        </p:txBody>
      </p:sp>
    </p:spTree>
    <p:extLst>
      <p:ext uri="{BB962C8B-B14F-4D97-AF65-F5344CB8AC3E}">
        <p14:creationId xmlns:p14="http://schemas.microsoft.com/office/powerpoint/2010/main" val="16662314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Male heterosexual prerogative</a:t>
            </a:r>
            <a:endParaRPr lang="en-US" dirty="0"/>
          </a:p>
        </p:txBody>
      </p:sp>
      <p:sp>
        <p:nvSpPr>
          <p:cNvPr id="5" name="Rectangle 4"/>
          <p:cNvSpPr/>
          <p:nvPr/>
        </p:nvSpPr>
        <p:spPr>
          <a:xfrm>
            <a:off x="1192460" y="1939641"/>
            <a:ext cx="10161756" cy="3908762"/>
          </a:xfrm>
          <a:prstGeom prst="rect">
            <a:avLst/>
          </a:prstGeom>
        </p:spPr>
        <p:txBody>
          <a:bodyPr wrap="none">
            <a:spAutoFit/>
          </a:bodyPr>
          <a:lstStyle/>
          <a:p>
            <a:r>
              <a:rPr lang="en-US" sz="3600" b="1" i="1" dirty="0">
                <a:solidFill>
                  <a:srgbClr val="FF0000"/>
                </a:solidFill>
              </a:rPr>
              <a:t>"A soldier who won't </a:t>
            </a:r>
            <a:r>
              <a:rPr lang="en-US" sz="3600" b="1" i="1" dirty="0" smtClean="0">
                <a:solidFill>
                  <a:srgbClr val="FF0000"/>
                </a:solidFill>
              </a:rPr>
              <a:t>f**k </a:t>
            </a:r>
            <a:r>
              <a:rPr lang="en-US" sz="3600" b="1" i="1" dirty="0">
                <a:solidFill>
                  <a:srgbClr val="FF0000"/>
                </a:solidFill>
              </a:rPr>
              <a:t>won't fight</a:t>
            </a:r>
            <a:r>
              <a:rPr lang="en-US" sz="3600" b="1" i="1" dirty="0" smtClean="0">
                <a:solidFill>
                  <a:srgbClr val="FF0000"/>
                </a:solidFill>
              </a:rPr>
              <a:t>.”</a:t>
            </a:r>
          </a:p>
          <a:p>
            <a:endParaRPr lang="en-US" sz="3600" b="1" i="1" dirty="0" smtClean="0">
              <a:solidFill>
                <a:srgbClr val="222222"/>
              </a:solidFill>
              <a:latin typeface="arial" charset="0"/>
            </a:endParaRPr>
          </a:p>
          <a:p>
            <a:r>
              <a:rPr lang="en-US" sz="2400" dirty="0" smtClean="0"/>
              <a:t>Statement attributed to Gen. George S Patton</a:t>
            </a:r>
          </a:p>
          <a:p>
            <a:r>
              <a:rPr lang="en-US" sz="2400" dirty="0" smtClean="0"/>
              <a:t>(World War II)</a:t>
            </a:r>
            <a:r>
              <a:rPr lang="en-US" sz="2400" i="1" dirty="0">
                <a:solidFill>
                  <a:srgbClr val="222222"/>
                </a:solidFill>
              </a:rPr>
              <a:t> </a:t>
            </a:r>
            <a:endParaRPr lang="en-US" sz="2400" i="1" dirty="0" smtClean="0">
              <a:solidFill>
                <a:srgbClr val="222222"/>
              </a:solidFill>
            </a:endParaRPr>
          </a:p>
          <a:p>
            <a:pPr marL="457200" indent="-457200">
              <a:buFont typeface="Arial" charset="0"/>
              <a:buChar char="•"/>
            </a:pPr>
            <a:endParaRPr lang="en-US" sz="3200" i="1" dirty="0" smtClean="0"/>
          </a:p>
          <a:p>
            <a:pPr marL="457200" indent="-457200">
              <a:buFont typeface="Arial" charset="0"/>
              <a:buChar char="•"/>
            </a:pPr>
            <a:r>
              <a:rPr lang="en-US" sz="3200" i="1" dirty="0" smtClean="0"/>
              <a:t>The perceived nexus between esprit and libido</a:t>
            </a:r>
          </a:p>
          <a:p>
            <a:pPr marL="457200" indent="-457200">
              <a:buFont typeface="Arial" charset="0"/>
              <a:buChar char="•"/>
            </a:pPr>
            <a:r>
              <a:rPr lang="en-US" sz="3200" i="1" dirty="0" smtClean="0"/>
              <a:t>Red-blooded “virility” and combat motivation</a:t>
            </a:r>
          </a:p>
          <a:p>
            <a:pPr marL="457200" indent="-457200">
              <a:buFont typeface="Arial" charset="0"/>
              <a:buChar char="•"/>
            </a:pPr>
            <a:r>
              <a:rPr lang="en-US" sz="3200" i="1" dirty="0" smtClean="0"/>
              <a:t>Sexual gratification a necessary boon to morale</a:t>
            </a:r>
            <a:endParaRPr lang="en-US" sz="3200" i="1" dirty="0"/>
          </a:p>
        </p:txBody>
      </p:sp>
    </p:spTree>
    <p:extLst>
      <p:ext uri="{BB962C8B-B14F-4D97-AF65-F5344CB8AC3E}">
        <p14:creationId xmlns:p14="http://schemas.microsoft.com/office/powerpoint/2010/main" val="18584402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89994" y="129333"/>
            <a:ext cx="9404723" cy="1400530"/>
          </a:xfrm>
        </p:spPr>
        <p:txBody>
          <a:bodyPr/>
          <a:lstStyle/>
          <a:p>
            <a:r>
              <a:rPr lang="en-US" dirty="0" smtClean="0"/>
              <a:t>The failure of “non-fraternization”</a:t>
            </a:r>
            <a:endParaRPr lang="en-US" dirty="0"/>
          </a:p>
        </p:txBody>
      </p:sp>
      <p:pic>
        <p:nvPicPr>
          <p:cNvPr id="6" name="Buchenwald_Samuelson_62779.png"/>
          <p:cNvPicPr/>
          <p:nvPr/>
        </p:nvPicPr>
        <p:blipFill>
          <a:blip r:embed="rId2">
            <a:extLst/>
          </a:blip>
          <a:stretch>
            <a:fillRect/>
          </a:stretch>
        </p:blipFill>
        <p:spPr>
          <a:xfrm>
            <a:off x="489994" y="918807"/>
            <a:ext cx="4182367" cy="5939193"/>
          </a:xfrm>
          <a:prstGeom prst="rect">
            <a:avLst/>
          </a:prstGeom>
          <a:ln w="12700">
            <a:miter lim="400000"/>
          </a:ln>
        </p:spPr>
      </p:pic>
      <p:pic>
        <p:nvPicPr>
          <p:cNvPr id="7" name="droppedImage.png"/>
          <p:cNvPicPr/>
          <p:nvPr/>
        </p:nvPicPr>
        <p:blipFill>
          <a:blip r:embed="rId3">
            <a:extLst/>
          </a:blip>
          <a:stretch>
            <a:fillRect/>
          </a:stretch>
        </p:blipFill>
        <p:spPr>
          <a:xfrm>
            <a:off x="4842730" y="918807"/>
            <a:ext cx="4189758" cy="5939193"/>
          </a:xfrm>
          <a:prstGeom prst="rect">
            <a:avLst/>
          </a:prstGeom>
          <a:ln w="12700">
            <a:miter lim="400000"/>
          </a:ln>
        </p:spPr>
      </p:pic>
      <p:sp>
        <p:nvSpPr>
          <p:cNvPr id="8" name="TextBox 7"/>
          <p:cNvSpPr txBox="1"/>
          <p:nvPr/>
        </p:nvSpPr>
        <p:spPr>
          <a:xfrm>
            <a:off x="9032488" y="1826300"/>
            <a:ext cx="2980303" cy="4616648"/>
          </a:xfrm>
          <a:prstGeom prst="rect">
            <a:avLst/>
          </a:prstGeom>
          <a:noFill/>
        </p:spPr>
        <p:txBody>
          <a:bodyPr wrap="none" rtlCol="0">
            <a:spAutoFit/>
          </a:bodyPr>
          <a:lstStyle/>
          <a:p>
            <a:r>
              <a:rPr lang="en-US" dirty="0" smtClean="0">
                <a:solidFill>
                  <a:srgbClr val="FF0000"/>
                </a:solidFill>
              </a:rPr>
              <a:t>Left:</a:t>
            </a:r>
            <a:r>
              <a:rPr lang="en-US" dirty="0" smtClean="0"/>
              <a:t> A 1945 US army</a:t>
            </a:r>
          </a:p>
          <a:p>
            <a:r>
              <a:rPr lang="en-US" dirty="0"/>
              <a:t>p</a:t>
            </a:r>
            <a:r>
              <a:rPr lang="en-US" dirty="0" smtClean="0"/>
              <a:t>oster warns GIs not</a:t>
            </a:r>
          </a:p>
          <a:p>
            <a:r>
              <a:rPr lang="en-US" dirty="0"/>
              <a:t>t</a:t>
            </a:r>
            <a:r>
              <a:rPr lang="en-US" dirty="0" smtClean="0"/>
              <a:t>o “fraternize,” using</a:t>
            </a:r>
          </a:p>
          <a:p>
            <a:r>
              <a:rPr lang="en-US" dirty="0"/>
              <a:t>i</a:t>
            </a:r>
            <a:r>
              <a:rPr lang="en-US" dirty="0" smtClean="0"/>
              <a:t>mages from </a:t>
            </a:r>
            <a:r>
              <a:rPr lang="en-US" dirty="0" err="1" smtClean="0"/>
              <a:t>newlyl</a:t>
            </a:r>
            <a:endParaRPr lang="en-US" dirty="0" smtClean="0"/>
          </a:p>
          <a:p>
            <a:r>
              <a:rPr lang="en-US" dirty="0"/>
              <a:t>l</a:t>
            </a:r>
            <a:r>
              <a:rPr lang="en-US" dirty="0" smtClean="0"/>
              <a:t>iberated Nazi camps</a:t>
            </a:r>
          </a:p>
          <a:p>
            <a:r>
              <a:rPr lang="en-US" dirty="0"/>
              <a:t>t</a:t>
            </a:r>
            <a:r>
              <a:rPr lang="en-US" dirty="0" smtClean="0"/>
              <a:t>o underscore the point.</a:t>
            </a:r>
          </a:p>
          <a:p>
            <a:endParaRPr lang="en-US" dirty="0" smtClean="0"/>
          </a:p>
          <a:p>
            <a:r>
              <a:rPr lang="en-US" sz="1400" dirty="0" smtClean="0"/>
              <a:t>Credit: US Holocaust</a:t>
            </a:r>
          </a:p>
          <a:p>
            <a:r>
              <a:rPr lang="en-US" sz="1400" dirty="0" smtClean="0"/>
              <a:t>Memorial Museum</a:t>
            </a:r>
          </a:p>
          <a:p>
            <a:endParaRPr lang="en-US" dirty="0"/>
          </a:p>
          <a:p>
            <a:r>
              <a:rPr lang="en-US" dirty="0" smtClean="0">
                <a:solidFill>
                  <a:srgbClr val="FF0000"/>
                </a:solidFill>
              </a:rPr>
              <a:t>Right</a:t>
            </a:r>
            <a:r>
              <a:rPr lang="en-US" dirty="0" smtClean="0"/>
              <a:t>: photo from an</a:t>
            </a:r>
          </a:p>
          <a:p>
            <a:r>
              <a:rPr lang="en-US" dirty="0" smtClean="0"/>
              <a:t>GI’s scrapbook</a:t>
            </a:r>
            <a:r>
              <a:rPr lang="en-US" dirty="0"/>
              <a:t>.</a:t>
            </a:r>
            <a:endParaRPr lang="en-US" dirty="0" smtClean="0"/>
          </a:p>
          <a:p>
            <a:r>
              <a:rPr lang="en-US" dirty="0"/>
              <a:t>c</a:t>
            </a:r>
            <a:r>
              <a:rPr lang="en-US" dirty="0" smtClean="0"/>
              <a:t>aption reads:</a:t>
            </a:r>
          </a:p>
          <a:p>
            <a:r>
              <a:rPr lang="en-US" dirty="0" smtClean="0"/>
              <a:t>“Two buddies. Three girls.</a:t>
            </a:r>
          </a:p>
          <a:p>
            <a:r>
              <a:rPr lang="en-US" dirty="0" smtClean="0"/>
              <a:t>Not bad.”</a:t>
            </a:r>
          </a:p>
          <a:p>
            <a:endParaRPr lang="en-US" dirty="0" smtClean="0"/>
          </a:p>
          <a:p>
            <a:r>
              <a:rPr lang="en-US" sz="1400" dirty="0" smtClean="0"/>
              <a:t>Credit: unknown</a:t>
            </a:r>
            <a:endParaRPr lang="en-US" sz="1400" dirty="0"/>
          </a:p>
        </p:txBody>
      </p:sp>
    </p:spTree>
    <p:extLst>
      <p:ext uri="{BB962C8B-B14F-4D97-AF65-F5344CB8AC3E}">
        <p14:creationId xmlns:p14="http://schemas.microsoft.com/office/powerpoint/2010/main" val="1760024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306" y="162786"/>
            <a:ext cx="10672377" cy="1400530"/>
          </a:xfrm>
        </p:spPr>
        <p:txBody>
          <a:bodyPr/>
          <a:lstStyle/>
          <a:p>
            <a:r>
              <a:rPr lang="en-US" dirty="0" smtClean="0"/>
              <a:t>Control of sexually </a:t>
            </a:r>
            <a:r>
              <a:rPr lang="en-US" smtClean="0"/>
              <a:t>transmitted diseases</a:t>
            </a:r>
            <a:endParaRPr lang="en-US" dirty="0"/>
          </a:p>
        </p:txBody>
      </p:sp>
      <p:pic>
        <p:nvPicPr>
          <p:cNvPr id="3" name="640px-If_you_must_be_a_dumb_bunny...%2C_health_education_poster%2C_1945.png"/>
          <p:cNvPicPr/>
          <p:nvPr/>
        </p:nvPicPr>
        <p:blipFill>
          <a:blip r:embed="rId2" cstate="screen">
            <a:extLst>
              <a:ext uri="{28A0092B-C50C-407E-A947-70E740481C1C}">
                <a14:useLocalDpi xmlns:a14="http://schemas.microsoft.com/office/drawing/2010/main"/>
              </a:ext>
            </a:extLst>
          </a:blip>
          <a:stretch>
            <a:fillRect/>
          </a:stretch>
        </p:blipFill>
        <p:spPr>
          <a:xfrm>
            <a:off x="4822118" y="1040101"/>
            <a:ext cx="4210369" cy="5681356"/>
          </a:xfrm>
          <a:prstGeom prst="rect">
            <a:avLst/>
          </a:prstGeom>
          <a:ln w="12700">
            <a:miter lim="400000"/>
          </a:ln>
        </p:spPr>
      </p:pic>
      <p:pic>
        <p:nvPicPr>
          <p:cNvPr id="5" name="photo.png"/>
          <p:cNvPicPr/>
          <p:nvPr/>
        </p:nvPicPr>
        <p:blipFill>
          <a:blip r:embed="rId3">
            <a:extLst/>
          </a:blip>
          <a:stretch>
            <a:fillRect/>
          </a:stretch>
        </p:blipFill>
        <p:spPr>
          <a:xfrm>
            <a:off x="372121" y="1040101"/>
            <a:ext cx="4222182" cy="5503746"/>
          </a:xfrm>
          <a:prstGeom prst="rect">
            <a:avLst/>
          </a:prstGeom>
          <a:ln w="12700">
            <a:miter lim="400000"/>
          </a:ln>
        </p:spPr>
      </p:pic>
      <p:sp>
        <p:nvSpPr>
          <p:cNvPr id="6" name="TextBox 5"/>
          <p:cNvSpPr txBox="1"/>
          <p:nvPr/>
        </p:nvSpPr>
        <p:spPr>
          <a:xfrm>
            <a:off x="8943278" y="5207620"/>
            <a:ext cx="2196435" cy="646331"/>
          </a:xfrm>
          <a:prstGeom prst="rect">
            <a:avLst/>
          </a:prstGeom>
          <a:noFill/>
        </p:spPr>
        <p:txBody>
          <a:bodyPr wrap="none" rtlCol="0">
            <a:spAutoFit/>
          </a:bodyPr>
          <a:lstStyle/>
          <a:p>
            <a:r>
              <a:rPr lang="en-US" dirty="0" smtClean="0"/>
              <a:t>US military anti-VD</a:t>
            </a:r>
          </a:p>
          <a:p>
            <a:r>
              <a:rPr lang="en-US" dirty="0"/>
              <a:t>p</a:t>
            </a:r>
            <a:r>
              <a:rPr lang="en-US" dirty="0" smtClean="0"/>
              <a:t>oster, WWII</a:t>
            </a:r>
            <a:endParaRPr lang="en-US" dirty="0"/>
          </a:p>
        </p:txBody>
      </p:sp>
    </p:spTree>
    <p:extLst>
      <p:ext uri="{BB962C8B-B14F-4D97-AF65-F5344CB8AC3E}">
        <p14:creationId xmlns:p14="http://schemas.microsoft.com/office/powerpoint/2010/main" val="20336518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“Containment”</a:t>
            </a:r>
            <a:endParaRPr lang="en-US" dirty="0"/>
          </a:p>
        </p:txBody>
      </p:sp>
      <p:sp>
        <p:nvSpPr>
          <p:cNvPr id="4" name="Content Placeholder 3"/>
          <p:cNvSpPr>
            <a:spLocks noGrp="1"/>
          </p:cNvSpPr>
          <p:nvPr>
            <p:ph idx="1"/>
          </p:nvPr>
        </p:nvSpPr>
        <p:spPr>
          <a:xfrm>
            <a:off x="646111" y="1471961"/>
            <a:ext cx="10572016" cy="5174165"/>
          </a:xfrm>
        </p:spPr>
        <p:txBody>
          <a:bodyPr>
            <a:normAutofit lnSpcReduction="10000"/>
          </a:bodyPr>
          <a:lstStyle/>
          <a:p>
            <a:r>
              <a:rPr lang="en-US" sz="2400" dirty="0" smtClean="0"/>
              <a:t>Prostitution perceived by the military as a preventive measure likely to reduce (if not eliminate altogether) rape and sexual violence perpetrated by US personnel– the “floodwall” or “buffer” thesis</a:t>
            </a:r>
          </a:p>
          <a:p>
            <a:r>
              <a:rPr lang="en-US" sz="2400" dirty="0" smtClean="0"/>
              <a:t>Regulated commercial sex work would (military authorities imagined) clarify the distinction between “good girls” and “bad,” turning the latter into an expendable underclass </a:t>
            </a:r>
          </a:p>
          <a:p>
            <a:r>
              <a:rPr lang="en-US" sz="2400" dirty="0" smtClean="0"/>
              <a:t>Restricting sex to licensed and controlled “entertainment districts” would supposedly help insulate “respectable” local communities from the problems associated with GI “</a:t>
            </a:r>
            <a:r>
              <a:rPr lang="en-US" sz="2400" dirty="0" err="1" smtClean="0"/>
              <a:t>misbehaviour</a:t>
            </a:r>
            <a:r>
              <a:rPr lang="en-US" sz="2400" dirty="0" smtClean="0"/>
              <a:t>”– including male retaliatory violence directed by local men towards US soldiers</a:t>
            </a:r>
          </a:p>
          <a:p>
            <a:r>
              <a:rPr lang="en-US" sz="2400" dirty="0" smtClean="0"/>
              <a:t>The US military could police and surveille individual establishments and </a:t>
            </a:r>
            <a:r>
              <a:rPr lang="en-US" sz="2400" dirty="0" err="1" smtClean="0"/>
              <a:t>neighbourhoods</a:t>
            </a:r>
            <a:r>
              <a:rPr lang="en-US" sz="2400" dirty="0" smtClean="0"/>
              <a:t>, and in so doing MPs could also reinforce racialized boundaries between where black and white soldiers socialized off-duty</a:t>
            </a:r>
          </a:p>
          <a:p>
            <a:endParaRPr lang="en-US" dirty="0"/>
          </a:p>
        </p:txBody>
      </p:sp>
    </p:spTree>
    <p:extLst>
      <p:ext uri="{BB962C8B-B14F-4D97-AF65-F5344CB8AC3E}">
        <p14:creationId xmlns:p14="http://schemas.microsoft.com/office/powerpoint/2010/main" val="9125028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FF0000"/>
                </a:solidFill>
              </a:rPr>
              <a:t>Complications</a:t>
            </a:r>
            <a:endParaRPr lang="en-US" dirty="0">
              <a:solidFill>
                <a:srgbClr val="FF0000"/>
              </a:solidFill>
            </a:endParaRPr>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21132751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fallacy of the “buffer” thesis</a:t>
            </a:r>
            <a:endParaRPr lang="en-US" dirty="0"/>
          </a:p>
        </p:txBody>
      </p:sp>
      <p:sp>
        <p:nvSpPr>
          <p:cNvPr id="6" name="Content Placeholder 5"/>
          <p:cNvSpPr>
            <a:spLocks noGrp="1"/>
          </p:cNvSpPr>
          <p:nvPr>
            <p:ph idx="1"/>
          </p:nvPr>
        </p:nvSpPr>
        <p:spPr>
          <a:xfrm>
            <a:off x="565993" y="1152983"/>
            <a:ext cx="11103689" cy="5463004"/>
          </a:xfrm>
        </p:spPr>
        <p:txBody>
          <a:bodyPr>
            <a:normAutofit/>
          </a:bodyPr>
          <a:lstStyle/>
          <a:p>
            <a:r>
              <a:rPr lang="en-US" sz="2800" dirty="0" smtClean="0"/>
              <a:t>Rape has been a persistent problem in areas with high concentrations of military personnel</a:t>
            </a:r>
          </a:p>
          <a:p>
            <a:r>
              <a:rPr lang="en-US" sz="2800" dirty="0" smtClean="0"/>
              <a:t>The availability of easily purchased sexual services has not eliminated rape</a:t>
            </a:r>
          </a:p>
          <a:p>
            <a:r>
              <a:rPr lang="en-US" sz="2800" dirty="0" smtClean="0"/>
              <a:t>Arguably, the pervasive eroticization of women, particularly in Asia, has encouraged sexual violence</a:t>
            </a:r>
          </a:p>
          <a:p>
            <a:r>
              <a:rPr lang="en-US" sz="2800" dirty="0" smtClean="0"/>
              <a:t>Rape better understood as a crime of violence than of frustrated erotic desire</a:t>
            </a:r>
          </a:p>
          <a:p>
            <a:r>
              <a:rPr lang="en-US" sz="2800" dirty="0" smtClean="0"/>
              <a:t>The “buffer theory” also posits some women (sex workers) as essentially “</a:t>
            </a:r>
            <a:r>
              <a:rPr lang="en-US" sz="2800" dirty="0" err="1" smtClean="0"/>
              <a:t>unrapeable</a:t>
            </a:r>
            <a:r>
              <a:rPr lang="en-US" sz="2800" dirty="0" smtClean="0"/>
              <a:t>” </a:t>
            </a:r>
          </a:p>
          <a:p>
            <a:r>
              <a:rPr lang="en-US" sz="2800" dirty="0" smtClean="0"/>
              <a:t>Military willingness to take violent crime seriously has wavered</a:t>
            </a:r>
          </a:p>
          <a:p>
            <a:endParaRPr lang="en-US" sz="2800" dirty="0" smtClean="0"/>
          </a:p>
          <a:p>
            <a:endParaRPr lang="en-US" dirty="0"/>
          </a:p>
        </p:txBody>
      </p:sp>
    </p:spTree>
    <p:extLst>
      <p:ext uri="{BB962C8B-B14F-4D97-AF65-F5344CB8AC3E}">
        <p14:creationId xmlns:p14="http://schemas.microsoft.com/office/powerpoint/2010/main" val="5832234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447" y="104767"/>
            <a:ext cx="9404723" cy="1400530"/>
          </a:xfrm>
        </p:spPr>
        <p:txBody>
          <a:bodyPr/>
          <a:lstStyle/>
          <a:p>
            <a:r>
              <a:rPr lang="en-US" dirty="0" smtClean="0"/>
              <a:t>US-host nation tensions</a:t>
            </a:r>
            <a:endParaRPr lang="en-US" dirty="0"/>
          </a:p>
        </p:txBody>
      </p:sp>
      <p:pic>
        <p:nvPicPr>
          <p:cNvPr id="3" name="Picture 2" descr=" protest over the alleged rape of a local woman by two US servic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036288" y="2270287"/>
            <a:ext cx="4872985" cy="274105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036288" y="5011341"/>
            <a:ext cx="6096000" cy="1846659"/>
          </a:xfrm>
          <a:prstGeom prst="rect">
            <a:avLst/>
          </a:prstGeom>
        </p:spPr>
        <p:txBody>
          <a:bodyPr>
            <a:spAutoFit/>
          </a:bodyPr>
          <a:lstStyle/>
          <a:p>
            <a:r>
              <a:rPr lang="en-US" dirty="0"/>
              <a:t>Protestors register their anger in Okinawa</a:t>
            </a:r>
          </a:p>
          <a:p>
            <a:r>
              <a:rPr lang="en-US" dirty="0"/>
              <a:t>after a rape perpetrated by 2 US servicemen</a:t>
            </a:r>
          </a:p>
          <a:p>
            <a:r>
              <a:rPr lang="en-US" dirty="0"/>
              <a:t>in 2012. An earlier gang-rape in 1995 (the</a:t>
            </a:r>
          </a:p>
          <a:p>
            <a:r>
              <a:rPr lang="en-US" dirty="0"/>
              <a:t>subject of one of this week’s readings)</a:t>
            </a:r>
          </a:p>
          <a:p>
            <a:r>
              <a:rPr lang="en-US" dirty="0"/>
              <a:t>galvanized protests across Japan.</a:t>
            </a:r>
          </a:p>
          <a:p>
            <a:r>
              <a:rPr lang="en-US" sz="1200" dirty="0">
                <a:hlinkClick r:id="rId3"/>
              </a:rPr>
              <a:t>https://www.bbc.co.uk/news/world-asia-21583785</a:t>
            </a:r>
            <a:endParaRPr lang="en-US" sz="1200" dirty="0"/>
          </a:p>
          <a:p>
            <a:endParaRPr lang="en-US" sz="1200" dirty="0"/>
          </a:p>
        </p:txBody>
      </p:sp>
      <p:pic>
        <p:nvPicPr>
          <p:cNvPr id="9218" name="Picture 2" descr="emonstrators protest the construction of a U.S. Marine air base in t"/>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13141" y="1016905"/>
            <a:ext cx="6106606" cy="342909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23386" y="4589339"/>
            <a:ext cx="6096000" cy="2123658"/>
          </a:xfrm>
          <a:prstGeom prst="rect">
            <a:avLst/>
          </a:prstGeom>
        </p:spPr>
        <p:txBody>
          <a:bodyPr>
            <a:spAutoFit/>
          </a:bodyPr>
          <a:lstStyle/>
          <a:p>
            <a:r>
              <a:rPr lang="en-US" dirty="0"/>
              <a:t>Demonstrators protest the construction of a U.S. Marine air base in the remote </a:t>
            </a:r>
            <a:r>
              <a:rPr lang="en-US" dirty="0" err="1"/>
              <a:t>Henoko</a:t>
            </a:r>
            <a:r>
              <a:rPr lang="en-US" dirty="0"/>
              <a:t> part of Okinawa island, to replace the existing </a:t>
            </a:r>
            <a:r>
              <a:rPr lang="en-US" dirty="0" err="1"/>
              <a:t>Futenma</a:t>
            </a:r>
            <a:r>
              <a:rPr lang="en-US" dirty="0"/>
              <a:t> facility, in front of the National Diet in Tokyo on February 21, 2016. </a:t>
            </a:r>
            <a:r>
              <a:rPr lang="en-US" sz="1400" dirty="0">
                <a:hlinkClick r:id="rId5"/>
              </a:rPr>
              <a:t>https://</a:t>
            </a:r>
            <a:r>
              <a:rPr lang="en-US" sz="1400" dirty="0" smtClean="0">
                <a:hlinkClick r:id="rId5"/>
              </a:rPr>
              <a:t>edition.cnn.com/2016/03/17/asia/okinawa-us-serviceman-rape-restrictions/index.html</a:t>
            </a:r>
            <a:endParaRPr lang="en-US" sz="1400" dirty="0" smtClean="0"/>
          </a:p>
          <a:p>
            <a:endParaRPr lang="en-US" sz="1400" dirty="0"/>
          </a:p>
        </p:txBody>
      </p:sp>
      <p:sp>
        <p:nvSpPr>
          <p:cNvPr id="6" name="TextBox 5"/>
          <p:cNvSpPr txBox="1"/>
          <p:nvPr/>
        </p:nvSpPr>
        <p:spPr>
          <a:xfrm>
            <a:off x="6935867" y="1179589"/>
            <a:ext cx="5073825" cy="923330"/>
          </a:xfrm>
          <a:prstGeom prst="rect">
            <a:avLst/>
          </a:prstGeom>
          <a:noFill/>
        </p:spPr>
        <p:txBody>
          <a:bodyPr wrap="none" rtlCol="0">
            <a:spAutoFit/>
          </a:bodyPr>
          <a:lstStyle/>
          <a:p>
            <a:r>
              <a:rPr lang="en-US" dirty="0" smtClean="0"/>
              <a:t>Note also anger often directed by local</a:t>
            </a:r>
          </a:p>
          <a:p>
            <a:r>
              <a:rPr lang="en-US" dirty="0"/>
              <a:t>p</a:t>
            </a:r>
            <a:r>
              <a:rPr lang="en-US" dirty="0" smtClean="0"/>
              <a:t>opulations towards their </a:t>
            </a:r>
            <a:r>
              <a:rPr lang="en-US" i="1" dirty="0" smtClean="0"/>
              <a:t>own</a:t>
            </a:r>
            <a:r>
              <a:rPr lang="en-US" dirty="0" smtClean="0"/>
              <a:t> governments</a:t>
            </a:r>
          </a:p>
          <a:p>
            <a:r>
              <a:rPr lang="en-US" dirty="0"/>
              <a:t>f</a:t>
            </a:r>
            <a:r>
              <a:rPr lang="en-US" dirty="0" smtClean="0"/>
              <a:t>or authorizing the US military presence</a:t>
            </a:r>
            <a:endParaRPr lang="en-US" dirty="0"/>
          </a:p>
        </p:txBody>
      </p:sp>
    </p:spTree>
    <p:extLst>
      <p:ext uri="{BB962C8B-B14F-4D97-AF65-F5344CB8AC3E}">
        <p14:creationId xmlns:p14="http://schemas.microsoft.com/office/powerpoint/2010/main" val="1509406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FF0000"/>
                </a:solidFill>
              </a:rPr>
              <a:t>An entangled history</a:t>
            </a:r>
            <a:endParaRPr lang="en-US" dirty="0">
              <a:solidFill>
                <a:srgbClr val="FF0000"/>
              </a:solidFill>
            </a:endParaRPr>
          </a:p>
        </p:txBody>
      </p:sp>
      <p:sp>
        <p:nvSpPr>
          <p:cNvPr id="5" name="Text Placeholder 4"/>
          <p:cNvSpPr>
            <a:spLocks noGrp="1"/>
          </p:cNvSpPr>
          <p:nvPr>
            <p:ph type="body" idx="1"/>
          </p:nvPr>
        </p:nvSpPr>
        <p:spPr/>
        <p:txBody>
          <a:bodyPr/>
          <a:lstStyle/>
          <a:p>
            <a:endParaRPr lang="en-US"/>
          </a:p>
        </p:txBody>
      </p:sp>
      <p:pic>
        <p:nvPicPr>
          <p:cNvPr id="11266" name="Picture 2" descr="https://images.newrepublic.com/7ad1bd8bdff803cb9bd8a4f124588788745537db.jpeg?w=1600&amp;q=65&amp;dpi=1&amp;fm=pjpg&amp;fit=crop&amp;crop=faces&amp;h=106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31271"/>
            <a:ext cx="10236895" cy="682672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89571" y="6122020"/>
            <a:ext cx="8185254" cy="584775"/>
          </a:xfrm>
          <a:prstGeom prst="rect">
            <a:avLst/>
          </a:prstGeom>
          <a:noFill/>
        </p:spPr>
        <p:txBody>
          <a:bodyPr wrap="none" rtlCol="0">
            <a:spAutoFit/>
          </a:bodyPr>
          <a:lstStyle/>
          <a:p>
            <a:r>
              <a:rPr lang="en-US" sz="3200" dirty="0" smtClean="0">
                <a:solidFill>
                  <a:srgbClr val="FF0000"/>
                </a:solidFill>
              </a:rPr>
              <a:t>Military prostitution: </a:t>
            </a:r>
            <a:r>
              <a:rPr lang="en-US" sz="3200" smtClean="0">
                <a:solidFill>
                  <a:srgbClr val="FF0000"/>
                </a:solidFill>
              </a:rPr>
              <a:t>an entangled history</a:t>
            </a:r>
            <a:endParaRPr lang="en-US" sz="3200">
              <a:solidFill>
                <a:srgbClr val="FF0000"/>
              </a:solidFill>
            </a:endParaRPr>
          </a:p>
        </p:txBody>
      </p:sp>
      <p:sp>
        <p:nvSpPr>
          <p:cNvPr id="7" name="Rectangle 6"/>
          <p:cNvSpPr/>
          <p:nvPr/>
        </p:nvSpPr>
        <p:spPr>
          <a:xfrm>
            <a:off x="10259143" y="5614188"/>
            <a:ext cx="1932857" cy="1200329"/>
          </a:xfrm>
          <a:prstGeom prst="rect">
            <a:avLst/>
          </a:prstGeom>
        </p:spPr>
        <p:txBody>
          <a:bodyPr wrap="square">
            <a:spAutoFit/>
          </a:bodyPr>
          <a:lstStyle/>
          <a:p>
            <a:r>
              <a:rPr lang="en-US" sz="1200" dirty="0">
                <a:hlinkClick r:id="rId3"/>
              </a:rPr>
              <a:t>https://</a:t>
            </a:r>
            <a:r>
              <a:rPr lang="en-US" sz="1200" dirty="0" smtClean="0">
                <a:hlinkClick r:id="rId3"/>
              </a:rPr>
              <a:t>newrepublic.com/article/155707/united-states-military-prostitution-south-korea-monkey-house</a:t>
            </a:r>
            <a:endParaRPr lang="en-US" sz="1200" dirty="0" smtClean="0"/>
          </a:p>
          <a:p>
            <a:endParaRPr lang="en-US" sz="1200" dirty="0"/>
          </a:p>
        </p:txBody>
      </p:sp>
    </p:spTree>
    <p:extLst>
      <p:ext uri="{BB962C8B-B14F-4D97-AF65-F5344CB8AC3E}">
        <p14:creationId xmlns:p14="http://schemas.microsoft.com/office/powerpoint/2010/main" val="10268949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515" y="263147"/>
            <a:ext cx="11263391" cy="1400530"/>
          </a:xfrm>
        </p:spPr>
        <p:txBody>
          <a:bodyPr/>
          <a:lstStyle/>
          <a:p>
            <a:r>
              <a:rPr lang="en-US" sz="3600" dirty="0" smtClean="0"/>
              <a:t>Bi-national children: abandonment/adoption</a:t>
            </a:r>
            <a:endParaRPr lang="en-US" sz="3600" dirty="0"/>
          </a:p>
        </p:txBody>
      </p:sp>
      <p:pic>
        <p:nvPicPr>
          <p:cNvPr id="10242" name="Picture 2" descr="https://www.gannett-cdn.com/media/2015/07/24/USATODAY/USATODAY/635733509015553615-Korea-2.jpg?width=1080&amp;quality=5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89634" y="1204331"/>
            <a:ext cx="6109008" cy="458175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89634" y="5786087"/>
            <a:ext cx="6096000" cy="738664"/>
          </a:xfrm>
          <a:prstGeom prst="rect">
            <a:avLst/>
          </a:prstGeom>
        </p:spPr>
        <p:txBody>
          <a:bodyPr>
            <a:spAutoFit/>
          </a:bodyPr>
          <a:lstStyle/>
          <a:p>
            <a:r>
              <a:rPr lang="en-US" sz="1400" dirty="0"/>
              <a:t>Estelle Cooke-Sampson, a radiologist at Howard University Hospital, was a Korean War orphan and is now seeking her birth parents. </a:t>
            </a:r>
          </a:p>
          <a:p>
            <a:r>
              <a:rPr lang="en-US" sz="1400" dirty="0"/>
              <a:t>Erin </a:t>
            </a:r>
            <a:r>
              <a:rPr lang="en-US" sz="1400" dirty="0" err="1"/>
              <a:t>Raftery</a:t>
            </a:r>
            <a:r>
              <a:rPr lang="en-US" sz="1400" dirty="0"/>
              <a:t>, USA TODAY </a:t>
            </a:r>
          </a:p>
        </p:txBody>
      </p:sp>
      <p:sp>
        <p:nvSpPr>
          <p:cNvPr id="4" name="Rectangle 3"/>
          <p:cNvSpPr/>
          <p:nvPr/>
        </p:nvSpPr>
        <p:spPr>
          <a:xfrm>
            <a:off x="6810335" y="1878222"/>
            <a:ext cx="4686571" cy="4678204"/>
          </a:xfrm>
          <a:prstGeom prst="rect">
            <a:avLst/>
          </a:prstGeom>
        </p:spPr>
        <p:txBody>
          <a:bodyPr wrap="square">
            <a:spAutoFit/>
          </a:bodyPr>
          <a:lstStyle/>
          <a:p>
            <a:r>
              <a:rPr lang="en-US" dirty="0" smtClean="0"/>
              <a:t>“Cooke-Sampson</a:t>
            </a:r>
            <a:r>
              <a:rPr lang="en-US" dirty="0"/>
              <a:t>, a radiologist at Howard University Hospital, 63, is working with a California-based organization called Me &amp; Korea that has launched a new effort looking to help reunite Korean War babies with their American G.I. fathers. Tens of thousands of mixed-race Korean babies were sent to the U.S. for adoption after the war, though it is not clear how many of them had American fathers. Mixed-race babies were ostracized in Korea and faced a range of hardships in their homeland</a:t>
            </a:r>
            <a:r>
              <a:rPr lang="en-US" dirty="0" smtClean="0"/>
              <a:t>.”</a:t>
            </a:r>
          </a:p>
          <a:p>
            <a:endParaRPr lang="en-US" dirty="0"/>
          </a:p>
          <a:p>
            <a:r>
              <a:rPr lang="en-US" sz="1400" dirty="0">
                <a:hlinkClick r:id="rId3"/>
              </a:rPr>
              <a:t>https://eu.usatoday.com/story/news/nation/2015/07/26/korean-war-orphans/30630161</a:t>
            </a:r>
            <a:r>
              <a:rPr lang="en-US" sz="1400" dirty="0" smtClean="0">
                <a:hlinkClick r:id="rId3"/>
              </a:rPr>
              <a:t>/</a:t>
            </a:r>
            <a:endParaRPr lang="en-US" sz="1400" dirty="0" smtClean="0"/>
          </a:p>
          <a:p>
            <a:endParaRPr lang="en-US" dirty="0"/>
          </a:p>
        </p:txBody>
      </p:sp>
    </p:spTree>
    <p:extLst>
      <p:ext uri="{BB962C8B-B14F-4D97-AF65-F5344CB8AC3E}">
        <p14:creationId xmlns:p14="http://schemas.microsoft.com/office/powerpoint/2010/main" val="3365157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413" y="898767"/>
            <a:ext cx="9404723" cy="1400530"/>
          </a:xfrm>
        </p:spPr>
        <p:txBody>
          <a:bodyPr/>
          <a:lstStyle/>
          <a:p>
            <a:r>
              <a:rPr lang="en-US" dirty="0" smtClean="0"/>
              <a:t>Home front strife</a:t>
            </a:r>
            <a:endParaRPr lang="en-US" dirty="0"/>
          </a:p>
        </p:txBody>
      </p:sp>
      <p:pic>
        <p:nvPicPr>
          <p:cNvPr id="3" name="droppedImage.png"/>
          <p:cNvPicPr/>
          <p:nvPr/>
        </p:nvPicPr>
        <p:blipFill>
          <a:blip r:embed="rId2">
            <a:extLst/>
          </a:blip>
          <a:stretch>
            <a:fillRect/>
          </a:stretch>
        </p:blipFill>
        <p:spPr>
          <a:xfrm>
            <a:off x="7154126" y="35313"/>
            <a:ext cx="5037874" cy="6822687"/>
          </a:xfrm>
          <a:prstGeom prst="rect">
            <a:avLst/>
          </a:prstGeom>
          <a:ln w="12700">
            <a:miter lim="400000"/>
          </a:ln>
        </p:spPr>
      </p:pic>
      <p:sp>
        <p:nvSpPr>
          <p:cNvPr id="4" name="TextBox 3"/>
          <p:cNvSpPr txBox="1"/>
          <p:nvPr/>
        </p:nvSpPr>
        <p:spPr>
          <a:xfrm>
            <a:off x="301217" y="2107828"/>
            <a:ext cx="6633547" cy="3046988"/>
          </a:xfrm>
          <a:prstGeom prst="rect">
            <a:avLst/>
          </a:prstGeom>
          <a:noFill/>
        </p:spPr>
        <p:txBody>
          <a:bodyPr wrap="none" rtlCol="0">
            <a:spAutoFit/>
          </a:bodyPr>
          <a:lstStyle/>
          <a:p>
            <a:pPr marL="285750" indent="-285750">
              <a:buFont typeface="Arial" charset="0"/>
              <a:buChar char="•"/>
            </a:pPr>
            <a:r>
              <a:rPr lang="en-US" sz="2400" dirty="0" smtClean="0"/>
              <a:t>Tensions between GIs and spouses</a:t>
            </a:r>
          </a:p>
          <a:p>
            <a:pPr marL="285750" indent="-285750">
              <a:buFont typeface="Arial" charset="0"/>
              <a:buChar char="•"/>
            </a:pPr>
            <a:endParaRPr lang="en-US" sz="2400" dirty="0"/>
          </a:p>
          <a:p>
            <a:pPr marL="285750" indent="-285750">
              <a:buFont typeface="Arial" charset="0"/>
              <a:buChar char="•"/>
            </a:pPr>
            <a:r>
              <a:rPr lang="en-US" sz="2400" dirty="0" smtClean="0"/>
              <a:t>How to sustain American soldiers’ moral</a:t>
            </a:r>
          </a:p>
          <a:p>
            <a:r>
              <a:rPr lang="en-US" sz="2400" dirty="0"/>
              <a:t>	r</a:t>
            </a:r>
            <a:r>
              <a:rPr lang="en-US" sz="2400" dirty="0" smtClean="0"/>
              <a:t>eputation if their sexual </a:t>
            </a:r>
            <a:r>
              <a:rPr lang="en-US" sz="2400" dirty="0" err="1" smtClean="0"/>
              <a:t>behaviour</a:t>
            </a:r>
            <a:r>
              <a:rPr lang="en-US" sz="2400" dirty="0" smtClean="0"/>
              <a:t> </a:t>
            </a:r>
          </a:p>
          <a:p>
            <a:r>
              <a:rPr lang="en-US" sz="2400" dirty="0"/>
              <a:t>	</a:t>
            </a:r>
            <a:r>
              <a:rPr lang="en-US" sz="2400" dirty="0" smtClean="0"/>
              <a:t>overseas is prominently publicized back </a:t>
            </a:r>
          </a:p>
          <a:p>
            <a:r>
              <a:rPr lang="en-US" sz="2400" dirty="0"/>
              <a:t>	</a:t>
            </a:r>
            <a:r>
              <a:rPr lang="en-US" sz="2400" dirty="0" smtClean="0"/>
              <a:t>home?</a:t>
            </a:r>
          </a:p>
          <a:p>
            <a:pPr marL="285750" indent="-285750">
              <a:buFont typeface="Arial" charset="0"/>
              <a:buChar char="•"/>
            </a:pPr>
            <a:endParaRPr lang="en-US" sz="2400" dirty="0"/>
          </a:p>
          <a:p>
            <a:pPr marL="285750" indent="-285750">
              <a:buFont typeface="Arial" charset="0"/>
              <a:buChar char="•"/>
            </a:pPr>
            <a:endParaRPr lang="en-US" sz="2400" dirty="0"/>
          </a:p>
        </p:txBody>
      </p:sp>
    </p:spTree>
    <p:extLst>
      <p:ext uri="{BB962C8B-B14F-4D97-AF65-F5344CB8AC3E}">
        <p14:creationId xmlns:p14="http://schemas.microsoft.com/office/powerpoint/2010/main" val="15603859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FF0000"/>
                </a:solidFill>
              </a:rPr>
              <a:t>Seminar preparation</a:t>
            </a:r>
            <a:endParaRPr lang="en-US" dirty="0">
              <a:solidFill>
                <a:srgbClr val="FF0000"/>
              </a:solidFill>
            </a:endParaRPr>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4456180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6111" y="452718"/>
            <a:ext cx="10795040" cy="1400530"/>
          </a:xfrm>
        </p:spPr>
        <p:txBody>
          <a:bodyPr/>
          <a:lstStyle/>
          <a:p>
            <a:r>
              <a:rPr lang="en-US" dirty="0" smtClean="0"/>
              <a:t>The battle </a:t>
            </a:r>
            <a:r>
              <a:rPr lang="en-US" smtClean="0"/>
              <a:t>of Okinawa (April-June 1945)</a:t>
            </a:r>
            <a:endParaRPr lang="en-US"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321" y="1318374"/>
            <a:ext cx="6669089" cy="5326379"/>
          </a:xfrm>
          <a:prstGeom prst="rect">
            <a:avLst/>
          </a:prstGeom>
        </p:spPr>
      </p:pic>
      <p:sp>
        <p:nvSpPr>
          <p:cNvPr id="6" name="Rectangle 5"/>
          <p:cNvSpPr/>
          <p:nvPr/>
        </p:nvSpPr>
        <p:spPr>
          <a:xfrm>
            <a:off x="7593980" y="4965184"/>
            <a:ext cx="3824802" cy="1600438"/>
          </a:xfrm>
          <a:prstGeom prst="rect">
            <a:avLst/>
          </a:prstGeom>
        </p:spPr>
        <p:txBody>
          <a:bodyPr wrap="square">
            <a:spAutoFit/>
          </a:bodyPr>
          <a:lstStyle/>
          <a:p>
            <a:r>
              <a:rPr lang="en-US" sz="1400" dirty="0"/>
              <a:t>A U.S. Marine Corps Stinson OY-1 </a:t>
            </a:r>
            <a:r>
              <a:rPr lang="en-US" sz="1400" i="1" dirty="0"/>
              <a:t>Sentinel</a:t>
            </a:r>
            <a:r>
              <a:rPr lang="en-US" sz="1400" dirty="0"/>
              <a:t> observation plane flies low over Naha, capital of Okinawa, ca. May 1945. ARC Identifier: 532379; NARA file no. 127-GR-106-121116; U.S. </a:t>
            </a:r>
            <a:r>
              <a:rPr lang="en-US" sz="1400" dirty="0" err="1"/>
              <a:t>www.defenseimagery.mil</a:t>
            </a:r>
            <a:r>
              <a:rPr lang="en-US" sz="1400" dirty="0"/>
              <a:t> photo no. HD-SN-99-02994.</a:t>
            </a:r>
            <a:endParaRPr lang="en-US" sz="1400" dirty="0"/>
          </a:p>
        </p:txBody>
      </p:sp>
      <p:sp>
        <p:nvSpPr>
          <p:cNvPr id="7" name="Rectangle 6"/>
          <p:cNvSpPr/>
          <p:nvPr/>
        </p:nvSpPr>
        <p:spPr>
          <a:xfrm>
            <a:off x="7593980" y="1318374"/>
            <a:ext cx="4598020" cy="3416320"/>
          </a:xfrm>
          <a:prstGeom prst="rect">
            <a:avLst/>
          </a:prstGeom>
        </p:spPr>
        <p:txBody>
          <a:bodyPr wrap="square">
            <a:spAutoFit/>
          </a:bodyPr>
          <a:lstStyle/>
          <a:p>
            <a:r>
              <a:rPr lang="en-US" dirty="0"/>
              <a:t>The battle was one of the bloodiest in the Pacific, with approximately 160,000 casualties on both sides: at least 75,000 Allied and 84,166–117,000 </a:t>
            </a:r>
            <a:r>
              <a:rPr lang="en-US" dirty="0" smtClean="0"/>
              <a:t>Japanese,</a:t>
            </a:r>
          </a:p>
          <a:p>
            <a:r>
              <a:rPr lang="en-US" dirty="0"/>
              <a:t>i</a:t>
            </a:r>
            <a:r>
              <a:rPr lang="en-US" dirty="0" smtClean="0"/>
              <a:t>ncluding Okinawans impressed into</a:t>
            </a:r>
          </a:p>
          <a:p>
            <a:r>
              <a:rPr lang="en-US" dirty="0"/>
              <a:t>u</a:t>
            </a:r>
            <a:r>
              <a:rPr lang="en-US" dirty="0" smtClean="0"/>
              <a:t>niform, died.</a:t>
            </a:r>
          </a:p>
          <a:p>
            <a:endParaRPr lang="en-US" dirty="0" smtClean="0"/>
          </a:p>
          <a:p>
            <a:r>
              <a:rPr lang="en-US" dirty="0"/>
              <a:t>149,425 Okinawans were killed, committed suicide or went missing, </a:t>
            </a:r>
            <a:endParaRPr lang="en-US" dirty="0" smtClean="0"/>
          </a:p>
          <a:p>
            <a:r>
              <a:rPr lang="en-US" dirty="0" smtClean="0"/>
              <a:t>a </a:t>
            </a:r>
            <a:r>
              <a:rPr lang="en-US" dirty="0"/>
              <a:t>significant proportion of the </a:t>
            </a:r>
            <a:r>
              <a:rPr lang="en-US" dirty="0" smtClean="0"/>
              <a:t>pre-war local population, estimated at</a:t>
            </a:r>
          </a:p>
          <a:p>
            <a:r>
              <a:rPr lang="en-US" dirty="0" smtClean="0"/>
              <a:t>300,000.</a:t>
            </a:r>
            <a:endParaRPr lang="en-US" dirty="0"/>
          </a:p>
        </p:txBody>
      </p:sp>
    </p:spTree>
    <p:extLst>
      <p:ext uri="{BB962C8B-B14F-4D97-AF65-F5344CB8AC3E}">
        <p14:creationId xmlns:p14="http://schemas.microsoft.com/office/powerpoint/2010/main" val="19336325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militarized island</a:t>
            </a:r>
            <a:endParaRPr lang="en-US" dirty="0"/>
          </a:p>
        </p:txBody>
      </p:sp>
      <p:pic>
        <p:nvPicPr>
          <p:cNvPr id="4098" name="Picture 2" descr="https://www.ft.com/__origami/service/image/v2/images/raw/http%3A%2F%2Fcom.ft.imagepublish.prod.s3.amazonaws.com%2F7b0313a0-ce24-11de-a1ea-00144feabdc0?fit=scale-down&amp;source=next&amp;width=33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0393" y="1418636"/>
            <a:ext cx="6010507" cy="479754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337611" y="1773045"/>
            <a:ext cx="4735550" cy="4339650"/>
          </a:xfrm>
          <a:prstGeom prst="rect">
            <a:avLst/>
          </a:prstGeom>
        </p:spPr>
        <p:txBody>
          <a:bodyPr wrap="square">
            <a:spAutoFit/>
          </a:bodyPr>
          <a:lstStyle/>
          <a:p>
            <a:r>
              <a:rPr lang="en-US" dirty="0" smtClean="0"/>
              <a:t>Okinawa </a:t>
            </a:r>
            <a:r>
              <a:rPr lang="en-US" dirty="0"/>
              <a:t>Prefecture as a whole accounts for just 0.6 per cent of Japan’s total land area, but is home to 75 per cent of the territory occupied by US military bases in the country. </a:t>
            </a:r>
            <a:endParaRPr lang="en-US" dirty="0" smtClean="0"/>
          </a:p>
          <a:p>
            <a:endParaRPr lang="en-US" dirty="0" smtClean="0"/>
          </a:p>
          <a:p>
            <a:r>
              <a:rPr lang="en-US" dirty="0" smtClean="0"/>
              <a:t>Nearly </a:t>
            </a:r>
            <a:r>
              <a:rPr lang="en-US" dirty="0"/>
              <a:t>230sq km – 10 per cent of Okinawan land – is under US </a:t>
            </a:r>
            <a:r>
              <a:rPr lang="en-US" dirty="0" smtClean="0"/>
              <a:t>control.</a:t>
            </a:r>
          </a:p>
          <a:p>
            <a:endParaRPr lang="en-US" dirty="0"/>
          </a:p>
          <a:p>
            <a:r>
              <a:rPr lang="en-US" dirty="0"/>
              <a:t>A</a:t>
            </a:r>
            <a:r>
              <a:rPr lang="en-US" dirty="0" smtClean="0"/>
              <a:t>lmost </a:t>
            </a:r>
            <a:r>
              <a:rPr lang="en-US" dirty="0"/>
              <a:t>a fifth of the main island is off-limits to ordinary residents</a:t>
            </a:r>
            <a:r>
              <a:rPr lang="en-US" dirty="0" smtClean="0"/>
              <a:t>. [As of 2009]</a:t>
            </a:r>
          </a:p>
          <a:p>
            <a:endParaRPr lang="en-US" dirty="0" smtClean="0"/>
          </a:p>
          <a:p>
            <a:r>
              <a:rPr lang="en-US" sz="1200" dirty="0">
                <a:hlinkClick r:id="rId3"/>
              </a:rPr>
              <a:t>https://</a:t>
            </a:r>
            <a:r>
              <a:rPr lang="en-US" sz="1200" dirty="0" smtClean="0">
                <a:hlinkClick r:id="rId3"/>
              </a:rPr>
              <a:t>www.ft.com/content/a0b360b8-ce1b-11de-a1ea-00144feabdc0</a:t>
            </a:r>
            <a:endParaRPr lang="en-US" sz="1200" dirty="0" smtClean="0"/>
          </a:p>
          <a:p>
            <a:endParaRPr lang="en-US" dirty="0"/>
          </a:p>
          <a:p>
            <a:endParaRPr lang="en-US" dirty="0"/>
          </a:p>
        </p:txBody>
      </p:sp>
    </p:spTree>
    <p:extLst>
      <p:ext uri="{BB962C8B-B14F-4D97-AF65-F5344CB8AC3E}">
        <p14:creationId xmlns:p14="http://schemas.microsoft.com/office/powerpoint/2010/main" val="5622871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80585" y="149748"/>
            <a:ext cx="9404350" cy="1400175"/>
          </a:xfrm>
        </p:spPr>
        <p:txBody>
          <a:bodyPr/>
          <a:lstStyle/>
          <a:p>
            <a:r>
              <a:rPr lang="en-US" sz="3600" dirty="0" smtClean="0"/>
              <a:t>Higashi </a:t>
            </a:r>
            <a:r>
              <a:rPr lang="en-US" sz="3600" dirty="0" err="1" smtClean="0"/>
              <a:t>Mineo</a:t>
            </a:r>
            <a:r>
              <a:rPr lang="en-US" sz="3600" dirty="0" smtClean="0"/>
              <a:t>, </a:t>
            </a:r>
            <a:r>
              <a:rPr lang="en-US" sz="3600" i="1" dirty="0" smtClean="0"/>
              <a:t>Child of Okinawa </a:t>
            </a:r>
            <a:r>
              <a:rPr lang="en-US" sz="3600" dirty="0" smtClean="0"/>
              <a:t>(1971)</a:t>
            </a:r>
            <a:endParaRPr lang="en-US" sz="3600" i="1" dirty="0"/>
          </a:p>
        </p:txBody>
      </p:sp>
      <p:pic>
        <p:nvPicPr>
          <p:cNvPr id="5122" name="Picture 2" descr="ettingKoza"/>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37443" y="1680747"/>
            <a:ext cx="6583680" cy="4817327"/>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gashiMineo"/>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08814" y="1680747"/>
            <a:ext cx="3200401" cy="457704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80585" y="903592"/>
            <a:ext cx="10496784" cy="646331"/>
          </a:xfrm>
          <a:prstGeom prst="rect">
            <a:avLst/>
          </a:prstGeom>
          <a:noFill/>
        </p:spPr>
        <p:txBody>
          <a:bodyPr wrap="none" rtlCol="0">
            <a:spAutoFit/>
          </a:bodyPr>
          <a:lstStyle/>
          <a:p>
            <a:r>
              <a:rPr lang="en-US" dirty="0" smtClean="0"/>
              <a:t>Come to Friday’s seminar having identified a scene or vignette from the novella</a:t>
            </a:r>
          </a:p>
          <a:p>
            <a:r>
              <a:rPr lang="en-US" dirty="0"/>
              <a:t>t</a:t>
            </a:r>
            <a:r>
              <a:rPr lang="en-US" dirty="0" smtClean="0"/>
              <a:t>hat you find particularly revealing about militarism and commercial sex in postwar Okinawa.</a:t>
            </a:r>
            <a:endParaRPr lang="en-US" dirty="0"/>
          </a:p>
        </p:txBody>
      </p:sp>
      <p:sp>
        <p:nvSpPr>
          <p:cNvPr id="4" name="Rectangle 3"/>
          <p:cNvSpPr/>
          <p:nvPr/>
        </p:nvSpPr>
        <p:spPr>
          <a:xfrm>
            <a:off x="903248" y="6385528"/>
            <a:ext cx="8976732" cy="646331"/>
          </a:xfrm>
          <a:prstGeom prst="rect">
            <a:avLst/>
          </a:prstGeom>
        </p:spPr>
        <p:txBody>
          <a:bodyPr wrap="square">
            <a:spAutoFit/>
          </a:bodyPr>
          <a:lstStyle/>
          <a:p>
            <a:r>
              <a:rPr lang="en-US" dirty="0">
                <a:hlinkClick r:id="rId4"/>
              </a:rPr>
              <a:t>http://takumasminkey.com/readingokinawa/styled-14</a:t>
            </a:r>
            <a:r>
              <a:rPr lang="en-US" dirty="0" smtClean="0">
                <a:hlinkClick r:id="rId4"/>
              </a:rPr>
              <a:t>/</a:t>
            </a:r>
            <a:endParaRPr lang="en-US" dirty="0" smtClean="0"/>
          </a:p>
          <a:p>
            <a:endParaRPr lang="en-US" dirty="0"/>
          </a:p>
        </p:txBody>
      </p:sp>
    </p:spTree>
    <p:extLst>
      <p:ext uri="{BB962C8B-B14F-4D97-AF65-F5344CB8AC3E}">
        <p14:creationId xmlns:p14="http://schemas.microsoft.com/office/powerpoint/2010/main" val="1824407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9763" y="6213451"/>
            <a:ext cx="5118709" cy="738664"/>
          </a:xfrm>
          <a:prstGeom prst="rect">
            <a:avLst/>
          </a:prstGeom>
          <a:noFill/>
        </p:spPr>
        <p:txBody>
          <a:bodyPr wrap="none" rtlCol="0">
            <a:spAutoFit/>
          </a:bodyPr>
          <a:lstStyle/>
          <a:p>
            <a:r>
              <a:rPr lang="en-US" sz="1200" dirty="0" smtClean="0"/>
              <a:t>Watch a short PBS video about prostitution during the US Civil War:</a:t>
            </a:r>
          </a:p>
          <a:p>
            <a:r>
              <a:rPr lang="en-US" sz="1200" dirty="0">
                <a:hlinkClick r:id="rId2"/>
              </a:rPr>
              <a:t>https://www.pbs.org/video/the-dig-civil-war-prostitution-9y8b5c</a:t>
            </a:r>
            <a:r>
              <a:rPr lang="en-US" sz="1200" dirty="0" smtClean="0">
                <a:hlinkClick r:id="rId2"/>
              </a:rPr>
              <a:t>/</a:t>
            </a:r>
            <a:endParaRPr lang="en-US" sz="1200" dirty="0" smtClean="0"/>
          </a:p>
          <a:p>
            <a:endParaRPr lang="en-US" dirty="0"/>
          </a:p>
        </p:txBody>
      </p:sp>
      <p:sp>
        <p:nvSpPr>
          <p:cNvPr id="6" name="Title 5"/>
          <p:cNvSpPr>
            <a:spLocks noGrp="1"/>
          </p:cNvSpPr>
          <p:nvPr>
            <p:ph type="title"/>
          </p:nvPr>
        </p:nvSpPr>
        <p:spPr>
          <a:xfrm>
            <a:off x="202916" y="118182"/>
            <a:ext cx="9404723" cy="1400530"/>
          </a:xfrm>
        </p:spPr>
        <p:txBody>
          <a:bodyPr/>
          <a:lstStyle/>
          <a:p>
            <a:r>
              <a:rPr lang="en-US" dirty="0" smtClean="0"/>
              <a:t>The US Civil War</a:t>
            </a:r>
            <a:endParaRPr lang="en-US" dirty="0"/>
          </a:p>
        </p:txBody>
      </p:sp>
      <p:pic>
        <p:nvPicPr>
          <p:cNvPr id="1028" name="Picture 4" descr="80411HOOKE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448993" y="0"/>
            <a:ext cx="4538590" cy="474660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348654" y="4857005"/>
            <a:ext cx="4739268" cy="2031325"/>
          </a:xfrm>
          <a:prstGeom prst="rect">
            <a:avLst/>
          </a:prstGeom>
        </p:spPr>
        <p:txBody>
          <a:bodyPr wrap="square">
            <a:spAutoFit/>
          </a:bodyPr>
          <a:lstStyle/>
          <a:p>
            <a:r>
              <a:rPr lang="en-US" dirty="0"/>
              <a:t>Maj. Gen. Joseph "Fighting Joe" Hooker made a term for prostitutes more popular.</a:t>
            </a:r>
          </a:p>
          <a:p>
            <a:r>
              <a:rPr lang="en-US" sz="1200" dirty="0"/>
              <a:t>COURTESY OF THE ARMY HERITAGE AND EDUCATION </a:t>
            </a:r>
            <a:r>
              <a:rPr lang="en-US" sz="1200" dirty="0" smtClean="0"/>
              <a:t>CENTER</a:t>
            </a:r>
          </a:p>
          <a:p>
            <a:endParaRPr lang="en-US" sz="1200" dirty="0" smtClean="0"/>
          </a:p>
          <a:p>
            <a:r>
              <a:rPr lang="en-US" sz="1200" dirty="0">
                <a:hlinkClick r:id="rId4"/>
              </a:rPr>
              <a:t>https://www.stripes.com/blogs-archive/the-rumor-doctor/the-rumor-doctor-1.104348/do-hookers-owe-their-moniker-to-a-civil-war-general-1.142179#.Xhrp_-</a:t>
            </a:r>
            <a:r>
              <a:rPr lang="en-US" sz="1200" dirty="0" smtClean="0">
                <a:hlinkClick r:id="rId4"/>
              </a:rPr>
              <a:t>tb9E4</a:t>
            </a:r>
            <a:endParaRPr lang="en-US" sz="1200" dirty="0" smtClean="0"/>
          </a:p>
          <a:p>
            <a:endParaRPr lang="en-US" sz="1200" dirty="0"/>
          </a:p>
        </p:txBody>
      </p:sp>
      <p:pic>
        <p:nvPicPr>
          <p:cNvPr id="1030" name="Picture 6" descr=" license to protect sex workers, signed by George Spalding circa "/>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02916" y="953292"/>
            <a:ext cx="7100013" cy="424861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2563" y="5200734"/>
            <a:ext cx="6739252" cy="1354217"/>
          </a:xfrm>
          <a:prstGeom prst="rect">
            <a:avLst/>
          </a:prstGeom>
        </p:spPr>
        <p:txBody>
          <a:bodyPr wrap="square">
            <a:spAutoFit/>
          </a:bodyPr>
          <a:lstStyle/>
          <a:p>
            <a:r>
              <a:rPr lang="en-US" dirty="0"/>
              <a:t>A license to protect sex workers, signed by George Spalding circa </a:t>
            </a:r>
            <a:r>
              <a:rPr lang="en-US" dirty="0" smtClean="0"/>
              <a:t>1863. Courtesy of the </a:t>
            </a:r>
            <a:r>
              <a:rPr lang="en-US" dirty="0"/>
              <a:t>National </a:t>
            </a:r>
            <a:r>
              <a:rPr lang="en-US" dirty="0" smtClean="0"/>
              <a:t>Archives.</a:t>
            </a:r>
          </a:p>
          <a:p>
            <a:r>
              <a:rPr lang="en-US" sz="1400" dirty="0">
                <a:hlinkClick r:id="rId6"/>
              </a:rPr>
              <a:t>https://</a:t>
            </a:r>
            <a:r>
              <a:rPr lang="en-US" sz="1400" dirty="0" smtClean="0">
                <a:hlinkClick r:id="rId6"/>
              </a:rPr>
              <a:t>www.history.com/news/civil-war-prostitution-nashville</a:t>
            </a:r>
            <a:endParaRPr lang="en-US" sz="1400" dirty="0" smtClean="0"/>
          </a:p>
          <a:p>
            <a:endParaRPr lang="en-US" sz="1400" dirty="0"/>
          </a:p>
          <a:p>
            <a:endParaRPr lang="en-US" dirty="0"/>
          </a:p>
        </p:txBody>
      </p:sp>
    </p:spTree>
    <p:extLst>
      <p:ext uri="{BB962C8B-B14F-4D97-AF65-F5344CB8AC3E}">
        <p14:creationId xmlns:p14="http://schemas.microsoft.com/office/powerpoint/2010/main" val="1395365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004" y="410320"/>
            <a:ext cx="9404723" cy="1400530"/>
          </a:xfrm>
        </p:spPr>
        <p:txBody>
          <a:bodyPr/>
          <a:lstStyle/>
          <a:p>
            <a:r>
              <a:rPr lang="en-US" dirty="0" smtClean="0"/>
              <a:t>World War II and its aftermath</a:t>
            </a:r>
            <a:endParaRPr lang="en-US" dirty="0"/>
          </a:p>
        </p:txBody>
      </p:sp>
      <p:sp>
        <p:nvSpPr>
          <p:cNvPr id="3" name="Rectangle 2"/>
          <p:cNvSpPr/>
          <p:nvPr/>
        </p:nvSpPr>
        <p:spPr>
          <a:xfrm>
            <a:off x="8619892" y="4286250"/>
            <a:ext cx="3572107" cy="2862322"/>
          </a:xfrm>
          <a:prstGeom prst="rect">
            <a:avLst/>
          </a:prstGeom>
        </p:spPr>
        <p:txBody>
          <a:bodyPr wrap="square">
            <a:spAutoFit/>
          </a:bodyPr>
          <a:lstStyle/>
          <a:p>
            <a:r>
              <a:rPr lang="en-US" dirty="0" smtClean="0"/>
              <a:t>“one </a:t>
            </a:r>
            <a:r>
              <a:rPr lang="en-US" dirty="0"/>
              <a:t>Army </a:t>
            </a:r>
            <a:r>
              <a:rPr lang="en-US" dirty="0" smtClean="0"/>
              <a:t>report</a:t>
            </a:r>
            <a:r>
              <a:rPr lang="is-IS" dirty="0" smtClean="0"/>
              <a:t>…</a:t>
            </a:r>
            <a:r>
              <a:rPr lang="en-US" dirty="0" smtClean="0"/>
              <a:t> </a:t>
            </a:r>
            <a:r>
              <a:rPr lang="en-US" dirty="0"/>
              <a:t>estimated 80 percent of single men and 50 percent of married </a:t>
            </a:r>
            <a:r>
              <a:rPr lang="en-US" dirty="0" smtClean="0"/>
              <a:t>[American] men </a:t>
            </a:r>
            <a:r>
              <a:rPr lang="en-US" dirty="0"/>
              <a:t>would have sex during their stay in Europe</a:t>
            </a:r>
            <a:r>
              <a:rPr lang="en-US" dirty="0" smtClean="0"/>
              <a:t>.”</a:t>
            </a:r>
          </a:p>
          <a:p>
            <a:r>
              <a:rPr lang="en-US" dirty="0" smtClean="0"/>
              <a:t>Mary Louise Roberts</a:t>
            </a:r>
          </a:p>
          <a:p>
            <a:r>
              <a:rPr lang="en-US" sz="1200" dirty="0">
                <a:hlinkClick r:id="rId2"/>
              </a:rPr>
              <a:t>https://</a:t>
            </a:r>
            <a:r>
              <a:rPr lang="en-US" sz="1200" dirty="0" smtClean="0">
                <a:hlinkClick r:id="rId2"/>
              </a:rPr>
              <a:t>www.npr.org/2013/05/31/187350487/sex-overseas-what-soldiers-do-complicates-wwii-history</a:t>
            </a:r>
            <a:endParaRPr lang="en-US" sz="1200" dirty="0" smtClean="0"/>
          </a:p>
          <a:p>
            <a:endParaRPr lang="en-US" dirty="0"/>
          </a:p>
        </p:txBody>
      </p:sp>
      <p:pic>
        <p:nvPicPr>
          <p:cNvPr id="2050" name="Picture 2" descr="hat Soldiers Do"/>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787161" y="0"/>
            <a:ext cx="3032203" cy="428625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e dark side of D-DAY"/>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1424743"/>
            <a:ext cx="5330283" cy="5330283"/>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381394" y="2534939"/>
            <a:ext cx="2865863" cy="2308324"/>
          </a:xfrm>
          <a:prstGeom prst="rect">
            <a:avLst/>
          </a:prstGeom>
        </p:spPr>
        <p:txBody>
          <a:bodyPr wrap="square">
            <a:spAutoFit/>
          </a:bodyPr>
          <a:lstStyle/>
          <a:p>
            <a:r>
              <a:rPr lang="en-US" dirty="0" smtClean="0"/>
              <a:t>“Newly </a:t>
            </a:r>
            <a:r>
              <a:rPr lang="en-US" dirty="0"/>
              <a:t>released documents show that French complained in droves about American servicemen having sex in the streets</a:t>
            </a:r>
            <a:r>
              <a:rPr lang="en-US" dirty="0" smtClean="0"/>
              <a:t>.” </a:t>
            </a:r>
          </a:p>
          <a:p>
            <a:endParaRPr lang="en-US" sz="1200" dirty="0"/>
          </a:p>
          <a:p>
            <a:r>
              <a:rPr lang="en-US" sz="1200" dirty="0" err="1" smtClean="0"/>
              <a:t>Charbonnier</a:t>
            </a:r>
            <a:r>
              <a:rPr lang="en-US" sz="1200" dirty="0" smtClean="0"/>
              <a:t>/Gamma-</a:t>
            </a:r>
            <a:r>
              <a:rPr lang="en-US" sz="1200" dirty="0" err="1" smtClean="0"/>
              <a:t>Rapho</a:t>
            </a:r>
            <a:r>
              <a:rPr lang="en-US" sz="1200" dirty="0" smtClean="0"/>
              <a:t>/Getty </a:t>
            </a:r>
            <a:r>
              <a:rPr lang="en-US" sz="1200" dirty="0"/>
              <a:t>Images </a:t>
            </a:r>
          </a:p>
        </p:txBody>
      </p:sp>
      <p:sp>
        <p:nvSpPr>
          <p:cNvPr id="5" name="Rectangle 4"/>
          <p:cNvSpPr/>
          <p:nvPr/>
        </p:nvSpPr>
        <p:spPr>
          <a:xfrm>
            <a:off x="81776" y="6264072"/>
            <a:ext cx="6976946" cy="646331"/>
          </a:xfrm>
          <a:prstGeom prst="rect">
            <a:avLst/>
          </a:prstGeom>
        </p:spPr>
        <p:txBody>
          <a:bodyPr wrap="square">
            <a:spAutoFit/>
          </a:bodyPr>
          <a:lstStyle/>
          <a:p>
            <a:r>
              <a:rPr lang="en-US" dirty="0">
                <a:hlinkClick r:id="rId5"/>
              </a:rPr>
              <a:t>https://nypost.com/2013/06/16/the-dark-side-of-d-day</a:t>
            </a:r>
            <a:r>
              <a:rPr lang="en-US" dirty="0" smtClean="0">
                <a:hlinkClick r:id="rId5"/>
              </a:rPr>
              <a:t>/</a:t>
            </a:r>
            <a:endParaRPr lang="en-US" dirty="0" smtClean="0"/>
          </a:p>
          <a:p>
            <a:endParaRPr lang="en-US" dirty="0"/>
          </a:p>
        </p:txBody>
      </p:sp>
    </p:spTree>
    <p:extLst>
      <p:ext uri="{BB962C8B-B14F-4D97-AF65-F5344CB8AC3E}">
        <p14:creationId xmlns:p14="http://schemas.microsoft.com/office/powerpoint/2010/main" val="2010784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818" y="140484"/>
            <a:ext cx="9404723" cy="1400530"/>
          </a:xfrm>
        </p:spPr>
        <p:txBody>
          <a:bodyPr/>
          <a:lstStyle/>
          <a:p>
            <a:r>
              <a:rPr lang="en-US" dirty="0" smtClean="0"/>
              <a:t>Italy and Germany</a:t>
            </a:r>
            <a:endParaRPr lang="en-US" dirty="0"/>
          </a:p>
        </p:txBody>
      </p:sp>
      <p:pic>
        <p:nvPicPr>
          <p:cNvPr id="3074" name="Picture 2" descr="omen in Naples turning to prostitution in 194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5818" y="1052622"/>
            <a:ext cx="5575610" cy="465005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55818" y="5702681"/>
            <a:ext cx="6096000" cy="1477328"/>
          </a:xfrm>
          <a:prstGeom prst="rect">
            <a:avLst/>
          </a:prstGeom>
        </p:spPr>
        <p:txBody>
          <a:bodyPr>
            <a:spAutoFit/>
          </a:bodyPr>
          <a:lstStyle/>
          <a:p>
            <a:r>
              <a:rPr lang="en-US" sz="1400" dirty="0"/>
              <a:t>A few of the Neapolitan women who resorted to prostitution to feed their families in 1944 – Office of Medical History, U.S. Army Medical </a:t>
            </a:r>
            <a:r>
              <a:rPr lang="en-US" sz="1400" dirty="0" smtClean="0"/>
              <a:t>Department</a:t>
            </a:r>
          </a:p>
          <a:p>
            <a:r>
              <a:rPr lang="en-US" sz="1200" dirty="0">
                <a:hlinkClick r:id="rId3"/>
              </a:rPr>
              <a:t>https://bethelatwar.org/2014/08/14/letters-to-and-from-bethel-the-crash-of-ruin</a:t>
            </a:r>
            <a:r>
              <a:rPr lang="en-US" dirty="0" smtClean="0">
                <a:hlinkClick r:id="rId3"/>
              </a:rPr>
              <a:t>/</a:t>
            </a:r>
            <a:endParaRPr lang="en-US" dirty="0" smtClean="0"/>
          </a:p>
          <a:p>
            <a:endParaRPr lang="en-US" dirty="0"/>
          </a:p>
        </p:txBody>
      </p:sp>
      <p:pic>
        <p:nvPicPr>
          <p:cNvPr id="5" name="50626572-fraternization-of-american-troops-with-german-gettyimages.png"/>
          <p:cNvPicPr/>
          <p:nvPr/>
        </p:nvPicPr>
        <p:blipFill>
          <a:blip r:embed="rId4" cstate="screen">
            <a:extLst>
              <a:ext uri="{28A0092B-C50C-407E-A947-70E740481C1C}">
                <a14:useLocalDpi xmlns:a14="http://schemas.microsoft.com/office/drawing/2010/main"/>
              </a:ext>
            </a:extLst>
          </a:blip>
          <a:stretch>
            <a:fillRect/>
          </a:stretch>
        </p:blipFill>
        <p:spPr>
          <a:xfrm>
            <a:off x="6735628" y="0"/>
            <a:ext cx="5307690" cy="5315890"/>
          </a:xfrm>
          <a:prstGeom prst="rect">
            <a:avLst/>
          </a:prstGeom>
          <a:ln w="12700">
            <a:miter lim="400000"/>
          </a:ln>
        </p:spPr>
      </p:pic>
      <p:sp>
        <p:nvSpPr>
          <p:cNvPr id="4" name="TextBox 3"/>
          <p:cNvSpPr txBox="1"/>
          <p:nvPr/>
        </p:nvSpPr>
        <p:spPr>
          <a:xfrm>
            <a:off x="6694982" y="5310523"/>
            <a:ext cx="5497018" cy="1477328"/>
          </a:xfrm>
          <a:prstGeom prst="rect">
            <a:avLst/>
          </a:prstGeom>
          <a:noFill/>
        </p:spPr>
        <p:txBody>
          <a:bodyPr wrap="none" rtlCol="0">
            <a:spAutoFit/>
          </a:bodyPr>
          <a:lstStyle/>
          <a:p>
            <a:r>
              <a:rPr lang="en-US" dirty="0" smtClean="0"/>
              <a:t>“Fraternization”– any social interaction with </a:t>
            </a:r>
          </a:p>
          <a:p>
            <a:r>
              <a:rPr lang="en-US" dirty="0" smtClean="0"/>
              <a:t>German civilians-- which the military attempted</a:t>
            </a:r>
          </a:p>
          <a:p>
            <a:r>
              <a:rPr lang="en-US" dirty="0"/>
              <a:t>t</a:t>
            </a:r>
            <a:r>
              <a:rPr lang="en-US" dirty="0" smtClean="0"/>
              <a:t>o ban in Germany in the spring/summer of</a:t>
            </a:r>
          </a:p>
          <a:p>
            <a:r>
              <a:rPr lang="en-US" dirty="0" smtClean="0"/>
              <a:t>1945 became a major story in the US press.</a:t>
            </a:r>
          </a:p>
          <a:p>
            <a:r>
              <a:rPr lang="en-US" dirty="0" smtClean="0"/>
              <a:t>The “F-” word became a euphemism.</a:t>
            </a:r>
            <a:endParaRPr lang="en-US" dirty="0"/>
          </a:p>
        </p:txBody>
      </p:sp>
    </p:spTree>
    <p:extLst>
      <p:ext uri="{BB962C8B-B14F-4D97-AF65-F5344CB8AC3E}">
        <p14:creationId xmlns:p14="http://schemas.microsoft.com/office/powerpoint/2010/main" val="1798245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Postwar Japan</a:t>
            </a:r>
            <a:endParaRPr lang="en-US" dirty="0"/>
          </a:p>
        </p:txBody>
      </p:sp>
      <p:pic>
        <p:nvPicPr>
          <p:cNvPr id="3" name="Welcome.png"/>
          <p:cNvPicPr/>
          <p:nvPr/>
        </p:nvPicPr>
        <p:blipFill>
          <a:blip r:embed="rId2">
            <a:extLst/>
          </a:blip>
          <a:stretch>
            <a:fillRect/>
          </a:stretch>
        </p:blipFill>
        <p:spPr>
          <a:xfrm>
            <a:off x="735980" y="1237785"/>
            <a:ext cx="6690732" cy="5184285"/>
          </a:xfrm>
          <a:prstGeom prst="rect">
            <a:avLst/>
          </a:prstGeom>
          <a:ln w="12700">
            <a:miter lim="400000"/>
          </a:ln>
        </p:spPr>
      </p:pic>
      <p:sp>
        <p:nvSpPr>
          <p:cNvPr id="4" name="TextBox 3"/>
          <p:cNvSpPr txBox="1"/>
          <p:nvPr/>
        </p:nvSpPr>
        <p:spPr>
          <a:xfrm>
            <a:off x="7516581" y="1619073"/>
            <a:ext cx="3794629" cy="3139321"/>
          </a:xfrm>
          <a:prstGeom prst="rect">
            <a:avLst/>
          </a:prstGeom>
          <a:noFill/>
        </p:spPr>
        <p:txBody>
          <a:bodyPr wrap="none" rtlCol="0">
            <a:spAutoFit/>
          </a:bodyPr>
          <a:lstStyle/>
          <a:p>
            <a:r>
              <a:rPr lang="en-US" dirty="0" smtClean="0"/>
              <a:t>With Japanese government </a:t>
            </a:r>
          </a:p>
          <a:p>
            <a:r>
              <a:rPr lang="en-US" dirty="0"/>
              <a:t>b</a:t>
            </a:r>
            <a:r>
              <a:rPr lang="en-US" dirty="0" smtClean="0"/>
              <a:t>acking, “Recreation and </a:t>
            </a:r>
          </a:p>
          <a:p>
            <a:r>
              <a:rPr lang="en-US" dirty="0" smtClean="0"/>
              <a:t>Amusement Associations” (RAA)</a:t>
            </a:r>
          </a:p>
          <a:p>
            <a:r>
              <a:rPr lang="en-US" dirty="0"/>
              <a:t>p</a:t>
            </a:r>
            <a:r>
              <a:rPr lang="en-US" dirty="0" smtClean="0"/>
              <a:t>rovided brothels for US</a:t>
            </a:r>
          </a:p>
          <a:p>
            <a:r>
              <a:rPr lang="en-US" dirty="0" smtClean="0"/>
              <a:t>occupation troops in the early</a:t>
            </a:r>
          </a:p>
          <a:p>
            <a:r>
              <a:rPr lang="en-US" dirty="0"/>
              <a:t>m</a:t>
            </a:r>
            <a:r>
              <a:rPr lang="en-US" dirty="0" smtClean="0"/>
              <a:t>onths of Japan’s postwar </a:t>
            </a:r>
          </a:p>
          <a:p>
            <a:r>
              <a:rPr lang="en-US" dirty="0" smtClean="0"/>
              <a:t>occupation.</a:t>
            </a:r>
          </a:p>
          <a:p>
            <a:endParaRPr lang="en-US" dirty="0"/>
          </a:p>
          <a:p>
            <a:r>
              <a:rPr lang="en-US" dirty="0" smtClean="0"/>
              <a:t>The US Eighth Army initially</a:t>
            </a:r>
          </a:p>
          <a:p>
            <a:r>
              <a:rPr lang="en-US" dirty="0"/>
              <a:t>g</a:t>
            </a:r>
            <a:r>
              <a:rPr lang="en-US" dirty="0" smtClean="0"/>
              <a:t>ave tacit consent to this</a:t>
            </a:r>
          </a:p>
          <a:p>
            <a:r>
              <a:rPr lang="en-US" dirty="0"/>
              <a:t>a</a:t>
            </a:r>
            <a:r>
              <a:rPr lang="en-US" dirty="0" smtClean="0"/>
              <a:t>rrangement.</a:t>
            </a:r>
            <a:endParaRPr lang="en-US" dirty="0"/>
          </a:p>
        </p:txBody>
      </p:sp>
      <p:sp>
        <p:nvSpPr>
          <p:cNvPr id="5" name="Rectangle 4"/>
          <p:cNvSpPr/>
          <p:nvPr/>
        </p:nvSpPr>
        <p:spPr>
          <a:xfrm>
            <a:off x="7426712" y="5257562"/>
            <a:ext cx="4945314" cy="1600438"/>
          </a:xfrm>
          <a:prstGeom prst="rect">
            <a:avLst/>
          </a:prstGeom>
        </p:spPr>
        <p:txBody>
          <a:bodyPr wrap="square">
            <a:spAutoFit/>
          </a:bodyPr>
          <a:lstStyle/>
          <a:p>
            <a:pPr lvl="0">
              <a:defRPr sz="1800">
                <a:solidFill>
                  <a:srgbClr val="000000"/>
                </a:solidFill>
              </a:defRPr>
            </a:pPr>
            <a:r>
              <a:rPr lang="en-US" sz="1400" dirty="0">
                <a:solidFill>
                  <a:srgbClr val="FFFFFF"/>
                </a:solidFill>
                <a:ea typeface="Times"/>
                <a:cs typeface="Times"/>
                <a:sym typeface="Times"/>
              </a:rPr>
              <a:t>“In this undated image released by the Yokosuka City Council in Japan, U.S. sailors gather </a:t>
            </a:r>
            <a:r>
              <a:rPr lang="en-US" sz="1400" dirty="0" smtClean="0">
                <a:solidFill>
                  <a:srgbClr val="FFFFFF"/>
                </a:solidFill>
                <a:ea typeface="Times"/>
                <a:cs typeface="Times"/>
                <a:sym typeface="Times"/>
              </a:rPr>
              <a:t>in </a:t>
            </a:r>
            <a:r>
              <a:rPr lang="en-US" sz="1400" dirty="0">
                <a:solidFill>
                  <a:srgbClr val="FFFFFF"/>
                </a:solidFill>
                <a:ea typeface="Times"/>
                <a:cs typeface="Times"/>
                <a:sym typeface="Times"/>
              </a:rPr>
              <a:t>front of a </a:t>
            </a:r>
            <a:endParaRPr lang="en-US" sz="1400" dirty="0" smtClean="0">
              <a:solidFill>
                <a:srgbClr val="FFFFFF"/>
              </a:solidFill>
              <a:ea typeface="Times"/>
              <a:cs typeface="Times"/>
              <a:sym typeface="Times"/>
            </a:endParaRPr>
          </a:p>
          <a:p>
            <a:pPr lvl="0">
              <a:defRPr sz="1800">
                <a:solidFill>
                  <a:srgbClr val="000000"/>
                </a:solidFill>
              </a:defRPr>
            </a:pPr>
            <a:r>
              <a:rPr lang="en-US" sz="1400" dirty="0" err="1" smtClean="0">
                <a:solidFill>
                  <a:srgbClr val="FFFFFF"/>
                </a:solidFill>
                <a:ea typeface="Times"/>
                <a:cs typeface="Times"/>
                <a:sym typeface="Times"/>
              </a:rPr>
              <a:t>Yasu-ura</a:t>
            </a:r>
            <a:r>
              <a:rPr lang="en-US" sz="1400" dirty="0" smtClean="0">
                <a:solidFill>
                  <a:srgbClr val="FFFFFF"/>
                </a:solidFill>
                <a:ea typeface="Times"/>
                <a:cs typeface="Times"/>
                <a:sym typeface="Times"/>
              </a:rPr>
              <a:t> House "</a:t>
            </a:r>
            <a:r>
              <a:rPr lang="en-US" sz="1400" dirty="0">
                <a:solidFill>
                  <a:srgbClr val="FFFFFF"/>
                </a:solidFill>
                <a:ea typeface="Times"/>
                <a:cs typeface="Times"/>
                <a:sym typeface="Times"/>
              </a:rPr>
              <a:t>comfort station" in Yokosuka, south </a:t>
            </a:r>
            <a:endParaRPr lang="en-US" sz="1400" dirty="0" smtClean="0">
              <a:solidFill>
                <a:srgbClr val="FFFFFF"/>
              </a:solidFill>
              <a:ea typeface="Times"/>
              <a:cs typeface="Times"/>
              <a:sym typeface="Times"/>
            </a:endParaRPr>
          </a:p>
          <a:p>
            <a:pPr lvl="0">
              <a:defRPr sz="1800">
                <a:solidFill>
                  <a:srgbClr val="000000"/>
                </a:solidFill>
              </a:defRPr>
            </a:pPr>
            <a:r>
              <a:rPr lang="en-US" sz="1400" dirty="0" smtClean="0">
                <a:solidFill>
                  <a:srgbClr val="FFFFFF"/>
                </a:solidFill>
                <a:ea typeface="Times"/>
                <a:cs typeface="Times"/>
                <a:sym typeface="Times"/>
              </a:rPr>
              <a:t>of </a:t>
            </a:r>
            <a:r>
              <a:rPr lang="en-US" sz="1400" dirty="0">
                <a:solidFill>
                  <a:srgbClr val="FFFFFF"/>
                </a:solidFill>
                <a:ea typeface="Times"/>
                <a:cs typeface="Times"/>
                <a:sym typeface="Times"/>
              </a:rPr>
              <a:t>Tokyo</a:t>
            </a:r>
            <a:r>
              <a:rPr lang="en-US" sz="1400" dirty="0" smtClean="0">
                <a:solidFill>
                  <a:srgbClr val="FFFFFF"/>
                </a:solidFill>
                <a:ea typeface="Times"/>
                <a:cs typeface="Times"/>
                <a:sym typeface="Times"/>
              </a:rPr>
              <a:t>.”(</a:t>
            </a:r>
            <a:r>
              <a:rPr lang="en-US" sz="1400" dirty="0">
                <a:solidFill>
                  <a:srgbClr val="FFFFFF"/>
                </a:solidFill>
                <a:ea typeface="Times"/>
                <a:cs typeface="Times"/>
                <a:sym typeface="Times"/>
              </a:rPr>
              <a:t>AP Photo/Yokosuka City Council, HO)</a:t>
            </a:r>
          </a:p>
          <a:p>
            <a:pPr lvl="0">
              <a:defRPr sz="1800">
                <a:solidFill>
                  <a:srgbClr val="000000"/>
                </a:solidFill>
              </a:defRPr>
            </a:pPr>
            <a:endParaRPr lang="en-US" sz="1400" dirty="0">
              <a:solidFill>
                <a:srgbClr val="FFFFFF"/>
              </a:solidFill>
              <a:latin typeface="Times"/>
              <a:ea typeface="Times"/>
              <a:cs typeface="Times"/>
              <a:sym typeface="Times"/>
            </a:endParaRPr>
          </a:p>
          <a:p>
            <a:pPr lvl="0">
              <a:defRPr sz="1800">
                <a:solidFill>
                  <a:srgbClr val="000000"/>
                </a:solidFill>
              </a:defRPr>
            </a:pPr>
            <a:r>
              <a:rPr lang="en-US" sz="1400" u="sng" dirty="0">
                <a:solidFill>
                  <a:srgbClr val="FFFFFF"/>
                </a:solidFill>
                <a:latin typeface="Times"/>
                <a:ea typeface="Times"/>
                <a:cs typeface="Times"/>
                <a:sym typeface="Times"/>
                <a:hlinkClick r:id="rId3"/>
              </a:rPr>
              <a:t>http://navy.memorieshop.com/World-Ports/Japan/Comfort-Women.html</a:t>
            </a:r>
            <a:endParaRPr lang="en-US" sz="1400" dirty="0">
              <a:solidFill>
                <a:srgbClr val="FFFFFF"/>
              </a:solidFill>
              <a:latin typeface="Times"/>
              <a:ea typeface="Times"/>
              <a:cs typeface="Times"/>
              <a:sym typeface="Times"/>
            </a:endParaRPr>
          </a:p>
        </p:txBody>
      </p:sp>
    </p:spTree>
    <p:extLst>
      <p:ext uri="{BB962C8B-B14F-4D97-AF65-F5344CB8AC3E}">
        <p14:creationId xmlns:p14="http://schemas.microsoft.com/office/powerpoint/2010/main" val="107732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737" y="141430"/>
            <a:ext cx="9404723" cy="1400530"/>
          </a:xfrm>
        </p:spPr>
        <p:txBody>
          <a:bodyPr/>
          <a:lstStyle/>
          <a:p>
            <a:r>
              <a:rPr lang="en-US" dirty="0" smtClean="0"/>
              <a:t>South Korea: 1945 -</a:t>
            </a:r>
            <a:endParaRPr lang="en-US"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54921" y="0"/>
            <a:ext cx="5137079" cy="6858000"/>
          </a:xfrm>
          <a:prstGeom prst="rect">
            <a:avLst/>
          </a:prstGeom>
        </p:spPr>
      </p:pic>
      <p:sp>
        <p:nvSpPr>
          <p:cNvPr id="4" name="Rectangle 3"/>
          <p:cNvSpPr/>
          <p:nvPr/>
        </p:nvSpPr>
        <p:spPr>
          <a:xfrm>
            <a:off x="1096537" y="6353099"/>
            <a:ext cx="6096000" cy="646331"/>
          </a:xfrm>
          <a:prstGeom prst="rect">
            <a:avLst/>
          </a:prstGeom>
        </p:spPr>
        <p:txBody>
          <a:bodyPr>
            <a:spAutoFit/>
          </a:bodyPr>
          <a:lstStyle/>
          <a:p>
            <a:r>
              <a:rPr lang="en-US" sz="1200" dirty="0" smtClean="0"/>
              <a:t>Right: Soldier </a:t>
            </a:r>
            <a:r>
              <a:rPr lang="en-US" sz="1200" dirty="0"/>
              <a:t>posing with two women at a Korean </a:t>
            </a:r>
            <a:r>
              <a:rPr lang="en-US" sz="1200" dirty="0" smtClean="0"/>
              <a:t>brothel (1952)</a:t>
            </a:r>
            <a:endParaRPr lang="en-US" sz="1200" dirty="0" smtClean="0">
              <a:hlinkClick r:id="rId3"/>
            </a:endParaRPr>
          </a:p>
          <a:p>
            <a:r>
              <a:rPr lang="en-US" sz="1200" dirty="0" smtClean="0">
                <a:hlinkClick r:id="rId3"/>
              </a:rPr>
              <a:t>https</a:t>
            </a:r>
            <a:r>
              <a:rPr lang="en-US" sz="1200" dirty="0">
                <a:hlinkClick r:id="rId3"/>
              </a:rPr>
              <a:t>://</a:t>
            </a:r>
            <a:r>
              <a:rPr lang="en-US" sz="1200" dirty="0" smtClean="0">
                <a:hlinkClick r:id="rId3"/>
              </a:rPr>
              <a:t>cdm15730.contentdm.oclc.org/digital/collection/p15730coll5/id/1550</a:t>
            </a:r>
            <a:endParaRPr lang="en-US" sz="1200" dirty="0" smtClean="0"/>
          </a:p>
          <a:p>
            <a:endParaRPr lang="en-US" sz="1200" dirty="0"/>
          </a:p>
        </p:txBody>
      </p:sp>
      <p:pic>
        <p:nvPicPr>
          <p:cNvPr id="6146" name="Picture 2" descr="outh Korean Prostitutes Driven To Demand Government Recognition"/>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93288" y="841695"/>
            <a:ext cx="6800850" cy="452437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32505" y="5366070"/>
            <a:ext cx="7060032" cy="1107996"/>
          </a:xfrm>
          <a:prstGeom prst="rect">
            <a:avLst/>
          </a:prstGeom>
        </p:spPr>
        <p:txBody>
          <a:bodyPr wrap="square">
            <a:spAutoFit/>
          </a:bodyPr>
          <a:lstStyle/>
          <a:p>
            <a:r>
              <a:rPr lang="en-US" dirty="0"/>
              <a:t>A South Korean </a:t>
            </a:r>
            <a:r>
              <a:rPr lang="en-US" dirty="0" smtClean="0"/>
              <a:t>sex worker </a:t>
            </a:r>
            <a:r>
              <a:rPr lang="en-US" dirty="0"/>
              <a:t>leaves her shop in </a:t>
            </a:r>
            <a:r>
              <a:rPr lang="en-US" dirty="0" smtClean="0"/>
              <a:t>Seoul. [Getty]</a:t>
            </a:r>
          </a:p>
          <a:p>
            <a:r>
              <a:rPr lang="en-US" sz="1200" dirty="0">
                <a:hlinkClick r:id="rId5"/>
              </a:rPr>
              <a:t>https://www.politico.eu/article/my-body-was-not-mine-but-the-u-s-militarys</a:t>
            </a:r>
            <a:r>
              <a:rPr lang="en-US" sz="1200" dirty="0" smtClean="0">
                <a:hlinkClick r:id="rId5"/>
              </a:rPr>
              <a:t>/</a:t>
            </a:r>
            <a:endParaRPr lang="en-US" sz="1200" dirty="0" smtClean="0"/>
          </a:p>
          <a:p>
            <a:endParaRPr lang="en-US" dirty="0"/>
          </a:p>
          <a:p>
            <a:endParaRPr lang="en-US" dirty="0"/>
          </a:p>
        </p:txBody>
      </p:sp>
    </p:spTree>
    <p:extLst>
      <p:ext uri="{BB962C8B-B14F-4D97-AF65-F5344CB8AC3E}">
        <p14:creationId xmlns:p14="http://schemas.microsoft.com/office/powerpoint/2010/main" val="3314635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516" y="162786"/>
            <a:ext cx="9404723" cy="1400530"/>
          </a:xfrm>
        </p:spPr>
        <p:txBody>
          <a:bodyPr/>
          <a:lstStyle/>
          <a:p>
            <a:r>
              <a:rPr lang="en-US" dirty="0" smtClean="0"/>
              <a:t>The Vietnam War: </a:t>
            </a:r>
            <a:br>
              <a:rPr lang="en-US" dirty="0" smtClean="0"/>
            </a:br>
            <a:r>
              <a:rPr lang="en-US" dirty="0" smtClean="0"/>
              <a:t>R&amp;R</a:t>
            </a:r>
            <a:endParaRPr lang="en-US" dirty="0"/>
          </a:p>
        </p:txBody>
      </p:sp>
      <p:sp>
        <p:nvSpPr>
          <p:cNvPr id="3" name="Rectangle 2"/>
          <p:cNvSpPr/>
          <p:nvPr/>
        </p:nvSpPr>
        <p:spPr>
          <a:xfrm>
            <a:off x="5631366" y="3832534"/>
            <a:ext cx="6456556" cy="3293209"/>
          </a:xfrm>
          <a:prstGeom prst="rect">
            <a:avLst/>
          </a:prstGeom>
        </p:spPr>
        <p:txBody>
          <a:bodyPr wrap="square">
            <a:spAutoFit/>
          </a:bodyPr>
          <a:lstStyle/>
          <a:p>
            <a:r>
              <a:rPr lang="en-US" sz="1600" dirty="0" smtClean="0"/>
              <a:t>“Troops </a:t>
            </a:r>
            <a:r>
              <a:rPr lang="en-US" sz="1600" dirty="0"/>
              <a:t>in Vietnam got to take a few days off from the war during their one-year tour of duty. They were allowed a week of R&amp;R, rest and recuperation, outside of Vietnam. They could choose from a list of approved destinations that included Hawaii, Australia, Japan, Taiwan, the Philippines, Malaysia, Hong Kong, Singapore and Thailand. They were also eligible for shorter breaks, usually three days, inside Vietnam. Those in-country R&amp;R days were available to unit commanders to distribute as they saw </a:t>
            </a:r>
            <a:r>
              <a:rPr lang="en-US" sz="1600" dirty="0" smtClean="0"/>
              <a:t>fit</a:t>
            </a:r>
            <a:r>
              <a:rPr lang="is-IS" sz="1600" dirty="0" smtClean="0"/>
              <a:t>… </a:t>
            </a:r>
            <a:r>
              <a:rPr lang="en-US" sz="1600" dirty="0" smtClean="0"/>
              <a:t>There </a:t>
            </a:r>
            <a:r>
              <a:rPr lang="en-US" sz="1600" dirty="0"/>
              <a:t>were two primary sites for in-country R&amp;R: </a:t>
            </a:r>
            <a:r>
              <a:rPr lang="en-US" sz="1600" dirty="0" err="1"/>
              <a:t>Vung</a:t>
            </a:r>
            <a:r>
              <a:rPr lang="en-US" sz="1600" dirty="0"/>
              <a:t> Tau beach, about 60 miles southeast of Saigon, and China Beach, 8 miles north of Da Nang</a:t>
            </a:r>
            <a:r>
              <a:rPr lang="en-US" sz="1600" dirty="0" smtClean="0"/>
              <a:t>.”</a:t>
            </a:r>
          </a:p>
          <a:p>
            <a:r>
              <a:rPr lang="en-US" sz="1400" dirty="0">
                <a:hlinkClick r:id="rId2"/>
              </a:rPr>
              <a:t>https://</a:t>
            </a:r>
            <a:r>
              <a:rPr lang="en-US" sz="1400" dirty="0" smtClean="0">
                <a:hlinkClick r:id="rId2"/>
              </a:rPr>
              <a:t>www.historynet.com/rr-on-the-beaches-of-south-vietnam-2.htm</a:t>
            </a:r>
            <a:endParaRPr lang="en-US" sz="1400" dirty="0" smtClean="0"/>
          </a:p>
          <a:p>
            <a:r>
              <a:rPr lang="en-US" dirty="0" smtClean="0"/>
              <a:t> </a:t>
            </a:r>
            <a:endParaRPr lang="en-US" dirty="0"/>
          </a:p>
        </p:txBody>
      </p:sp>
      <p:pic>
        <p:nvPicPr>
          <p:cNvPr id="7176" name="Picture 8" descr="elated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38868" y="1003609"/>
            <a:ext cx="3743325" cy="56578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0" y="5382465"/>
            <a:ext cx="4795024" cy="1477328"/>
          </a:xfrm>
          <a:prstGeom prst="rect">
            <a:avLst/>
          </a:prstGeom>
        </p:spPr>
        <p:txBody>
          <a:bodyPr wrap="square">
            <a:spAutoFit/>
          </a:bodyPr>
          <a:lstStyle/>
          <a:p>
            <a:r>
              <a:rPr lang="en-US" dirty="0" smtClean="0">
                <a:solidFill>
                  <a:srgbClr val="FF0000"/>
                </a:solidFill>
              </a:rPr>
              <a:t>“American </a:t>
            </a:r>
            <a:r>
              <a:rPr lang="en-US" dirty="0">
                <a:solidFill>
                  <a:srgbClr val="FF0000"/>
                </a:solidFill>
              </a:rPr>
              <a:t>soldiers play with Vietnamese prostitutes in ruins of bombed village during an operation outside Saigon during the Vietnam War in South Vietnam in the late 1960s</a:t>
            </a:r>
            <a:r>
              <a:rPr lang="en-US" dirty="0" smtClean="0"/>
              <a:t>.”</a:t>
            </a:r>
            <a:endParaRPr lang="en-US" dirty="0"/>
          </a:p>
        </p:txBody>
      </p:sp>
      <p:pic>
        <p:nvPicPr>
          <p:cNvPr id="10" name="Picture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31366" y="0"/>
            <a:ext cx="5910247" cy="3694822"/>
          </a:xfrm>
          <a:prstGeom prst="rect">
            <a:avLst/>
          </a:prstGeom>
        </p:spPr>
      </p:pic>
    </p:spTree>
    <p:extLst>
      <p:ext uri="{BB962C8B-B14F-4D97-AF65-F5344CB8AC3E}">
        <p14:creationId xmlns:p14="http://schemas.microsoft.com/office/powerpoint/2010/main" val="3344641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383" y="240961"/>
            <a:ext cx="9404723" cy="1400530"/>
          </a:xfrm>
        </p:spPr>
        <p:txBody>
          <a:bodyPr/>
          <a:lstStyle/>
          <a:p>
            <a:r>
              <a:rPr lang="en-US" dirty="0"/>
              <a:t>A</a:t>
            </a:r>
            <a:r>
              <a:rPr lang="en-US" dirty="0" smtClean="0"/>
              <a:t>n ongoing issue</a:t>
            </a:r>
            <a:endParaRPr lang="en-US" dirty="0"/>
          </a:p>
        </p:txBody>
      </p:sp>
      <p:sp>
        <p:nvSpPr>
          <p:cNvPr id="3" name="Rectangle 2"/>
          <p:cNvSpPr/>
          <p:nvPr/>
        </p:nvSpPr>
        <p:spPr>
          <a:xfrm>
            <a:off x="404173" y="997857"/>
            <a:ext cx="10768361" cy="1754326"/>
          </a:xfrm>
          <a:prstGeom prst="rect">
            <a:avLst/>
          </a:prstGeom>
        </p:spPr>
        <p:txBody>
          <a:bodyPr wrap="square">
            <a:spAutoFit/>
          </a:bodyPr>
          <a:lstStyle/>
          <a:p>
            <a:r>
              <a:rPr lang="en-US" sz="2800" b="1" dirty="0" smtClean="0">
                <a:solidFill>
                  <a:srgbClr val="FF0000"/>
                </a:solidFill>
              </a:rPr>
              <a:t>“Military </a:t>
            </a:r>
            <a:r>
              <a:rPr lang="en-US" sz="2800" b="1" dirty="0">
                <a:solidFill>
                  <a:srgbClr val="FF0000"/>
                </a:solidFill>
              </a:rPr>
              <a:t>Fraud: Alcohol, Hookers Sent </a:t>
            </a:r>
            <a:endParaRPr lang="en-US" sz="2800" b="1" dirty="0" smtClean="0">
              <a:solidFill>
                <a:srgbClr val="FF0000"/>
              </a:solidFill>
            </a:endParaRPr>
          </a:p>
          <a:p>
            <a:r>
              <a:rPr lang="en-US" sz="2800" b="1" dirty="0" smtClean="0">
                <a:solidFill>
                  <a:srgbClr val="FF0000"/>
                </a:solidFill>
              </a:rPr>
              <a:t>to </a:t>
            </a:r>
            <a:r>
              <a:rPr lang="en-US" sz="2800" b="1" dirty="0">
                <a:solidFill>
                  <a:srgbClr val="FF0000"/>
                </a:solidFill>
              </a:rPr>
              <a:t>Iraq War Base Via U.S. Contractor, </a:t>
            </a:r>
            <a:endParaRPr lang="en-US" sz="2800" b="1" dirty="0" smtClean="0">
              <a:solidFill>
                <a:srgbClr val="FF0000"/>
              </a:solidFill>
            </a:endParaRPr>
          </a:p>
          <a:p>
            <a:r>
              <a:rPr lang="en-US" sz="2800" b="1" dirty="0" smtClean="0">
                <a:solidFill>
                  <a:srgbClr val="FF0000"/>
                </a:solidFill>
              </a:rPr>
              <a:t>Report Claims”</a:t>
            </a:r>
            <a:endParaRPr lang="en-US" sz="2800" b="1" dirty="0">
              <a:solidFill>
                <a:srgbClr val="FF0000"/>
              </a:solidFill>
            </a:endParaRPr>
          </a:p>
          <a:p>
            <a:r>
              <a:rPr lang="en-US" sz="2400" dirty="0"/>
              <a:t>By </a:t>
            </a:r>
            <a:r>
              <a:rPr lang="en-US" sz="2400" dirty="0">
                <a:hlinkClick r:id="rId2"/>
              </a:rPr>
              <a:t>Greg Price</a:t>
            </a:r>
            <a:r>
              <a:rPr lang="en-US" sz="2400" dirty="0"/>
              <a:t> On 5/3/17 at 1:53 PM EDT </a:t>
            </a:r>
            <a:r>
              <a:rPr lang="en-US" sz="2400" i="1" dirty="0" smtClean="0"/>
              <a:t>Newsweek</a:t>
            </a:r>
            <a:endParaRPr lang="en-US" sz="2400" i="1" dirty="0"/>
          </a:p>
        </p:txBody>
      </p:sp>
      <p:sp>
        <p:nvSpPr>
          <p:cNvPr id="4" name="Rectangle 3"/>
          <p:cNvSpPr/>
          <p:nvPr/>
        </p:nvSpPr>
        <p:spPr>
          <a:xfrm>
            <a:off x="404173" y="2808814"/>
            <a:ext cx="7532108" cy="4278094"/>
          </a:xfrm>
          <a:prstGeom prst="rect">
            <a:avLst/>
          </a:prstGeom>
        </p:spPr>
        <p:txBody>
          <a:bodyPr wrap="square">
            <a:spAutoFit/>
          </a:bodyPr>
          <a:lstStyle/>
          <a:p>
            <a:r>
              <a:rPr lang="en-US" sz="2400" i="1" dirty="0" smtClean="0"/>
              <a:t>“U.S</a:t>
            </a:r>
            <a:r>
              <a:rPr lang="en-US" sz="2400" i="1" dirty="0"/>
              <a:t>.-based security firm </a:t>
            </a:r>
            <a:r>
              <a:rPr lang="en-US" sz="2400" i="1" dirty="0" err="1"/>
              <a:t>Sallyport</a:t>
            </a:r>
            <a:r>
              <a:rPr lang="en-US" sz="2400" i="1" dirty="0"/>
              <a:t> Global has been accused by two former internal investigators of smuggling alcohol, stealing, keeping two different account ledgers and even human trafficking of prostitutes while executing an almost $700 million contract to protect </a:t>
            </a:r>
            <a:r>
              <a:rPr lang="en-US" sz="2400" i="1" dirty="0" err="1"/>
              <a:t>Balad</a:t>
            </a:r>
            <a:r>
              <a:rPr lang="en-US" sz="2400" i="1" dirty="0"/>
              <a:t> Air Base in Iraq, the Associated Press reported Wednesday</a:t>
            </a:r>
            <a:r>
              <a:rPr lang="en-US" sz="2400" i="1" dirty="0" smtClean="0"/>
              <a:t>.”</a:t>
            </a:r>
          </a:p>
          <a:p>
            <a:endParaRPr lang="en-US" sz="2400" dirty="0"/>
          </a:p>
          <a:p>
            <a:r>
              <a:rPr lang="en-US" sz="1400" dirty="0" smtClean="0"/>
              <a:t>For an investigation of the sex trade and sex </a:t>
            </a:r>
            <a:r>
              <a:rPr lang="en-US" sz="1400" dirty="0"/>
              <a:t>trafficking in </a:t>
            </a:r>
            <a:r>
              <a:rPr lang="en-US" sz="1400" dirty="0" smtClean="0"/>
              <a:t>Iraq in </a:t>
            </a:r>
            <a:r>
              <a:rPr lang="en-US" sz="1400" i="1" dirty="0" smtClean="0"/>
              <a:t>the New Yorker</a:t>
            </a:r>
            <a:r>
              <a:rPr lang="en-US" sz="1400" dirty="0" smtClean="0"/>
              <a:t>, </a:t>
            </a:r>
            <a:r>
              <a:rPr lang="en-US" sz="1400" dirty="0">
                <a:hlinkClick r:id="rId3"/>
              </a:rPr>
              <a:t>https://</a:t>
            </a:r>
            <a:r>
              <a:rPr lang="en-US" sz="1400" dirty="0" smtClean="0">
                <a:hlinkClick r:id="rId3"/>
              </a:rPr>
              <a:t>www.newyorker.com/magazine/2015/10/05/out-of-sight-letter-from-baghdad-rania-abouzeid?verso=true</a:t>
            </a:r>
            <a:endParaRPr lang="en-US" sz="1400" dirty="0" smtClean="0"/>
          </a:p>
          <a:p>
            <a:endParaRPr lang="en-US" sz="1400" dirty="0"/>
          </a:p>
        </p:txBody>
      </p:sp>
      <p:pic>
        <p:nvPicPr>
          <p:cNvPr id="12290" name="Picture 2" descr="slamic militias intensify the dangers of Baghdads sextrafficking underwo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257764" y="1538868"/>
            <a:ext cx="3933248" cy="5319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3063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1637</TotalTime>
  <Words>1484</Words>
  <Application>Microsoft Macintosh PowerPoint</Application>
  <PresentationFormat>Widescreen</PresentationFormat>
  <Paragraphs>163</Paragraphs>
  <Slides>25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Century Gothic</vt:lpstr>
      <vt:lpstr>Times</vt:lpstr>
      <vt:lpstr>Wingdings 3</vt:lpstr>
      <vt:lpstr>Arial</vt:lpstr>
      <vt:lpstr>Arial</vt:lpstr>
      <vt:lpstr>Ion</vt:lpstr>
      <vt:lpstr>The US military and the commercial sex industry</vt:lpstr>
      <vt:lpstr>An entangled history</vt:lpstr>
      <vt:lpstr>The US Civil War</vt:lpstr>
      <vt:lpstr>World War II and its aftermath</vt:lpstr>
      <vt:lpstr>Italy and Germany</vt:lpstr>
      <vt:lpstr>Postwar Japan</vt:lpstr>
      <vt:lpstr>South Korea: 1945 -</vt:lpstr>
      <vt:lpstr>The Vietnam War:  R&amp;R</vt:lpstr>
      <vt:lpstr>An ongoing issue</vt:lpstr>
      <vt:lpstr>Why has the military tacitly (or more actively) condoned the commercial sex industry?</vt:lpstr>
      <vt:lpstr>The alternative:  abstinence campaigns</vt:lpstr>
      <vt:lpstr>PowerPoint Presentation</vt:lpstr>
      <vt:lpstr>Male heterosexual prerogative</vt:lpstr>
      <vt:lpstr>The failure of “non-fraternization”</vt:lpstr>
      <vt:lpstr>Control of sexually transmitted diseases</vt:lpstr>
      <vt:lpstr>“Containment”</vt:lpstr>
      <vt:lpstr>Complications</vt:lpstr>
      <vt:lpstr>The fallacy of the “buffer” thesis</vt:lpstr>
      <vt:lpstr>US-host nation tensions</vt:lpstr>
      <vt:lpstr>Bi-national children: abandonment/adoption</vt:lpstr>
      <vt:lpstr>Home front strife</vt:lpstr>
      <vt:lpstr>Seminar preparation</vt:lpstr>
      <vt:lpstr>The battle of Okinawa (April-June 1945)</vt:lpstr>
      <vt:lpstr>A militarized island</vt:lpstr>
      <vt:lpstr>Higashi Mineo, Child of Okinawa (1971)</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US military and the commercial sex industry</dc:title>
  <dc:creator>Susan Carruthers</dc:creator>
  <cp:lastModifiedBy>Susan Carruthers</cp:lastModifiedBy>
  <cp:revision>33</cp:revision>
  <dcterms:created xsi:type="dcterms:W3CDTF">2020-01-12T09:11:40Z</dcterms:created>
  <dcterms:modified xsi:type="dcterms:W3CDTF">2020-01-13T12:29:03Z</dcterms:modified>
</cp:coreProperties>
</file>