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85" r:id="rId4"/>
    <p:sldId id="258" r:id="rId5"/>
    <p:sldId id="260" r:id="rId6"/>
    <p:sldId id="266" r:id="rId7"/>
    <p:sldId id="280" r:id="rId8"/>
    <p:sldId id="261" r:id="rId9"/>
    <p:sldId id="262" r:id="rId10"/>
    <p:sldId id="263" r:id="rId11"/>
    <p:sldId id="264" r:id="rId12"/>
    <p:sldId id="265" r:id="rId13"/>
    <p:sldId id="281" r:id="rId14"/>
    <p:sldId id="282" r:id="rId15"/>
    <p:sldId id="267" r:id="rId16"/>
    <p:sldId id="268" r:id="rId17"/>
    <p:sldId id="286" r:id="rId18"/>
    <p:sldId id="287" r:id="rId19"/>
    <p:sldId id="270" r:id="rId20"/>
    <p:sldId id="271" r:id="rId21"/>
    <p:sldId id="272" r:id="rId22"/>
    <p:sldId id="273" r:id="rId23"/>
    <p:sldId id="275" r:id="rId24"/>
    <p:sldId id="276" r:id="rId25"/>
    <p:sldId id="283" r:id="rId26"/>
    <p:sldId id="278" r:id="rId27"/>
    <p:sldId id="279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1"/>
    <p:restoredTop sz="94648"/>
  </p:normalViewPr>
  <p:slideViewPr>
    <p:cSldViewPr snapToGrid="0" snapToObjects="1">
      <p:cViewPr varScale="1">
        <p:scale>
          <a:sx n="117" d="100"/>
          <a:sy n="117" d="100"/>
        </p:scale>
        <p:origin x="3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EC0060-D1C0-4316-ADE1-E1FFB6D75741}" type="doc">
      <dgm:prSet loTypeId="urn:microsoft.com/office/officeart/2008/layout/LinedList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38AA848-FFDA-424F-BD6D-FFA0B44D8EBA}">
      <dgm:prSet/>
      <dgm:spPr/>
      <dgm:t>
        <a:bodyPr/>
        <a:lstStyle/>
        <a:p>
          <a:r>
            <a:rPr lang="en-US"/>
            <a:t>Rape has been a persistent occurrence in areas with high concentrations of military personnel</a:t>
          </a:r>
        </a:p>
      </dgm:t>
    </dgm:pt>
    <dgm:pt modelId="{320FBEC8-C34B-4E08-B799-83AE31D227DC}" type="parTrans" cxnId="{EA27671B-CC09-44BE-B964-246C3637CB1E}">
      <dgm:prSet/>
      <dgm:spPr/>
      <dgm:t>
        <a:bodyPr/>
        <a:lstStyle/>
        <a:p>
          <a:endParaRPr lang="en-US"/>
        </a:p>
      </dgm:t>
    </dgm:pt>
    <dgm:pt modelId="{5F2CC811-14F4-4213-8152-D79280811E79}" type="sibTrans" cxnId="{EA27671B-CC09-44BE-B964-246C3637CB1E}">
      <dgm:prSet/>
      <dgm:spPr/>
      <dgm:t>
        <a:bodyPr/>
        <a:lstStyle/>
        <a:p>
          <a:endParaRPr lang="en-US"/>
        </a:p>
      </dgm:t>
    </dgm:pt>
    <dgm:pt modelId="{B86C382E-82F3-46B3-890E-2AD32AD4B616}">
      <dgm:prSet/>
      <dgm:spPr/>
      <dgm:t>
        <a:bodyPr/>
        <a:lstStyle/>
        <a:p>
          <a:r>
            <a:rPr lang="en-US"/>
            <a:t>The availability of easily purchased sexual services has not eliminated rape</a:t>
          </a:r>
        </a:p>
      </dgm:t>
    </dgm:pt>
    <dgm:pt modelId="{68BF928B-68DD-467A-8271-F2B09C3793A7}" type="parTrans" cxnId="{8C466E53-6890-495E-A597-96B267132B04}">
      <dgm:prSet/>
      <dgm:spPr/>
      <dgm:t>
        <a:bodyPr/>
        <a:lstStyle/>
        <a:p>
          <a:endParaRPr lang="en-US"/>
        </a:p>
      </dgm:t>
    </dgm:pt>
    <dgm:pt modelId="{8CF3A138-6D57-421B-B5FE-EDF15F22745D}" type="sibTrans" cxnId="{8C466E53-6890-495E-A597-96B267132B04}">
      <dgm:prSet/>
      <dgm:spPr/>
      <dgm:t>
        <a:bodyPr/>
        <a:lstStyle/>
        <a:p>
          <a:endParaRPr lang="en-US"/>
        </a:p>
      </dgm:t>
    </dgm:pt>
    <dgm:pt modelId="{CCDE628F-CE2B-426A-83EC-840E48237D46}">
      <dgm:prSet/>
      <dgm:spPr/>
      <dgm:t>
        <a:bodyPr/>
        <a:lstStyle/>
        <a:p>
          <a:r>
            <a:rPr lang="en-US" dirty="0"/>
            <a:t>Arguably, the pervasive eroticization of women, particularly in Asia, has </a:t>
          </a:r>
          <a:r>
            <a:rPr lang="en-US" i="1" dirty="0"/>
            <a:t>encouraged</a:t>
          </a:r>
          <a:r>
            <a:rPr lang="en-US" dirty="0"/>
            <a:t> sexual violence (the “anti-prostitution” feminist argument)</a:t>
          </a:r>
        </a:p>
      </dgm:t>
    </dgm:pt>
    <dgm:pt modelId="{E5225B7B-C42D-43FA-8D51-5D24C55040A7}" type="parTrans" cxnId="{9092021D-F131-4224-AA2C-A0C545A5D4E8}">
      <dgm:prSet/>
      <dgm:spPr/>
      <dgm:t>
        <a:bodyPr/>
        <a:lstStyle/>
        <a:p>
          <a:endParaRPr lang="en-US"/>
        </a:p>
      </dgm:t>
    </dgm:pt>
    <dgm:pt modelId="{F2FF331F-1B4F-4CB8-9DED-980CD672310C}" type="sibTrans" cxnId="{9092021D-F131-4224-AA2C-A0C545A5D4E8}">
      <dgm:prSet/>
      <dgm:spPr/>
      <dgm:t>
        <a:bodyPr/>
        <a:lstStyle/>
        <a:p>
          <a:endParaRPr lang="en-US"/>
        </a:p>
      </dgm:t>
    </dgm:pt>
    <dgm:pt modelId="{54F2CB02-6DC8-4A76-9D43-9C6BC1C98C59}">
      <dgm:prSet/>
      <dgm:spPr/>
      <dgm:t>
        <a:bodyPr/>
        <a:lstStyle/>
        <a:p>
          <a:r>
            <a:rPr lang="en-US"/>
            <a:t>Rape better understood as a crime of violence than of frustrated erotic desire</a:t>
          </a:r>
        </a:p>
      </dgm:t>
    </dgm:pt>
    <dgm:pt modelId="{209851EA-CC81-4550-98AF-FB447DD8B0EB}" type="parTrans" cxnId="{4E587684-1D07-4CBE-B28D-F2DE93B161F0}">
      <dgm:prSet/>
      <dgm:spPr/>
      <dgm:t>
        <a:bodyPr/>
        <a:lstStyle/>
        <a:p>
          <a:endParaRPr lang="en-US"/>
        </a:p>
      </dgm:t>
    </dgm:pt>
    <dgm:pt modelId="{97C98945-105C-4DD3-A1EF-953E075E13D4}" type="sibTrans" cxnId="{4E587684-1D07-4CBE-B28D-F2DE93B161F0}">
      <dgm:prSet/>
      <dgm:spPr/>
      <dgm:t>
        <a:bodyPr/>
        <a:lstStyle/>
        <a:p>
          <a:endParaRPr lang="en-US"/>
        </a:p>
      </dgm:t>
    </dgm:pt>
    <dgm:pt modelId="{33B3674E-7097-4239-8CD4-3735D6BA07A8}">
      <dgm:prSet/>
      <dgm:spPr/>
      <dgm:t>
        <a:bodyPr/>
        <a:lstStyle/>
        <a:p>
          <a:r>
            <a:rPr lang="en-US"/>
            <a:t>The “buffer theory” also posits some women (sex workers) as essentially “unrapeable” </a:t>
          </a:r>
        </a:p>
      </dgm:t>
    </dgm:pt>
    <dgm:pt modelId="{65D2C19C-2B84-46A9-BDB5-6E22E0EDD095}" type="parTrans" cxnId="{9BBDED6E-780E-4F28-8ACF-37E98072F7D2}">
      <dgm:prSet/>
      <dgm:spPr/>
      <dgm:t>
        <a:bodyPr/>
        <a:lstStyle/>
        <a:p>
          <a:endParaRPr lang="en-US"/>
        </a:p>
      </dgm:t>
    </dgm:pt>
    <dgm:pt modelId="{499D19F0-7124-4B65-AEB7-E1E6829FBB37}" type="sibTrans" cxnId="{9BBDED6E-780E-4F28-8ACF-37E98072F7D2}">
      <dgm:prSet/>
      <dgm:spPr/>
      <dgm:t>
        <a:bodyPr/>
        <a:lstStyle/>
        <a:p>
          <a:endParaRPr lang="en-US"/>
        </a:p>
      </dgm:t>
    </dgm:pt>
    <dgm:pt modelId="{38FC3D2B-89C8-4045-BE16-9B44CB64445E}">
      <dgm:prSet/>
      <dgm:spPr/>
      <dgm:t>
        <a:bodyPr/>
        <a:lstStyle/>
        <a:p>
          <a:r>
            <a:rPr lang="en-US"/>
            <a:t>Military willingness to take violent crime seriously has wavered</a:t>
          </a:r>
        </a:p>
      </dgm:t>
    </dgm:pt>
    <dgm:pt modelId="{F30313D3-3117-446A-8A4A-7B67860E9D45}" type="parTrans" cxnId="{8BBB0424-2E0C-4ED0-B8F7-6F6149261538}">
      <dgm:prSet/>
      <dgm:spPr/>
      <dgm:t>
        <a:bodyPr/>
        <a:lstStyle/>
        <a:p>
          <a:endParaRPr lang="en-US"/>
        </a:p>
      </dgm:t>
    </dgm:pt>
    <dgm:pt modelId="{B29285F2-BFC7-4DD2-B87A-BCE59AD8EBE8}" type="sibTrans" cxnId="{8BBB0424-2E0C-4ED0-B8F7-6F6149261538}">
      <dgm:prSet/>
      <dgm:spPr/>
      <dgm:t>
        <a:bodyPr/>
        <a:lstStyle/>
        <a:p>
          <a:endParaRPr lang="en-US"/>
        </a:p>
      </dgm:t>
    </dgm:pt>
    <dgm:pt modelId="{C1E05BD8-1D73-8B47-BEF3-C1673F4D7DBD}" type="pres">
      <dgm:prSet presAssocID="{94EC0060-D1C0-4316-ADE1-E1FFB6D75741}" presName="vert0" presStyleCnt="0">
        <dgm:presLayoutVars>
          <dgm:dir/>
          <dgm:animOne val="branch"/>
          <dgm:animLvl val="lvl"/>
        </dgm:presLayoutVars>
      </dgm:prSet>
      <dgm:spPr/>
    </dgm:pt>
    <dgm:pt modelId="{2563F0F7-335F-F147-BAE4-A2CCBCAD0061}" type="pres">
      <dgm:prSet presAssocID="{038AA848-FFDA-424F-BD6D-FFA0B44D8EBA}" presName="thickLine" presStyleLbl="alignNode1" presStyleIdx="0" presStyleCnt="6"/>
      <dgm:spPr/>
    </dgm:pt>
    <dgm:pt modelId="{77139593-4F58-C446-ADBB-352744E1EEF7}" type="pres">
      <dgm:prSet presAssocID="{038AA848-FFDA-424F-BD6D-FFA0B44D8EBA}" presName="horz1" presStyleCnt="0"/>
      <dgm:spPr/>
    </dgm:pt>
    <dgm:pt modelId="{54125BC4-2E68-164E-A092-1D4BF387DEEB}" type="pres">
      <dgm:prSet presAssocID="{038AA848-FFDA-424F-BD6D-FFA0B44D8EBA}" presName="tx1" presStyleLbl="revTx" presStyleIdx="0" presStyleCnt="6"/>
      <dgm:spPr/>
    </dgm:pt>
    <dgm:pt modelId="{E317DE47-1505-604B-B0F6-5064600366A4}" type="pres">
      <dgm:prSet presAssocID="{038AA848-FFDA-424F-BD6D-FFA0B44D8EBA}" presName="vert1" presStyleCnt="0"/>
      <dgm:spPr/>
    </dgm:pt>
    <dgm:pt modelId="{D803AC4F-B259-3A4F-8132-21F18A2D24CF}" type="pres">
      <dgm:prSet presAssocID="{B86C382E-82F3-46B3-890E-2AD32AD4B616}" presName="thickLine" presStyleLbl="alignNode1" presStyleIdx="1" presStyleCnt="6"/>
      <dgm:spPr/>
    </dgm:pt>
    <dgm:pt modelId="{B0B22A49-B5C0-1043-96E8-1172F8167A40}" type="pres">
      <dgm:prSet presAssocID="{B86C382E-82F3-46B3-890E-2AD32AD4B616}" presName="horz1" presStyleCnt="0"/>
      <dgm:spPr/>
    </dgm:pt>
    <dgm:pt modelId="{0C8E534E-996A-7640-A580-58EFB49A1882}" type="pres">
      <dgm:prSet presAssocID="{B86C382E-82F3-46B3-890E-2AD32AD4B616}" presName="tx1" presStyleLbl="revTx" presStyleIdx="1" presStyleCnt="6"/>
      <dgm:spPr/>
    </dgm:pt>
    <dgm:pt modelId="{9DAED7FD-4EEC-F441-A74A-ED8379E7AC54}" type="pres">
      <dgm:prSet presAssocID="{B86C382E-82F3-46B3-890E-2AD32AD4B616}" presName="vert1" presStyleCnt="0"/>
      <dgm:spPr/>
    </dgm:pt>
    <dgm:pt modelId="{AD5D149F-5970-8744-857B-02084D7E7806}" type="pres">
      <dgm:prSet presAssocID="{CCDE628F-CE2B-426A-83EC-840E48237D46}" presName="thickLine" presStyleLbl="alignNode1" presStyleIdx="2" presStyleCnt="6"/>
      <dgm:spPr/>
    </dgm:pt>
    <dgm:pt modelId="{DAE7DE77-B5C7-1544-B6F3-CF0D048EA5A2}" type="pres">
      <dgm:prSet presAssocID="{CCDE628F-CE2B-426A-83EC-840E48237D46}" presName="horz1" presStyleCnt="0"/>
      <dgm:spPr/>
    </dgm:pt>
    <dgm:pt modelId="{B2D77B5B-13C8-4143-AC1A-771C92FCD918}" type="pres">
      <dgm:prSet presAssocID="{CCDE628F-CE2B-426A-83EC-840E48237D46}" presName="tx1" presStyleLbl="revTx" presStyleIdx="2" presStyleCnt="6"/>
      <dgm:spPr/>
    </dgm:pt>
    <dgm:pt modelId="{C29239A5-2A3A-1F4B-89B0-94294FF98EBC}" type="pres">
      <dgm:prSet presAssocID="{CCDE628F-CE2B-426A-83EC-840E48237D46}" presName="vert1" presStyleCnt="0"/>
      <dgm:spPr/>
    </dgm:pt>
    <dgm:pt modelId="{3F787DA8-FFB4-BD46-A53F-53FBFBE89A29}" type="pres">
      <dgm:prSet presAssocID="{54F2CB02-6DC8-4A76-9D43-9C6BC1C98C59}" presName="thickLine" presStyleLbl="alignNode1" presStyleIdx="3" presStyleCnt="6"/>
      <dgm:spPr/>
    </dgm:pt>
    <dgm:pt modelId="{A16592EF-47DF-3F4E-973E-5F24F8B9D0B0}" type="pres">
      <dgm:prSet presAssocID="{54F2CB02-6DC8-4A76-9D43-9C6BC1C98C59}" presName="horz1" presStyleCnt="0"/>
      <dgm:spPr/>
    </dgm:pt>
    <dgm:pt modelId="{5B586603-AE68-DC45-9A0F-2274CBA5BCBD}" type="pres">
      <dgm:prSet presAssocID="{54F2CB02-6DC8-4A76-9D43-9C6BC1C98C59}" presName="tx1" presStyleLbl="revTx" presStyleIdx="3" presStyleCnt="6"/>
      <dgm:spPr/>
    </dgm:pt>
    <dgm:pt modelId="{0B56FC96-23CD-6343-A032-30497049109F}" type="pres">
      <dgm:prSet presAssocID="{54F2CB02-6DC8-4A76-9D43-9C6BC1C98C59}" presName="vert1" presStyleCnt="0"/>
      <dgm:spPr/>
    </dgm:pt>
    <dgm:pt modelId="{3196C817-CD31-8D40-B35D-046680FC4B64}" type="pres">
      <dgm:prSet presAssocID="{33B3674E-7097-4239-8CD4-3735D6BA07A8}" presName="thickLine" presStyleLbl="alignNode1" presStyleIdx="4" presStyleCnt="6"/>
      <dgm:spPr/>
    </dgm:pt>
    <dgm:pt modelId="{2AFC623C-5761-4548-BB48-9C95EF5D9EAA}" type="pres">
      <dgm:prSet presAssocID="{33B3674E-7097-4239-8CD4-3735D6BA07A8}" presName="horz1" presStyleCnt="0"/>
      <dgm:spPr/>
    </dgm:pt>
    <dgm:pt modelId="{BA8327A8-F026-9E40-8D6A-3719C9CA0E7D}" type="pres">
      <dgm:prSet presAssocID="{33B3674E-7097-4239-8CD4-3735D6BA07A8}" presName="tx1" presStyleLbl="revTx" presStyleIdx="4" presStyleCnt="6"/>
      <dgm:spPr/>
    </dgm:pt>
    <dgm:pt modelId="{B14F74BB-293A-F547-A8F6-43F523E11570}" type="pres">
      <dgm:prSet presAssocID="{33B3674E-7097-4239-8CD4-3735D6BA07A8}" presName="vert1" presStyleCnt="0"/>
      <dgm:spPr/>
    </dgm:pt>
    <dgm:pt modelId="{C3B72D50-8EAC-5543-8B04-E63D1A58E221}" type="pres">
      <dgm:prSet presAssocID="{38FC3D2B-89C8-4045-BE16-9B44CB64445E}" presName="thickLine" presStyleLbl="alignNode1" presStyleIdx="5" presStyleCnt="6"/>
      <dgm:spPr/>
    </dgm:pt>
    <dgm:pt modelId="{EB81C206-44F6-034A-9578-30058A6AD5B0}" type="pres">
      <dgm:prSet presAssocID="{38FC3D2B-89C8-4045-BE16-9B44CB64445E}" presName="horz1" presStyleCnt="0"/>
      <dgm:spPr/>
    </dgm:pt>
    <dgm:pt modelId="{FFF88DD7-03D6-4548-A9B7-C75EC88C1339}" type="pres">
      <dgm:prSet presAssocID="{38FC3D2B-89C8-4045-BE16-9B44CB64445E}" presName="tx1" presStyleLbl="revTx" presStyleIdx="5" presStyleCnt="6"/>
      <dgm:spPr/>
    </dgm:pt>
    <dgm:pt modelId="{D7781AF7-3E2F-844D-AAAB-482E9EB5B073}" type="pres">
      <dgm:prSet presAssocID="{38FC3D2B-89C8-4045-BE16-9B44CB64445E}" presName="vert1" presStyleCnt="0"/>
      <dgm:spPr/>
    </dgm:pt>
  </dgm:ptLst>
  <dgm:cxnLst>
    <dgm:cxn modelId="{73A3B712-B2F4-924A-A879-C788BB42DE69}" type="presOf" srcId="{94EC0060-D1C0-4316-ADE1-E1FFB6D75741}" destId="{C1E05BD8-1D73-8B47-BEF3-C1673F4D7DBD}" srcOrd="0" destOrd="0" presId="urn:microsoft.com/office/officeart/2008/layout/LinedList"/>
    <dgm:cxn modelId="{EA27671B-CC09-44BE-B964-246C3637CB1E}" srcId="{94EC0060-D1C0-4316-ADE1-E1FFB6D75741}" destId="{038AA848-FFDA-424F-BD6D-FFA0B44D8EBA}" srcOrd="0" destOrd="0" parTransId="{320FBEC8-C34B-4E08-B799-83AE31D227DC}" sibTransId="{5F2CC811-14F4-4213-8152-D79280811E79}"/>
    <dgm:cxn modelId="{9092021D-F131-4224-AA2C-A0C545A5D4E8}" srcId="{94EC0060-D1C0-4316-ADE1-E1FFB6D75741}" destId="{CCDE628F-CE2B-426A-83EC-840E48237D46}" srcOrd="2" destOrd="0" parTransId="{E5225B7B-C42D-43FA-8D51-5D24C55040A7}" sibTransId="{F2FF331F-1B4F-4CB8-9DED-980CD672310C}"/>
    <dgm:cxn modelId="{8BBB0424-2E0C-4ED0-B8F7-6F6149261538}" srcId="{94EC0060-D1C0-4316-ADE1-E1FFB6D75741}" destId="{38FC3D2B-89C8-4045-BE16-9B44CB64445E}" srcOrd="5" destOrd="0" parTransId="{F30313D3-3117-446A-8A4A-7B67860E9D45}" sibTransId="{B29285F2-BFC7-4DD2-B87A-BCE59AD8EBE8}"/>
    <dgm:cxn modelId="{D3D91330-59E5-1B4A-9D37-B19E07F0C5E4}" type="presOf" srcId="{33B3674E-7097-4239-8CD4-3735D6BA07A8}" destId="{BA8327A8-F026-9E40-8D6A-3719C9CA0E7D}" srcOrd="0" destOrd="0" presId="urn:microsoft.com/office/officeart/2008/layout/LinedList"/>
    <dgm:cxn modelId="{C450A13A-DCBF-2E49-973C-242F6EFB64D8}" type="presOf" srcId="{54F2CB02-6DC8-4A76-9D43-9C6BC1C98C59}" destId="{5B586603-AE68-DC45-9A0F-2274CBA5BCBD}" srcOrd="0" destOrd="0" presId="urn:microsoft.com/office/officeart/2008/layout/LinedList"/>
    <dgm:cxn modelId="{8C466E53-6890-495E-A597-96B267132B04}" srcId="{94EC0060-D1C0-4316-ADE1-E1FFB6D75741}" destId="{B86C382E-82F3-46B3-890E-2AD32AD4B616}" srcOrd="1" destOrd="0" parTransId="{68BF928B-68DD-467A-8271-F2B09C3793A7}" sibTransId="{8CF3A138-6D57-421B-B5FE-EDF15F22745D}"/>
    <dgm:cxn modelId="{9BBDED6E-780E-4F28-8ACF-37E98072F7D2}" srcId="{94EC0060-D1C0-4316-ADE1-E1FFB6D75741}" destId="{33B3674E-7097-4239-8CD4-3735D6BA07A8}" srcOrd="4" destOrd="0" parTransId="{65D2C19C-2B84-46A9-BDB5-6E22E0EDD095}" sibTransId="{499D19F0-7124-4B65-AEB7-E1E6829FBB37}"/>
    <dgm:cxn modelId="{4E587684-1D07-4CBE-B28D-F2DE93B161F0}" srcId="{94EC0060-D1C0-4316-ADE1-E1FFB6D75741}" destId="{54F2CB02-6DC8-4A76-9D43-9C6BC1C98C59}" srcOrd="3" destOrd="0" parTransId="{209851EA-CC81-4550-98AF-FB447DD8B0EB}" sibTransId="{97C98945-105C-4DD3-A1EF-953E075E13D4}"/>
    <dgm:cxn modelId="{442B9994-3518-514B-BB1D-AA48631B1391}" type="presOf" srcId="{38FC3D2B-89C8-4045-BE16-9B44CB64445E}" destId="{FFF88DD7-03D6-4548-A9B7-C75EC88C1339}" srcOrd="0" destOrd="0" presId="urn:microsoft.com/office/officeart/2008/layout/LinedList"/>
    <dgm:cxn modelId="{98357DDA-1AE7-EF4A-A642-327FA1E6A9DB}" type="presOf" srcId="{B86C382E-82F3-46B3-890E-2AD32AD4B616}" destId="{0C8E534E-996A-7640-A580-58EFB49A1882}" srcOrd="0" destOrd="0" presId="urn:microsoft.com/office/officeart/2008/layout/LinedList"/>
    <dgm:cxn modelId="{E1B2FEE0-630A-CB4A-BE12-0E541ABC1816}" type="presOf" srcId="{CCDE628F-CE2B-426A-83EC-840E48237D46}" destId="{B2D77B5B-13C8-4143-AC1A-771C92FCD918}" srcOrd="0" destOrd="0" presId="urn:microsoft.com/office/officeart/2008/layout/LinedList"/>
    <dgm:cxn modelId="{B7F1CEEB-C782-C54B-9DEE-3B11DFEBFFA9}" type="presOf" srcId="{038AA848-FFDA-424F-BD6D-FFA0B44D8EBA}" destId="{54125BC4-2E68-164E-A092-1D4BF387DEEB}" srcOrd="0" destOrd="0" presId="urn:microsoft.com/office/officeart/2008/layout/LinedList"/>
    <dgm:cxn modelId="{DD969D37-C575-7C40-9A9F-46D03A198651}" type="presParOf" srcId="{C1E05BD8-1D73-8B47-BEF3-C1673F4D7DBD}" destId="{2563F0F7-335F-F147-BAE4-A2CCBCAD0061}" srcOrd="0" destOrd="0" presId="urn:microsoft.com/office/officeart/2008/layout/LinedList"/>
    <dgm:cxn modelId="{B2487A50-DC79-1142-953F-B200090DBF49}" type="presParOf" srcId="{C1E05BD8-1D73-8B47-BEF3-C1673F4D7DBD}" destId="{77139593-4F58-C446-ADBB-352744E1EEF7}" srcOrd="1" destOrd="0" presId="urn:microsoft.com/office/officeart/2008/layout/LinedList"/>
    <dgm:cxn modelId="{D5213F44-0587-AC4C-9329-BF88E0381715}" type="presParOf" srcId="{77139593-4F58-C446-ADBB-352744E1EEF7}" destId="{54125BC4-2E68-164E-A092-1D4BF387DEEB}" srcOrd="0" destOrd="0" presId="urn:microsoft.com/office/officeart/2008/layout/LinedList"/>
    <dgm:cxn modelId="{AEE8D480-BDA5-A14C-9F45-D737E8745524}" type="presParOf" srcId="{77139593-4F58-C446-ADBB-352744E1EEF7}" destId="{E317DE47-1505-604B-B0F6-5064600366A4}" srcOrd="1" destOrd="0" presId="urn:microsoft.com/office/officeart/2008/layout/LinedList"/>
    <dgm:cxn modelId="{166394FD-413F-7C46-9B55-47502FAEEFA0}" type="presParOf" srcId="{C1E05BD8-1D73-8B47-BEF3-C1673F4D7DBD}" destId="{D803AC4F-B259-3A4F-8132-21F18A2D24CF}" srcOrd="2" destOrd="0" presId="urn:microsoft.com/office/officeart/2008/layout/LinedList"/>
    <dgm:cxn modelId="{6C70294B-C5FD-4A4E-A68E-B3DD236252DB}" type="presParOf" srcId="{C1E05BD8-1D73-8B47-BEF3-C1673F4D7DBD}" destId="{B0B22A49-B5C0-1043-96E8-1172F8167A40}" srcOrd="3" destOrd="0" presId="urn:microsoft.com/office/officeart/2008/layout/LinedList"/>
    <dgm:cxn modelId="{D27221CF-2EC6-1C41-AFD6-981D8A516BE8}" type="presParOf" srcId="{B0B22A49-B5C0-1043-96E8-1172F8167A40}" destId="{0C8E534E-996A-7640-A580-58EFB49A1882}" srcOrd="0" destOrd="0" presId="urn:microsoft.com/office/officeart/2008/layout/LinedList"/>
    <dgm:cxn modelId="{DCCCCADE-D028-9548-B983-3A05DC232922}" type="presParOf" srcId="{B0B22A49-B5C0-1043-96E8-1172F8167A40}" destId="{9DAED7FD-4EEC-F441-A74A-ED8379E7AC54}" srcOrd="1" destOrd="0" presId="urn:microsoft.com/office/officeart/2008/layout/LinedList"/>
    <dgm:cxn modelId="{9F6044C9-6FC2-554F-AF77-743D64AEDB95}" type="presParOf" srcId="{C1E05BD8-1D73-8B47-BEF3-C1673F4D7DBD}" destId="{AD5D149F-5970-8744-857B-02084D7E7806}" srcOrd="4" destOrd="0" presId="urn:microsoft.com/office/officeart/2008/layout/LinedList"/>
    <dgm:cxn modelId="{7D87AFDB-1A61-5944-BFE9-17483A97A9E8}" type="presParOf" srcId="{C1E05BD8-1D73-8B47-BEF3-C1673F4D7DBD}" destId="{DAE7DE77-B5C7-1544-B6F3-CF0D048EA5A2}" srcOrd="5" destOrd="0" presId="urn:microsoft.com/office/officeart/2008/layout/LinedList"/>
    <dgm:cxn modelId="{76D578B0-2EB8-F144-9C6D-1F02DAB70684}" type="presParOf" srcId="{DAE7DE77-B5C7-1544-B6F3-CF0D048EA5A2}" destId="{B2D77B5B-13C8-4143-AC1A-771C92FCD918}" srcOrd="0" destOrd="0" presId="urn:microsoft.com/office/officeart/2008/layout/LinedList"/>
    <dgm:cxn modelId="{EB3F1A3B-D1E6-394E-A147-C406BDBE5366}" type="presParOf" srcId="{DAE7DE77-B5C7-1544-B6F3-CF0D048EA5A2}" destId="{C29239A5-2A3A-1F4B-89B0-94294FF98EBC}" srcOrd="1" destOrd="0" presId="urn:microsoft.com/office/officeart/2008/layout/LinedList"/>
    <dgm:cxn modelId="{C0830BDE-DF25-1E40-9B97-3E7AA3EF4370}" type="presParOf" srcId="{C1E05BD8-1D73-8B47-BEF3-C1673F4D7DBD}" destId="{3F787DA8-FFB4-BD46-A53F-53FBFBE89A29}" srcOrd="6" destOrd="0" presId="urn:microsoft.com/office/officeart/2008/layout/LinedList"/>
    <dgm:cxn modelId="{D87327B4-5AEB-C243-BB0C-D89D60B1F0FF}" type="presParOf" srcId="{C1E05BD8-1D73-8B47-BEF3-C1673F4D7DBD}" destId="{A16592EF-47DF-3F4E-973E-5F24F8B9D0B0}" srcOrd="7" destOrd="0" presId="urn:microsoft.com/office/officeart/2008/layout/LinedList"/>
    <dgm:cxn modelId="{265A0E0A-77E3-CF4C-A034-A29B6681BA0D}" type="presParOf" srcId="{A16592EF-47DF-3F4E-973E-5F24F8B9D0B0}" destId="{5B586603-AE68-DC45-9A0F-2274CBA5BCBD}" srcOrd="0" destOrd="0" presId="urn:microsoft.com/office/officeart/2008/layout/LinedList"/>
    <dgm:cxn modelId="{022F643F-741D-F743-BE9A-7BD0AABB1C86}" type="presParOf" srcId="{A16592EF-47DF-3F4E-973E-5F24F8B9D0B0}" destId="{0B56FC96-23CD-6343-A032-30497049109F}" srcOrd="1" destOrd="0" presId="urn:microsoft.com/office/officeart/2008/layout/LinedList"/>
    <dgm:cxn modelId="{96F46EE4-EC18-F841-BECB-D4B8E867A4AC}" type="presParOf" srcId="{C1E05BD8-1D73-8B47-BEF3-C1673F4D7DBD}" destId="{3196C817-CD31-8D40-B35D-046680FC4B64}" srcOrd="8" destOrd="0" presId="urn:microsoft.com/office/officeart/2008/layout/LinedList"/>
    <dgm:cxn modelId="{3B568C84-D634-E548-86ED-EFC4A08E49DF}" type="presParOf" srcId="{C1E05BD8-1D73-8B47-BEF3-C1673F4D7DBD}" destId="{2AFC623C-5761-4548-BB48-9C95EF5D9EAA}" srcOrd="9" destOrd="0" presId="urn:microsoft.com/office/officeart/2008/layout/LinedList"/>
    <dgm:cxn modelId="{F8EC6BE1-CD54-9A45-8E98-A135170609F6}" type="presParOf" srcId="{2AFC623C-5761-4548-BB48-9C95EF5D9EAA}" destId="{BA8327A8-F026-9E40-8D6A-3719C9CA0E7D}" srcOrd="0" destOrd="0" presId="urn:microsoft.com/office/officeart/2008/layout/LinedList"/>
    <dgm:cxn modelId="{52091B86-E01A-3E49-BDFB-4A25542825A1}" type="presParOf" srcId="{2AFC623C-5761-4548-BB48-9C95EF5D9EAA}" destId="{B14F74BB-293A-F547-A8F6-43F523E11570}" srcOrd="1" destOrd="0" presId="urn:microsoft.com/office/officeart/2008/layout/LinedList"/>
    <dgm:cxn modelId="{4EFC5359-75BC-B945-9542-64178FE7B2E6}" type="presParOf" srcId="{C1E05BD8-1D73-8B47-BEF3-C1673F4D7DBD}" destId="{C3B72D50-8EAC-5543-8B04-E63D1A58E221}" srcOrd="10" destOrd="0" presId="urn:microsoft.com/office/officeart/2008/layout/LinedList"/>
    <dgm:cxn modelId="{6293CA71-0D32-9C42-86D2-5910D9ED79C8}" type="presParOf" srcId="{C1E05BD8-1D73-8B47-BEF3-C1673F4D7DBD}" destId="{EB81C206-44F6-034A-9578-30058A6AD5B0}" srcOrd="11" destOrd="0" presId="urn:microsoft.com/office/officeart/2008/layout/LinedList"/>
    <dgm:cxn modelId="{E52267BC-8A4B-C547-873B-48B021766079}" type="presParOf" srcId="{EB81C206-44F6-034A-9578-30058A6AD5B0}" destId="{FFF88DD7-03D6-4548-A9B7-C75EC88C1339}" srcOrd="0" destOrd="0" presId="urn:microsoft.com/office/officeart/2008/layout/LinedList"/>
    <dgm:cxn modelId="{8DC60858-06E9-D24A-A2FE-B218E4557659}" type="presParOf" srcId="{EB81C206-44F6-034A-9578-30058A6AD5B0}" destId="{D7781AF7-3E2F-844D-AAAB-482E9EB5B07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63F0F7-335F-F147-BAE4-A2CCBCAD0061}">
      <dsp:nvSpPr>
        <dsp:cNvPr id="0" name=""/>
        <dsp:cNvSpPr/>
      </dsp:nvSpPr>
      <dsp:spPr>
        <a:xfrm>
          <a:off x="0" y="2530"/>
          <a:ext cx="7101417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125BC4-2E68-164E-A092-1D4BF387DEEB}">
      <dsp:nvSpPr>
        <dsp:cNvPr id="0" name=""/>
        <dsp:cNvSpPr/>
      </dsp:nvSpPr>
      <dsp:spPr>
        <a:xfrm>
          <a:off x="0" y="2530"/>
          <a:ext cx="7101417" cy="8627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Rape has been a persistent occurrence in areas with high concentrations of military personnel</a:t>
          </a:r>
        </a:p>
      </dsp:txBody>
      <dsp:txXfrm>
        <a:off x="0" y="2530"/>
        <a:ext cx="7101417" cy="862756"/>
      </dsp:txXfrm>
    </dsp:sp>
    <dsp:sp modelId="{D803AC4F-B259-3A4F-8132-21F18A2D24CF}">
      <dsp:nvSpPr>
        <dsp:cNvPr id="0" name=""/>
        <dsp:cNvSpPr/>
      </dsp:nvSpPr>
      <dsp:spPr>
        <a:xfrm>
          <a:off x="0" y="865286"/>
          <a:ext cx="7101417" cy="0"/>
        </a:xfrm>
        <a:prstGeom prst="line">
          <a:avLst/>
        </a:prstGeom>
        <a:gradFill rotWithShape="0">
          <a:gsLst>
            <a:gs pos="0">
              <a:schemeClr val="accent2">
                <a:hueOff val="270963"/>
                <a:satOff val="-1326"/>
                <a:lumOff val="745"/>
                <a:alphaOff val="0"/>
                <a:tint val="98000"/>
                <a:lumMod val="114000"/>
              </a:schemeClr>
            </a:gs>
            <a:gs pos="100000">
              <a:schemeClr val="accent2">
                <a:hueOff val="270963"/>
                <a:satOff val="-1326"/>
                <a:lumOff val="745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270963"/>
              <a:satOff val="-1326"/>
              <a:lumOff val="745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8E534E-996A-7640-A580-58EFB49A1882}">
      <dsp:nvSpPr>
        <dsp:cNvPr id="0" name=""/>
        <dsp:cNvSpPr/>
      </dsp:nvSpPr>
      <dsp:spPr>
        <a:xfrm>
          <a:off x="0" y="865286"/>
          <a:ext cx="7101417" cy="8627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The availability of easily purchased sexual services has not eliminated rape</a:t>
          </a:r>
        </a:p>
      </dsp:txBody>
      <dsp:txXfrm>
        <a:off x="0" y="865286"/>
        <a:ext cx="7101417" cy="862756"/>
      </dsp:txXfrm>
    </dsp:sp>
    <dsp:sp modelId="{AD5D149F-5970-8744-857B-02084D7E7806}">
      <dsp:nvSpPr>
        <dsp:cNvPr id="0" name=""/>
        <dsp:cNvSpPr/>
      </dsp:nvSpPr>
      <dsp:spPr>
        <a:xfrm>
          <a:off x="0" y="1728043"/>
          <a:ext cx="7101417" cy="0"/>
        </a:xfrm>
        <a:prstGeom prst="line">
          <a:avLst/>
        </a:prstGeom>
        <a:gradFill rotWithShape="0">
          <a:gsLst>
            <a:gs pos="0">
              <a:schemeClr val="accent2">
                <a:hueOff val="541926"/>
                <a:satOff val="-2653"/>
                <a:lumOff val="1490"/>
                <a:alphaOff val="0"/>
                <a:tint val="98000"/>
                <a:lumMod val="114000"/>
              </a:schemeClr>
            </a:gs>
            <a:gs pos="100000">
              <a:schemeClr val="accent2">
                <a:hueOff val="541926"/>
                <a:satOff val="-2653"/>
                <a:lumOff val="149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541926"/>
              <a:satOff val="-2653"/>
              <a:lumOff val="149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2D77B5B-13C8-4143-AC1A-771C92FCD918}">
      <dsp:nvSpPr>
        <dsp:cNvPr id="0" name=""/>
        <dsp:cNvSpPr/>
      </dsp:nvSpPr>
      <dsp:spPr>
        <a:xfrm>
          <a:off x="0" y="1728043"/>
          <a:ext cx="7101417" cy="8627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Arguably, the pervasive eroticization of women, particularly in Asia, has </a:t>
          </a:r>
          <a:r>
            <a:rPr lang="en-US" sz="1700" i="1" kern="1200" dirty="0"/>
            <a:t>encouraged</a:t>
          </a:r>
          <a:r>
            <a:rPr lang="en-US" sz="1700" kern="1200" dirty="0"/>
            <a:t> sexual violence (the “anti-prostitution” feminist argument)</a:t>
          </a:r>
        </a:p>
      </dsp:txBody>
      <dsp:txXfrm>
        <a:off x="0" y="1728043"/>
        <a:ext cx="7101417" cy="862756"/>
      </dsp:txXfrm>
    </dsp:sp>
    <dsp:sp modelId="{3F787DA8-FFB4-BD46-A53F-53FBFBE89A29}">
      <dsp:nvSpPr>
        <dsp:cNvPr id="0" name=""/>
        <dsp:cNvSpPr/>
      </dsp:nvSpPr>
      <dsp:spPr>
        <a:xfrm>
          <a:off x="0" y="2590800"/>
          <a:ext cx="7101417" cy="0"/>
        </a:xfrm>
        <a:prstGeom prst="line">
          <a:avLst/>
        </a:prstGeom>
        <a:gradFill rotWithShape="0">
          <a:gsLst>
            <a:gs pos="0">
              <a:schemeClr val="accent2">
                <a:hueOff val="812888"/>
                <a:satOff val="-3979"/>
                <a:lumOff val="2235"/>
                <a:alphaOff val="0"/>
                <a:tint val="98000"/>
                <a:lumMod val="114000"/>
              </a:schemeClr>
            </a:gs>
            <a:gs pos="100000">
              <a:schemeClr val="accent2">
                <a:hueOff val="812888"/>
                <a:satOff val="-3979"/>
                <a:lumOff val="2235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812888"/>
              <a:satOff val="-3979"/>
              <a:lumOff val="2235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586603-AE68-DC45-9A0F-2274CBA5BCBD}">
      <dsp:nvSpPr>
        <dsp:cNvPr id="0" name=""/>
        <dsp:cNvSpPr/>
      </dsp:nvSpPr>
      <dsp:spPr>
        <a:xfrm>
          <a:off x="0" y="2590800"/>
          <a:ext cx="7101417" cy="8627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Rape better understood as a crime of violence than of frustrated erotic desire</a:t>
          </a:r>
        </a:p>
      </dsp:txBody>
      <dsp:txXfrm>
        <a:off x="0" y="2590800"/>
        <a:ext cx="7101417" cy="862756"/>
      </dsp:txXfrm>
    </dsp:sp>
    <dsp:sp modelId="{3196C817-CD31-8D40-B35D-046680FC4B64}">
      <dsp:nvSpPr>
        <dsp:cNvPr id="0" name=""/>
        <dsp:cNvSpPr/>
      </dsp:nvSpPr>
      <dsp:spPr>
        <a:xfrm>
          <a:off x="0" y="3453556"/>
          <a:ext cx="7101417" cy="0"/>
        </a:xfrm>
        <a:prstGeom prst="line">
          <a:avLst/>
        </a:prstGeom>
        <a:gradFill rotWithShape="0">
          <a:gsLst>
            <a:gs pos="0">
              <a:schemeClr val="accent2">
                <a:hueOff val="1083851"/>
                <a:satOff val="-5306"/>
                <a:lumOff val="2980"/>
                <a:alphaOff val="0"/>
                <a:tint val="98000"/>
                <a:lumMod val="114000"/>
              </a:schemeClr>
            </a:gs>
            <a:gs pos="100000">
              <a:schemeClr val="accent2">
                <a:hueOff val="1083851"/>
                <a:satOff val="-5306"/>
                <a:lumOff val="298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1083851"/>
              <a:satOff val="-5306"/>
              <a:lumOff val="298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A8327A8-F026-9E40-8D6A-3719C9CA0E7D}">
      <dsp:nvSpPr>
        <dsp:cNvPr id="0" name=""/>
        <dsp:cNvSpPr/>
      </dsp:nvSpPr>
      <dsp:spPr>
        <a:xfrm>
          <a:off x="0" y="3453556"/>
          <a:ext cx="7101417" cy="8627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The “buffer theory” also posits some women (sex workers) as essentially “unrapeable” </a:t>
          </a:r>
        </a:p>
      </dsp:txBody>
      <dsp:txXfrm>
        <a:off x="0" y="3453556"/>
        <a:ext cx="7101417" cy="862756"/>
      </dsp:txXfrm>
    </dsp:sp>
    <dsp:sp modelId="{C3B72D50-8EAC-5543-8B04-E63D1A58E221}">
      <dsp:nvSpPr>
        <dsp:cNvPr id="0" name=""/>
        <dsp:cNvSpPr/>
      </dsp:nvSpPr>
      <dsp:spPr>
        <a:xfrm>
          <a:off x="0" y="4316313"/>
          <a:ext cx="7101417" cy="0"/>
        </a:xfrm>
        <a:prstGeom prst="line">
          <a:avLst/>
        </a:prstGeom>
        <a:gradFill rotWithShape="0">
          <a:gsLst>
            <a:gs pos="0">
              <a:schemeClr val="accent2">
                <a:hueOff val="1354814"/>
                <a:satOff val="-6632"/>
                <a:lumOff val="3725"/>
                <a:alphaOff val="0"/>
                <a:tint val="98000"/>
                <a:lumMod val="114000"/>
              </a:schemeClr>
            </a:gs>
            <a:gs pos="100000">
              <a:schemeClr val="accent2">
                <a:hueOff val="1354814"/>
                <a:satOff val="-6632"/>
                <a:lumOff val="3725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1354814"/>
              <a:satOff val="-6632"/>
              <a:lumOff val="3725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F88DD7-03D6-4548-A9B7-C75EC88C1339}">
      <dsp:nvSpPr>
        <dsp:cNvPr id="0" name=""/>
        <dsp:cNvSpPr/>
      </dsp:nvSpPr>
      <dsp:spPr>
        <a:xfrm>
          <a:off x="0" y="4316313"/>
          <a:ext cx="7101417" cy="8627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Military willingness to take violent crime seriously has wavered</a:t>
          </a:r>
        </a:p>
      </dsp:txBody>
      <dsp:txXfrm>
        <a:off x="0" y="4316313"/>
        <a:ext cx="7101417" cy="8627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10/12/23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10/12/23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10/12/23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10/12/23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10/12/23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10/12/23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10/12/23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10/12/23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10/12/23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10/12/23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10/12/23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10/12/23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www.historynet.com/rr-on-the-beaches-of-south-vietnam-2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wyorker.com/magazine/2015/10/05/out-of-sight-letter-from-baghdad-rania-abouzeid?verso=true" TargetMode="External"/><Relationship Id="rId2" Type="http://schemas.openxmlformats.org/officeDocument/2006/relationships/hyperlink" Target="https://www.newsweek.com/authors/greg-price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atlantic.com/magazine/archive/2015/04/very-short-book-excerpt-prophylaxis-vs-the-axis/386258/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med-dept.com/articles/venereal-disease-and-treatment-during-ww2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ewrepublic.com/article/155707/united-states-military-prostitution-south-korea-monkey-house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defense.gov/News/News-Stories/Article/Article/2909695/dod-is-making-significant-strides-in-combating-human-trafficking-official-says/#:~:text=Since%20that%20time%2C%20DOD%20has,ago%20in%20Korea%2C%20Dixon%20noted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news/world-asia-21583785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edition.cnn.com/2016/03/17/asia/okinawa-us-serviceman-rape-restrictions/index.html" TargetMode="External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eu.usatoday.com/story/news/nation/2015/07/26/korean-war-orphans/30630161/" TargetMode="Externa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t.com/content/a0b360b8-ce1b-11de-a1ea-00144feabdc0" TargetMode="External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takumasminkey.com/readingokinawa/styled-14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pbs.org/video/the-dig-civil-war-prostitution-9y8b5c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history.com/news/civil-war-prostitution-nashville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s://www.stripes.com/blogs-archive/the-rumor-doctor/the-rumor-doctor-1.104348/do-hookers-owe-their-moniker-to-a-civil-war-general-1.142179#.Xhrp_-tb9E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npr.org/2013/05/31/187350487/sex-overseas-what-soldiers-do-complicates-wwii-history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nypost.com/2013/06/16/the-dark-side-of-d-day/" TargetMode="Externa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bethelatwar.org/2014/08/14/letters-to-and-from-bethel-the-crash-of-ruin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navy.memorieshop.com/World-Ports/Japan/Comfort-Women.html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dm15730.contentdm.oclc.org/digital/collection/p15730coll5/id/1550" TargetMode="External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politico.eu/article/my-body-was-not-mine-but-the-u-s-militarys/" TargetMode="Externa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/>
              <a:t>The US military and the commercial sex industry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4" y="4777379"/>
            <a:ext cx="9219131" cy="1895563"/>
          </a:xfrm>
        </p:spPr>
        <p:txBody>
          <a:bodyPr>
            <a:normAutofit/>
          </a:bodyPr>
          <a:lstStyle/>
          <a:p>
            <a:r>
              <a:rPr lang="en-US" dirty="0"/>
              <a:t>HI2C6	Term 1, week 2</a:t>
            </a:r>
          </a:p>
          <a:p>
            <a:r>
              <a:rPr lang="en-US" dirty="0"/>
              <a:t>NB: This lecture deals with disturbing content, including sexual violence</a:t>
            </a:r>
          </a:p>
        </p:txBody>
      </p:sp>
    </p:spTree>
    <p:extLst>
      <p:ext uri="{BB962C8B-B14F-4D97-AF65-F5344CB8AC3E}">
        <p14:creationId xmlns:p14="http://schemas.microsoft.com/office/powerpoint/2010/main" val="1243264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516" y="162786"/>
            <a:ext cx="9404723" cy="140053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The Vietnam War: </a:t>
            </a:r>
            <a:br>
              <a:rPr lang="en-US" dirty="0"/>
            </a:br>
            <a:r>
              <a:rPr lang="en-US" dirty="0"/>
              <a:t>R&amp;R</a:t>
            </a:r>
          </a:p>
        </p:txBody>
      </p:sp>
      <p:sp>
        <p:nvSpPr>
          <p:cNvPr id="3" name="Rectangle 2"/>
          <p:cNvSpPr/>
          <p:nvPr/>
        </p:nvSpPr>
        <p:spPr>
          <a:xfrm>
            <a:off x="5631366" y="4302741"/>
            <a:ext cx="64565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“Troops in Vietnam got to take a few days off from the war during their one-year tour of duty. They were allowed a week of R&amp;R, rest and recuperation, outside of Vietnam. They could choose from a list of approved destinations that included Hawaii, Australia, Japan, Taiwan, the Philippines, Malaysia, Hong Kong, Singapore and Thailand. They were also eligible for shorter breaks, usually three days, inside Vietnam.”</a:t>
            </a:r>
          </a:p>
          <a:p>
            <a:endParaRPr lang="en-US" sz="1600" dirty="0"/>
          </a:p>
          <a:p>
            <a:r>
              <a:rPr lang="en-US" sz="1400" dirty="0">
                <a:hlinkClick r:id="rId2"/>
              </a:rPr>
              <a:t>https://www.historynet.com/rr-on-the-beaches-of-south-vietnam-2.htm</a:t>
            </a:r>
            <a:endParaRPr lang="en-US" sz="1400" dirty="0"/>
          </a:p>
          <a:p>
            <a:r>
              <a:rPr lang="en-US" dirty="0"/>
              <a:t> </a:t>
            </a:r>
          </a:p>
        </p:txBody>
      </p:sp>
      <p:pic>
        <p:nvPicPr>
          <p:cNvPr id="7176" name="Picture 8" descr="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0741" y="1037364"/>
            <a:ext cx="3743325" cy="56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5382465"/>
            <a:ext cx="47950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“American soldiers play with Vietnamese prostitutes in ruins of bombed village during an operation outside Saigon during the Vietnam War in South Vietnam in the late 1960s</a:t>
            </a:r>
            <a:r>
              <a:rPr lang="en-US" dirty="0"/>
              <a:t>.”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1366" y="-1"/>
            <a:ext cx="6564208" cy="410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64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383" y="240961"/>
            <a:ext cx="9404723" cy="1400530"/>
          </a:xfrm>
        </p:spPr>
        <p:txBody>
          <a:bodyPr/>
          <a:lstStyle/>
          <a:p>
            <a:r>
              <a:rPr lang="en-US" dirty="0"/>
              <a:t>An ongoing issue</a:t>
            </a:r>
          </a:p>
        </p:txBody>
      </p:sp>
      <p:sp>
        <p:nvSpPr>
          <p:cNvPr id="3" name="Rectangle 2"/>
          <p:cNvSpPr/>
          <p:nvPr/>
        </p:nvSpPr>
        <p:spPr>
          <a:xfrm>
            <a:off x="404173" y="997857"/>
            <a:ext cx="1076836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“Military Fraud: Alcohol, Hookers Sent 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to Iraq War Base Via U.S. Contractor, 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Report Claims”</a:t>
            </a:r>
          </a:p>
          <a:p>
            <a:r>
              <a:rPr lang="en-US" sz="2400" dirty="0"/>
              <a:t>By </a:t>
            </a:r>
            <a:r>
              <a:rPr lang="en-US" sz="2400" dirty="0">
                <a:hlinkClick r:id="rId2"/>
              </a:rPr>
              <a:t>Greg Price</a:t>
            </a:r>
            <a:r>
              <a:rPr lang="en-US" sz="2400" dirty="0"/>
              <a:t> On 5/3/17 at 1:53 PM EDT </a:t>
            </a:r>
            <a:r>
              <a:rPr lang="en-US" sz="2400" i="1" dirty="0"/>
              <a:t>Newsweek</a:t>
            </a:r>
          </a:p>
        </p:txBody>
      </p:sp>
      <p:sp>
        <p:nvSpPr>
          <p:cNvPr id="4" name="Rectangle 3"/>
          <p:cNvSpPr/>
          <p:nvPr/>
        </p:nvSpPr>
        <p:spPr>
          <a:xfrm>
            <a:off x="404173" y="2808814"/>
            <a:ext cx="753210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/>
              <a:t>“U.S.-based security firm </a:t>
            </a:r>
            <a:r>
              <a:rPr lang="en-US" sz="2400" i="1" dirty="0" err="1"/>
              <a:t>Sallyport</a:t>
            </a:r>
            <a:r>
              <a:rPr lang="en-US" sz="2400" i="1" dirty="0"/>
              <a:t> Global has been accused by two former internal investigators of smuggling alcohol, stealing, keeping two different account ledgers and even human trafficking of prostitutes while executing an almost $700 million contract to protect </a:t>
            </a:r>
            <a:r>
              <a:rPr lang="en-US" sz="2400" i="1" dirty="0" err="1"/>
              <a:t>Balad</a:t>
            </a:r>
            <a:r>
              <a:rPr lang="en-US" sz="2400" i="1" dirty="0"/>
              <a:t> Air Base in Iraq, the Associated Press reported Wednesday.”</a:t>
            </a:r>
          </a:p>
          <a:p>
            <a:endParaRPr lang="en-US" sz="2400" dirty="0"/>
          </a:p>
          <a:p>
            <a:r>
              <a:rPr lang="en-US" sz="1400" dirty="0"/>
              <a:t>For an investigation of the sex trade and sex trafficking in Iraq in </a:t>
            </a:r>
            <a:r>
              <a:rPr lang="en-US" sz="1400" i="1" dirty="0"/>
              <a:t>the New Yorker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https://www.newyorker.com/magazine/2015/10/05/out-of-sight-letter-from-baghdad-rania-abouzeid?verso=true</a:t>
            </a:r>
            <a:endParaRPr lang="en-US" sz="1400" dirty="0"/>
          </a:p>
          <a:p>
            <a:endParaRPr lang="en-US" sz="1400" dirty="0"/>
          </a:p>
        </p:txBody>
      </p:sp>
      <p:pic>
        <p:nvPicPr>
          <p:cNvPr id="12290" name="Picture 2" descr="slamic militias intensify the dangers of Baghdads sextrafficking underwor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7764" y="1538868"/>
            <a:ext cx="3933248" cy="531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0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7000"/>
                <a:hueMod val="88000"/>
                <a:satMod val="130000"/>
                <a:lumMod val="124000"/>
              </a:schemeClr>
            </a:gs>
            <a:gs pos="100000">
              <a:schemeClr val="bg2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1B28F63-CF00-448F-B141-FE33C33B18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E609E2-8522-44E4-9077-980E5BCF3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4FA533C5-33E3-4611-AF9F-72811D8B26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949AD42-25FD-4C3D-9EEE-B7FEC58099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AC7D913-60B7-4603-881B-831DA5D3A9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7F0FDC4-AD8C-47D9-9131-623C98ADB0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8D0172-F2E0-4763-9C35-F022664959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5"/>
            <a:ext cx="12191695" cy="473074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16">
            <a:extLst>
              <a:ext uri="{FF2B5EF4-FFF2-40B4-BE49-F238E27FC236}">
                <a16:creationId xmlns:a16="http://schemas.microsoft.com/office/drawing/2014/main" id="{9F2851FB-E841-4509-8A6D-A416376EA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3753695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25" name="Freeform: Shape 24">
            <a:extLst>
              <a:ext uri="{FF2B5EF4-FFF2-40B4-BE49-F238E27FC236}">
                <a16:creationId xmlns:a16="http://schemas.microsoft.com/office/drawing/2014/main" id="{DF6FB2B2-CE21-407F-B22E-302DADC2C3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55533"/>
            <a:ext cx="12192000" cy="2802467"/>
          </a:xfrm>
          <a:custGeom>
            <a:avLst/>
            <a:gdLst>
              <a:gd name="connsiteX0" fmla="*/ 1 w 12192000"/>
              <a:gd name="connsiteY0" fmla="*/ 0 h 2802467"/>
              <a:gd name="connsiteX1" fmla="*/ 71932 w 12192000"/>
              <a:gd name="connsiteY1" fmla="*/ 12261 h 2802467"/>
              <a:gd name="connsiteX2" fmla="*/ 282848 w 12192000"/>
              <a:gd name="connsiteY2" fmla="*/ 48342 h 2802467"/>
              <a:gd name="connsiteX3" fmla="*/ 436464 w 12192000"/>
              <a:gd name="connsiteY3" fmla="*/ 73565 h 2802467"/>
              <a:gd name="connsiteX4" fmla="*/ 619339 w 12192000"/>
              <a:gd name="connsiteY4" fmla="*/ 100188 h 2802467"/>
              <a:gd name="connsiteX5" fmla="*/ 836351 w 12192000"/>
              <a:gd name="connsiteY5" fmla="*/ 132066 h 2802467"/>
              <a:gd name="connsiteX6" fmla="*/ 1076528 w 12192000"/>
              <a:gd name="connsiteY6" fmla="*/ 165696 h 2802467"/>
              <a:gd name="connsiteX7" fmla="*/ 1347183 w 12192000"/>
              <a:gd name="connsiteY7" fmla="*/ 201077 h 2802467"/>
              <a:gd name="connsiteX8" fmla="*/ 1642223 w 12192000"/>
              <a:gd name="connsiteY8" fmla="*/ 238560 h 2802467"/>
              <a:gd name="connsiteX9" fmla="*/ 1962864 w 12192000"/>
              <a:gd name="connsiteY9" fmla="*/ 276043 h 2802467"/>
              <a:gd name="connsiteX10" fmla="*/ 2304232 w 12192000"/>
              <a:gd name="connsiteY10" fmla="*/ 314226 h 2802467"/>
              <a:gd name="connsiteX11" fmla="*/ 2672421 w 12192000"/>
              <a:gd name="connsiteY11" fmla="*/ 349608 h 2802467"/>
              <a:gd name="connsiteX12" fmla="*/ 3057678 w 12192000"/>
              <a:gd name="connsiteY12" fmla="*/ 383587 h 2802467"/>
              <a:gd name="connsiteX13" fmla="*/ 3464881 w 12192000"/>
              <a:gd name="connsiteY13" fmla="*/ 414415 h 2802467"/>
              <a:gd name="connsiteX14" fmla="*/ 3889152 w 12192000"/>
              <a:gd name="connsiteY14" fmla="*/ 443840 h 2802467"/>
              <a:gd name="connsiteX15" fmla="*/ 4331710 w 12192000"/>
              <a:gd name="connsiteY15" fmla="*/ 471515 h 2802467"/>
              <a:gd name="connsiteX16" fmla="*/ 4558476 w 12192000"/>
              <a:gd name="connsiteY16" fmla="*/ 481323 h 2802467"/>
              <a:gd name="connsiteX17" fmla="*/ 4790118 w 12192000"/>
              <a:gd name="connsiteY17" fmla="*/ 492183 h 2802467"/>
              <a:gd name="connsiteX18" fmla="*/ 5025418 w 12192000"/>
              <a:gd name="connsiteY18" fmla="*/ 502342 h 2802467"/>
              <a:gd name="connsiteX19" fmla="*/ 5261937 w 12192000"/>
              <a:gd name="connsiteY19" fmla="*/ 508998 h 2802467"/>
              <a:gd name="connsiteX20" fmla="*/ 5503332 w 12192000"/>
              <a:gd name="connsiteY20" fmla="*/ 514953 h 2802467"/>
              <a:gd name="connsiteX21" fmla="*/ 5747166 w 12192000"/>
              <a:gd name="connsiteY21" fmla="*/ 521259 h 2802467"/>
              <a:gd name="connsiteX22" fmla="*/ 5995877 w 12192000"/>
              <a:gd name="connsiteY22" fmla="*/ 525462 h 2802467"/>
              <a:gd name="connsiteX23" fmla="*/ 6247026 w 12192000"/>
              <a:gd name="connsiteY23" fmla="*/ 525462 h 2802467"/>
              <a:gd name="connsiteX24" fmla="*/ 6500613 w 12192000"/>
              <a:gd name="connsiteY24" fmla="*/ 527564 h 2802467"/>
              <a:gd name="connsiteX25" fmla="*/ 6756639 w 12192000"/>
              <a:gd name="connsiteY25" fmla="*/ 525462 h 2802467"/>
              <a:gd name="connsiteX26" fmla="*/ 7016322 w 12192000"/>
              <a:gd name="connsiteY26" fmla="*/ 521259 h 2802467"/>
              <a:gd name="connsiteX27" fmla="*/ 7276005 w 12192000"/>
              <a:gd name="connsiteY27" fmla="*/ 517405 h 2802467"/>
              <a:gd name="connsiteX28" fmla="*/ 7539345 w 12192000"/>
              <a:gd name="connsiteY28" fmla="*/ 508998 h 2802467"/>
              <a:gd name="connsiteX29" fmla="*/ 7805124 w 12192000"/>
              <a:gd name="connsiteY29" fmla="*/ 500240 h 2802467"/>
              <a:gd name="connsiteX30" fmla="*/ 8070903 w 12192000"/>
              <a:gd name="connsiteY30" fmla="*/ 490081 h 2802467"/>
              <a:gd name="connsiteX31" fmla="*/ 8339121 w 12192000"/>
              <a:gd name="connsiteY31" fmla="*/ 475719 h 2802467"/>
              <a:gd name="connsiteX32" fmla="*/ 8609776 w 12192000"/>
              <a:gd name="connsiteY32" fmla="*/ 458553 h 2802467"/>
              <a:gd name="connsiteX33" fmla="*/ 8881651 w 12192000"/>
              <a:gd name="connsiteY33" fmla="*/ 442089 h 2802467"/>
              <a:gd name="connsiteX34" fmla="*/ 9153526 w 12192000"/>
              <a:gd name="connsiteY34" fmla="*/ 421070 h 2802467"/>
              <a:gd name="connsiteX35" fmla="*/ 9429058 w 12192000"/>
              <a:gd name="connsiteY35" fmla="*/ 395848 h 2802467"/>
              <a:gd name="connsiteX36" fmla="*/ 9700933 w 12192000"/>
              <a:gd name="connsiteY36" fmla="*/ 370626 h 2802467"/>
              <a:gd name="connsiteX37" fmla="*/ 9977684 w 12192000"/>
              <a:gd name="connsiteY37" fmla="*/ 341550 h 2802467"/>
              <a:gd name="connsiteX38" fmla="*/ 10255655 w 12192000"/>
              <a:gd name="connsiteY38" fmla="*/ 309672 h 2802467"/>
              <a:gd name="connsiteX39" fmla="*/ 10529968 w 12192000"/>
              <a:gd name="connsiteY39" fmla="*/ 276043 h 2802467"/>
              <a:gd name="connsiteX40" fmla="*/ 10807939 w 12192000"/>
              <a:gd name="connsiteY40" fmla="*/ 236808 h 2802467"/>
              <a:gd name="connsiteX41" fmla="*/ 11084690 w 12192000"/>
              <a:gd name="connsiteY41" fmla="*/ 194771 h 2802467"/>
              <a:gd name="connsiteX42" fmla="*/ 11362661 w 12192000"/>
              <a:gd name="connsiteY42" fmla="*/ 153085 h 2802467"/>
              <a:gd name="connsiteX43" fmla="*/ 11639412 w 12192000"/>
              <a:gd name="connsiteY43" fmla="*/ 104392 h 2802467"/>
              <a:gd name="connsiteX44" fmla="*/ 11914945 w 12192000"/>
              <a:gd name="connsiteY44" fmla="*/ 54648 h 2802467"/>
              <a:gd name="connsiteX45" fmla="*/ 12191696 w 12192000"/>
              <a:gd name="connsiteY45" fmla="*/ 2452 h 2802467"/>
              <a:gd name="connsiteX46" fmla="*/ 12191696 w 12192000"/>
              <a:gd name="connsiteY46" fmla="*/ 2236410 h 2802467"/>
              <a:gd name="connsiteX47" fmla="*/ 12192000 w 12192000"/>
              <a:gd name="connsiteY47" fmla="*/ 2236410 h 2802467"/>
              <a:gd name="connsiteX48" fmla="*/ 12192000 w 12192000"/>
              <a:gd name="connsiteY48" fmla="*/ 2802467 h 2802467"/>
              <a:gd name="connsiteX49" fmla="*/ 12191696 w 12192000"/>
              <a:gd name="connsiteY49" fmla="*/ 2802467 h 2802467"/>
              <a:gd name="connsiteX50" fmla="*/ 0 w 12192000"/>
              <a:gd name="connsiteY50" fmla="*/ 2802467 h 2802467"/>
              <a:gd name="connsiteX51" fmla="*/ 0 w 12192000"/>
              <a:gd name="connsiteY51" fmla="*/ 2236410 h 2802467"/>
              <a:gd name="connsiteX52" fmla="*/ 1 w 12192000"/>
              <a:gd name="connsiteY52" fmla="*/ 2236410 h 2802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2192000" h="2802467">
                <a:moveTo>
                  <a:pt x="1" y="0"/>
                </a:moveTo>
                <a:lnTo>
                  <a:pt x="71932" y="12261"/>
                </a:lnTo>
                <a:lnTo>
                  <a:pt x="282848" y="48342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3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6"/>
                </a:lnTo>
                <a:lnTo>
                  <a:pt x="2672421" y="349608"/>
                </a:lnTo>
                <a:lnTo>
                  <a:pt x="3057678" y="383587"/>
                </a:lnTo>
                <a:lnTo>
                  <a:pt x="3464881" y="414415"/>
                </a:lnTo>
                <a:lnTo>
                  <a:pt x="3889152" y="443840"/>
                </a:lnTo>
                <a:lnTo>
                  <a:pt x="4331710" y="471515"/>
                </a:lnTo>
                <a:lnTo>
                  <a:pt x="4558476" y="481323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6" y="521259"/>
                </a:lnTo>
                <a:lnTo>
                  <a:pt x="5995877" y="525462"/>
                </a:lnTo>
                <a:lnTo>
                  <a:pt x="6247026" y="525462"/>
                </a:lnTo>
                <a:lnTo>
                  <a:pt x="6500613" y="527564"/>
                </a:lnTo>
                <a:lnTo>
                  <a:pt x="6756639" y="525462"/>
                </a:lnTo>
                <a:lnTo>
                  <a:pt x="7016322" y="521259"/>
                </a:lnTo>
                <a:lnTo>
                  <a:pt x="7276005" y="517405"/>
                </a:lnTo>
                <a:lnTo>
                  <a:pt x="7539345" y="508998"/>
                </a:lnTo>
                <a:lnTo>
                  <a:pt x="7805124" y="500240"/>
                </a:lnTo>
                <a:lnTo>
                  <a:pt x="8070903" y="490081"/>
                </a:lnTo>
                <a:lnTo>
                  <a:pt x="8339121" y="475719"/>
                </a:lnTo>
                <a:lnTo>
                  <a:pt x="8609776" y="458553"/>
                </a:lnTo>
                <a:lnTo>
                  <a:pt x="8881651" y="442089"/>
                </a:lnTo>
                <a:lnTo>
                  <a:pt x="9153526" y="421070"/>
                </a:lnTo>
                <a:lnTo>
                  <a:pt x="9429058" y="395848"/>
                </a:lnTo>
                <a:lnTo>
                  <a:pt x="9700933" y="370626"/>
                </a:lnTo>
                <a:lnTo>
                  <a:pt x="9977684" y="341550"/>
                </a:lnTo>
                <a:lnTo>
                  <a:pt x="10255655" y="309672"/>
                </a:lnTo>
                <a:lnTo>
                  <a:pt x="10529968" y="276043"/>
                </a:lnTo>
                <a:lnTo>
                  <a:pt x="10807939" y="236808"/>
                </a:lnTo>
                <a:lnTo>
                  <a:pt x="11084690" y="194771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236410"/>
                </a:lnTo>
                <a:lnTo>
                  <a:pt x="12192000" y="2236410"/>
                </a:lnTo>
                <a:lnTo>
                  <a:pt x="12192000" y="2802467"/>
                </a:lnTo>
                <a:lnTo>
                  <a:pt x="12191696" y="2802467"/>
                </a:lnTo>
                <a:lnTo>
                  <a:pt x="0" y="2802467"/>
                </a:lnTo>
                <a:lnTo>
                  <a:pt x="0" y="2236410"/>
                </a:lnTo>
                <a:lnTo>
                  <a:pt x="1" y="223641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65505" y="623571"/>
            <a:ext cx="10260990" cy="352388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6200" b="0" i="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Why has the military tacitly (or more actively) condoned servicemen’s purchase of sex?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65505" y="4777380"/>
            <a:ext cx="10260990" cy="120976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endParaRPr lang="en-US" sz="2400" b="0" i="0" kern="1200" cap="all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528932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The alternative: abstinence campaigns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43701" y="1964497"/>
            <a:ext cx="6679708" cy="441798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US military has made periodic attempts to promote sexual abstinence/chastity</a:t>
            </a:r>
          </a:p>
          <a:p>
            <a:r>
              <a:rPr lang="en-US" dirty="0"/>
              <a:t>Sometimes the impetus came from civilian  society to “clean up” military bases and the areas around them in the domestic US; e.g. the “May Act” of 1941</a:t>
            </a:r>
          </a:p>
          <a:p>
            <a:r>
              <a:rPr lang="en-US" b="1" dirty="0">
                <a:solidFill>
                  <a:srgbClr val="FF0000"/>
                </a:solidFill>
              </a:rPr>
              <a:t>“Character Guidance” </a:t>
            </a:r>
            <a:r>
              <a:rPr lang="en-US" dirty="0"/>
              <a:t>programs in the armed forces have also promoted messages stressing the importance of abstinence; e.g. the </a:t>
            </a:r>
            <a:r>
              <a:rPr lang="en-US" i="1" dirty="0"/>
              <a:t>Duty, Honor, Country</a:t>
            </a:r>
            <a:r>
              <a:rPr lang="en-US" dirty="0"/>
              <a:t> pamphlets first issued in 1952 by the Army and Air Force</a:t>
            </a:r>
          </a:p>
          <a:p>
            <a:r>
              <a:rPr lang="en-US" dirty="0"/>
              <a:t>Preserving the military’s ”moral character”</a:t>
            </a:r>
          </a:p>
          <a:p>
            <a:r>
              <a:rPr lang="en-US" dirty="0"/>
              <a:t>Shifting social attitudes towards sex</a:t>
            </a:r>
          </a:p>
          <a:p>
            <a:r>
              <a:rPr lang="en-US" dirty="0"/>
              <a:t>Role of religious precepts– particularly Christianity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7208" y="1853248"/>
            <a:ext cx="5118175" cy="464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5673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93" y="158619"/>
            <a:ext cx="8725209" cy="65439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099394" y="2123269"/>
            <a:ext cx="288816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“Masturbation is</a:t>
            </a:r>
          </a:p>
          <a:p>
            <a:r>
              <a:rPr lang="en-US" sz="2400" dirty="0"/>
              <a:t>unhealthy because it</a:t>
            </a:r>
          </a:p>
          <a:p>
            <a:r>
              <a:rPr lang="en-US" sz="2400" dirty="0"/>
              <a:t>can train a person </a:t>
            </a:r>
            <a:r>
              <a:rPr lang="en-US" sz="2400" dirty="0" err="1"/>
              <a:t>to‘fly</a:t>
            </a:r>
            <a:r>
              <a:rPr lang="en-US" sz="2400" dirty="0"/>
              <a:t> solo’</a:t>
            </a:r>
            <a:r>
              <a:rPr lang="is-IS" sz="2400" dirty="0"/>
              <a:t>…”</a:t>
            </a:r>
          </a:p>
          <a:p>
            <a:endParaRPr lang="is-IS" sz="2400" dirty="0"/>
          </a:p>
          <a:p>
            <a:endParaRPr lang="is-IS" sz="2400" dirty="0"/>
          </a:p>
          <a:p>
            <a:r>
              <a:rPr lang="is-IS" sz="2400" i="1" dirty="0"/>
              <a:t>New York Times</a:t>
            </a:r>
          </a:p>
          <a:p>
            <a:r>
              <a:rPr lang="is-IS" sz="2400" dirty="0"/>
              <a:t>Oct. 30, 2005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662314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Male heterosexual prerogative—</a:t>
            </a:r>
            <a:br>
              <a:rPr lang="en-US" dirty="0"/>
            </a:br>
            <a:r>
              <a:rPr lang="en-US" dirty="0"/>
              <a:t>or imperative?</a:t>
            </a:r>
          </a:p>
        </p:txBody>
      </p:sp>
      <p:sp>
        <p:nvSpPr>
          <p:cNvPr id="5" name="Rectangle 4"/>
          <p:cNvSpPr/>
          <p:nvPr/>
        </p:nvSpPr>
        <p:spPr>
          <a:xfrm>
            <a:off x="1015122" y="2473042"/>
            <a:ext cx="10161756" cy="3477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>
                <a:solidFill>
                  <a:srgbClr val="FF0000"/>
                </a:solidFill>
              </a:rPr>
              <a:t>"A soldier who won't f**k won't fight.”</a:t>
            </a:r>
            <a:endParaRPr lang="en-US" sz="3600" b="1" i="1" dirty="0">
              <a:solidFill>
                <a:srgbClr val="222222"/>
              </a:solidFill>
              <a:latin typeface="arial" charset="0"/>
            </a:endParaRPr>
          </a:p>
          <a:p>
            <a:r>
              <a:rPr lang="en-US" sz="2400" dirty="0"/>
              <a:t>Statement attributed to Gen. George S Patton(World War II)</a:t>
            </a:r>
            <a:r>
              <a:rPr lang="en-US" sz="2400" i="1" dirty="0">
                <a:solidFill>
                  <a:srgbClr val="222222"/>
                </a:solidFill>
              </a:rPr>
              <a:t> </a:t>
            </a:r>
          </a:p>
          <a:p>
            <a:pPr marL="457200" indent="-457200">
              <a:buFont typeface="Arial" charset="0"/>
              <a:buChar char="•"/>
            </a:pPr>
            <a:endParaRPr lang="en-US" sz="3200" i="1" dirty="0"/>
          </a:p>
          <a:p>
            <a:pPr marL="457200" indent="-457200">
              <a:buFont typeface="Arial" charset="0"/>
              <a:buChar char="•"/>
            </a:pPr>
            <a:r>
              <a:rPr lang="en-US" sz="3200" i="1" dirty="0"/>
              <a:t>The perceived nexus between esprit and libido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i="1" dirty="0"/>
              <a:t>Red-blooded “virility” and combat motivation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i="1" dirty="0"/>
              <a:t>Sexual gratification a necessary boon to morale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i="1" dirty="0"/>
              <a:t>Sex as a reward for soldiering</a:t>
            </a:r>
          </a:p>
        </p:txBody>
      </p:sp>
    </p:spTree>
    <p:extLst>
      <p:ext uri="{BB962C8B-B14F-4D97-AF65-F5344CB8AC3E}">
        <p14:creationId xmlns:p14="http://schemas.microsoft.com/office/powerpoint/2010/main" val="18584402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06" y="162786"/>
            <a:ext cx="10672377" cy="140053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Military sex ed as infection-prevention</a:t>
            </a:r>
          </a:p>
        </p:txBody>
      </p:sp>
      <p:pic>
        <p:nvPicPr>
          <p:cNvPr id="3" name="640px-If_you_must_be_a_dumb_bunny...%2C_health_education_poster%2C_1945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651" y="1013858"/>
            <a:ext cx="4210369" cy="568135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C1414F-87C0-9946-A335-2320A1ED611D}"/>
              </a:ext>
            </a:extLst>
          </p:cNvPr>
          <p:cNvSpPr txBox="1"/>
          <p:nvPr/>
        </p:nvSpPr>
        <p:spPr>
          <a:xfrm>
            <a:off x="4650502" y="2423375"/>
            <a:ext cx="695836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WWII, the US military pioneered the use of penicillin in treating STIs, as well as establishing “Pro-Stations” [Pro for Prophylaxis].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emphasis was primarily on preserving men’s health and hence their operational efficiency.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military was not so concerned with the wellbeing of the women GIs slept with; nor with preventing unplanned pregnancies.</a:t>
            </a:r>
          </a:p>
          <a:p>
            <a:endParaRPr lang="en-US" dirty="0"/>
          </a:p>
          <a:p>
            <a:r>
              <a:rPr lang="en-US" dirty="0">
                <a:hlinkClick r:id="rId3"/>
              </a:rPr>
              <a:t>https://www.theatlantic.com/magazine/archive/2015/04/very-short-book-excerpt-prophylaxis-vs-the-axis/386258/</a:t>
            </a:r>
            <a:endParaRPr lang="en-US" dirty="0"/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F994B5-32FB-114F-B763-B3A2C4556B50}"/>
              </a:ext>
            </a:extLst>
          </p:cNvPr>
          <p:cNvSpPr txBox="1"/>
          <p:nvPr/>
        </p:nvSpPr>
        <p:spPr>
          <a:xfrm>
            <a:off x="4650502" y="1808679"/>
            <a:ext cx="6946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Brothels as more easily regulated sites of sexual encounter</a:t>
            </a:r>
          </a:p>
        </p:txBody>
      </p:sp>
    </p:spTree>
    <p:extLst>
      <p:ext uri="{BB962C8B-B14F-4D97-AF65-F5344CB8AC3E}">
        <p14:creationId xmlns:p14="http://schemas.microsoft.com/office/powerpoint/2010/main" val="20336518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AB6483A-1E2E-D028-21EC-01F0351E4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484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703B37E-1714-C005-D695-6DC0E2C1C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8425" y="1691481"/>
            <a:ext cx="580933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4615106-6F13-1F02-3234-955243069944}"/>
              </a:ext>
            </a:extLst>
          </p:cNvPr>
          <p:cNvSpPr txBox="1"/>
          <p:nvPr/>
        </p:nvSpPr>
        <p:spPr>
          <a:xfrm>
            <a:off x="6448425" y="714260"/>
            <a:ext cx="504688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effectLst/>
                <a:latin typeface="Open Sans" panose="020F0502020204030204" pitchFamily="34" charset="0"/>
              </a:rPr>
              <a:t>Illustration showing three variations of </a:t>
            </a:r>
            <a:r>
              <a:rPr lang="en-GB" b="1" i="0" u="none" strike="noStrike" dirty="0">
                <a:effectLst/>
                <a:latin typeface="Open Sans" panose="020F0502020204030204" pitchFamily="34" charset="0"/>
              </a:rPr>
              <a:t>Prophylaxis</a:t>
            </a:r>
            <a:r>
              <a:rPr lang="en-GB" b="0" i="0" u="none" strike="noStrike" dirty="0">
                <a:effectLst/>
                <a:latin typeface="Open Sans" panose="020F0502020204030204" pitchFamily="34" charset="0"/>
              </a:rPr>
              <a:t> (or </a:t>
            </a:r>
            <a:r>
              <a:rPr lang="en-GB" b="1" i="0" u="none" strike="noStrike" dirty="0">
                <a:effectLst/>
                <a:latin typeface="Open Sans" panose="020F0502020204030204" pitchFamily="34" charset="0"/>
              </a:rPr>
              <a:t>Urethral</a:t>
            </a:r>
            <a:r>
              <a:rPr lang="en-GB" b="0" i="0" u="none" strike="noStrike" dirty="0">
                <a:effectLst/>
                <a:latin typeface="Open Sans" panose="020F0502020204030204" pitchFamily="34" charset="0"/>
              </a:rPr>
              <a:t>) </a:t>
            </a:r>
            <a:r>
              <a:rPr lang="en-GB" b="1" i="0" u="none" strike="noStrike" dirty="0">
                <a:effectLst/>
                <a:latin typeface="Open Sans" panose="020F0502020204030204" pitchFamily="34" charset="0"/>
              </a:rPr>
              <a:t>Syringes</a:t>
            </a:r>
            <a:r>
              <a:rPr lang="en-GB" b="0" i="0" u="none" strike="noStrike" dirty="0">
                <a:effectLst/>
                <a:latin typeface="Open Sans" panose="020F0502020204030204" pitchFamily="34" charset="0"/>
              </a:rPr>
              <a:t> in use by the US Army during WW2. </a:t>
            </a:r>
            <a:br>
              <a:rPr lang="en-GB" dirty="0"/>
            </a:b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5320E4-1CD8-4A48-BEAD-D7EA577BC88C}"/>
              </a:ext>
            </a:extLst>
          </p:cNvPr>
          <p:cNvSpPr txBox="1"/>
          <p:nvPr/>
        </p:nvSpPr>
        <p:spPr>
          <a:xfrm>
            <a:off x="6602186" y="5689093"/>
            <a:ext cx="61286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https://www.med-dept.com/articles/venereal-disease-and-treatment-during-ww2/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51B9AD-EA8A-0AC1-19A2-3E185B8F06AC}"/>
              </a:ext>
            </a:extLst>
          </p:cNvPr>
          <p:cNvSpPr txBox="1"/>
          <p:nvPr/>
        </p:nvSpPr>
        <p:spPr>
          <a:xfrm>
            <a:off x="6602186" y="5319761"/>
            <a:ext cx="4974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Read more on WWII military sex education:</a:t>
            </a:r>
          </a:p>
        </p:txBody>
      </p:sp>
    </p:spTree>
    <p:extLst>
      <p:ext uri="{BB962C8B-B14F-4D97-AF65-F5344CB8AC3E}">
        <p14:creationId xmlns:p14="http://schemas.microsoft.com/office/powerpoint/2010/main" val="3574611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9985307A-EC91-A338-A3A7-BB80EA5E5D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4734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6111" y="211874"/>
            <a:ext cx="9404723" cy="140053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“Containment”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15483" y="1003875"/>
            <a:ext cx="10740346" cy="5642251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Prostitution perceived by the military as an outlet for male sexual desire likely to reduce (if not eliminate altogether) rape and sexual violence perpetrated by US personnel– the </a:t>
            </a:r>
            <a:r>
              <a:rPr lang="en-US" sz="2400" b="1" dirty="0">
                <a:solidFill>
                  <a:srgbClr val="FF0000"/>
                </a:solidFill>
              </a:rPr>
              <a:t>“floodwall” or “buffer” thesis</a:t>
            </a:r>
          </a:p>
          <a:p>
            <a:r>
              <a:rPr lang="en-US" sz="2400" dirty="0"/>
              <a:t>Regulated commercial sex work would (military authorities imagined) clarify the distinction between “good girls” and “bad,” turning the latter into an expendable underclass </a:t>
            </a:r>
          </a:p>
          <a:p>
            <a:r>
              <a:rPr lang="en-US" sz="2400" dirty="0"/>
              <a:t>Restricting sex to licensed and controlled “entertainment districts” would supposedly help insulate “respectable” local communities from the problems associated with GI “</a:t>
            </a:r>
            <a:r>
              <a:rPr lang="en-US" sz="2400" dirty="0" err="1"/>
              <a:t>misbehaviour</a:t>
            </a:r>
            <a:r>
              <a:rPr lang="en-US" sz="2400" dirty="0"/>
              <a:t>”– including male retaliatory violence directed by local men towards US soldiers</a:t>
            </a:r>
          </a:p>
          <a:p>
            <a:r>
              <a:rPr lang="en-US" sz="2400" dirty="0"/>
              <a:t>The US military could police individual establishments and </a:t>
            </a:r>
            <a:r>
              <a:rPr lang="en-US" sz="2400" dirty="0" err="1"/>
              <a:t>neighbourhoods</a:t>
            </a:r>
            <a:r>
              <a:rPr lang="en-US" sz="2400" dirty="0"/>
              <a:t>, and in so doing MPs [</a:t>
            </a:r>
            <a:r>
              <a:rPr lang="en-US" sz="2400"/>
              <a:t>Military Police] could </a:t>
            </a:r>
            <a:r>
              <a:rPr lang="en-US" sz="2400" dirty="0"/>
              <a:t>also reinforce racialized boundaries between where black and white </a:t>
            </a:r>
            <a:r>
              <a:rPr lang="en-US" sz="2400"/>
              <a:t>soldiers “socialized” </a:t>
            </a:r>
            <a:r>
              <a:rPr lang="en-US" sz="2400" dirty="0"/>
              <a:t>off-duty</a:t>
            </a:r>
          </a:p>
          <a:p>
            <a:r>
              <a:rPr lang="en-US" sz="2400" dirty="0"/>
              <a:t>The significance of race more generally to arrangements for overseas troops’ “entertainment”.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502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An entangled history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https://images.newrepublic.com/7ad1bd8bdff803cb9bd8a4f124588788745537db.jpeg?w=1600&amp;q=65&amp;dpi=1&amp;fm=pjpg&amp;fit=crop&amp;crop=faces&amp;h=10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" y="0"/>
            <a:ext cx="10259143" cy="680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0259143" y="5614188"/>
            <a:ext cx="19328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https://newrepublic.com/article/155707/united-states-military-prostitution-south-korea-monkey-house</a:t>
            </a:r>
            <a:endParaRPr lang="en-US" sz="1200" dirty="0"/>
          </a:p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785D1B-E4A0-0809-E256-3A73074ABC62}"/>
              </a:ext>
            </a:extLst>
          </p:cNvPr>
          <p:cNvSpPr txBox="1"/>
          <p:nvPr/>
        </p:nvSpPr>
        <p:spPr>
          <a:xfrm>
            <a:off x="278872" y="834123"/>
            <a:ext cx="8548271" cy="597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PARADOX</a:t>
            </a:r>
            <a:r>
              <a:rPr lang="en-US" sz="3600" dirty="0">
                <a:solidFill>
                  <a:srgbClr val="FF0000"/>
                </a:solidFill>
              </a:rPr>
              <a:t>:</a:t>
            </a:r>
            <a:r>
              <a:rPr lang="en-US" sz="3600" dirty="0"/>
              <a:t> </a:t>
            </a:r>
            <a:r>
              <a:rPr lang="en-US" sz="3600" b="1" dirty="0">
                <a:solidFill>
                  <a:srgbClr val="FF0000"/>
                </a:solidFill>
              </a:rPr>
              <a:t>The US military prohibits personnel from engaging in commercial sex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FF0000"/>
                </a:solidFill>
              </a:rPr>
              <a:t>the UCMJ (1951) prohibits ”pandering” and “consorting with notorious prostitutes”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>
                <a:solidFill>
                  <a:srgbClr val="FF0000"/>
                </a:solidFill>
              </a:rPr>
              <a:t>From 2004</a:t>
            </a:r>
            <a:r>
              <a:rPr lang="en-US" sz="3600" b="1" dirty="0">
                <a:solidFill>
                  <a:srgbClr val="FF0000"/>
                </a:solidFill>
              </a:rPr>
              <a:t>, the military attempted to crack down on “human trafficking” and “sex trafficking” </a:t>
            </a:r>
            <a:r>
              <a:rPr lang="en-US" sz="1000" dirty="0">
                <a:hlinkClick r:id="rId4"/>
              </a:rPr>
              <a:t>https://www.defense.gov/News/News-Stories/Article/Article/2909695/dod-is-making-significant-strides-in-combating-human-trafficking-official-says/#:~:text=Since%20that%20time%2C%20DOD%20has,ago%20in%20Korea%2C%20Dixon%20noted</a:t>
            </a:r>
            <a:r>
              <a:rPr lang="en-US" sz="1000" dirty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000" dirty="0"/>
          </a:p>
          <a:p>
            <a:r>
              <a:rPr lang="en-US" sz="2800" b="1" dirty="0">
                <a:solidFill>
                  <a:srgbClr val="FF0000"/>
                </a:solidFill>
              </a:rPr>
              <a:t>and yet…</a:t>
            </a:r>
          </a:p>
        </p:txBody>
      </p:sp>
    </p:spTree>
    <p:extLst>
      <p:ext uri="{BB962C8B-B14F-4D97-AF65-F5344CB8AC3E}">
        <p14:creationId xmlns:p14="http://schemas.microsoft.com/office/powerpoint/2010/main" val="10268949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1B28F63-CF00-448F-B141-FE33C33B18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E609E2-8522-44E4-9077-980E5BCF3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4FA533C5-33E3-4611-AF9F-72811D8B26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949AD42-25FD-4C3D-9EEE-B7FEC58099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AC7D913-60B7-4603-881B-831DA5D3A9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7F0FDC4-AD8C-47D9-9131-623C98ADB0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DDCA251B-4F28-43A9-A5FD-47101E24C8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7B3E067-68A1-4E6F-8B2A-DF0DC2803F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4" cy="68580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763486" y="1266958"/>
            <a:ext cx="2569028" cy="452845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endParaRPr lang="en-US" sz="2000" b="0" i="0" kern="1200" cap="all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8F0EEF-7B63-4EC4-96D4-6AFBF46B1A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38656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FB5E673-6D85-4457-A048-FD09048DCE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14033" y="1266958"/>
            <a:ext cx="6248624" cy="452845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7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Complications</a:t>
            </a:r>
          </a:p>
        </p:txBody>
      </p:sp>
    </p:spTree>
    <p:extLst>
      <p:ext uri="{BB962C8B-B14F-4D97-AF65-F5344CB8AC3E}">
        <p14:creationId xmlns:p14="http://schemas.microsoft.com/office/powerpoint/2010/main" val="21132751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E78424C-6FD0-41F8-9CAA-5DC19C4235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3855" y="1447800"/>
            <a:ext cx="3108626" cy="4572000"/>
          </a:xfrm>
        </p:spPr>
        <p:txBody>
          <a:bodyPr anchor="ctr">
            <a:normAutofit/>
          </a:bodyPr>
          <a:lstStyle/>
          <a:p>
            <a:r>
              <a:rPr lang="en-US" sz="3200">
                <a:solidFill>
                  <a:srgbClr val="F2F2F2"/>
                </a:solidFill>
              </a:rPr>
              <a:t>The fallacy of the “buffer” thesis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D136760-57DC-4301-8BEA-B71AD2D139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61310" y="0"/>
            <a:ext cx="8030690" cy="6858000"/>
          </a:xfrm>
          <a:custGeom>
            <a:avLst/>
            <a:gdLst>
              <a:gd name="connsiteX0" fmla="*/ 1176 w 8030690"/>
              <a:gd name="connsiteY0" fmla="*/ 0 h 6858000"/>
              <a:gd name="connsiteX1" fmla="*/ 1344715 w 8030690"/>
              <a:gd name="connsiteY1" fmla="*/ 0 h 6858000"/>
              <a:gd name="connsiteX2" fmla="*/ 1344715 w 8030690"/>
              <a:gd name="connsiteY2" fmla="*/ 0 h 6858000"/>
              <a:gd name="connsiteX3" fmla="*/ 8030690 w 8030690"/>
              <a:gd name="connsiteY3" fmla="*/ 0 h 6858000"/>
              <a:gd name="connsiteX4" fmla="*/ 8030690 w 8030690"/>
              <a:gd name="connsiteY4" fmla="*/ 6858000 h 6858000"/>
              <a:gd name="connsiteX5" fmla="*/ 477746 w 8030690"/>
              <a:gd name="connsiteY5" fmla="*/ 6858000 h 6858000"/>
              <a:gd name="connsiteX6" fmla="*/ 477746 w 8030690"/>
              <a:gd name="connsiteY6" fmla="*/ 6858000 h 6858000"/>
              <a:gd name="connsiteX7" fmla="*/ 0 w 8030690"/>
              <a:gd name="connsiteY7" fmla="*/ 6858000 h 6858000"/>
              <a:gd name="connsiteX8" fmla="*/ 5883 w 8030690"/>
              <a:gd name="connsiteY8" fmla="*/ 6817538 h 6858000"/>
              <a:gd name="connsiteX9" fmla="*/ 23196 w 8030690"/>
              <a:gd name="connsiteY9" fmla="*/ 6698894 h 6858000"/>
              <a:gd name="connsiteX10" fmla="*/ 35298 w 8030690"/>
              <a:gd name="connsiteY10" fmla="*/ 6612483 h 6858000"/>
              <a:gd name="connsiteX11" fmla="*/ 48073 w 8030690"/>
              <a:gd name="connsiteY11" fmla="*/ 6509613 h 6858000"/>
              <a:gd name="connsiteX12" fmla="*/ 63369 w 8030690"/>
              <a:gd name="connsiteY12" fmla="*/ 6387541 h 6858000"/>
              <a:gd name="connsiteX13" fmla="*/ 79506 w 8030690"/>
              <a:gd name="connsiteY13" fmla="*/ 6252438 h 6858000"/>
              <a:gd name="connsiteX14" fmla="*/ 96483 w 8030690"/>
              <a:gd name="connsiteY14" fmla="*/ 6100191 h 6858000"/>
              <a:gd name="connsiteX15" fmla="*/ 114468 w 8030690"/>
              <a:gd name="connsiteY15" fmla="*/ 5934227 h 6858000"/>
              <a:gd name="connsiteX16" fmla="*/ 132454 w 8030690"/>
              <a:gd name="connsiteY16" fmla="*/ 5753862 h 6858000"/>
              <a:gd name="connsiteX17" fmla="*/ 150775 w 8030690"/>
              <a:gd name="connsiteY17" fmla="*/ 5561838 h 6858000"/>
              <a:gd name="connsiteX18" fmla="*/ 167752 w 8030690"/>
              <a:gd name="connsiteY18" fmla="*/ 5354726 h 6858000"/>
              <a:gd name="connsiteX19" fmla="*/ 184057 w 8030690"/>
              <a:gd name="connsiteY19" fmla="*/ 5138013 h 6858000"/>
              <a:gd name="connsiteX20" fmla="*/ 198849 w 8030690"/>
              <a:gd name="connsiteY20" fmla="*/ 4908956 h 6858000"/>
              <a:gd name="connsiteX21" fmla="*/ 212968 w 8030690"/>
              <a:gd name="connsiteY21" fmla="*/ 4670298 h 6858000"/>
              <a:gd name="connsiteX22" fmla="*/ 226248 w 8030690"/>
              <a:gd name="connsiteY22" fmla="*/ 4421352 h 6858000"/>
              <a:gd name="connsiteX23" fmla="*/ 230954 w 8030690"/>
              <a:gd name="connsiteY23" fmla="*/ 4293793 h 6858000"/>
              <a:gd name="connsiteX24" fmla="*/ 236165 w 8030690"/>
              <a:gd name="connsiteY24" fmla="*/ 4163491 h 6858000"/>
              <a:gd name="connsiteX25" fmla="*/ 241039 w 8030690"/>
              <a:gd name="connsiteY25" fmla="*/ 4031132 h 6858000"/>
              <a:gd name="connsiteX26" fmla="*/ 244233 w 8030690"/>
              <a:gd name="connsiteY26" fmla="*/ 3898087 h 6858000"/>
              <a:gd name="connsiteX27" fmla="*/ 247091 w 8030690"/>
              <a:gd name="connsiteY27" fmla="*/ 3762298 h 6858000"/>
              <a:gd name="connsiteX28" fmla="*/ 250116 w 8030690"/>
              <a:gd name="connsiteY28" fmla="*/ 3625138 h 6858000"/>
              <a:gd name="connsiteX29" fmla="*/ 252133 w 8030690"/>
              <a:gd name="connsiteY29" fmla="*/ 3485235 h 6858000"/>
              <a:gd name="connsiteX30" fmla="*/ 252133 w 8030690"/>
              <a:gd name="connsiteY30" fmla="*/ 3343960 h 6858000"/>
              <a:gd name="connsiteX31" fmla="*/ 253142 w 8030690"/>
              <a:gd name="connsiteY31" fmla="*/ 3201314 h 6858000"/>
              <a:gd name="connsiteX32" fmla="*/ 252133 w 8030690"/>
              <a:gd name="connsiteY32" fmla="*/ 3057296 h 6858000"/>
              <a:gd name="connsiteX33" fmla="*/ 250116 w 8030690"/>
              <a:gd name="connsiteY33" fmla="*/ 2911221 h 6858000"/>
              <a:gd name="connsiteX34" fmla="*/ 248267 w 8030690"/>
              <a:gd name="connsiteY34" fmla="*/ 2765145 h 6858000"/>
              <a:gd name="connsiteX35" fmla="*/ 244233 w 8030690"/>
              <a:gd name="connsiteY35" fmla="*/ 2617013 h 6858000"/>
              <a:gd name="connsiteX36" fmla="*/ 240031 w 8030690"/>
              <a:gd name="connsiteY36" fmla="*/ 2467508 h 6858000"/>
              <a:gd name="connsiteX37" fmla="*/ 235156 w 8030690"/>
              <a:gd name="connsiteY37" fmla="*/ 2318004 h 6858000"/>
              <a:gd name="connsiteX38" fmla="*/ 228265 w 8030690"/>
              <a:gd name="connsiteY38" fmla="*/ 2167128 h 6858000"/>
              <a:gd name="connsiteX39" fmla="*/ 220028 w 8030690"/>
              <a:gd name="connsiteY39" fmla="*/ 2014880 h 6858000"/>
              <a:gd name="connsiteX40" fmla="*/ 212128 w 8030690"/>
              <a:gd name="connsiteY40" fmla="*/ 1861947 h 6858000"/>
              <a:gd name="connsiteX41" fmla="*/ 202043 w 8030690"/>
              <a:gd name="connsiteY41" fmla="*/ 1709013 h 6858000"/>
              <a:gd name="connsiteX42" fmla="*/ 189940 w 8030690"/>
              <a:gd name="connsiteY42" fmla="*/ 1554023 h 6858000"/>
              <a:gd name="connsiteX43" fmla="*/ 177838 w 8030690"/>
              <a:gd name="connsiteY43" fmla="*/ 1401089 h 6858000"/>
              <a:gd name="connsiteX44" fmla="*/ 163886 w 8030690"/>
              <a:gd name="connsiteY44" fmla="*/ 1245413 h 6858000"/>
              <a:gd name="connsiteX45" fmla="*/ 148590 w 8030690"/>
              <a:gd name="connsiteY45" fmla="*/ 1089050 h 6858000"/>
              <a:gd name="connsiteX46" fmla="*/ 132454 w 8030690"/>
              <a:gd name="connsiteY46" fmla="*/ 934745 h 6858000"/>
              <a:gd name="connsiteX47" fmla="*/ 113628 w 8030690"/>
              <a:gd name="connsiteY47" fmla="*/ 778383 h 6858000"/>
              <a:gd name="connsiteX48" fmla="*/ 93457 w 8030690"/>
              <a:gd name="connsiteY48" fmla="*/ 622706 h 6858000"/>
              <a:gd name="connsiteX49" fmla="*/ 73454 w 8030690"/>
              <a:gd name="connsiteY49" fmla="*/ 466344 h 6858000"/>
              <a:gd name="connsiteX50" fmla="*/ 50090 w 8030690"/>
              <a:gd name="connsiteY50" fmla="*/ 310667 h 6858000"/>
              <a:gd name="connsiteX51" fmla="*/ 26222 w 8030690"/>
              <a:gd name="connsiteY51" fmla="*/ 15567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8030690" h="6858000">
                <a:moveTo>
                  <a:pt x="1176" y="0"/>
                </a:moveTo>
                <a:lnTo>
                  <a:pt x="1344715" y="0"/>
                </a:lnTo>
                <a:lnTo>
                  <a:pt x="1344715" y="0"/>
                </a:lnTo>
                <a:lnTo>
                  <a:pt x="8030690" y="0"/>
                </a:lnTo>
                <a:lnTo>
                  <a:pt x="8030690" y="6858000"/>
                </a:lnTo>
                <a:lnTo>
                  <a:pt x="477746" y="6858000"/>
                </a:lnTo>
                <a:lnTo>
                  <a:pt x="477746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8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8" y="5934227"/>
                </a:lnTo>
                <a:lnTo>
                  <a:pt x="132454" y="5753862"/>
                </a:lnTo>
                <a:lnTo>
                  <a:pt x="150775" y="5561838"/>
                </a:lnTo>
                <a:lnTo>
                  <a:pt x="167752" y="5354726"/>
                </a:lnTo>
                <a:lnTo>
                  <a:pt x="184057" y="5138013"/>
                </a:lnTo>
                <a:lnTo>
                  <a:pt x="198849" y="4908956"/>
                </a:lnTo>
                <a:lnTo>
                  <a:pt x="212968" y="4670298"/>
                </a:lnTo>
                <a:lnTo>
                  <a:pt x="226248" y="4421352"/>
                </a:lnTo>
                <a:lnTo>
                  <a:pt x="230954" y="4293793"/>
                </a:lnTo>
                <a:lnTo>
                  <a:pt x="236165" y="4163491"/>
                </a:lnTo>
                <a:lnTo>
                  <a:pt x="241039" y="4031132"/>
                </a:lnTo>
                <a:lnTo>
                  <a:pt x="244233" y="3898087"/>
                </a:lnTo>
                <a:lnTo>
                  <a:pt x="247091" y="3762298"/>
                </a:lnTo>
                <a:lnTo>
                  <a:pt x="250116" y="3625138"/>
                </a:lnTo>
                <a:lnTo>
                  <a:pt x="252133" y="3485235"/>
                </a:lnTo>
                <a:lnTo>
                  <a:pt x="252133" y="3343960"/>
                </a:lnTo>
                <a:lnTo>
                  <a:pt x="253142" y="3201314"/>
                </a:lnTo>
                <a:lnTo>
                  <a:pt x="252133" y="3057296"/>
                </a:lnTo>
                <a:lnTo>
                  <a:pt x="250116" y="2911221"/>
                </a:lnTo>
                <a:lnTo>
                  <a:pt x="248267" y="2765145"/>
                </a:lnTo>
                <a:lnTo>
                  <a:pt x="244233" y="2617013"/>
                </a:lnTo>
                <a:lnTo>
                  <a:pt x="240031" y="2467508"/>
                </a:lnTo>
                <a:lnTo>
                  <a:pt x="235156" y="2318004"/>
                </a:lnTo>
                <a:lnTo>
                  <a:pt x="228265" y="2167128"/>
                </a:lnTo>
                <a:lnTo>
                  <a:pt x="220028" y="2014880"/>
                </a:lnTo>
                <a:lnTo>
                  <a:pt x="212128" y="1861947"/>
                </a:lnTo>
                <a:lnTo>
                  <a:pt x="202043" y="1709013"/>
                </a:lnTo>
                <a:lnTo>
                  <a:pt x="189940" y="1554023"/>
                </a:lnTo>
                <a:lnTo>
                  <a:pt x="177838" y="1401089"/>
                </a:lnTo>
                <a:lnTo>
                  <a:pt x="163886" y="1245413"/>
                </a:lnTo>
                <a:lnTo>
                  <a:pt x="148590" y="1089050"/>
                </a:lnTo>
                <a:lnTo>
                  <a:pt x="132454" y="934745"/>
                </a:lnTo>
                <a:lnTo>
                  <a:pt x="113628" y="778383"/>
                </a:lnTo>
                <a:lnTo>
                  <a:pt x="93457" y="622706"/>
                </a:lnTo>
                <a:lnTo>
                  <a:pt x="73454" y="466344"/>
                </a:lnTo>
                <a:lnTo>
                  <a:pt x="50090" y="310667"/>
                </a:lnTo>
                <a:lnTo>
                  <a:pt x="26222" y="1556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id="{BDC58DEA-1307-4F44-AD47-E613D8B76A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4811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99B912D-1E4B-42AF-A2BE-CFEFEC916E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92B279D1-B06B-4A35-9249-314B0F698F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002491"/>
              </p:ext>
            </p:extLst>
          </p:nvPr>
        </p:nvGraphicFramePr>
        <p:xfrm>
          <a:off x="4916411" y="1143000"/>
          <a:ext cx="7101417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32234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447" y="104767"/>
            <a:ext cx="9404723" cy="140053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US-host nation tensions</a:t>
            </a:r>
          </a:p>
        </p:txBody>
      </p:sp>
      <p:pic>
        <p:nvPicPr>
          <p:cNvPr id="3" name="Picture 2" descr=" protest over the alleged rape of a local woman by two US serv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6288" y="2270287"/>
            <a:ext cx="4872985" cy="274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036288" y="5011341"/>
            <a:ext cx="6096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Protestors register their anger in Okinawa</a:t>
            </a:r>
          </a:p>
          <a:p>
            <a:r>
              <a:rPr lang="en-US" dirty="0"/>
              <a:t>after a rape perpetrated by 2 US servicemen</a:t>
            </a:r>
          </a:p>
          <a:p>
            <a:r>
              <a:rPr lang="en-US" dirty="0"/>
              <a:t>in 2012. An earlier gang-rape in 1995 (the</a:t>
            </a:r>
          </a:p>
          <a:p>
            <a:r>
              <a:rPr lang="en-US" dirty="0"/>
              <a:t>subject of one of this week’s readings)</a:t>
            </a:r>
          </a:p>
          <a:p>
            <a:r>
              <a:rPr lang="en-US" dirty="0"/>
              <a:t>galvanized protests across Japan.</a:t>
            </a:r>
          </a:p>
          <a:p>
            <a:r>
              <a:rPr lang="en-US" sz="1200" dirty="0">
                <a:hlinkClick r:id="rId3"/>
              </a:rPr>
              <a:t>https://www.bbc.co.uk/news/world-asia-21583785</a:t>
            </a:r>
            <a:endParaRPr lang="en-US" sz="1200" dirty="0"/>
          </a:p>
          <a:p>
            <a:endParaRPr lang="en-US" sz="1200" dirty="0"/>
          </a:p>
        </p:txBody>
      </p:sp>
      <p:pic>
        <p:nvPicPr>
          <p:cNvPr id="9218" name="Picture 2" descr="emonstrators protest the construction of a U.S. Marine air base in 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141" y="1016905"/>
            <a:ext cx="6106606" cy="342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23386" y="4589339"/>
            <a:ext cx="6096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Demonstrators protest the construction of a U.S. Marine air base in the remote </a:t>
            </a:r>
            <a:r>
              <a:rPr lang="en-US" dirty="0" err="1"/>
              <a:t>Henoko</a:t>
            </a:r>
            <a:r>
              <a:rPr lang="en-US" dirty="0"/>
              <a:t> part of Okinawa island, to replace the existing </a:t>
            </a:r>
            <a:r>
              <a:rPr lang="en-US" dirty="0" err="1"/>
              <a:t>Futenma</a:t>
            </a:r>
            <a:r>
              <a:rPr lang="en-US" dirty="0"/>
              <a:t> facility, in front of the National Diet in Tokyo on February 21, 2016. </a:t>
            </a:r>
            <a:r>
              <a:rPr lang="en-US" sz="1400" dirty="0">
                <a:hlinkClick r:id="rId5"/>
              </a:rPr>
              <a:t>https://edition.cnn.com/2016/03/17/asia/okinawa-us-serviceman-rape-restrictions/index.html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6935867" y="1179589"/>
            <a:ext cx="50738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Note also anger often directed by local</a:t>
            </a:r>
          </a:p>
          <a:p>
            <a:r>
              <a:rPr lang="en-US" dirty="0"/>
              <a:t>populations towards their </a:t>
            </a:r>
            <a:r>
              <a:rPr lang="en-US" i="1" dirty="0">
                <a:solidFill>
                  <a:srgbClr val="FF0000"/>
                </a:solidFill>
              </a:rPr>
              <a:t>own</a:t>
            </a:r>
            <a:r>
              <a:rPr lang="en-US" dirty="0"/>
              <a:t> governments</a:t>
            </a:r>
          </a:p>
          <a:p>
            <a:r>
              <a:rPr lang="en-US" dirty="0"/>
              <a:t>for authorizing the US military presence</a:t>
            </a:r>
          </a:p>
        </p:txBody>
      </p:sp>
    </p:spTree>
    <p:extLst>
      <p:ext uri="{BB962C8B-B14F-4D97-AF65-F5344CB8AC3E}">
        <p14:creationId xmlns:p14="http://schemas.microsoft.com/office/powerpoint/2010/main" val="15094068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515" y="263147"/>
            <a:ext cx="11263391" cy="1400530"/>
          </a:xfrm>
        </p:spPr>
        <p:txBody>
          <a:bodyPr/>
          <a:lstStyle/>
          <a:p>
            <a:r>
              <a:rPr lang="en-US" sz="3600" b="1" dirty="0">
                <a:solidFill>
                  <a:srgbClr val="FF0000"/>
                </a:solidFill>
              </a:rPr>
              <a:t>Bi-national children: abandonment/adoption</a:t>
            </a:r>
          </a:p>
        </p:txBody>
      </p:sp>
      <p:pic>
        <p:nvPicPr>
          <p:cNvPr id="10242" name="Picture 2" descr="https://www.gannett-cdn.com/media/2015/07/24/USATODAY/USATODAY/635733509015553615-Korea-2.jpg?width=1080&amp;quality=5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634" y="1204331"/>
            <a:ext cx="6109008" cy="4581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9634" y="5786087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Estelle Cooke-Sampson, a radiologist at Howard University Hospital, was a Korean War orphan and is now seeking her birth parents. </a:t>
            </a:r>
          </a:p>
          <a:p>
            <a:r>
              <a:rPr lang="en-US" sz="1400" dirty="0"/>
              <a:t>Erin </a:t>
            </a:r>
            <a:r>
              <a:rPr lang="en-US" sz="1400" dirty="0" err="1"/>
              <a:t>Raftery</a:t>
            </a:r>
            <a:r>
              <a:rPr lang="en-US" sz="1400" dirty="0"/>
              <a:t>, USA TODAY </a:t>
            </a:r>
          </a:p>
        </p:txBody>
      </p:sp>
      <p:sp>
        <p:nvSpPr>
          <p:cNvPr id="4" name="Rectangle 3"/>
          <p:cNvSpPr/>
          <p:nvPr/>
        </p:nvSpPr>
        <p:spPr>
          <a:xfrm>
            <a:off x="6810335" y="1878222"/>
            <a:ext cx="4686571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“Cooke-Sampson, a radiologist at Howard University Hospital, 63, is working with a California-based organization called Me &amp; Korea that has launched a new effort looking to help reunite Korean War babies with their American G.I. fathers. Tens of thousands of mixed-race Korean babies were sent to the U.S. for adoption after the war, though it is not clear how many of them had American fathers. Mixed-race babies were ostracized in Korea and faced a range of hardships in their homeland.”</a:t>
            </a:r>
          </a:p>
          <a:p>
            <a:endParaRPr lang="en-US" dirty="0"/>
          </a:p>
          <a:p>
            <a:r>
              <a:rPr lang="en-US" sz="1400" dirty="0">
                <a:hlinkClick r:id="rId3"/>
              </a:rPr>
              <a:t>https://eu.usatoday.com/story/news/nation/2015/07/26/korean-war-orphans/30630161/</a:t>
            </a:r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157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31" name="Oval 30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" name="Picture 5" descr="Shark underwater">
            <a:extLst>
              <a:ext uri="{FF2B5EF4-FFF2-40B4-BE49-F238E27FC236}">
                <a16:creationId xmlns:a16="http://schemas.microsoft.com/office/drawing/2014/main" id="{097C640F-EC40-4D15-BA3D-15B2A71CDF8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1" y="-5"/>
            <a:ext cx="12191695" cy="5020241"/>
          </a:xfrm>
          <a:custGeom>
            <a:avLst/>
            <a:gdLst/>
            <a:ahLst/>
            <a:cxnLst/>
            <a:rect l="l" t="t" r="r" b="b"/>
            <a:pathLst>
              <a:path w="12191695" h="5020241">
                <a:moveTo>
                  <a:pt x="0" y="0"/>
                </a:moveTo>
                <a:lnTo>
                  <a:pt x="12191695" y="0"/>
                </a:lnTo>
                <a:lnTo>
                  <a:pt x="12191695" y="4057991"/>
                </a:lnTo>
                <a:lnTo>
                  <a:pt x="11914945" y="4110187"/>
                </a:lnTo>
                <a:lnTo>
                  <a:pt x="11639412" y="4159931"/>
                </a:lnTo>
                <a:lnTo>
                  <a:pt x="11362661" y="4208624"/>
                </a:lnTo>
                <a:lnTo>
                  <a:pt x="11084690" y="4250310"/>
                </a:lnTo>
                <a:lnTo>
                  <a:pt x="10807939" y="4292347"/>
                </a:lnTo>
                <a:lnTo>
                  <a:pt x="10529968" y="4331582"/>
                </a:lnTo>
                <a:lnTo>
                  <a:pt x="10255655" y="4365211"/>
                </a:lnTo>
                <a:lnTo>
                  <a:pt x="9977684" y="4397089"/>
                </a:lnTo>
                <a:lnTo>
                  <a:pt x="9700933" y="4426165"/>
                </a:lnTo>
                <a:lnTo>
                  <a:pt x="9429058" y="4451387"/>
                </a:lnTo>
                <a:lnTo>
                  <a:pt x="9153526" y="4476609"/>
                </a:lnTo>
                <a:lnTo>
                  <a:pt x="8881651" y="4497628"/>
                </a:lnTo>
                <a:lnTo>
                  <a:pt x="8609776" y="4514092"/>
                </a:lnTo>
                <a:lnTo>
                  <a:pt x="8339121" y="4531258"/>
                </a:lnTo>
                <a:lnTo>
                  <a:pt x="8070903" y="4545620"/>
                </a:lnTo>
                <a:lnTo>
                  <a:pt x="7805124" y="4555779"/>
                </a:lnTo>
                <a:lnTo>
                  <a:pt x="7539345" y="4564537"/>
                </a:lnTo>
                <a:lnTo>
                  <a:pt x="7276005" y="4572944"/>
                </a:lnTo>
                <a:lnTo>
                  <a:pt x="7016322" y="4576798"/>
                </a:lnTo>
                <a:lnTo>
                  <a:pt x="6756639" y="4581001"/>
                </a:lnTo>
                <a:lnTo>
                  <a:pt x="6500613" y="4583103"/>
                </a:lnTo>
                <a:lnTo>
                  <a:pt x="6247026" y="4581001"/>
                </a:lnTo>
                <a:lnTo>
                  <a:pt x="5995877" y="4581001"/>
                </a:lnTo>
                <a:lnTo>
                  <a:pt x="5747167" y="4576798"/>
                </a:lnTo>
                <a:lnTo>
                  <a:pt x="5503333" y="4570492"/>
                </a:lnTo>
                <a:lnTo>
                  <a:pt x="5261938" y="4564537"/>
                </a:lnTo>
                <a:lnTo>
                  <a:pt x="5025418" y="4557881"/>
                </a:lnTo>
                <a:lnTo>
                  <a:pt x="4790118" y="4547722"/>
                </a:lnTo>
                <a:lnTo>
                  <a:pt x="4558477" y="4536862"/>
                </a:lnTo>
                <a:lnTo>
                  <a:pt x="4331710" y="4527054"/>
                </a:lnTo>
                <a:lnTo>
                  <a:pt x="3889152" y="4499379"/>
                </a:lnTo>
                <a:lnTo>
                  <a:pt x="3464881" y="4469954"/>
                </a:lnTo>
                <a:lnTo>
                  <a:pt x="3057678" y="4439126"/>
                </a:lnTo>
                <a:lnTo>
                  <a:pt x="2672421" y="4405147"/>
                </a:lnTo>
                <a:lnTo>
                  <a:pt x="2304232" y="4369765"/>
                </a:lnTo>
                <a:lnTo>
                  <a:pt x="1962864" y="4331582"/>
                </a:lnTo>
                <a:lnTo>
                  <a:pt x="1642223" y="4294099"/>
                </a:lnTo>
                <a:lnTo>
                  <a:pt x="1347183" y="4256616"/>
                </a:lnTo>
                <a:lnTo>
                  <a:pt x="1076528" y="4221235"/>
                </a:lnTo>
                <a:lnTo>
                  <a:pt x="836351" y="4187605"/>
                </a:lnTo>
                <a:lnTo>
                  <a:pt x="619339" y="4155727"/>
                </a:lnTo>
                <a:lnTo>
                  <a:pt x="436464" y="4129104"/>
                </a:lnTo>
                <a:lnTo>
                  <a:pt x="282848" y="4103881"/>
                </a:lnTo>
                <a:lnTo>
                  <a:pt x="71932" y="4067800"/>
                </a:lnTo>
                <a:lnTo>
                  <a:pt x="1" y="4055539"/>
                </a:lnTo>
                <a:lnTo>
                  <a:pt x="1" y="5020241"/>
                </a:lnTo>
                <a:lnTo>
                  <a:pt x="0" y="5020241"/>
                </a:lnTo>
                <a:close/>
              </a:path>
            </a:pathLst>
          </a:custGeom>
        </p:spPr>
      </p:pic>
      <p:sp>
        <p:nvSpPr>
          <p:cNvPr id="39" name="Freeform 16">
            <a:extLst>
              <a:ext uri="{FF2B5EF4-FFF2-40B4-BE49-F238E27FC236}">
                <a16:creationId xmlns:a16="http://schemas.microsoft.com/office/drawing/2014/main" id="{E4F17063-EDA4-417B-946F-BA357F3B39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3753695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2">
              <a:alpha val="4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D36F3EEA-55D4-4677-80E7-92D00B8F3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55533"/>
            <a:ext cx="12192000" cy="2802467"/>
          </a:xfrm>
          <a:custGeom>
            <a:avLst/>
            <a:gdLst>
              <a:gd name="connsiteX0" fmla="*/ 1 w 12192000"/>
              <a:gd name="connsiteY0" fmla="*/ 0 h 2802467"/>
              <a:gd name="connsiteX1" fmla="*/ 71932 w 12192000"/>
              <a:gd name="connsiteY1" fmla="*/ 12261 h 2802467"/>
              <a:gd name="connsiteX2" fmla="*/ 282848 w 12192000"/>
              <a:gd name="connsiteY2" fmla="*/ 48342 h 2802467"/>
              <a:gd name="connsiteX3" fmla="*/ 436464 w 12192000"/>
              <a:gd name="connsiteY3" fmla="*/ 73565 h 2802467"/>
              <a:gd name="connsiteX4" fmla="*/ 619339 w 12192000"/>
              <a:gd name="connsiteY4" fmla="*/ 100188 h 2802467"/>
              <a:gd name="connsiteX5" fmla="*/ 836351 w 12192000"/>
              <a:gd name="connsiteY5" fmla="*/ 132066 h 2802467"/>
              <a:gd name="connsiteX6" fmla="*/ 1076528 w 12192000"/>
              <a:gd name="connsiteY6" fmla="*/ 165696 h 2802467"/>
              <a:gd name="connsiteX7" fmla="*/ 1347183 w 12192000"/>
              <a:gd name="connsiteY7" fmla="*/ 201077 h 2802467"/>
              <a:gd name="connsiteX8" fmla="*/ 1642223 w 12192000"/>
              <a:gd name="connsiteY8" fmla="*/ 238560 h 2802467"/>
              <a:gd name="connsiteX9" fmla="*/ 1962864 w 12192000"/>
              <a:gd name="connsiteY9" fmla="*/ 276043 h 2802467"/>
              <a:gd name="connsiteX10" fmla="*/ 2304232 w 12192000"/>
              <a:gd name="connsiteY10" fmla="*/ 314226 h 2802467"/>
              <a:gd name="connsiteX11" fmla="*/ 2672421 w 12192000"/>
              <a:gd name="connsiteY11" fmla="*/ 349608 h 2802467"/>
              <a:gd name="connsiteX12" fmla="*/ 3057678 w 12192000"/>
              <a:gd name="connsiteY12" fmla="*/ 383587 h 2802467"/>
              <a:gd name="connsiteX13" fmla="*/ 3464881 w 12192000"/>
              <a:gd name="connsiteY13" fmla="*/ 414415 h 2802467"/>
              <a:gd name="connsiteX14" fmla="*/ 3889152 w 12192000"/>
              <a:gd name="connsiteY14" fmla="*/ 443840 h 2802467"/>
              <a:gd name="connsiteX15" fmla="*/ 4331710 w 12192000"/>
              <a:gd name="connsiteY15" fmla="*/ 471515 h 2802467"/>
              <a:gd name="connsiteX16" fmla="*/ 4558476 w 12192000"/>
              <a:gd name="connsiteY16" fmla="*/ 481323 h 2802467"/>
              <a:gd name="connsiteX17" fmla="*/ 4790118 w 12192000"/>
              <a:gd name="connsiteY17" fmla="*/ 492183 h 2802467"/>
              <a:gd name="connsiteX18" fmla="*/ 5025418 w 12192000"/>
              <a:gd name="connsiteY18" fmla="*/ 502342 h 2802467"/>
              <a:gd name="connsiteX19" fmla="*/ 5261937 w 12192000"/>
              <a:gd name="connsiteY19" fmla="*/ 508998 h 2802467"/>
              <a:gd name="connsiteX20" fmla="*/ 5503332 w 12192000"/>
              <a:gd name="connsiteY20" fmla="*/ 514953 h 2802467"/>
              <a:gd name="connsiteX21" fmla="*/ 5747166 w 12192000"/>
              <a:gd name="connsiteY21" fmla="*/ 521259 h 2802467"/>
              <a:gd name="connsiteX22" fmla="*/ 5995877 w 12192000"/>
              <a:gd name="connsiteY22" fmla="*/ 525462 h 2802467"/>
              <a:gd name="connsiteX23" fmla="*/ 6247026 w 12192000"/>
              <a:gd name="connsiteY23" fmla="*/ 525462 h 2802467"/>
              <a:gd name="connsiteX24" fmla="*/ 6500613 w 12192000"/>
              <a:gd name="connsiteY24" fmla="*/ 527564 h 2802467"/>
              <a:gd name="connsiteX25" fmla="*/ 6756639 w 12192000"/>
              <a:gd name="connsiteY25" fmla="*/ 525462 h 2802467"/>
              <a:gd name="connsiteX26" fmla="*/ 7016322 w 12192000"/>
              <a:gd name="connsiteY26" fmla="*/ 521259 h 2802467"/>
              <a:gd name="connsiteX27" fmla="*/ 7276005 w 12192000"/>
              <a:gd name="connsiteY27" fmla="*/ 517405 h 2802467"/>
              <a:gd name="connsiteX28" fmla="*/ 7539345 w 12192000"/>
              <a:gd name="connsiteY28" fmla="*/ 508998 h 2802467"/>
              <a:gd name="connsiteX29" fmla="*/ 7805124 w 12192000"/>
              <a:gd name="connsiteY29" fmla="*/ 500240 h 2802467"/>
              <a:gd name="connsiteX30" fmla="*/ 8070903 w 12192000"/>
              <a:gd name="connsiteY30" fmla="*/ 490081 h 2802467"/>
              <a:gd name="connsiteX31" fmla="*/ 8339121 w 12192000"/>
              <a:gd name="connsiteY31" fmla="*/ 475719 h 2802467"/>
              <a:gd name="connsiteX32" fmla="*/ 8609776 w 12192000"/>
              <a:gd name="connsiteY32" fmla="*/ 458553 h 2802467"/>
              <a:gd name="connsiteX33" fmla="*/ 8881651 w 12192000"/>
              <a:gd name="connsiteY33" fmla="*/ 442089 h 2802467"/>
              <a:gd name="connsiteX34" fmla="*/ 9153526 w 12192000"/>
              <a:gd name="connsiteY34" fmla="*/ 421070 h 2802467"/>
              <a:gd name="connsiteX35" fmla="*/ 9429058 w 12192000"/>
              <a:gd name="connsiteY35" fmla="*/ 395848 h 2802467"/>
              <a:gd name="connsiteX36" fmla="*/ 9700933 w 12192000"/>
              <a:gd name="connsiteY36" fmla="*/ 370626 h 2802467"/>
              <a:gd name="connsiteX37" fmla="*/ 9977684 w 12192000"/>
              <a:gd name="connsiteY37" fmla="*/ 341550 h 2802467"/>
              <a:gd name="connsiteX38" fmla="*/ 10255655 w 12192000"/>
              <a:gd name="connsiteY38" fmla="*/ 309672 h 2802467"/>
              <a:gd name="connsiteX39" fmla="*/ 10529968 w 12192000"/>
              <a:gd name="connsiteY39" fmla="*/ 276043 h 2802467"/>
              <a:gd name="connsiteX40" fmla="*/ 10807939 w 12192000"/>
              <a:gd name="connsiteY40" fmla="*/ 236808 h 2802467"/>
              <a:gd name="connsiteX41" fmla="*/ 11084690 w 12192000"/>
              <a:gd name="connsiteY41" fmla="*/ 194771 h 2802467"/>
              <a:gd name="connsiteX42" fmla="*/ 11362661 w 12192000"/>
              <a:gd name="connsiteY42" fmla="*/ 153085 h 2802467"/>
              <a:gd name="connsiteX43" fmla="*/ 11639412 w 12192000"/>
              <a:gd name="connsiteY43" fmla="*/ 104392 h 2802467"/>
              <a:gd name="connsiteX44" fmla="*/ 11914945 w 12192000"/>
              <a:gd name="connsiteY44" fmla="*/ 54648 h 2802467"/>
              <a:gd name="connsiteX45" fmla="*/ 12191696 w 12192000"/>
              <a:gd name="connsiteY45" fmla="*/ 2452 h 2802467"/>
              <a:gd name="connsiteX46" fmla="*/ 12191696 w 12192000"/>
              <a:gd name="connsiteY46" fmla="*/ 2236410 h 2802467"/>
              <a:gd name="connsiteX47" fmla="*/ 12192000 w 12192000"/>
              <a:gd name="connsiteY47" fmla="*/ 2236410 h 2802467"/>
              <a:gd name="connsiteX48" fmla="*/ 12192000 w 12192000"/>
              <a:gd name="connsiteY48" fmla="*/ 2802467 h 2802467"/>
              <a:gd name="connsiteX49" fmla="*/ 12191696 w 12192000"/>
              <a:gd name="connsiteY49" fmla="*/ 2802467 h 2802467"/>
              <a:gd name="connsiteX50" fmla="*/ 0 w 12192000"/>
              <a:gd name="connsiteY50" fmla="*/ 2802467 h 2802467"/>
              <a:gd name="connsiteX51" fmla="*/ 0 w 12192000"/>
              <a:gd name="connsiteY51" fmla="*/ 2236410 h 2802467"/>
              <a:gd name="connsiteX52" fmla="*/ 1 w 12192000"/>
              <a:gd name="connsiteY52" fmla="*/ 2236410 h 2802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2192000" h="2802467">
                <a:moveTo>
                  <a:pt x="1" y="0"/>
                </a:moveTo>
                <a:lnTo>
                  <a:pt x="71932" y="12261"/>
                </a:lnTo>
                <a:lnTo>
                  <a:pt x="282848" y="48342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3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6"/>
                </a:lnTo>
                <a:lnTo>
                  <a:pt x="2672421" y="349608"/>
                </a:lnTo>
                <a:lnTo>
                  <a:pt x="3057678" y="383587"/>
                </a:lnTo>
                <a:lnTo>
                  <a:pt x="3464881" y="414415"/>
                </a:lnTo>
                <a:lnTo>
                  <a:pt x="3889152" y="443840"/>
                </a:lnTo>
                <a:lnTo>
                  <a:pt x="4331710" y="471515"/>
                </a:lnTo>
                <a:lnTo>
                  <a:pt x="4558476" y="481323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6" y="521259"/>
                </a:lnTo>
                <a:lnTo>
                  <a:pt x="5995877" y="525462"/>
                </a:lnTo>
                <a:lnTo>
                  <a:pt x="6247026" y="525462"/>
                </a:lnTo>
                <a:lnTo>
                  <a:pt x="6500613" y="527564"/>
                </a:lnTo>
                <a:lnTo>
                  <a:pt x="6756639" y="525462"/>
                </a:lnTo>
                <a:lnTo>
                  <a:pt x="7016322" y="521259"/>
                </a:lnTo>
                <a:lnTo>
                  <a:pt x="7276005" y="517405"/>
                </a:lnTo>
                <a:lnTo>
                  <a:pt x="7539345" y="508998"/>
                </a:lnTo>
                <a:lnTo>
                  <a:pt x="7805124" y="500240"/>
                </a:lnTo>
                <a:lnTo>
                  <a:pt x="8070903" y="490081"/>
                </a:lnTo>
                <a:lnTo>
                  <a:pt x="8339121" y="475719"/>
                </a:lnTo>
                <a:lnTo>
                  <a:pt x="8609776" y="458553"/>
                </a:lnTo>
                <a:lnTo>
                  <a:pt x="8881651" y="442089"/>
                </a:lnTo>
                <a:lnTo>
                  <a:pt x="9153526" y="421070"/>
                </a:lnTo>
                <a:lnTo>
                  <a:pt x="9429058" y="395848"/>
                </a:lnTo>
                <a:lnTo>
                  <a:pt x="9700933" y="370626"/>
                </a:lnTo>
                <a:lnTo>
                  <a:pt x="9977684" y="341550"/>
                </a:lnTo>
                <a:lnTo>
                  <a:pt x="10255655" y="309672"/>
                </a:lnTo>
                <a:lnTo>
                  <a:pt x="10529968" y="276043"/>
                </a:lnTo>
                <a:lnTo>
                  <a:pt x="10807939" y="236808"/>
                </a:lnTo>
                <a:lnTo>
                  <a:pt x="11084690" y="194771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236410"/>
                </a:lnTo>
                <a:lnTo>
                  <a:pt x="12192000" y="2236410"/>
                </a:lnTo>
                <a:lnTo>
                  <a:pt x="12192000" y="2802467"/>
                </a:lnTo>
                <a:lnTo>
                  <a:pt x="12191696" y="2802467"/>
                </a:lnTo>
                <a:lnTo>
                  <a:pt x="0" y="2802467"/>
                </a:lnTo>
                <a:lnTo>
                  <a:pt x="0" y="2236410"/>
                </a:lnTo>
                <a:lnTo>
                  <a:pt x="1" y="223641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36916" y="4854346"/>
            <a:ext cx="10407602" cy="86802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>
                <a:solidFill>
                  <a:srgbClr val="EBEBEB"/>
                </a:solidFill>
              </a:rPr>
              <a:t>Introducing Okinawa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36917" y="5722374"/>
            <a:ext cx="10407602" cy="48792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HOLIDAY PARADISE OR “Base Island”?</a:t>
            </a:r>
          </a:p>
        </p:txBody>
      </p:sp>
    </p:spTree>
    <p:extLst>
      <p:ext uri="{BB962C8B-B14F-4D97-AF65-F5344CB8AC3E}">
        <p14:creationId xmlns:p14="http://schemas.microsoft.com/office/powerpoint/2010/main" val="14456180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248" y="196240"/>
            <a:ext cx="10795040" cy="140053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The battle of Okinawa </a:t>
            </a:r>
            <a:r>
              <a:rPr lang="en-US" dirty="0"/>
              <a:t>(April-June 1945)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48" y="1220434"/>
            <a:ext cx="7058722" cy="563756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292897" y="5061322"/>
            <a:ext cx="382480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A U.S. Marine Corps Stinson OY-1 </a:t>
            </a:r>
            <a:r>
              <a:rPr lang="en-US" sz="1400" i="1" dirty="0"/>
              <a:t>Sentinel</a:t>
            </a:r>
            <a:r>
              <a:rPr lang="en-US" sz="1400" dirty="0"/>
              <a:t> observation plane flies low over Naha, capital of Okinawa, ca. May 1945. ARC Identifier: 532379; NARA file no. 127-GR-106-121116; U.S. </a:t>
            </a:r>
            <a:r>
              <a:rPr lang="en-US" sz="1400" dirty="0" err="1"/>
              <a:t>www.defenseimagery.mil</a:t>
            </a:r>
            <a:r>
              <a:rPr lang="en-US" sz="1400" dirty="0"/>
              <a:t> photo no. HD-SN-99-02994.</a:t>
            </a:r>
          </a:p>
        </p:txBody>
      </p:sp>
      <p:sp>
        <p:nvSpPr>
          <p:cNvPr id="7" name="Rectangle 6"/>
          <p:cNvSpPr/>
          <p:nvPr/>
        </p:nvSpPr>
        <p:spPr>
          <a:xfrm>
            <a:off x="7292897" y="1220434"/>
            <a:ext cx="45980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battle was one of the bloodiest in the Pacific, with approximately 160,000 casualties on both sides: at least 75,000 Allied and 84,166–117,000 Japanese,</a:t>
            </a:r>
          </a:p>
          <a:p>
            <a:r>
              <a:rPr lang="en-US" dirty="0"/>
              <a:t>including Okinawans impressed into</a:t>
            </a:r>
          </a:p>
          <a:p>
            <a:r>
              <a:rPr lang="en-US" dirty="0"/>
              <a:t>uniform, died.</a:t>
            </a:r>
          </a:p>
          <a:p>
            <a:endParaRPr lang="en-US" dirty="0"/>
          </a:p>
          <a:p>
            <a:r>
              <a:rPr lang="en-US" dirty="0"/>
              <a:t>149,425 Okinawans were killed, committed suicide or went missing-- </a:t>
            </a:r>
          </a:p>
          <a:p>
            <a:r>
              <a:rPr lang="en-US" dirty="0"/>
              <a:t>a significant proportion of the pre-war local population, estimated at</a:t>
            </a:r>
          </a:p>
          <a:p>
            <a:r>
              <a:rPr lang="en-US" dirty="0"/>
              <a:t>300,000.</a:t>
            </a:r>
          </a:p>
        </p:txBody>
      </p:sp>
    </p:spTree>
    <p:extLst>
      <p:ext uri="{BB962C8B-B14F-4D97-AF65-F5344CB8AC3E}">
        <p14:creationId xmlns:p14="http://schemas.microsoft.com/office/powerpoint/2010/main" val="19336325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423" y="372515"/>
            <a:ext cx="9404723" cy="140053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An intensely militarized island</a:t>
            </a:r>
          </a:p>
        </p:txBody>
      </p:sp>
      <p:pic>
        <p:nvPicPr>
          <p:cNvPr id="4098" name="Picture 2" descr="https://www.ft.com/__origami/service/image/v2/images/raw/http%3A%2F%2Fcom.ft.imagepublish.prod.s3.amazonaws.com%2F7b0313a0-ce24-11de-a1ea-00144feabdc0?fit=scale-down&amp;source=next&amp;width=3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393" y="1418636"/>
            <a:ext cx="6010507" cy="4797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310930" y="1599531"/>
            <a:ext cx="473555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Okinawa Prefecture as a whole accounts for just 0.6% of Japan’s total land area, but is home to 75% of the territory occupied by US military bases in Japan.</a:t>
            </a:r>
          </a:p>
          <a:p>
            <a:endParaRPr lang="en-US" dirty="0"/>
          </a:p>
          <a:p>
            <a:r>
              <a:rPr lang="en-US" dirty="0"/>
              <a:t>Nearly 230 sq km – 10% of Okinawan land – is under US control.</a:t>
            </a:r>
          </a:p>
          <a:p>
            <a:endParaRPr lang="en-US" dirty="0"/>
          </a:p>
          <a:p>
            <a:r>
              <a:rPr lang="en-US" dirty="0"/>
              <a:t>Almost one fifth of the main island is off-limits to ordinary residents.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1200" dirty="0">
                <a:hlinkClick r:id="rId3"/>
              </a:rPr>
              <a:t>https://www.ft.com/content/a0b360b8-ce1b-11de-a1ea-00144feabdc0</a:t>
            </a:r>
            <a:endParaRPr lang="en-US" sz="12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2871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80585" y="149748"/>
            <a:ext cx="9404350" cy="1400175"/>
          </a:xfrm>
        </p:spPr>
        <p:txBody>
          <a:bodyPr/>
          <a:lstStyle/>
          <a:p>
            <a:r>
              <a:rPr lang="en-US" sz="3600" dirty="0">
                <a:solidFill>
                  <a:srgbClr val="FF0000"/>
                </a:solidFill>
              </a:rPr>
              <a:t>Higashi </a:t>
            </a:r>
            <a:r>
              <a:rPr lang="en-US" sz="3600" dirty="0" err="1">
                <a:solidFill>
                  <a:srgbClr val="FF0000"/>
                </a:solidFill>
              </a:rPr>
              <a:t>Mineo</a:t>
            </a:r>
            <a:r>
              <a:rPr lang="en-US" sz="3600" dirty="0">
                <a:solidFill>
                  <a:srgbClr val="FF0000"/>
                </a:solidFill>
              </a:rPr>
              <a:t>, </a:t>
            </a:r>
            <a:r>
              <a:rPr lang="en-US" sz="3600" i="1" dirty="0">
                <a:solidFill>
                  <a:srgbClr val="FF0000"/>
                </a:solidFill>
              </a:rPr>
              <a:t>Child of Okinawa </a:t>
            </a:r>
            <a:r>
              <a:rPr lang="en-US" sz="3600" dirty="0">
                <a:solidFill>
                  <a:srgbClr val="FF0000"/>
                </a:solidFill>
              </a:rPr>
              <a:t>(1971)</a:t>
            </a:r>
            <a:endParaRPr lang="en-US" sz="3600" i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ettingKoz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6815" y="876649"/>
            <a:ext cx="6583680" cy="4817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igashiMine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585" y="849835"/>
            <a:ext cx="3405913" cy="4870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903248" y="6385528"/>
            <a:ext cx="89767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http://takumasminkey.com/readingokinawa/styled-14/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DA1F8E-7AED-C8CE-3F07-559530A6AC41}"/>
              </a:ext>
            </a:extLst>
          </p:cNvPr>
          <p:cNvSpPr txBox="1"/>
          <p:nvPr/>
        </p:nvSpPr>
        <p:spPr>
          <a:xfrm>
            <a:off x="903248" y="5921829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(b. 1938)</a:t>
            </a:r>
          </a:p>
        </p:txBody>
      </p:sp>
    </p:spTree>
    <p:extLst>
      <p:ext uri="{BB962C8B-B14F-4D97-AF65-F5344CB8AC3E}">
        <p14:creationId xmlns:p14="http://schemas.microsoft.com/office/powerpoint/2010/main" val="1824407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51729-8E66-1865-58F4-D4E73140E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Lecture overview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84E327-8DAB-8C42-C8C7-089D02EC200C}"/>
              </a:ext>
            </a:extLst>
          </p:cNvPr>
          <p:cNvSpPr txBox="1"/>
          <p:nvPr/>
        </p:nvSpPr>
        <p:spPr>
          <a:xfrm>
            <a:off x="1727509" y="1626552"/>
            <a:ext cx="769952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en-US" sz="3600" dirty="0"/>
              <a:t>The pre-history of postwar military sex work</a:t>
            </a:r>
          </a:p>
          <a:p>
            <a:pPr marL="514350" indent="-514350">
              <a:buAutoNum type="arabicPeriod"/>
            </a:pPr>
            <a:r>
              <a:rPr lang="en-US" sz="3600" dirty="0"/>
              <a:t>Why has the US military tacitly (or more actively) sanctioned commercial sex work?</a:t>
            </a:r>
          </a:p>
          <a:p>
            <a:pPr marL="514350" indent="-514350">
              <a:buAutoNum type="arabicPeriod"/>
            </a:pPr>
            <a:r>
              <a:rPr lang="en-US" sz="3600" dirty="0"/>
              <a:t>What complicates the business of ‘managing sex’?</a:t>
            </a:r>
          </a:p>
          <a:p>
            <a:pPr marL="514350" indent="-514350">
              <a:buAutoNum type="arabicPeriod"/>
            </a:pPr>
            <a:r>
              <a:rPr lang="en-US" sz="3600" dirty="0"/>
              <a:t>Introducing Okinawa</a:t>
            </a:r>
          </a:p>
        </p:txBody>
      </p:sp>
    </p:spTree>
    <p:extLst>
      <p:ext uri="{BB962C8B-B14F-4D97-AF65-F5344CB8AC3E}">
        <p14:creationId xmlns:p14="http://schemas.microsoft.com/office/powerpoint/2010/main" val="926369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9763" y="6213451"/>
            <a:ext cx="511870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Watch a short PBS video about prostitution during the US Civil War:</a:t>
            </a:r>
          </a:p>
          <a:p>
            <a:r>
              <a:rPr lang="en-US" sz="1200" dirty="0">
                <a:hlinkClick r:id="rId2"/>
              </a:rPr>
              <a:t>https://www.pbs.org/video/the-dig-civil-war-prostitution-9y8b5c/</a:t>
            </a:r>
            <a:endParaRPr lang="en-US" sz="1200" dirty="0"/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02916" y="118182"/>
            <a:ext cx="9404723" cy="140053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The US Civil War (1861-65)</a:t>
            </a:r>
          </a:p>
        </p:txBody>
      </p:sp>
      <p:pic>
        <p:nvPicPr>
          <p:cNvPr id="1028" name="Picture 4" descr="80411HOOK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8993" y="0"/>
            <a:ext cx="4538590" cy="4746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7348654" y="4857005"/>
            <a:ext cx="473926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Maj. Gen. Joseph "Fighting Joe" Hooker made a term for prostitutes more popular.</a:t>
            </a:r>
          </a:p>
          <a:p>
            <a:endParaRPr lang="en-US" dirty="0"/>
          </a:p>
          <a:p>
            <a:r>
              <a:rPr lang="en-US" sz="1200" dirty="0"/>
              <a:t>COURTESY OF THE ARMY HERITAGE AND EDUCATION CENTER</a:t>
            </a:r>
          </a:p>
          <a:p>
            <a:r>
              <a:rPr lang="en-US" sz="1200" dirty="0">
                <a:hlinkClick r:id="rId4"/>
              </a:rPr>
              <a:t>https://www.stripes.com/blogs-archive/the-rumor-doctor/the-rumor-doctor-1.104348/do-hookers-owe-their-moniker-to-a-civil-war-general-1.142179#.Xhrp_-tb9E4</a:t>
            </a:r>
            <a:endParaRPr lang="en-US" sz="1200" dirty="0"/>
          </a:p>
          <a:p>
            <a:endParaRPr lang="en-US" sz="1200" dirty="0"/>
          </a:p>
        </p:txBody>
      </p:sp>
      <p:pic>
        <p:nvPicPr>
          <p:cNvPr id="1030" name="Picture 6" descr=" license to protect sex workers, signed by George Spalding circa 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916" y="953292"/>
            <a:ext cx="7100013" cy="424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52563" y="5200734"/>
            <a:ext cx="673925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 license to protect sex workers, signed by George Spalding circa 1863. Courtesy of the National Archives.</a:t>
            </a:r>
          </a:p>
          <a:p>
            <a:r>
              <a:rPr lang="en-US" sz="1400" dirty="0">
                <a:hlinkClick r:id="rId6"/>
              </a:rPr>
              <a:t>https://www.history.com/news/civil-war-prostitution-nashville</a:t>
            </a:r>
            <a:endParaRPr lang="en-US" sz="1400" dirty="0"/>
          </a:p>
          <a:p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365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004" y="410320"/>
            <a:ext cx="9404723" cy="140053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World War II and its aftermath</a:t>
            </a:r>
          </a:p>
        </p:txBody>
      </p:sp>
      <p:sp>
        <p:nvSpPr>
          <p:cNvPr id="3" name="Rectangle 2"/>
          <p:cNvSpPr/>
          <p:nvPr/>
        </p:nvSpPr>
        <p:spPr>
          <a:xfrm>
            <a:off x="8619892" y="4286250"/>
            <a:ext cx="357210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“one Army report</a:t>
            </a:r>
            <a:r>
              <a:rPr lang="is-IS" dirty="0"/>
              <a:t>…</a:t>
            </a:r>
            <a:r>
              <a:rPr lang="en-US" dirty="0"/>
              <a:t> estimated 80 percent of single men and 50 percent of married [American] men would have sex during their stay in Europe.”</a:t>
            </a:r>
          </a:p>
          <a:p>
            <a:r>
              <a:rPr lang="en-US" dirty="0"/>
              <a:t>Mary Louise Roberts</a:t>
            </a:r>
          </a:p>
          <a:p>
            <a:r>
              <a:rPr lang="en-US" sz="1200" dirty="0">
                <a:hlinkClick r:id="rId2"/>
              </a:rPr>
              <a:t>https://www.npr.org/2013/05/31/187350487/sex-overseas-what-soldiers-do-complicates-wwii-history</a:t>
            </a:r>
            <a:endParaRPr lang="en-US" sz="1200" dirty="0"/>
          </a:p>
          <a:p>
            <a:endParaRPr lang="en-US" dirty="0"/>
          </a:p>
        </p:txBody>
      </p:sp>
      <p:pic>
        <p:nvPicPr>
          <p:cNvPr id="2050" name="Picture 2" descr="hat Soldiers D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161" y="0"/>
            <a:ext cx="3032203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e dark side of D-DA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4743"/>
            <a:ext cx="5330283" cy="533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81394" y="2534939"/>
            <a:ext cx="28658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“Newly released documents show that French complained in droves about American servicemen having sex in the streets.” </a:t>
            </a:r>
          </a:p>
          <a:p>
            <a:endParaRPr lang="en-US" sz="1200" dirty="0"/>
          </a:p>
          <a:p>
            <a:r>
              <a:rPr lang="en-US" sz="1200" dirty="0" err="1"/>
              <a:t>Charbonnier</a:t>
            </a:r>
            <a:r>
              <a:rPr lang="en-US" sz="1200" dirty="0"/>
              <a:t>/Gamma-</a:t>
            </a:r>
            <a:r>
              <a:rPr lang="en-US" sz="1200" dirty="0" err="1"/>
              <a:t>Rapho</a:t>
            </a:r>
            <a:r>
              <a:rPr lang="en-US" sz="1200" dirty="0"/>
              <a:t>/Getty Images </a:t>
            </a:r>
          </a:p>
        </p:txBody>
      </p:sp>
      <p:sp>
        <p:nvSpPr>
          <p:cNvPr id="5" name="Rectangle 4"/>
          <p:cNvSpPr/>
          <p:nvPr/>
        </p:nvSpPr>
        <p:spPr>
          <a:xfrm>
            <a:off x="81776" y="6264072"/>
            <a:ext cx="69769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https://nypost.com/2013/06/16/the-dark-side-of-d-day/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784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9994" y="129333"/>
            <a:ext cx="9404723" cy="140053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“Non-fraternization”</a:t>
            </a:r>
          </a:p>
        </p:txBody>
      </p:sp>
      <p:pic>
        <p:nvPicPr>
          <p:cNvPr id="6" name="Buchenwald_Samuelson_62779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89994" y="918807"/>
            <a:ext cx="4182367" cy="5939193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droppedImage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4842730" y="918807"/>
            <a:ext cx="4189758" cy="5939193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Box 7"/>
          <p:cNvSpPr txBox="1"/>
          <p:nvPr/>
        </p:nvSpPr>
        <p:spPr>
          <a:xfrm>
            <a:off x="9032488" y="1826300"/>
            <a:ext cx="2980303" cy="4616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Left:</a:t>
            </a:r>
            <a:r>
              <a:rPr lang="en-US" dirty="0"/>
              <a:t> A 1945 US army</a:t>
            </a:r>
          </a:p>
          <a:p>
            <a:r>
              <a:rPr lang="en-US" dirty="0"/>
              <a:t>poster warns GIs not</a:t>
            </a:r>
          </a:p>
          <a:p>
            <a:r>
              <a:rPr lang="en-US" dirty="0"/>
              <a:t>to “fraternize,” using</a:t>
            </a:r>
          </a:p>
          <a:p>
            <a:r>
              <a:rPr lang="en-US" dirty="0"/>
              <a:t>images from newly</a:t>
            </a:r>
          </a:p>
          <a:p>
            <a:r>
              <a:rPr lang="en-US" dirty="0"/>
              <a:t>liberated Nazi camps</a:t>
            </a:r>
          </a:p>
          <a:p>
            <a:r>
              <a:rPr lang="en-US" dirty="0"/>
              <a:t>to underscore the point.</a:t>
            </a:r>
          </a:p>
          <a:p>
            <a:endParaRPr lang="en-US" dirty="0"/>
          </a:p>
          <a:p>
            <a:r>
              <a:rPr lang="en-US" sz="1400" dirty="0"/>
              <a:t>Credit: US Holocaust</a:t>
            </a:r>
          </a:p>
          <a:p>
            <a:r>
              <a:rPr lang="en-US" sz="1400" dirty="0"/>
              <a:t>Memorial Museum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Right</a:t>
            </a:r>
            <a:r>
              <a:rPr lang="en-US" dirty="0"/>
              <a:t>: photo from an</a:t>
            </a:r>
          </a:p>
          <a:p>
            <a:r>
              <a:rPr lang="en-US" dirty="0"/>
              <a:t>GI’s scrapbook.</a:t>
            </a:r>
          </a:p>
          <a:p>
            <a:r>
              <a:rPr lang="en-US" dirty="0"/>
              <a:t>caption reads:</a:t>
            </a:r>
          </a:p>
          <a:p>
            <a:r>
              <a:rPr lang="en-US" dirty="0"/>
              <a:t>“Two buddies. Three girls.</a:t>
            </a:r>
          </a:p>
          <a:p>
            <a:r>
              <a:rPr lang="en-US" dirty="0"/>
              <a:t>Not bad.”</a:t>
            </a:r>
          </a:p>
          <a:p>
            <a:endParaRPr lang="en-US" dirty="0"/>
          </a:p>
          <a:p>
            <a:r>
              <a:rPr lang="en-US" sz="1400" dirty="0"/>
              <a:t>Credit: unknown</a:t>
            </a:r>
          </a:p>
        </p:txBody>
      </p:sp>
    </p:spTree>
    <p:extLst>
      <p:ext uri="{BB962C8B-B14F-4D97-AF65-F5344CB8AC3E}">
        <p14:creationId xmlns:p14="http://schemas.microsoft.com/office/powerpoint/2010/main" val="1760024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818" y="140484"/>
            <a:ext cx="9404723" cy="140053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Italy and Germany</a:t>
            </a:r>
          </a:p>
        </p:txBody>
      </p:sp>
      <p:pic>
        <p:nvPicPr>
          <p:cNvPr id="3074" name="Picture 2" descr="omen in Naples turning to prostitution in 19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817" y="1052622"/>
            <a:ext cx="6047011" cy="5043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55818" y="6058639"/>
            <a:ext cx="643916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Italy 1944 – Office of Medical History, U.S. Army Medical Department</a:t>
            </a:r>
          </a:p>
          <a:p>
            <a:r>
              <a:rPr lang="en-US" sz="1200" dirty="0">
                <a:hlinkClick r:id="rId3"/>
              </a:rPr>
              <a:t>https://bethelatwar.org/2014/08/14/letters-to-and-from-bethel-the-crash-of-ruin</a:t>
            </a:r>
            <a:r>
              <a:rPr lang="en-US" dirty="0">
                <a:hlinkClick r:id="rId3"/>
              </a:rPr>
              <a:t>/</a:t>
            </a:r>
            <a:endParaRPr lang="en-US" dirty="0"/>
          </a:p>
          <a:p>
            <a:endParaRPr lang="en-US" dirty="0"/>
          </a:p>
        </p:txBody>
      </p:sp>
      <p:pic>
        <p:nvPicPr>
          <p:cNvPr id="5" name="50626572-fraternization-of-american-troops-with-german-gettyimages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5628" y="0"/>
            <a:ext cx="5307690" cy="531589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3"/>
          <p:cNvSpPr txBox="1"/>
          <p:nvPr/>
        </p:nvSpPr>
        <p:spPr>
          <a:xfrm>
            <a:off x="6694982" y="5310523"/>
            <a:ext cx="549701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“Fraternization”– any social interaction with </a:t>
            </a:r>
          </a:p>
          <a:p>
            <a:r>
              <a:rPr lang="en-US" dirty="0"/>
              <a:t>German civilians-- which the military attempted</a:t>
            </a:r>
          </a:p>
          <a:p>
            <a:r>
              <a:rPr lang="en-US" dirty="0"/>
              <a:t>to ban in Germany in the spring/summer of</a:t>
            </a:r>
          </a:p>
          <a:p>
            <a:r>
              <a:rPr lang="en-US" dirty="0"/>
              <a:t>1945 became a major story in the US press.</a:t>
            </a:r>
          </a:p>
          <a:p>
            <a:r>
              <a:rPr lang="en-US" dirty="0"/>
              <a:t>The “F-” word became a euphemism.</a:t>
            </a:r>
          </a:p>
        </p:txBody>
      </p:sp>
    </p:spTree>
    <p:extLst>
      <p:ext uri="{BB962C8B-B14F-4D97-AF65-F5344CB8AC3E}">
        <p14:creationId xmlns:p14="http://schemas.microsoft.com/office/powerpoint/2010/main" val="1798245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796" y="308419"/>
            <a:ext cx="9404723" cy="140053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Postwar Japan</a:t>
            </a:r>
          </a:p>
        </p:txBody>
      </p:sp>
      <p:pic>
        <p:nvPicPr>
          <p:cNvPr id="3" name="Welcome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237786"/>
            <a:ext cx="7426712" cy="5620214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3"/>
          <p:cNvSpPr txBox="1"/>
          <p:nvPr/>
        </p:nvSpPr>
        <p:spPr>
          <a:xfrm>
            <a:off x="7516581" y="1619073"/>
            <a:ext cx="3794629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Japanese government </a:t>
            </a:r>
          </a:p>
          <a:p>
            <a:r>
              <a:rPr lang="en-US" dirty="0"/>
              <a:t>backing, </a:t>
            </a:r>
            <a:r>
              <a:rPr lang="en-US" b="1" dirty="0">
                <a:solidFill>
                  <a:schemeClr val="accent1"/>
                </a:solidFill>
              </a:rPr>
              <a:t>“Recreation and </a:t>
            </a:r>
          </a:p>
          <a:p>
            <a:r>
              <a:rPr lang="en-US" b="1" dirty="0">
                <a:solidFill>
                  <a:schemeClr val="accent1"/>
                </a:solidFill>
              </a:rPr>
              <a:t>Amusement Associations” </a:t>
            </a:r>
            <a:r>
              <a:rPr lang="en-US" dirty="0"/>
              <a:t>(RAA)</a:t>
            </a:r>
          </a:p>
          <a:p>
            <a:r>
              <a:rPr lang="en-US" dirty="0"/>
              <a:t>provided brothels for US</a:t>
            </a:r>
          </a:p>
          <a:p>
            <a:r>
              <a:rPr lang="en-US" dirty="0"/>
              <a:t>occupation troops in the early</a:t>
            </a:r>
          </a:p>
          <a:p>
            <a:r>
              <a:rPr lang="en-US" dirty="0"/>
              <a:t>months of Japan’s postwar </a:t>
            </a:r>
          </a:p>
          <a:p>
            <a:r>
              <a:rPr lang="en-US" dirty="0"/>
              <a:t>occupation.</a:t>
            </a:r>
          </a:p>
          <a:p>
            <a:endParaRPr lang="en-US" dirty="0"/>
          </a:p>
          <a:p>
            <a:r>
              <a:rPr lang="en-US" dirty="0"/>
              <a:t>The US Eighth Army initially</a:t>
            </a:r>
          </a:p>
          <a:p>
            <a:r>
              <a:rPr lang="en-US" dirty="0"/>
              <a:t>gave tacit consent to this</a:t>
            </a:r>
          </a:p>
          <a:p>
            <a:r>
              <a:rPr lang="en-US" dirty="0"/>
              <a:t>arrangement.</a:t>
            </a:r>
          </a:p>
        </p:txBody>
      </p:sp>
      <p:sp>
        <p:nvSpPr>
          <p:cNvPr id="5" name="Rectangle 4"/>
          <p:cNvSpPr/>
          <p:nvPr/>
        </p:nvSpPr>
        <p:spPr>
          <a:xfrm>
            <a:off x="7426712" y="5257562"/>
            <a:ext cx="494531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dirty="0">
                <a:solidFill>
                  <a:srgbClr val="FFFFFF"/>
                </a:solidFill>
                <a:ea typeface="Times"/>
                <a:cs typeface="Times"/>
                <a:sym typeface="Times"/>
              </a:rPr>
              <a:t>“In this undated image released by the Yokosuka City Council in Japan, U.S. sailors gather in front of a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dirty="0" err="1">
                <a:solidFill>
                  <a:srgbClr val="FFFFFF"/>
                </a:solidFill>
                <a:ea typeface="Times"/>
                <a:cs typeface="Times"/>
                <a:sym typeface="Times"/>
              </a:rPr>
              <a:t>Yasu-ura</a:t>
            </a:r>
            <a:r>
              <a:rPr lang="en-US" sz="1400" dirty="0">
                <a:solidFill>
                  <a:srgbClr val="FFFFFF"/>
                </a:solidFill>
                <a:ea typeface="Times"/>
                <a:cs typeface="Times"/>
                <a:sym typeface="Times"/>
              </a:rPr>
              <a:t> House "comfort station" in Yokosuka, south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dirty="0">
                <a:solidFill>
                  <a:srgbClr val="FFFFFF"/>
                </a:solidFill>
                <a:ea typeface="Times"/>
                <a:cs typeface="Times"/>
                <a:sym typeface="Times"/>
              </a:rPr>
              <a:t>of Tokyo.”(AP Photo/Yokosuka City Council, HO)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endParaRPr lang="en-US" sz="1400" dirty="0">
              <a:solidFill>
                <a:srgbClr val="FFFFFF"/>
              </a:solidFill>
              <a:latin typeface="Times"/>
              <a:ea typeface="Times"/>
              <a:cs typeface="Times"/>
              <a:sym typeface="Times"/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u="sng" dirty="0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  <a:hlinkClick r:id="rId3"/>
              </a:rPr>
              <a:t>http://navy.memorieshop.com/World-Ports/Japan/Comfort-Women.html</a:t>
            </a:r>
            <a:endParaRPr lang="en-US" sz="1400" dirty="0">
              <a:solidFill>
                <a:srgbClr val="FFFFFF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07732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737" y="141430"/>
            <a:ext cx="9404723" cy="140053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South Korea: 1945 -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4921" y="0"/>
            <a:ext cx="5137079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96537" y="635309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Right: Soldier posing with two women at a Korean brothel (1952)</a:t>
            </a:r>
            <a:endParaRPr lang="en-US" sz="1200" dirty="0">
              <a:hlinkClick r:id="rId3"/>
            </a:endParaRPr>
          </a:p>
          <a:p>
            <a:r>
              <a:rPr lang="en-US" sz="1200" dirty="0">
                <a:hlinkClick r:id="rId3"/>
              </a:rPr>
              <a:t>https://cdm15730.contentdm.oclc.org/digital/collection/p15730coll5/id/1550</a:t>
            </a:r>
            <a:endParaRPr lang="en-US" sz="1200" dirty="0"/>
          </a:p>
          <a:p>
            <a:endParaRPr lang="en-US" sz="1200" dirty="0"/>
          </a:p>
        </p:txBody>
      </p:sp>
      <p:pic>
        <p:nvPicPr>
          <p:cNvPr id="6146" name="Picture 2" descr="outh Korean Prostitutes Driven To Demand Government Recogni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737" y="841695"/>
            <a:ext cx="6800850" cy="452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32505" y="5366070"/>
            <a:ext cx="706003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 South Korean sex worker leaves her shop in Seoul. [Getty]</a:t>
            </a:r>
          </a:p>
          <a:p>
            <a:r>
              <a:rPr lang="en-US" sz="1200" dirty="0">
                <a:hlinkClick r:id="rId5"/>
              </a:rPr>
              <a:t>https://www.politico.eu/article/my-body-was-not-mine-but-the-u-s-militarys/</a:t>
            </a:r>
            <a:endParaRPr lang="en-US" sz="12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635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1806</TotalTime>
  <Words>2034</Words>
  <Application>Microsoft Macintosh PowerPoint</Application>
  <PresentationFormat>Widescreen</PresentationFormat>
  <Paragraphs>183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Arial</vt:lpstr>
      <vt:lpstr>Century Gothic</vt:lpstr>
      <vt:lpstr>Open Sans</vt:lpstr>
      <vt:lpstr>Times</vt:lpstr>
      <vt:lpstr>Wingdings 3</vt:lpstr>
      <vt:lpstr>Ion</vt:lpstr>
      <vt:lpstr>The US military and the commercial sex industry</vt:lpstr>
      <vt:lpstr>An entangled history</vt:lpstr>
      <vt:lpstr>Lecture overview</vt:lpstr>
      <vt:lpstr>The US Civil War (1861-65)</vt:lpstr>
      <vt:lpstr>World War II and its aftermath</vt:lpstr>
      <vt:lpstr>“Non-fraternization”</vt:lpstr>
      <vt:lpstr>Italy and Germany</vt:lpstr>
      <vt:lpstr>Postwar Japan</vt:lpstr>
      <vt:lpstr>South Korea: 1945 -</vt:lpstr>
      <vt:lpstr>The Vietnam War:  R&amp;R</vt:lpstr>
      <vt:lpstr>An ongoing issue</vt:lpstr>
      <vt:lpstr>Why has the military tacitly (or more actively) condoned servicemen’s purchase of sex?</vt:lpstr>
      <vt:lpstr>The alternative: abstinence campaigns</vt:lpstr>
      <vt:lpstr>PowerPoint Presentation</vt:lpstr>
      <vt:lpstr>Male heterosexual prerogative— or imperative?</vt:lpstr>
      <vt:lpstr>Military sex ed as infection-prevention</vt:lpstr>
      <vt:lpstr>PowerPoint Presentation</vt:lpstr>
      <vt:lpstr>PowerPoint Presentation</vt:lpstr>
      <vt:lpstr>“Containment”</vt:lpstr>
      <vt:lpstr>Complications</vt:lpstr>
      <vt:lpstr>The fallacy of the “buffer” thesis</vt:lpstr>
      <vt:lpstr>US-host nation tensions</vt:lpstr>
      <vt:lpstr>Bi-national children: abandonment/adoption</vt:lpstr>
      <vt:lpstr>Introducing Okinawa</vt:lpstr>
      <vt:lpstr>The battle of Okinawa (April-June 1945)</vt:lpstr>
      <vt:lpstr>An intensely militarized island</vt:lpstr>
      <vt:lpstr>Higashi Mineo, Child of Okinawa (1971)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US military and the commercial sex industry</dc:title>
  <dc:creator>Susan Carruthers</dc:creator>
  <cp:lastModifiedBy>Carruthers, Susan</cp:lastModifiedBy>
  <cp:revision>41</cp:revision>
  <dcterms:created xsi:type="dcterms:W3CDTF">2020-01-12T09:11:40Z</dcterms:created>
  <dcterms:modified xsi:type="dcterms:W3CDTF">2023-10-12T05:58:28Z</dcterms:modified>
</cp:coreProperties>
</file>