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83" r:id="rId7"/>
    <p:sldId id="261" r:id="rId8"/>
    <p:sldId id="262" r:id="rId9"/>
    <p:sldId id="263" r:id="rId10"/>
    <p:sldId id="264" r:id="rId11"/>
    <p:sldId id="265" r:id="rId12"/>
    <p:sldId id="267" r:id="rId13"/>
    <p:sldId id="266" r:id="rId14"/>
    <p:sldId id="268" r:id="rId15"/>
    <p:sldId id="270" r:id="rId16"/>
    <p:sldId id="272" r:id="rId17"/>
    <p:sldId id="273" r:id="rId18"/>
    <p:sldId id="282" r:id="rId19"/>
    <p:sldId id="274" r:id="rId20"/>
    <p:sldId id="275" r:id="rId21"/>
    <p:sldId id="278" r:id="rId22"/>
    <p:sldId id="279" r:id="rId23"/>
    <p:sldId id="276"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745"/>
  </p:normalViewPr>
  <p:slideViewPr>
    <p:cSldViewPr snapToGrid="0" snapToObjects="1">
      <p:cViewPr varScale="1">
        <p:scale>
          <a:sx n="112" d="100"/>
          <a:sy n="112" d="100"/>
        </p:scale>
        <p:origin x="3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1/19/20</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1/19/20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1/19/20</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1/19/20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1/19/20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1/19/20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1/19/20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1/19/20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1/19/20</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hyperlink" Target="https://www.housing.af.mil/Home/Units/Okinawa/" TargetMode="External"/><Relationship Id="rId1" Type="http://schemas.openxmlformats.org/officeDocument/2006/relationships/slideLayout" Target="../slideLayouts/slideLayout7.xml"/><Relationship Id="rId2" Type="http://schemas.openxmlformats.org/officeDocument/2006/relationships/image" Target="../media/image10.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14.tiff"/><Relationship Id="rId5" Type="http://schemas.openxmlformats.org/officeDocument/2006/relationships/hyperlink" Target="https://apjjf.org/2019/21/Crissey.html" TargetMode="External"/><Relationship Id="rId1" Type="http://schemas.openxmlformats.org/officeDocument/2006/relationships/slideLayout" Target="../slideLayouts/slideLayout7.xml"/><Relationship Id="rId2" Type="http://schemas.openxmlformats.org/officeDocument/2006/relationships/image" Target="../media/image12.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latimes.com/archives/la-xpm-1993-08-12-mn-23077-story.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americanhistory.si.edu/blog/2011/09/pregnant-in-uniform.html" TargetMode="External"/><Relationship Id="rId4" Type="http://schemas.openxmlformats.org/officeDocument/2006/relationships/hyperlink" Target="https://www.public.navy.mil/bupers-npc/support/uniforms/uniformregulations/chapter6/Pages/6701.aspx" TargetMode="External"/><Relationship Id="rId1" Type="http://schemas.openxmlformats.org/officeDocument/2006/relationships/slideLayout" Target="../slideLayouts/slideLayout7.xml"/><Relationship Id="rId2" Type="http://schemas.openxmlformats.org/officeDocument/2006/relationships/image" Target="../media/image16.tiff"/></Relationships>
</file>

<file path=ppt/slides/_rels/slide19.xml.rels><?xml version="1.0" encoding="UTF-8" standalone="yes"?>
<Relationships xmlns="http://schemas.openxmlformats.org/package/2006/relationships"><Relationship Id="rId3" Type="http://schemas.openxmlformats.org/officeDocument/2006/relationships/hyperlink" Target="https://coyotelegal.com/2013/11/27/good-news-for-military-families/" TargetMode="External"/><Relationship Id="rId4" Type="http://schemas.openxmlformats.org/officeDocument/2006/relationships/image" Target="../media/image18.jpeg"/><Relationship Id="rId5" Type="http://schemas.openxmlformats.org/officeDocument/2006/relationships/hyperlink" Target="https://www.airforcetimes.com/news/your-air-force/2017/04/29/new-air-force-policy-gives-new-mothers-12-months-to-decide-if-they-want-to-stay-in-uniform/" TargetMode="External"/><Relationship Id="rId1" Type="http://schemas.openxmlformats.org/officeDocument/2006/relationships/slideLayout" Target="../slideLayouts/slideLayout7.xml"/><Relationship Id="rId2" Type="http://schemas.openxmlformats.org/officeDocument/2006/relationships/image" Target="../media/image17.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tiff"/><Relationship Id="rId3" Type="http://schemas.openxmlformats.org/officeDocument/2006/relationships/hyperlink" Target="https://www.militaryfamily.org/about-u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tiff"/><Relationship Id="rId3" Type="http://schemas.openxmlformats.org/officeDocument/2006/relationships/hyperlink" Target="https://www.supertintin.com/blog/skype-recorder/the-soldiers-story-a-skype-video-call-testimony"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https://www.military.com/daily-news/2019/09/26/military-suicide-rates-hit-record-high-2018.html" TargetMode="External"/><Relationship Id="rId1" Type="http://schemas.openxmlformats.org/officeDocument/2006/relationships/slideLayout" Target="../slideLayouts/slideLayout7.xml"/><Relationship Id="rId2" Type="http://schemas.openxmlformats.org/officeDocument/2006/relationships/hyperlink" Target="https://www.military.com/author/patricia-kime"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hewinnower.com/papers/49-a-critical-examination-of-the-u-s-army-s-comprehensive-soldier-fitness-program" TargetMode="External"/><Relationship Id="rId4" Type="http://schemas.openxmlformats.org/officeDocument/2006/relationships/hyperlink" Target="https://www.army.mil/article/113208/comprehensive_soldier_and_family_fitness_expands_resilience_training_to_army_leaders" TargetMode="External"/><Relationship Id="rId1" Type="http://schemas.openxmlformats.org/officeDocument/2006/relationships/slideLayout" Target="../slideLayouts/slideLayout7.xml"/><Relationship Id="rId2" Type="http://schemas.openxmlformats.org/officeDocument/2006/relationships/image" Target="../media/image21.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tiff"/><Relationship Id="rId3" Type="http://schemas.openxmlformats.org/officeDocument/2006/relationships/hyperlink" Target="https://www.strongbonds.org/"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tiff"/><Relationship Id="rId3" Type="http://schemas.openxmlformats.org/officeDocument/2006/relationships/image" Target="../media/image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uglyhedgehog.com/t-318512-1.html" TargetMode="External"/><Relationship Id="rId4" Type="http://schemas.openxmlformats.org/officeDocument/2006/relationships/image" Target="../media/image8.tiff"/><Relationship Id="rId5" Type="http://schemas.openxmlformats.org/officeDocument/2006/relationships/hyperlink" Target="https://digitalcollections.nypl.org/divisions/schomburg-center-for-research-in-black-culture-photographs-and-prints-division" TargetMode="External"/><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Domestication</a:t>
            </a:r>
            <a:endParaRPr lang="en-US" dirty="0"/>
          </a:p>
        </p:txBody>
      </p:sp>
      <p:sp>
        <p:nvSpPr>
          <p:cNvPr id="3" name="Subtitle 2"/>
          <p:cNvSpPr>
            <a:spLocks noGrp="1"/>
          </p:cNvSpPr>
          <p:nvPr>
            <p:ph type="subTitle" idx="1"/>
          </p:nvPr>
        </p:nvSpPr>
        <p:spPr>
          <a:xfrm>
            <a:off x="1257301" y="4777380"/>
            <a:ext cx="8723312" cy="861420"/>
          </a:xfrm>
        </p:spPr>
        <p:txBody>
          <a:bodyPr>
            <a:normAutofit/>
          </a:bodyPr>
          <a:lstStyle/>
          <a:p>
            <a:r>
              <a:rPr lang="en-US" sz="2400" dirty="0" smtClean="0"/>
              <a:t>A “family friendly” military?</a:t>
            </a:r>
            <a:endParaRPr lang="en-US" sz="2400" dirty="0"/>
          </a:p>
        </p:txBody>
      </p:sp>
    </p:spTree>
    <p:extLst>
      <p:ext uri="{BB962C8B-B14F-4D97-AF65-F5344CB8AC3E}">
        <p14:creationId xmlns:p14="http://schemas.microsoft.com/office/powerpoint/2010/main" val="295573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447358"/>
            <a:ext cx="8761413" cy="708025"/>
          </a:xfrm>
        </p:spPr>
        <p:txBody>
          <a:bodyPr/>
          <a:lstStyle/>
          <a:p>
            <a:r>
              <a:rPr lang="en-US" b="1" dirty="0" smtClean="0">
                <a:solidFill>
                  <a:schemeClr val="accent2"/>
                </a:solidFill>
              </a:rPr>
              <a:t>The rise of overseas</a:t>
            </a:r>
            <a:br>
              <a:rPr lang="en-US" b="1" dirty="0" smtClean="0">
                <a:solidFill>
                  <a:schemeClr val="accent2"/>
                </a:solidFill>
              </a:rPr>
            </a:br>
            <a:r>
              <a:rPr lang="en-US" b="1" dirty="0" smtClean="0">
                <a:solidFill>
                  <a:schemeClr val="accent2"/>
                </a:solidFill>
              </a:rPr>
              <a:t> “America Towns”</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7269480" y="0"/>
            <a:ext cx="4742237" cy="6546216"/>
          </a:xfrm>
          <a:prstGeom prst="rect">
            <a:avLst/>
          </a:prstGeom>
        </p:spPr>
      </p:pic>
      <p:pic>
        <p:nvPicPr>
          <p:cNvPr id="4" name="Picture 3"/>
          <p:cNvPicPr>
            <a:picLocks noChangeAspect="1"/>
          </p:cNvPicPr>
          <p:nvPr/>
        </p:nvPicPr>
        <p:blipFill>
          <a:blip r:embed="rId3"/>
          <a:stretch>
            <a:fillRect/>
          </a:stretch>
        </p:blipFill>
        <p:spPr>
          <a:xfrm>
            <a:off x="681429" y="1835150"/>
            <a:ext cx="5593641" cy="3194050"/>
          </a:xfrm>
          <a:prstGeom prst="rect">
            <a:avLst/>
          </a:prstGeom>
        </p:spPr>
      </p:pic>
      <p:sp>
        <p:nvSpPr>
          <p:cNvPr id="5" name="Rectangle 4"/>
          <p:cNvSpPr/>
          <p:nvPr/>
        </p:nvSpPr>
        <p:spPr>
          <a:xfrm>
            <a:off x="595889" y="5385801"/>
            <a:ext cx="5764720" cy="646331"/>
          </a:xfrm>
          <a:prstGeom prst="rect">
            <a:avLst/>
          </a:prstGeom>
        </p:spPr>
        <p:txBody>
          <a:bodyPr wrap="none">
            <a:spAutoFit/>
          </a:bodyPr>
          <a:lstStyle/>
          <a:p>
            <a:r>
              <a:rPr lang="en-US" dirty="0">
                <a:hlinkClick r:id="rId4"/>
              </a:rPr>
              <a:t>https://www.housing.af.mil/Home/Units/Okinawa</a:t>
            </a:r>
            <a:r>
              <a:rPr lang="en-US" dirty="0" smtClean="0">
                <a:hlinkClick r:id="rId4"/>
              </a:rPr>
              <a:t>/</a:t>
            </a:r>
            <a:endParaRPr lang="en-US" dirty="0" smtClean="0"/>
          </a:p>
          <a:p>
            <a:endParaRPr lang="en-US" dirty="0"/>
          </a:p>
        </p:txBody>
      </p:sp>
      <p:sp>
        <p:nvSpPr>
          <p:cNvPr id="6" name="TextBox 5"/>
          <p:cNvSpPr txBox="1"/>
          <p:nvPr/>
        </p:nvSpPr>
        <p:spPr>
          <a:xfrm>
            <a:off x="7532369" y="6546216"/>
            <a:ext cx="4479347" cy="369332"/>
          </a:xfrm>
          <a:prstGeom prst="rect">
            <a:avLst/>
          </a:prstGeom>
          <a:noFill/>
        </p:spPr>
        <p:txBody>
          <a:bodyPr wrap="square" rtlCol="0">
            <a:spAutoFit/>
          </a:bodyPr>
          <a:lstStyle/>
          <a:p>
            <a:r>
              <a:rPr lang="en-US" dirty="0" smtClean="0"/>
              <a:t>University </a:t>
            </a:r>
            <a:r>
              <a:rPr lang="en-US" smtClean="0"/>
              <a:t>of Minnesota Press, 2007</a:t>
            </a:r>
            <a:endParaRPr lang="en-US"/>
          </a:p>
        </p:txBody>
      </p:sp>
    </p:spTree>
    <p:extLst>
      <p:ext uri="{BB962C8B-B14F-4D97-AF65-F5344CB8AC3E}">
        <p14:creationId xmlns:p14="http://schemas.microsoft.com/office/powerpoint/2010/main" val="94430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CONSTRAINING</a:t>
            </a:r>
            <a:br>
              <a:rPr lang="en-US" dirty="0" smtClean="0"/>
            </a:br>
            <a:r>
              <a:rPr lang="en-US" dirty="0" smtClean="0"/>
              <a:t>MARITAL CHOICES</a:t>
            </a:r>
            <a:endParaRPr lang="en-US" dirty="0"/>
          </a:p>
        </p:txBody>
      </p:sp>
      <p:sp>
        <p:nvSpPr>
          <p:cNvPr id="4" name="Text Placeholder 3"/>
          <p:cNvSpPr>
            <a:spLocks noGrp="1"/>
          </p:cNvSpPr>
          <p:nvPr>
            <p:ph type="body" idx="1"/>
          </p:nvPr>
        </p:nvSpPr>
        <p:spPr/>
        <p:txBody>
          <a:bodyPr/>
          <a:lstStyle/>
          <a:p>
            <a:r>
              <a:rPr lang="en-US" dirty="0" smtClean="0"/>
              <a:t>THE PROBLEMATIC “FOREIGN BRIDE”</a:t>
            </a:r>
            <a:endParaRPr lang="en-US" dirty="0"/>
          </a:p>
        </p:txBody>
      </p:sp>
    </p:spTree>
    <p:extLst>
      <p:ext uri="{BB962C8B-B14F-4D97-AF65-F5344CB8AC3E}">
        <p14:creationId xmlns:p14="http://schemas.microsoft.com/office/powerpoint/2010/main" val="1481539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54380" y="435928"/>
            <a:ext cx="8761413" cy="708025"/>
          </a:xfrm>
        </p:spPr>
        <p:txBody>
          <a:bodyPr/>
          <a:lstStyle/>
          <a:p>
            <a:r>
              <a:rPr lang="en-US" b="1" dirty="0" smtClean="0">
                <a:solidFill>
                  <a:schemeClr val="accent2"/>
                </a:solidFill>
              </a:rPr>
              <a:t>From banning foreign marriages to</a:t>
            </a:r>
            <a:br>
              <a:rPr lang="en-US" b="1" dirty="0" smtClean="0">
                <a:solidFill>
                  <a:schemeClr val="accent2"/>
                </a:solidFill>
              </a:rPr>
            </a:br>
            <a:r>
              <a:rPr lang="en-US" b="1" dirty="0" smtClean="0">
                <a:solidFill>
                  <a:schemeClr val="accent2"/>
                </a:solidFill>
              </a:rPr>
              <a:t>(grudging) tolerance</a:t>
            </a:r>
            <a:endParaRPr lang="en-US" b="1" dirty="0">
              <a:solidFill>
                <a:schemeClr val="accent2"/>
              </a:solidFill>
            </a:endParaRPr>
          </a:p>
        </p:txBody>
      </p:sp>
      <p:sp>
        <p:nvSpPr>
          <p:cNvPr id="3" name="Content Placeholder 2"/>
          <p:cNvSpPr>
            <a:spLocks noGrp="1"/>
          </p:cNvSpPr>
          <p:nvPr>
            <p:ph idx="4294967295"/>
          </p:nvPr>
        </p:nvSpPr>
        <p:spPr>
          <a:xfrm>
            <a:off x="674370" y="1539875"/>
            <a:ext cx="10454640" cy="5226685"/>
          </a:xfrm>
        </p:spPr>
        <p:txBody>
          <a:bodyPr>
            <a:normAutofit/>
          </a:bodyPr>
          <a:lstStyle/>
          <a:p>
            <a:r>
              <a:rPr lang="en-US" dirty="0" smtClean="0"/>
              <a:t>1942: the War Dept. issued directives requiring all overseas servicemen to obtain permission of commanding officers prior to marrying</a:t>
            </a:r>
          </a:p>
          <a:p>
            <a:r>
              <a:rPr lang="en-US" dirty="0" smtClean="0"/>
              <a:t>During and for some months immediately after WWII, US servicemen overseas were not permitted to marry women from former Axis enemy countries (see </a:t>
            </a:r>
            <a:r>
              <a:rPr lang="en-US" dirty="0" err="1" smtClean="0"/>
              <a:t>Zeiger</a:t>
            </a:r>
            <a:r>
              <a:rPr lang="en-US" dirty="0" smtClean="0"/>
              <a:t> on this)</a:t>
            </a:r>
          </a:p>
          <a:p>
            <a:r>
              <a:rPr lang="en-US" dirty="0" smtClean="0"/>
              <a:t>When marriages to foreign women were permitted, soldiers who intended to marry had to submit complex and lengthy applications, including birth certificates, medical certificates (showing the woman was free from STDs and TB), a criminal background check, copies of previous marriage/divorce papers; notarized parental consent; character references, etc.</a:t>
            </a:r>
          </a:p>
          <a:p>
            <a:r>
              <a:rPr lang="en-US" dirty="0" smtClean="0"/>
              <a:t>Mandatory pre-marital counseling by military chaplains</a:t>
            </a:r>
          </a:p>
          <a:p>
            <a:r>
              <a:rPr lang="en-US" dirty="0" smtClean="0"/>
              <a:t>WWII-era regulations requiring commanders’ permission to marry remained in place for decades</a:t>
            </a:r>
          </a:p>
          <a:p>
            <a:r>
              <a:rPr lang="en-US" dirty="0" smtClean="0"/>
              <a:t>In justification, the military routinely cited “morale” and “welfare” considerations</a:t>
            </a:r>
          </a:p>
          <a:p>
            <a:r>
              <a:rPr lang="en-US" dirty="0" smtClean="0"/>
              <a:t>But issues of race/racism clearly influenced military marriage policy, as have prejudicial ideas about predatory foreign women and immature US men</a:t>
            </a:r>
            <a:endParaRPr lang="en-US" dirty="0"/>
          </a:p>
        </p:txBody>
      </p:sp>
    </p:spTree>
    <p:extLst>
      <p:ext uri="{BB962C8B-B14F-4D97-AF65-F5344CB8AC3E}">
        <p14:creationId xmlns:p14="http://schemas.microsoft.com/office/powerpoint/2010/main" val="405451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34924" y="146208"/>
            <a:ext cx="8761413" cy="706438"/>
          </a:xfrm>
        </p:spPr>
        <p:txBody>
          <a:bodyPr/>
          <a:lstStyle/>
          <a:p>
            <a:r>
              <a:rPr lang="en-US" b="1" smtClean="0">
                <a:solidFill>
                  <a:schemeClr val="accent2"/>
                </a:solidFill>
              </a:rPr>
              <a:t>Foreign brides</a:t>
            </a:r>
            <a:endParaRPr lang="en-US" b="1" dirty="0">
              <a:solidFill>
                <a:schemeClr val="accent2"/>
              </a:solidFill>
            </a:endParaRPr>
          </a:p>
        </p:txBody>
      </p:sp>
      <p:pic>
        <p:nvPicPr>
          <p:cNvPr id="5" name="Picture 4"/>
          <p:cNvPicPr>
            <a:picLocks noChangeAspect="1"/>
          </p:cNvPicPr>
          <p:nvPr/>
        </p:nvPicPr>
        <p:blipFill>
          <a:blip r:embed="rId2"/>
          <a:stretch>
            <a:fillRect/>
          </a:stretch>
        </p:blipFill>
        <p:spPr>
          <a:xfrm>
            <a:off x="7633898" y="0"/>
            <a:ext cx="4466661" cy="6492240"/>
          </a:xfrm>
          <a:prstGeom prst="rect">
            <a:avLst/>
          </a:prstGeom>
        </p:spPr>
      </p:pic>
      <p:pic>
        <p:nvPicPr>
          <p:cNvPr id="6" name="Picture 5"/>
          <p:cNvPicPr>
            <a:picLocks noChangeAspect="1"/>
          </p:cNvPicPr>
          <p:nvPr/>
        </p:nvPicPr>
        <p:blipFill>
          <a:blip r:embed="rId3"/>
          <a:stretch>
            <a:fillRect/>
          </a:stretch>
        </p:blipFill>
        <p:spPr>
          <a:xfrm>
            <a:off x="202428" y="1211580"/>
            <a:ext cx="4123004" cy="5153756"/>
          </a:xfrm>
          <a:prstGeom prst="rect">
            <a:avLst/>
          </a:prstGeom>
        </p:spPr>
      </p:pic>
      <p:pic>
        <p:nvPicPr>
          <p:cNvPr id="7" name="Picture 6"/>
          <p:cNvPicPr>
            <a:picLocks noChangeAspect="1"/>
          </p:cNvPicPr>
          <p:nvPr/>
        </p:nvPicPr>
        <p:blipFill>
          <a:blip r:embed="rId4"/>
          <a:stretch>
            <a:fillRect/>
          </a:stretch>
        </p:blipFill>
        <p:spPr>
          <a:xfrm>
            <a:off x="4472730" y="125730"/>
            <a:ext cx="3013870" cy="6366510"/>
          </a:xfrm>
          <a:prstGeom prst="rect">
            <a:avLst/>
          </a:prstGeom>
        </p:spPr>
      </p:pic>
      <p:sp>
        <p:nvSpPr>
          <p:cNvPr id="8" name="Rectangle 7"/>
          <p:cNvSpPr/>
          <p:nvPr/>
        </p:nvSpPr>
        <p:spPr>
          <a:xfrm>
            <a:off x="4472730" y="6503670"/>
            <a:ext cx="2922595" cy="553998"/>
          </a:xfrm>
          <a:prstGeom prst="rect">
            <a:avLst/>
          </a:prstGeom>
        </p:spPr>
        <p:txBody>
          <a:bodyPr wrap="none">
            <a:spAutoFit/>
          </a:bodyPr>
          <a:lstStyle/>
          <a:p>
            <a:r>
              <a:rPr lang="en-US" sz="1200" dirty="0" smtClean="0">
                <a:hlinkClick r:id="rId5"/>
              </a:rPr>
              <a:t>https</a:t>
            </a:r>
            <a:r>
              <a:rPr lang="en-US" sz="1200" dirty="0">
                <a:hlinkClick r:id="rId5"/>
              </a:rPr>
              <a:t>://</a:t>
            </a:r>
            <a:r>
              <a:rPr lang="en-US" sz="1200" dirty="0" smtClean="0">
                <a:hlinkClick r:id="rId5"/>
              </a:rPr>
              <a:t>apjjf.org/2019/21/Crissey.html</a:t>
            </a:r>
            <a:endParaRPr lang="en-US" sz="1200" dirty="0" smtClean="0"/>
          </a:p>
          <a:p>
            <a:endParaRPr lang="en-US" dirty="0"/>
          </a:p>
        </p:txBody>
      </p:sp>
      <p:sp>
        <p:nvSpPr>
          <p:cNvPr id="9" name="TextBox 8"/>
          <p:cNvSpPr txBox="1"/>
          <p:nvPr/>
        </p:nvSpPr>
        <p:spPr>
          <a:xfrm>
            <a:off x="202428" y="6273225"/>
            <a:ext cx="3446777" cy="584775"/>
          </a:xfrm>
          <a:prstGeom prst="rect">
            <a:avLst/>
          </a:prstGeom>
          <a:noFill/>
        </p:spPr>
        <p:txBody>
          <a:bodyPr wrap="none" rtlCol="0">
            <a:spAutoFit/>
          </a:bodyPr>
          <a:lstStyle/>
          <a:p>
            <a:r>
              <a:rPr lang="en-US" sz="1600" dirty="0" smtClean="0"/>
              <a:t>Left and center: Okinawan wives</a:t>
            </a:r>
          </a:p>
          <a:p>
            <a:r>
              <a:rPr lang="en-US" sz="1600" dirty="0"/>
              <a:t>a</a:t>
            </a:r>
            <a:r>
              <a:rPr lang="en-US" sz="1600" dirty="0" smtClean="0"/>
              <a:t>nd US servicemen spouses</a:t>
            </a:r>
            <a:endParaRPr lang="en-US" sz="1600" dirty="0"/>
          </a:p>
        </p:txBody>
      </p:sp>
    </p:spTree>
    <p:extLst>
      <p:ext uri="{BB962C8B-B14F-4D97-AF65-F5344CB8AC3E}">
        <p14:creationId xmlns:p14="http://schemas.microsoft.com/office/powerpoint/2010/main" val="1895436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71500" y="543372"/>
            <a:ext cx="9978390" cy="708025"/>
          </a:xfrm>
        </p:spPr>
        <p:txBody>
          <a:bodyPr/>
          <a:lstStyle/>
          <a:p>
            <a:r>
              <a:rPr lang="en-US" b="1" dirty="0" smtClean="0">
                <a:solidFill>
                  <a:schemeClr val="accent2"/>
                </a:solidFill>
              </a:rPr>
              <a:t>The USMC’s proposed ban </a:t>
            </a:r>
            <a:br>
              <a:rPr lang="en-US" b="1" dirty="0" smtClean="0">
                <a:solidFill>
                  <a:schemeClr val="accent2"/>
                </a:solidFill>
              </a:rPr>
            </a:br>
            <a:r>
              <a:rPr lang="en-US" b="1" dirty="0" smtClean="0">
                <a:solidFill>
                  <a:schemeClr val="accent2"/>
                </a:solidFill>
              </a:rPr>
              <a:t>on married recruits</a:t>
            </a:r>
            <a:endParaRPr lang="en-US" b="1" dirty="0">
              <a:solidFill>
                <a:schemeClr val="accent2"/>
              </a:solidFill>
            </a:endParaRPr>
          </a:p>
        </p:txBody>
      </p:sp>
      <p:sp>
        <p:nvSpPr>
          <p:cNvPr id="3" name="Rectangle 2"/>
          <p:cNvSpPr/>
          <p:nvPr/>
        </p:nvSpPr>
        <p:spPr>
          <a:xfrm>
            <a:off x="5848350" y="3184307"/>
            <a:ext cx="6096000" cy="1754326"/>
          </a:xfrm>
          <a:prstGeom prst="rect">
            <a:avLst/>
          </a:prstGeom>
        </p:spPr>
        <p:txBody>
          <a:bodyPr>
            <a:spAutoFit/>
          </a:bodyPr>
          <a:lstStyle/>
          <a:p>
            <a:r>
              <a:rPr lang="en-US" i="1" dirty="0">
                <a:solidFill>
                  <a:schemeClr val="accent2"/>
                </a:solidFill>
                <a:latin typeface="Georgia" charset="0"/>
              </a:rPr>
              <a:t>“The problems associated with a failing marriage, a marriage whose fabric is being torn apart by our operational deployment tempo--or the difficulty of making ends meet on a junior military salary, in locations where the cost of living is especially high--can be overwhelming to a young Marine and his </a:t>
            </a:r>
            <a:r>
              <a:rPr lang="en-US" i="1" dirty="0" smtClean="0">
                <a:solidFill>
                  <a:schemeClr val="accent2"/>
                </a:solidFill>
                <a:latin typeface="Georgia" charset="0"/>
              </a:rPr>
              <a:t>family.”</a:t>
            </a:r>
            <a:r>
              <a:rPr lang="en-US" i="1" dirty="0">
                <a:solidFill>
                  <a:srgbClr val="000000"/>
                </a:solidFill>
                <a:latin typeface="Georgia" charset="0"/>
              </a:rPr>
              <a:t> </a:t>
            </a:r>
            <a:endParaRPr lang="en-US" i="1" dirty="0" smtClean="0">
              <a:solidFill>
                <a:srgbClr val="000000"/>
              </a:solidFill>
              <a:latin typeface="Georgia" charset="0"/>
            </a:endParaRPr>
          </a:p>
        </p:txBody>
      </p:sp>
      <p:sp>
        <p:nvSpPr>
          <p:cNvPr id="4" name="Rectangle 3"/>
          <p:cNvSpPr/>
          <p:nvPr/>
        </p:nvSpPr>
        <p:spPr>
          <a:xfrm>
            <a:off x="5848350" y="1706979"/>
            <a:ext cx="6096000" cy="1477328"/>
          </a:xfrm>
          <a:prstGeom prst="rect">
            <a:avLst/>
          </a:prstGeom>
        </p:spPr>
        <p:txBody>
          <a:bodyPr>
            <a:spAutoFit/>
          </a:bodyPr>
          <a:lstStyle/>
          <a:p>
            <a:r>
              <a:rPr lang="en-US" dirty="0" smtClean="0">
                <a:solidFill>
                  <a:srgbClr val="000000"/>
                </a:solidFill>
                <a:latin typeface="Georgia" charset="0"/>
              </a:rPr>
              <a:t>“The </a:t>
            </a:r>
            <a:r>
              <a:rPr lang="en-US" dirty="0">
                <a:solidFill>
                  <a:srgbClr val="000000"/>
                </a:solidFill>
                <a:latin typeface="Georgia" charset="0"/>
              </a:rPr>
              <a:t>new policy would have limited the number of married recruits to 4% by Oct. 1 of this year and 2% by Oct. 1, 1994, and would have prohibited married people from enlisting at all after Oct. 1, 1995</a:t>
            </a:r>
            <a:r>
              <a:rPr lang="en-US" dirty="0" smtClean="0">
                <a:solidFill>
                  <a:srgbClr val="000000"/>
                </a:solidFill>
                <a:latin typeface="Georgia" charset="0"/>
              </a:rPr>
              <a:t>.”</a:t>
            </a:r>
            <a:endParaRPr lang="en-US" dirty="0">
              <a:solidFill>
                <a:srgbClr val="000000"/>
              </a:solidFill>
              <a:latin typeface="Georgia" charset="0"/>
            </a:endParaRPr>
          </a:p>
          <a:p>
            <a:endParaRPr lang="en-US" dirty="0"/>
          </a:p>
        </p:txBody>
      </p:sp>
      <p:sp>
        <p:nvSpPr>
          <p:cNvPr id="5" name="TextBox 4"/>
          <p:cNvSpPr txBox="1"/>
          <p:nvPr/>
        </p:nvSpPr>
        <p:spPr>
          <a:xfrm>
            <a:off x="480060" y="1706979"/>
            <a:ext cx="5200650" cy="4154984"/>
          </a:xfrm>
          <a:prstGeom prst="rect">
            <a:avLst/>
          </a:prstGeom>
          <a:noFill/>
        </p:spPr>
        <p:txBody>
          <a:bodyPr wrap="square" rtlCol="0">
            <a:spAutoFit/>
          </a:bodyPr>
          <a:lstStyle/>
          <a:p>
            <a:r>
              <a:rPr lang="en-US" sz="2400" dirty="0" smtClean="0"/>
              <a:t>In </a:t>
            </a:r>
            <a:r>
              <a:rPr lang="en-US" sz="2400" dirty="0" smtClean="0">
                <a:solidFill>
                  <a:schemeClr val="accent2"/>
                </a:solidFill>
              </a:rPr>
              <a:t>August 1993</a:t>
            </a:r>
            <a:r>
              <a:rPr lang="en-US" sz="2400" dirty="0" smtClean="0"/>
              <a:t>, the US Marine </a:t>
            </a:r>
          </a:p>
          <a:p>
            <a:r>
              <a:rPr lang="en-US" sz="2400" dirty="0" smtClean="0"/>
              <a:t>Corps announced an intention</a:t>
            </a:r>
          </a:p>
          <a:p>
            <a:r>
              <a:rPr lang="en-US" sz="2400" dirty="0"/>
              <a:t>t</a:t>
            </a:r>
            <a:r>
              <a:rPr lang="en-US" sz="2400" dirty="0" smtClean="0"/>
              <a:t>o </a:t>
            </a:r>
            <a:r>
              <a:rPr lang="en-US" sz="2400" dirty="0" smtClean="0">
                <a:solidFill>
                  <a:schemeClr val="accent2"/>
                </a:solidFill>
              </a:rPr>
              <a:t>bar married people </a:t>
            </a:r>
            <a:r>
              <a:rPr lang="en-US" sz="2400" dirty="0" smtClean="0"/>
              <a:t>from</a:t>
            </a:r>
          </a:p>
          <a:p>
            <a:r>
              <a:rPr lang="en-US" sz="2400" dirty="0" smtClean="0"/>
              <a:t>enlisting.</a:t>
            </a:r>
          </a:p>
          <a:p>
            <a:endParaRPr lang="en-US" sz="2400" dirty="0"/>
          </a:p>
          <a:p>
            <a:r>
              <a:rPr lang="en-US" sz="2400" dirty="0" smtClean="0"/>
              <a:t>Within hours, the USMC back-tracked.</a:t>
            </a:r>
          </a:p>
          <a:p>
            <a:endParaRPr lang="en-US" sz="2400" dirty="0"/>
          </a:p>
          <a:p>
            <a:r>
              <a:rPr lang="en-US" sz="2400" dirty="0" smtClean="0"/>
              <a:t>The Corps had neglected to okay</a:t>
            </a:r>
          </a:p>
          <a:p>
            <a:r>
              <a:rPr lang="en-US" sz="2400" dirty="0"/>
              <a:t>t</a:t>
            </a:r>
            <a:r>
              <a:rPr lang="en-US" sz="2400" dirty="0" smtClean="0"/>
              <a:t>his proposed policy change with</a:t>
            </a:r>
          </a:p>
          <a:p>
            <a:r>
              <a:rPr lang="en-US" sz="2400" dirty="0"/>
              <a:t>t</a:t>
            </a:r>
            <a:r>
              <a:rPr lang="en-US" sz="2400" dirty="0" smtClean="0"/>
              <a:t>he White House.</a:t>
            </a:r>
            <a:endParaRPr lang="en-US" sz="2400" dirty="0"/>
          </a:p>
        </p:txBody>
      </p:sp>
      <p:sp>
        <p:nvSpPr>
          <p:cNvPr id="6" name="Rectangle 5"/>
          <p:cNvSpPr/>
          <p:nvPr/>
        </p:nvSpPr>
        <p:spPr>
          <a:xfrm>
            <a:off x="571500" y="6064460"/>
            <a:ext cx="9326880" cy="369332"/>
          </a:xfrm>
          <a:prstGeom prst="rect">
            <a:avLst/>
          </a:prstGeom>
        </p:spPr>
        <p:txBody>
          <a:bodyPr wrap="square">
            <a:spAutoFit/>
          </a:bodyPr>
          <a:lstStyle/>
          <a:p>
            <a:r>
              <a:rPr lang="en-US" dirty="0">
                <a:hlinkClick r:id="rId2"/>
              </a:rPr>
              <a:t>https://www.latimes.com/archives/la-xpm-1993-08-12-mn-23077-story.html</a:t>
            </a:r>
            <a:endParaRPr lang="en-US" dirty="0"/>
          </a:p>
        </p:txBody>
      </p:sp>
    </p:spTree>
    <p:extLst>
      <p:ext uri="{BB962C8B-B14F-4D97-AF65-F5344CB8AC3E}">
        <p14:creationId xmlns:p14="http://schemas.microsoft.com/office/powerpoint/2010/main" val="458588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All-Volunteer</a:t>
            </a:r>
            <a:br>
              <a:rPr lang="en-US" dirty="0" smtClean="0"/>
            </a:br>
            <a:r>
              <a:rPr lang="en-US" dirty="0" smtClean="0"/>
              <a:t>Era</a:t>
            </a:r>
            <a:endParaRPr lang="en-US" dirty="0"/>
          </a:p>
        </p:txBody>
      </p:sp>
      <p:sp>
        <p:nvSpPr>
          <p:cNvPr id="4" name="Text Placeholder 3"/>
          <p:cNvSpPr>
            <a:spLocks noGrp="1"/>
          </p:cNvSpPr>
          <p:nvPr>
            <p:ph type="body" idx="1"/>
          </p:nvPr>
        </p:nvSpPr>
        <p:spPr/>
        <p:txBody>
          <a:bodyPr/>
          <a:lstStyle/>
          <a:p>
            <a:r>
              <a:rPr lang="en-US" dirty="0" smtClean="0"/>
              <a:t>The turn to “family</a:t>
            </a:r>
          </a:p>
          <a:p>
            <a:r>
              <a:rPr lang="en-US" dirty="0" smtClean="0"/>
              <a:t>Friendliness”</a:t>
            </a:r>
            <a:endParaRPr lang="en-US" dirty="0"/>
          </a:p>
        </p:txBody>
      </p:sp>
    </p:spTree>
    <p:extLst>
      <p:ext uri="{BB962C8B-B14F-4D97-AF65-F5344CB8AC3E}">
        <p14:creationId xmlns:p14="http://schemas.microsoft.com/office/powerpoint/2010/main" val="1491580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1510" y="620977"/>
            <a:ext cx="8761413" cy="708025"/>
          </a:xfrm>
        </p:spPr>
        <p:txBody>
          <a:bodyPr/>
          <a:lstStyle/>
          <a:p>
            <a:r>
              <a:rPr lang="en-US" b="1" dirty="0" smtClean="0">
                <a:solidFill>
                  <a:schemeClr val="accent2"/>
                </a:solidFill>
              </a:rPr>
              <a:t>Incentivizing marriage and family</a:t>
            </a:r>
            <a:br>
              <a:rPr lang="en-US" b="1" dirty="0" smtClean="0">
                <a:solidFill>
                  <a:schemeClr val="accent2"/>
                </a:solidFill>
              </a:rPr>
            </a:br>
            <a:r>
              <a:rPr lang="en-US" b="1" dirty="0" smtClean="0">
                <a:solidFill>
                  <a:schemeClr val="accent2"/>
                </a:solidFill>
              </a:rPr>
              <a:t>after the Vietnam debacle</a:t>
            </a:r>
            <a:endParaRPr lang="en-US" b="1" dirty="0">
              <a:solidFill>
                <a:schemeClr val="accent2"/>
              </a:solidFill>
            </a:endParaRPr>
          </a:p>
        </p:txBody>
      </p:sp>
      <p:sp>
        <p:nvSpPr>
          <p:cNvPr id="3" name="Content Placeholder 2"/>
          <p:cNvSpPr>
            <a:spLocks noGrp="1"/>
          </p:cNvSpPr>
          <p:nvPr>
            <p:ph idx="4294967295"/>
          </p:nvPr>
        </p:nvSpPr>
        <p:spPr>
          <a:xfrm>
            <a:off x="270510" y="1578610"/>
            <a:ext cx="9142413" cy="5279390"/>
          </a:xfrm>
        </p:spPr>
        <p:txBody>
          <a:bodyPr>
            <a:normAutofit fontScale="70000" lnSpcReduction="20000"/>
          </a:bodyPr>
          <a:lstStyle/>
          <a:p>
            <a:endParaRPr lang="en-US" dirty="0" smtClean="0"/>
          </a:p>
          <a:p>
            <a:r>
              <a:rPr lang="en-US" sz="3400" dirty="0" smtClean="0"/>
              <a:t>The ”Army Family” as metaphor and reality</a:t>
            </a:r>
          </a:p>
          <a:p>
            <a:r>
              <a:rPr lang="en-US" sz="3400" dirty="0" smtClean="0"/>
              <a:t>Within a year of the military’s turn to an All Volunteer force, 50% of service members were married</a:t>
            </a:r>
          </a:p>
          <a:p>
            <a:r>
              <a:rPr lang="en-US" sz="3400" dirty="0" smtClean="0"/>
              <a:t>NB: while, by the 1970s, more than half of civilian women (aged 18-64) engaged in paid work, this figure was lower for army wives (approx. 30.5%)</a:t>
            </a:r>
          </a:p>
          <a:p>
            <a:r>
              <a:rPr lang="en-US" sz="3400" dirty="0" smtClean="0"/>
              <a:t>WHY? Mobility– frequent postings– expectation that wives perform unpaid welfare work on behalf of the military</a:t>
            </a:r>
          </a:p>
          <a:p>
            <a:r>
              <a:rPr lang="en-US" sz="3400" dirty="0" smtClean="0"/>
              <a:t>Better pay</a:t>
            </a:r>
          </a:p>
          <a:p>
            <a:r>
              <a:rPr lang="en-US" sz="3400" dirty="0" smtClean="0"/>
              <a:t>Better housing</a:t>
            </a:r>
          </a:p>
          <a:p>
            <a:r>
              <a:rPr lang="en-US" sz="3400" dirty="0" smtClean="0"/>
              <a:t>Child-care: by the late ‘70s, nearly 60% men in uniform were fathers</a:t>
            </a:r>
          </a:p>
          <a:p>
            <a:r>
              <a:rPr lang="en-US" sz="3400" dirty="0" smtClean="0"/>
              <a:t>Health care</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9359900" y="1578610"/>
            <a:ext cx="2832100" cy="4310394"/>
          </a:xfrm>
          <a:prstGeom prst="rect">
            <a:avLst/>
          </a:prstGeom>
        </p:spPr>
      </p:pic>
      <p:sp>
        <p:nvSpPr>
          <p:cNvPr id="5" name="TextBox 4"/>
          <p:cNvSpPr txBox="1"/>
          <p:nvPr/>
        </p:nvSpPr>
        <p:spPr>
          <a:xfrm>
            <a:off x="9810967" y="5889004"/>
            <a:ext cx="1721946" cy="369332"/>
          </a:xfrm>
          <a:prstGeom prst="rect">
            <a:avLst/>
          </a:prstGeom>
          <a:noFill/>
        </p:spPr>
        <p:txBody>
          <a:bodyPr wrap="none" rtlCol="0">
            <a:spAutoFit/>
          </a:bodyPr>
          <a:lstStyle/>
          <a:p>
            <a:r>
              <a:rPr lang="en-US" smtClean="0"/>
              <a:t>Harvard, 2015</a:t>
            </a:r>
            <a:endParaRPr lang="en-US"/>
          </a:p>
        </p:txBody>
      </p:sp>
    </p:spTree>
    <p:extLst>
      <p:ext uri="{BB962C8B-B14F-4D97-AF65-F5344CB8AC3E}">
        <p14:creationId xmlns:p14="http://schemas.microsoft.com/office/powerpoint/2010/main" val="1917339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01713" y="298768"/>
            <a:ext cx="8761413" cy="708025"/>
          </a:xfrm>
        </p:spPr>
        <p:txBody>
          <a:bodyPr/>
          <a:lstStyle/>
          <a:p>
            <a:r>
              <a:rPr lang="en-US" b="1" dirty="0" smtClean="0">
                <a:solidFill>
                  <a:schemeClr val="accent2"/>
                </a:solidFill>
              </a:rPr>
              <a:t>What about married </a:t>
            </a:r>
            <a:r>
              <a:rPr lang="en-US" b="1" i="1" dirty="0" smtClean="0">
                <a:solidFill>
                  <a:schemeClr val="accent2"/>
                </a:solidFill>
              </a:rPr>
              <a:t>women</a:t>
            </a:r>
            <a:r>
              <a:rPr lang="en-US" b="1" dirty="0" smtClean="0">
                <a:solidFill>
                  <a:schemeClr val="accent2"/>
                </a:solidFill>
              </a:rPr>
              <a:t> soldiers?</a:t>
            </a:r>
            <a:endParaRPr lang="en-US" b="1" dirty="0">
              <a:solidFill>
                <a:schemeClr val="accent2"/>
              </a:solidFill>
            </a:endParaRPr>
          </a:p>
        </p:txBody>
      </p:sp>
      <p:sp>
        <p:nvSpPr>
          <p:cNvPr id="3" name="Content Placeholder 2"/>
          <p:cNvSpPr>
            <a:spLocks noGrp="1"/>
          </p:cNvSpPr>
          <p:nvPr>
            <p:ph idx="4294967295"/>
          </p:nvPr>
        </p:nvSpPr>
        <p:spPr>
          <a:xfrm>
            <a:off x="422910" y="1233804"/>
            <a:ext cx="11426191" cy="5624196"/>
          </a:xfrm>
        </p:spPr>
        <p:txBody>
          <a:bodyPr>
            <a:normAutofit/>
          </a:bodyPr>
          <a:lstStyle/>
          <a:p>
            <a:r>
              <a:rPr lang="en-US" dirty="0" smtClean="0"/>
              <a:t>During WWII, married women, including women with children 14+, </a:t>
            </a:r>
            <a:r>
              <a:rPr lang="en-US" dirty="0" smtClean="0">
                <a:solidFill>
                  <a:srgbClr val="C00000"/>
                </a:solidFill>
              </a:rPr>
              <a:t>could</a:t>
            </a:r>
            <a:r>
              <a:rPr lang="en-US" dirty="0" smtClean="0"/>
              <a:t> enlist in the Women’s Army Corps.</a:t>
            </a:r>
          </a:p>
          <a:p>
            <a:r>
              <a:rPr lang="en-US" dirty="0" smtClean="0"/>
              <a:t>But if women became </a:t>
            </a:r>
            <a:r>
              <a:rPr lang="en-US" dirty="0" smtClean="0">
                <a:solidFill>
                  <a:srgbClr val="C00000"/>
                </a:solidFill>
              </a:rPr>
              <a:t>pregnant</a:t>
            </a:r>
            <a:r>
              <a:rPr lang="en-US" dirty="0" smtClean="0"/>
              <a:t> while in the WAC, they were </a:t>
            </a:r>
            <a:r>
              <a:rPr lang="en-US" dirty="0" smtClean="0">
                <a:solidFill>
                  <a:srgbClr val="C00000"/>
                </a:solidFill>
              </a:rPr>
              <a:t>discharged</a:t>
            </a:r>
            <a:r>
              <a:rPr lang="en-US" dirty="0" smtClean="0"/>
              <a:t> on the grounds that they were </a:t>
            </a:r>
            <a:r>
              <a:rPr lang="en-US" dirty="0" smtClean="0">
                <a:solidFill>
                  <a:srgbClr val="C00000"/>
                </a:solidFill>
              </a:rPr>
              <a:t>“no longer physically fit for duty.” </a:t>
            </a:r>
            <a:r>
              <a:rPr lang="en-US" dirty="0" smtClean="0"/>
              <a:t>The other armed services did likewise.</a:t>
            </a:r>
          </a:p>
          <a:p>
            <a:r>
              <a:rPr lang="en-US" dirty="0" smtClean="0"/>
              <a:t>Servicewomen who had </a:t>
            </a:r>
            <a:r>
              <a:rPr lang="en-US" dirty="0" smtClean="0">
                <a:solidFill>
                  <a:srgbClr val="C00000"/>
                </a:solidFill>
              </a:rPr>
              <a:t>abortions</a:t>
            </a:r>
            <a:r>
              <a:rPr lang="en-US" dirty="0" smtClean="0"/>
              <a:t> were often discharged on the grounds that they had committed </a:t>
            </a:r>
            <a:r>
              <a:rPr lang="en-US" dirty="0" smtClean="0">
                <a:solidFill>
                  <a:srgbClr val="C00000"/>
                </a:solidFill>
              </a:rPr>
              <a:t>“conduct unbecoming,” </a:t>
            </a:r>
            <a:r>
              <a:rPr lang="en-US" dirty="0" smtClean="0"/>
              <a:t>thus damaging the reputation of the service</a:t>
            </a:r>
          </a:p>
          <a:p>
            <a:r>
              <a:rPr lang="en-US" dirty="0" smtClean="0"/>
              <a:t>after WWII, many women left military service, married women often requesting discharges</a:t>
            </a:r>
          </a:p>
          <a:p>
            <a:r>
              <a:rPr lang="en-US" dirty="0" smtClean="0"/>
              <a:t>1950s/60s: the military continued to discharge women who gave birth or became adoptive parents</a:t>
            </a:r>
          </a:p>
          <a:p>
            <a:r>
              <a:rPr lang="en-US" dirty="0" smtClean="0"/>
              <a:t>Many women terminated pregnancies in order to continue their military careers. Abortion in military medical facilities was legalized in July 1970, if the woman’s mental health was at stake</a:t>
            </a:r>
          </a:p>
          <a:p>
            <a:r>
              <a:rPr lang="en-US" dirty="0" smtClean="0"/>
              <a:t>1971: the DOD announced that it would extend the </a:t>
            </a:r>
            <a:r>
              <a:rPr lang="en-US" dirty="0" smtClean="0">
                <a:solidFill>
                  <a:srgbClr val="C00000"/>
                </a:solidFill>
              </a:rPr>
              <a:t>same spousal benefits </a:t>
            </a:r>
            <a:r>
              <a:rPr lang="en-US" dirty="0" smtClean="0"/>
              <a:t>to the husbands of married servicewomen as it did to the wives of servicemen</a:t>
            </a:r>
          </a:p>
          <a:p>
            <a:r>
              <a:rPr lang="en-US" dirty="0" smtClean="0"/>
              <a:t>A court </a:t>
            </a:r>
            <a:r>
              <a:rPr lang="en-US" dirty="0"/>
              <a:t>case in </a:t>
            </a:r>
            <a:r>
              <a:rPr lang="en-US" dirty="0" smtClean="0"/>
              <a:t>1976 deemed the military’s practice of </a:t>
            </a:r>
            <a:r>
              <a:rPr lang="en-US" dirty="0" smtClean="0">
                <a:solidFill>
                  <a:srgbClr val="C00000"/>
                </a:solidFill>
              </a:rPr>
              <a:t>discharging pregnant women unlawful</a:t>
            </a:r>
          </a:p>
          <a:p>
            <a:r>
              <a:rPr lang="en-US" dirty="0" smtClean="0">
                <a:solidFill>
                  <a:srgbClr val="C00000"/>
                </a:solidFill>
              </a:rPr>
              <a:t>The military’s ”family friendly” turn owed a good deal to women’s activism, in tandem with second wave feminist activism in civilian society</a:t>
            </a:r>
          </a:p>
          <a:p>
            <a:endParaRPr lang="en-US" dirty="0"/>
          </a:p>
        </p:txBody>
      </p:sp>
    </p:spTree>
    <p:extLst>
      <p:ext uri="{BB962C8B-B14F-4D97-AF65-F5344CB8AC3E}">
        <p14:creationId xmlns:p14="http://schemas.microsoft.com/office/powerpoint/2010/main" val="1733811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34377" y="185748"/>
            <a:ext cx="8761413" cy="708025"/>
          </a:xfrm>
        </p:spPr>
        <p:txBody>
          <a:bodyPr/>
          <a:lstStyle/>
          <a:p>
            <a:r>
              <a:rPr lang="en-US" b="1" smtClean="0">
                <a:solidFill>
                  <a:schemeClr val="accent2"/>
                </a:solidFill>
              </a:rPr>
              <a:t>Uniformed maternity</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640080" y="756563"/>
            <a:ext cx="6350000" cy="5461000"/>
          </a:xfrm>
          <a:prstGeom prst="rect">
            <a:avLst/>
          </a:prstGeom>
        </p:spPr>
      </p:pic>
      <p:sp>
        <p:nvSpPr>
          <p:cNvPr id="5" name="Rectangle 4"/>
          <p:cNvSpPr/>
          <p:nvPr/>
        </p:nvSpPr>
        <p:spPr>
          <a:xfrm>
            <a:off x="640080" y="6142930"/>
            <a:ext cx="11361420" cy="923330"/>
          </a:xfrm>
          <a:prstGeom prst="rect">
            <a:avLst/>
          </a:prstGeom>
        </p:spPr>
        <p:txBody>
          <a:bodyPr wrap="square">
            <a:spAutoFit/>
          </a:bodyPr>
          <a:lstStyle/>
          <a:p>
            <a:r>
              <a:rPr lang="en-US" dirty="0" smtClean="0">
                <a:solidFill>
                  <a:srgbClr val="808080"/>
                </a:solidFill>
                <a:latin typeface="Open Sans" charset="0"/>
              </a:rPr>
              <a:t>US Navy</a:t>
            </a:r>
            <a:r>
              <a:rPr lang="en-US" dirty="0">
                <a:solidFill>
                  <a:srgbClr val="808080"/>
                </a:solidFill>
                <a:latin typeface="Open Sans" charset="0"/>
              </a:rPr>
              <a:t> maternity service dress, summer whites </a:t>
            </a:r>
            <a:r>
              <a:rPr lang="en-US" dirty="0" smtClean="0">
                <a:solidFill>
                  <a:srgbClr val="808080"/>
                </a:solidFill>
                <a:latin typeface="Open Sans" charset="0"/>
              </a:rPr>
              <a:t>and </a:t>
            </a:r>
            <a:r>
              <a:rPr lang="en-US" dirty="0">
                <a:solidFill>
                  <a:srgbClr val="808080"/>
                </a:solidFill>
                <a:latin typeface="Open Sans" charset="0"/>
              </a:rPr>
              <a:t>winter blues</a:t>
            </a:r>
            <a:r>
              <a:rPr lang="en-US" dirty="0" smtClean="0">
                <a:solidFill>
                  <a:srgbClr val="808080"/>
                </a:solidFill>
                <a:latin typeface="Open Sans" charset="0"/>
              </a:rPr>
              <a:t>.</a:t>
            </a:r>
            <a:r>
              <a:rPr lang="en-US" dirty="0">
                <a:hlinkClick r:id="rId3"/>
              </a:rPr>
              <a:t> https://americanhistory.si.edu/blog/2011/09/pregnant-in-uniform.html</a:t>
            </a:r>
            <a:endParaRPr lang="en-US" dirty="0" smtClean="0">
              <a:solidFill>
                <a:srgbClr val="808080"/>
              </a:solidFill>
              <a:latin typeface="Open Sans" charset="0"/>
            </a:endParaRPr>
          </a:p>
          <a:p>
            <a:r>
              <a:rPr lang="en-US" dirty="0">
                <a:solidFill>
                  <a:srgbClr val="808080"/>
                </a:solidFill>
                <a:latin typeface="Open Sans" charset="0"/>
              </a:rPr>
              <a:t> </a:t>
            </a:r>
            <a:endParaRPr lang="en-US" dirty="0"/>
          </a:p>
        </p:txBody>
      </p:sp>
      <p:sp>
        <p:nvSpPr>
          <p:cNvPr id="6" name="Rectangle 5"/>
          <p:cNvSpPr/>
          <p:nvPr/>
        </p:nvSpPr>
        <p:spPr>
          <a:xfrm>
            <a:off x="7121208" y="1324590"/>
            <a:ext cx="4560570" cy="4401205"/>
          </a:xfrm>
          <a:prstGeom prst="rect">
            <a:avLst/>
          </a:prstGeom>
        </p:spPr>
        <p:txBody>
          <a:bodyPr wrap="square">
            <a:spAutoFit/>
          </a:bodyPr>
          <a:lstStyle/>
          <a:p>
            <a:r>
              <a:rPr lang="en-US" sz="1400" dirty="0">
                <a:solidFill>
                  <a:srgbClr val="000000"/>
                </a:solidFill>
                <a:latin typeface="Verdana" charset="0"/>
              </a:rPr>
              <a:t>6701.  </a:t>
            </a:r>
            <a:r>
              <a:rPr lang="en-US" sz="1400" u="sng" dirty="0">
                <a:solidFill>
                  <a:srgbClr val="993366"/>
                </a:solidFill>
                <a:latin typeface="Verdana" charset="0"/>
                <a:hlinkClick r:id="rId4"/>
              </a:rPr>
              <a:t>GENERAL (MATERNITY UNIFORMS)</a:t>
            </a:r>
            <a:endParaRPr lang="en-US" sz="1400" dirty="0">
              <a:solidFill>
                <a:srgbClr val="000000"/>
              </a:solidFill>
              <a:latin typeface="verdana" charset="0"/>
            </a:endParaRPr>
          </a:p>
          <a:p>
            <a:r>
              <a:rPr lang="en-US" sz="1400" dirty="0">
                <a:solidFill>
                  <a:srgbClr val="000000"/>
                </a:solidFill>
                <a:latin typeface="Verdana" charset="0"/>
              </a:rPr>
              <a:t>     1.  </a:t>
            </a:r>
            <a:r>
              <a:rPr lang="en-US" sz="1400" u="sng" dirty="0">
                <a:solidFill>
                  <a:srgbClr val="000000"/>
                </a:solidFill>
                <a:latin typeface="Verdana" charset="0"/>
              </a:rPr>
              <a:t>WEAR</a:t>
            </a:r>
            <a:r>
              <a:rPr lang="en-US" sz="1400" dirty="0">
                <a:solidFill>
                  <a:srgbClr val="000000"/>
                </a:solidFill>
                <a:latin typeface="Verdana" charset="0"/>
              </a:rPr>
              <a:t>.  Certified maternity uniforms are mandatory for all pregnant women in the Navy when a uniform is prescribed, and regular uniforms no longer fit.  Personnel are expected to wear regular uniforms upon return from convalescent leave, however, commanding officers may approve the wear of maternity uniforms up to six months from the date of delivery based on medical officer diagnosis/recommendation</a:t>
            </a:r>
            <a:r>
              <a:rPr lang="en-US" sz="1400" dirty="0" smtClean="0">
                <a:solidFill>
                  <a:srgbClr val="000000"/>
                </a:solidFill>
                <a:latin typeface="Verdana" charset="0"/>
              </a:rPr>
              <a:t>.</a:t>
            </a:r>
          </a:p>
          <a:p>
            <a:endParaRPr lang="en-US" sz="1400" dirty="0">
              <a:solidFill>
                <a:srgbClr val="000000"/>
              </a:solidFill>
              <a:latin typeface="verdana" charset="0"/>
            </a:endParaRPr>
          </a:p>
          <a:p>
            <a:r>
              <a:rPr lang="en-US" sz="1400" dirty="0">
                <a:solidFill>
                  <a:srgbClr val="000000"/>
                </a:solidFill>
                <a:latin typeface="Verdana" charset="0"/>
              </a:rPr>
              <a:t>     2.  </a:t>
            </a:r>
            <a:r>
              <a:rPr lang="en-US" sz="1400" u="sng" dirty="0">
                <a:solidFill>
                  <a:srgbClr val="000000"/>
                </a:solidFill>
                <a:latin typeface="Verdana" charset="0"/>
              </a:rPr>
              <a:t>OUTERGARMENTS</a:t>
            </a:r>
            <a:r>
              <a:rPr lang="en-US" sz="1400" dirty="0">
                <a:solidFill>
                  <a:srgbClr val="000000"/>
                </a:solidFill>
                <a:latin typeface="Verdana" charset="0"/>
              </a:rPr>
              <a:t> </a:t>
            </a:r>
            <a:endParaRPr lang="en-US" sz="1400" dirty="0">
              <a:solidFill>
                <a:srgbClr val="000000"/>
              </a:solidFill>
              <a:latin typeface="verdana" charset="0"/>
            </a:endParaRPr>
          </a:p>
          <a:p>
            <a:r>
              <a:rPr lang="en-US" sz="1400" dirty="0">
                <a:solidFill>
                  <a:srgbClr val="000000"/>
                </a:solidFill>
                <a:latin typeface="Verdana" charset="0"/>
              </a:rPr>
              <a:t>          a.  Pregnant Sailors may wear authorized uniform </a:t>
            </a:r>
            <a:r>
              <a:rPr lang="en-US" sz="1400" dirty="0" err="1">
                <a:solidFill>
                  <a:srgbClr val="000000"/>
                </a:solidFill>
                <a:latin typeface="Verdana" charset="0"/>
              </a:rPr>
              <a:t>outergarments</a:t>
            </a:r>
            <a:r>
              <a:rPr lang="en-US" sz="1400" dirty="0">
                <a:solidFill>
                  <a:srgbClr val="000000"/>
                </a:solidFill>
                <a:latin typeface="Verdana" charset="0"/>
              </a:rPr>
              <a:t> unbuttoned or unzipped when a proper fastened fit is no longer possible or becomes uncomfortable. </a:t>
            </a:r>
            <a:endParaRPr lang="en-US" sz="1400" dirty="0" smtClean="0">
              <a:solidFill>
                <a:srgbClr val="000000"/>
              </a:solidFill>
              <a:latin typeface="Verdana" charset="0"/>
            </a:endParaRPr>
          </a:p>
          <a:p>
            <a:r>
              <a:rPr lang="en-US" sz="1400" dirty="0">
                <a:hlinkClick r:id="rId4"/>
              </a:rPr>
              <a:t>https://www.public.navy.mil/bupers-npc/support/uniforms/uniformregulations/chapter6/Pages/6701.aspx</a:t>
            </a:r>
            <a:endParaRPr lang="en-US" sz="1400" b="0" i="0" dirty="0">
              <a:solidFill>
                <a:srgbClr val="000000"/>
              </a:solidFill>
              <a:effectLst/>
              <a:latin typeface="verdana" charset="0"/>
            </a:endParaRPr>
          </a:p>
        </p:txBody>
      </p:sp>
    </p:spTree>
    <p:extLst>
      <p:ext uri="{BB962C8B-B14F-4D97-AF65-F5344CB8AC3E}">
        <p14:creationId xmlns:p14="http://schemas.microsoft.com/office/powerpoint/2010/main" val="368329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11480" y="195898"/>
            <a:ext cx="8761413" cy="708025"/>
          </a:xfrm>
        </p:spPr>
        <p:txBody>
          <a:bodyPr/>
          <a:lstStyle/>
          <a:p>
            <a:r>
              <a:rPr lang="en-US" b="1" dirty="0" smtClean="0">
                <a:solidFill>
                  <a:schemeClr val="accent2"/>
                </a:solidFill>
              </a:rPr>
              <a:t>Can mothers be soldiers?</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6579236" y="3166110"/>
            <a:ext cx="5612763" cy="3241040"/>
          </a:xfrm>
          <a:prstGeom prst="rect">
            <a:avLst/>
          </a:prstGeom>
        </p:spPr>
      </p:pic>
      <p:sp>
        <p:nvSpPr>
          <p:cNvPr id="4" name="Rectangle 3"/>
          <p:cNvSpPr/>
          <p:nvPr/>
        </p:nvSpPr>
        <p:spPr>
          <a:xfrm>
            <a:off x="6454140" y="6413500"/>
            <a:ext cx="6096000" cy="276999"/>
          </a:xfrm>
          <a:prstGeom prst="rect">
            <a:avLst/>
          </a:prstGeom>
        </p:spPr>
        <p:txBody>
          <a:bodyPr>
            <a:spAutoFit/>
          </a:bodyPr>
          <a:lstStyle/>
          <a:p>
            <a:r>
              <a:rPr lang="en-US" sz="1200" dirty="0">
                <a:hlinkClick r:id="rId3"/>
              </a:rPr>
              <a:t>https://coyotelegal.com/2013/11/27/good-news-for-military-families/</a:t>
            </a:r>
            <a:endParaRPr lang="en-US" sz="1200" dirty="0"/>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097280"/>
            <a:ext cx="6579236" cy="4331970"/>
          </a:xfrm>
          <a:prstGeom prst="rect">
            <a:avLst/>
          </a:prstGeom>
        </p:spPr>
      </p:pic>
      <p:sp>
        <p:nvSpPr>
          <p:cNvPr id="6" name="Rectangle 5"/>
          <p:cNvSpPr/>
          <p:nvPr/>
        </p:nvSpPr>
        <p:spPr>
          <a:xfrm>
            <a:off x="106680" y="5520948"/>
            <a:ext cx="6096000" cy="1323439"/>
          </a:xfrm>
          <a:prstGeom prst="rect">
            <a:avLst/>
          </a:prstGeom>
        </p:spPr>
        <p:txBody>
          <a:bodyPr>
            <a:spAutoFit/>
          </a:bodyPr>
          <a:lstStyle/>
          <a:p>
            <a:r>
              <a:rPr lang="en-US" sz="1400" dirty="0" smtClean="0">
                <a:solidFill>
                  <a:srgbClr val="000000"/>
                </a:solidFill>
                <a:latin typeface="Arial" charset="0"/>
              </a:rPr>
              <a:t>“Airman </a:t>
            </a:r>
            <a:r>
              <a:rPr lang="en-US" sz="1400" dirty="0">
                <a:solidFill>
                  <a:srgbClr val="000000"/>
                </a:solidFill>
                <a:latin typeface="Arial" charset="0"/>
              </a:rPr>
              <a:t>First Class Brandy </a:t>
            </a:r>
            <a:r>
              <a:rPr lang="en-US" sz="1400" dirty="0" err="1">
                <a:solidFill>
                  <a:srgbClr val="000000"/>
                </a:solidFill>
                <a:latin typeface="Arial" charset="0"/>
              </a:rPr>
              <a:t>Fraher</a:t>
            </a:r>
            <a:r>
              <a:rPr lang="en-US" sz="1400" dirty="0">
                <a:solidFill>
                  <a:srgbClr val="000000"/>
                </a:solidFill>
                <a:latin typeface="Arial" charset="0"/>
              </a:rPr>
              <a:t>, who is in the final stages of her pregnancy, receives an examination from Major Noreen Burke during a unit training assembly</a:t>
            </a:r>
            <a:r>
              <a:rPr lang="en-US" sz="1400" dirty="0" smtClean="0">
                <a:solidFill>
                  <a:srgbClr val="000000"/>
                </a:solidFill>
                <a:latin typeface="Arial" charset="0"/>
              </a:rPr>
              <a:t>.” Since 2017, Air Force personnel have a 12 month window after giving birth to decide whether to stay on or leave the USAF.</a:t>
            </a:r>
          </a:p>
          <a:p>
            <a:r>
              <a:rPr lang="en-US" sz="1200" dirty="0" smtClean="0">
                <a:hlinkClick r:id="rId5"/>
              </a:rPr>
              <a:t>https</a:t>
            </a:r>
            <a:r>
              <a:rPr lang="en-US" sz="1200" dirty="0">
                <a:hlinkClick r:id="rId5"/>
              </a:rPr>
              <a:t>://www.airforcetimes.com/news/your-air-force/2017/04/29/new-air-force-policy-gives-new-mothers-12-months-to-decide-if-they-want-to-stay-in-uniform/</a:t>
            </a:r>
            <a:endParaRPr lang="en-US" sz="1200" dirty="0"/>
          </a:p>
        </p:txBody>
      </p:sp>
      <p:sp>
        <p:nvSpPr>
          <p:cNvPr id="7" name="TextBox 6"/>
          <p:cNvSpPr txBox="1"/>
          <p:nvPr/>
        </p:nvSpPr>
        <p:spPr>
          <a:xfrm>
            <a:off x="6823710" y="1346865"/>
            <a:ext cx="4261103" cy="1569660"/>
          </a:xfrm>
          <a:prstGeom prst="rect">
            <a:avLst/>
          </a:prstGeom>
          <a:noFill/>
        </p:spPr>
        <p:txBody>
          <a:bodyPr wrap="none" rtlCol="0">
            <a:spAutoFit/>
          </a:bodyPr>
          <a:lstStyle/>
          <a:p>
            <a:r>
              <a:rPr lang="en-US" sz="2400" dirty="0" smtClean="0">
                <a:solidFill>
                  <a:srgbClr val="C00000"/>
                </a:solidFill>
              </a:rPr>
              <a:t>Today nearly half of active-</a:t>
            </a:r>
          </a:p>
          <a:p>
            <a:r>
              <a:rPr lang="en-US" sz="2400" dirty="0">
                <a:solidFill>
                  <a:srgbClr val="C00000"/>
                </a:solidFill>
              </a:rPr>
              <a:t>d</a:t>
            </a:r>
            <a:r>
              <a:rPr lang="en-US" sz="2400" dirty="0" smtClean="0">
                <a:solidFill>
                  <a:srgbClr val="C00000"/>
                </a:solidFill>
              </a:rPr>
              <a:t>uty women are married.</a:t>
            </a:r>
          </a:p>
          <a:p>
            <a:endParaRPr lang="en-US" sz="2400" dirty="0">
              <a:solidFill>
                <a:srgbClr val="C00000"/>
              </a:solidFill>
            </a:endParaRPr>
          </a:p>
          <a:p>
            <a:r>
              <a:rPr lang="en-US" sz="2400" dirty="0" smtClean="0">
                <a:solidFill>
                  <a:srgbClr val="C00000"/>
                </a:solidFill>
              </a:rPr>
              <a:t>Nearly 40% are mothers.</a:t>
            </a:r>
          </a:p>
        </p:txBody>
      </p:sp>
    </p:spTree>
    <p:extLst>
      <p:ext uri="{BB962C8B-B14F-4D97-AF65-F5344CB8AC3E}">
        <p14:creationId xmlns:p14="http://schemas.microsoft.com/office/powerpoint/2010/main" val="73515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martial/marital muddle</a:t>
            </a:r>
            <a:endParaRPr lang="en-US" dirty="0"/>
          </a:p>
        </p:txBody>
      </p:sp>
      <p:sp>
        <p:nvSpPr>
          <p:cNvPr id="3" name="Content Placeholder 2"/>
          <p:cNvSpPr>
            <a:spLocks noGrp="1"/>
          </p:cNvSpPr>
          <p:nvPr>
            <p:ph idx="1"/>
          </p:nvPr>
        </p:nvSpPr>
        <p:spPr>
          <a:xfrm>
            <a:off x="834390" y="2491740"/>
            <a:ext cx="10904220" cy="4149090"/>
          </a:xfrm>
        </p:spPr>
        <p:txBody>
          <a:bodyPr>
            <a:normAutofit/>
          </a:bodyPr>
          <a:lstStyle/>
          <a:p>
            <a:r>
              <a:rPr lang="en-US" sz="3200" dirty="0" smtClean="0">
                <a:solidFill>
                  <a:schemeClr val="accent1"/>
                </a:solidFill>
              </a:rPr>
              <a:t>“If the army wanted you to have a wife, it would have issued you with one.” </a:t>
            </a:r>
            <a:r>
              <a:rPr lang="en-US" sz="3200" dirty="0" smtClean="0"/>
              <a:t>[popular adage, n/d]</a:t>
            </a:r>
          </a:p>
          <a:p>
            <a:r>
              <a:rPr lang="en-US" sz="3200" dirty="0" smtClean="0">
                <a:solidFill>
                  <a:schemeClr val="accent1"/>
                </a:solidFill>
              </a:rPr>
              <a:t>“We recruit individuals but retain families.” </a:t>
            </a:r>
            <a:r>
              <a:rPr lang="en-US" sz="3200" dirty="0" smtClean="0"/>
              <a:t>[Army Chief of Staff John A. Wickham, 1983]</a:t>
            </a:r>
          </a:p>
          <a:p>
            <a:r>
              <a:rPr lang="en-US" sz="3200" dirty="0" smtClean="0">
                <a:solidFill>
                  <a:schemeClr val="accent1"/>
                </a:solidFill>
              </a:rPr>
              <a:t>“War is bad for marriage.” </a:t>
            </a:r>
            <a:r>
              <a:rPr lang="en-US" sz="3200" dirty="0" smtClean="0">
                <a:solidFill>
                  <a:schemeClr val="tx1"/>
                </a:solidFill>
              </a:rPr>
              <a:t>[recurrent finding of scholars in the aftermath of every war from WWI onwards]</a:t>
            </a:r>
            <a:endParaRPr lang="en-US" sz="3200" dirty="0">
              <a:solidFill>
                <a:schemeClr val="accent1"/>
              </a:solidFill>
            </a:endParaRPr>
          </a:p>
        </p:txBody>
      </p:sp>
    </p:spTree>
    <p:extLst>
      <p:ext uri="{BB962C8B-B14F-4D97-AF65-F5344CB8AC3E}">
        <p14:creationId xmlns:p14="http://schemas.microsoft.com/office/powerpoint/2010/main" val="1817866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ONGOING TENSIONS </a:t>
            </a:r>
            <a:endParaRPr lang="en-US" dirty="0"/>
          </a:p>
        </p:txBody>
      </p:sp>
      <p:sp>
        <p:nvSpPr>
          <p:cNvPr id="4" name="Text Placeholder 3"/>
          <p:cNvSpPr>
            <a:spLocks noGrp="1"/>
          </p:cNvSpPr>
          <p:nvPr>
            <p:ph type="body" idx="1"/>
          </p:nvPr>
        </p:nvSpPr>
        <p:spPr/>
        <p:txBody>
          <a:bodyPr/>
          <a:lstStyle/>
          <a:p>
            <a:r>
              <a:rPr lang="en-US" dirty="0" smtClean="0"/>
              <a:t>THE AGE OF “FOREVER WAR”</a:t>
            </a:r>
            <a:endParaRPr lang="en-US" dirty="0"/>
          </a:p>
        </p:txBody>
      </p:sp>
      <p:pic>
        <p:nvPicPr>
          <p:cNvPr id="5" name="Picture 4"/>
          <p:cNvPicPr>
            <a:picLocks noChangeAspect="1"/>
          </p:cNvPicPr>
          <p:nvPr/>
        </p:nvPicPr>
        <p:blipFill>
          <a:blip r:embed="rId2"/>
          <a:stretch>
            <a:fillRect/>
          </a:stretch>
        </p:blipFill>
        <p:spPr>
          <a:xfrm>
            <a:off x="6558280" y="2147056"/>
            <a:ext cx="5256429" cy="3345000"/>
          </a:xfrm>
          <a:prstGeom prst="rect">
            <a:avLst/>
          </a:prstGeom>
        </p:spPr>
      </p:pic>
      <p:sp>
        <p:nvSpPr>
          <p:cNvPr id="6" name="Rectangle 5"/>
          <p:cNvSpPr/>
          <p:nvPr/>
        </p:nvSpPr>
        <p:spPr>
          <a:xfrm>
            <a:off x="6558280" y="5653312"/>
            <a:ext cx="4716356" cy="646331"/>
          </a:xfrm>
          <a:prstGeom prst="rect">
            <a:avLst/>
          </a:prstGeom>
        </p:spPr>
        <p:txBody>
          <a:bodyPr wrap="none">
            <a:spAutoFit/>
          </a:bodyPr>
          <a:lstStyle/>
          <a:p>
            <a:r>
              <a:rPr lang="en-US" dirty="0">
                <a:hlinkClick r:id="rId3"/>
              </a:rPr>
              <a:t>https://www.militaryfamily.org/about-us</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1544726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0040" y="78105"/>
            <a:ext cx="9759950" cy="708025"/>
          </a:xfrm>
        </p:spPr>
        <p:txBody>
          <a:bodyPr/>
          <a:lstStyle/>
          <a:p>
            <a:r>
              <a:rPr lang="en-US" b="1" dirty="0" smtClean="0">
                <a:solidFill>
                  <a:schemeClr val="accent2"/>
                </a:solidFill>
              </a:rPr>
              <a:t>Technology and virtual proximity</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438150" y="786130"/>
            <a:ext cx="9144000" cy="6070600"/>
          </a:xfrm>
          <a:prstGeom prst="rect">
            <a:avLst/>
          </a:prstGeom>
        </p:spPr>
      </p:pic>
      <p:sp>
        <p:nvSpPr>
          <p:cNvPr id="4" name="Rectangle 3"/>
          <p:cNvSpPr/>
          <p:nvPr/>
        </p:nvSpPr>
        <p:spPr>
          <a:xfrm>
            <a:off x="10079990" y="1641455"/>
            <a:ext cx="1611630" cy="3970318"/>
          </a:xfrm>
          <a:prstGeom prst="rect">
            <a:avLst/>
          </a:prstGeom>
        </p:spPr>
        <p:txBody>
          <a:bodyPr wrap="square">
            <a:spAutoFit/>
          </a:bodyPr>
          <a:lstStyle/>
          <a:p>
            <a:r>
              <a:rPr lang="en-US" dirty="0" smtClean="0">
                <a:solidFill>
                  <a:srgbClr val="333333"/>
                </a:solidFill>
                <a:latin typeface="Georgia" charset="0"/>
              </a:rPr>
              <a:t>“It </a:t>
            </a:r>
            <a:r>
              <a:rPr lang="en-US" dirty="0">
                <a:solidFill>
                  <a:srgbClr val="333333"/>
                </a:solidFill>
                <a:latin typeface="Georgia" charset="0"/>
              </a:rPr>
              <a:t>was through video calling that Sgt. Emmett Mailman was able to witness the birth of his son in Lincoln all the way from Kabul</a:t>
            </a:r>
            <a:r>
              <a:rPr lang="en-US" dirty="0" smtClean="0">
                <a:solidFill>
                  <a:srgbClr val="333333"/>
                </a:solidFill>
                <a:latin typeface="Georgia" charset="0"/>
              </a:rPr>
              <a:t>.”</a:t>
            </a:r>
          </a:p>
          <a:p>
            <a:endParaRPr lang="en-US" dirty="0">
              <a:solidFill>
                <a:srgbClr val="333333"/>
              </a:solidFill>
              <a:latin typeface="Georgia" charset="0"/>
            </a:endParaRPr>
          </a:p>
          <a:p>
            <a:endParaRPr lang="en-US" dirty="0"/>
          </a:p>
        </p:txBody>
      </p:sp>
      <p:sp>
        <p:nvSpPr>
          <p:cNvPr id="5" name="Rectangle 4"/>
          <p:cNvSpPr/>
          <p:nvPr/>
        </p:nvSpPr>
        <p:spPr>
          <a:xfrm>
            <a:off x="6842760" y="6097766"/>
            <a:ext cx="5246370" cy="738664"/>
          </a:xfrm>
          <a:prstGeom prst="rect">
            <a:avLst/>
          </a:prstGeom>
        </p:spPr>
        <p:txBody>
          <a:bodyPr wrap="square">
            <a:spAutoFit/>
          </a:bodyPr>
          <a:lstStyle/>
          <a:p>
            <a:r>
              <a:rPr lang="en-US" sz="1200" dirty="0">
                <a:solidFill>
                  <a:schemeClr val="accent2"/>
                </a:solidFill>
                <a:hlinkClick r:id="rId3"/>
              </a:rPr>
              <a:t>https://</a:t>
            </a:r>
            <a:r>
              <a:rPr lang="en-US" sz="1200" dirty="0" smtClean="0">
                <a:solidFill>
                  <a:schemeClr val="accent2"/>
                </a:solidFill>
                <a:hlinkClick r:id="rId3"/>
              </a:rPr>
              <a:t>www.supertintin.com/blog/skype-recorder/the-soldiers-story-a-skype-video-call-testimony</a:t>
            </a:r>
            <a:endParaRPr lang="en-US" sz="1200" dirty="0" smtClean="0">
              <a:solidFill>
                <a:schemeClr val="accent2"/>
              </a:solidFill>
            </a:endParaRPr>
          </a:p>
          <a:p>
            <a:endParaRPr lang="en-US" dirty="0"/>
          </a:p>
        </p:txBody>
      </p:sp>
    </p:spTree>
    <p:extLst>
      <p:ext uri="{BB962C8B-B14F-4D97-AF65-F5344CB8AC3E}">
        <p14:creationId xmlns:p14="http://schemas.microsoft.com/office/powerpoint/2010/main" val="1238981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0020" y="275908"/>
            <a:ext cx="8761413" cy="708025"/>
          </a:xfrm>
        </p:spPr>
        <p:txBody>
          <a:bodyPr/>
          <a:lstStyle/>
          <a:p>
            <a:r>
              <a:rPr lang="en-US" b="1" dirty="0" smtClean="0">
                <a:solidFill>
                  <a:schemeClr val="accent2"/>
                </a:solidFill>
              </a:rPr>
              <a:t>Suicide and the “signature injury”</a:t>
            </a:r>
            <a:endParaRPr lang="en-US" b="1" dirty="0">
              <a:solidFill>
                <a:schemeClr val="accent2"/>
              </a:solidFill>
            </a:endParaRPr>
          </a:p>
        </p:txBody>
      </p:sp>
      <p:sp>
        <p:nvSpPr>
          <p:cNvPr id="3" name="Rectangle 2"/>
          <p:cNvSpPr/>
          <p:nvPr/>
        </p:nvSpPr>
        <p:spPr>
          <a:xfrm>
            <a:off x="305910" y="1086803"/>
            <a:ext cx="10804049" cy="6186309"/>
          </a:xfrm>
          <a:prstGeom prst="rect">
            <a:avLst/>
          </a:prstGeom>
        </p:spPr>
        <p:txBody>
          <a:bodyPr wrap="square">
            <a:spAutoFit/>
          </a:bodyPr>
          <a:lstStyle/>
          <a:p>
            <a:r>
              <a:rPr lang="en-US" dirty="0">
                <a:solidFill>
                  <a:schemeClr val="accent2"/>
                </a:solidFill>
              </a:rPr>
              <a:t>26 Sep 2019</a:t>
            </a:r>
          </a:p>
          <a:p>
            <a:r>
              <a:rPr lang="en-US" dirty="0" err="1"/>
              <a:t>Military.com</a:t>
            </a:r>
            <a:r>
              <a:rPr lang="en-US" dirty="0"/>
              <a:t> | By </a:t>
            </a:r>
            <a:r>
              <a:rPr lang="en-US" dirty="0">
                <a:hlinkClick r:id="rId2"/>
              </a:rPr>
              <a:t>Patricia Kime</a:t>
            </a:r>
            <a:r>
              <a:rPr lang="en-US" dirty="0"/>
              <a:t> </a:t>
            </a:r>
            <a:endParaRPr lang="en-US" dirty="0" smtClean="0"/>
          </a:p>
          <a:p>
            <a:endParaRPr lang="en-US" dirty="0"/>
          </a:p>
          <a:p>
            <a:r>
              <a:rPr lang="en-US" dirty="0"/>
              <a:t>The suicide rate for active-duty U.S. military members in 2018 was the highest on record since the Defense Department began tracking self-inflicted deaths in 2001</a:t>
            </a:r>
            <a:r>
              <a:rPr lang="en-US" dirty="0" smtClean="0"/>
              <a:t>.</a:t>
            </a:r>
          </a:p>
          <a:p>
            <a:endParaRPr lang="en-US" dirty="0"/>
          </a:p>
          <a:p>
            <a:r>
              <a:rPr lang="en-US" dirty="0"/>
              <a:t>Officials said Thursday that 2018's rate of </a:t>
            </a:r>
            <a:r>
              <a:rPr lang="en-US" dirty="0">
                <a:solidFill>
                  <a:schemeClr val="accent2"/>
                </a:solidFill>
              </a:rPr>
              <a:t>24.8 deaths per 100,000 service members </a:t>
            </a:r>
            <a:r>
              <a:rPr lang="en-US" dirty="0"/>
              <a:t>is comparable to age and gender-adjusted civilian rates, but added that fact is "hardly comforting," given that "the numbers aren't moving in the right direction</a:t>
            </a:r>
            <a:r>
              <a:rPr lang="en-US" dirty="0" smtClean="0"/>
              <a:t>.”</a:t>
            </a:r>
          </a:p>
          <a:p>
            <a:endParaRPr lang="en-US" dirty="0"/>
          </a:p>
          <a:p>
            <a:r>
              <a:rPr lang="en-US" dirty="0"/>
              <a:t>A new DoD publication, the </a:t>
            </a:r>
            <a:r>
              <a:rPr lang="en-US" dirty="0">
                <a:hlinkClick r:id="rId3" invalidUrl="https://www.dspo.mil/Portals/113/2018 DoD Annual Suicide Report_FINAL_25 SEP 19_508c.pdf"/>
              </a:rPr>
              <a:t>2018 Annual Suicide Report</a:t>
            </a:r>
            <a:r>
              <a:rPr lang="en-US" dirty="0"/>
              <a:t>, released Thursday confirms that 325 active-duty personnel took their own lives last year, up from 285 in 2017 and 280 the previous year</a:t>
            </a:r>
            <a:r>
              <a:rPr lang="en-US" dirty="0" smtClean="0"/>
              <a:t>.</a:t>
            </a:r>
          </a:p>
          <a:p>
            <a:endParaRPr lang="en-US" dirty="0"/>
          </a:p>
          <a:p>
            <a:r>
              <a:rPr lang="en-US" dirty="0"/>
              <a:t>The Pentagon has long struggled to address the problem of suicides in the ranks, attacking the issue with renewed fervor in 2012, when the number of deaths, 319, and the rate, 22.7 per 100,000, were the highest since the DoD began tracking the data following the 9/11 attacks</a:t>
            </a:r>
            <a:r>
              <a:rPr lang="en-US" dirty="0" smtClean="0"/>
              <a:t>.</a:t>
            </a:r>
          </a:p>
          <a:p>
            <a:endParaRPr lang="en-US" dirty="0"/>
          </a:p>
          <a:p>
            <a:r>
              <a:rPr lang="en-US" dirty="0">
                <a:hlinkClick r:id="rId4"/>
              </a:rPr>
              <a:t>https://</a:t>
            </a:r>
            <a:r>
              <a:rPr lang="en-US" dirty="0" smtClean="0">
                <a:hlinkClick r:id="rId4"/>
              </a:rPr>
              <a:t>www.military.com/daily-news/2019/09/26/military-suicide-rates-hit-record-high-2018.html</a:t>
            </a:r>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13000518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703064" y="395876"/>
            <a:ext cx="8761413" cy="708025"/>
          </a:xfrm>
        </p:spPr>
        <p:txBody>
          <a:bodyPr/>
          <a:lstStyle/>
          <a:p>
            <a:r>
              <a:rPr lang="en-US" b="1" dirty="0" smtClean="0">
                <a:solidFill>
                  <a:schemeClr val="accent2"/>
                </a:solidFill>
              </a:rPr>
              <a:t>Shoring up military marriage:</a:t>
            </a:r>
            <a:br>
              <a:rPr lang="en-US" b="1" dirty="0" smtClean="0">
                <a:solidFill>
                  <a:schemeClr val="accent2"/>
                </a:solidFill>
              </a:rPr>
            </a:br>
            <a:r>
              <a:rPr lang="en-US" b="1" smtClean="0">
                <a:solidFill>
                  <a:schemeClr val="accent2"/>
                </a:solidFill>
              </a:rPr>
              <a:t>“Resilience” training</a:t>
            </a:r>
            <a:endParaRPr lang="en-US" b="1" dirty="0">
              <a:solidFill>
                <a:schemeClr val="accent2"/>
              </a:solidFill>
            </a:endParaRPr>
          </a:p>
        </p:txBody>
      </p:sp>
      <p:pic>
        <p:nvPicPr>
          <p:cNvPr id="5" name="Picture 4"/>
          <p:cNvPicPr>
            <a:picLocks noChangeAspect="1"/>
          </p:cNvPicPr>
          <p:nvPr/>
        </p:nvPicPr>
        <p:blipFill>
          <a:blip r:embed="rId2"/>
          <a:stretch>
            <a:fillRect/>
          </a:stretch>
        </p:blipFill>
        <p:spPr>
          <a:xfrm>
            <a:off x="543044" y="1276825"/>
            <a:ext cx="10578346" cy="3569495"/>
          </a:xfrm>
          <a:prstGeom prst="rect">
            <a:avLst/>
          </a:prstGeom>
        </p:spPr>
      </p:pic>
      <p:sp>
        <p:nvSpPr>
          <p:cNvPr id="6" name="Rectangle 5"/>
          <p:cNvSpPr/>
          <p:nvPr/>
        </p:nvSpPr>
        <p:spPr>
          <a:xfrm>
            <a:off x="703064" y="5192167"/>
            <a:ext cx="11241286" cy="1785104"/>
          </a:xfrm>
          <a:prstGeom prst="rect">
            <a:avLst/>
          </a:prstGeom>
        </p:spPr>
        <p:txBody>
          <a:bodyPr wrap="square">
            <a:spAutoFit/>
          </a:bodyPr>
          <a:lstStyle/>
          <a:p>
            <a:pPr fontAlgn="base"/>
            <a:r>
              <a:rPr lang="en-US" dirty="0">
                <a:solidFill>
                  <a:srgbClr val="212121"/>
                </a:solidFill>
                <a:latin typeface="Georgia" charset="0"/>
              </a:rPr>
              <a:t>Left: Original U.S. Army "Comprehensive Soldier Fitness" logo (2009-2012)</a:t>
            </a:r>
          </a:p>
          <a:p>
            <a:pPr fontAlgn="base"/>
            <a:r>
              <a:rPr lang="en-US" dirty="0">
                <a:solidFill>
                  <a:srgbClr val="212121"/>
                </a:solidFill>
                <a:latin typeface="Georgia" charset="0"/>
              </a:rPr>
              <a:t>Middle: New U.S. Army "Comprehensive Soldier and Family Fitness" logo (August 2012-present)</a:t>
            </a:r>
          </a:p>
          <a:p>
            <a:pPr fontAlgn="base"/>
            <a:r>
              <a:rPr lang="en-US" dirty="0">
                <a:solidFill>
                  <a:srgbClr val="212121"/>
                </a:solidFill>
                <a:latin typeface="Georgia" charset="0"/>
              </a:rPr>
              <a:t>Right: U.S. Air Force Comprehensive Airman Fitness logo (2011-present</a:t>
            </a:r>
            <a:r>
              <a:rPr lang="en-US" dirty="0" smtClean="0">
                <a:solidFill>
                  <a:srgbClr val="212121"/>
                </a:solidFill>
                <a:latin typeface="Georgia" charset="0"/>
              </a:rPr>
              <a:t>)</a:t>
            </a:r>
          </a:p>
          <a:p>
            <a:pPr fontAlgn="base"/>
            <a:r>
              <a:rPr lang="en-US" sz="1400" dirty="0" smtClean="0">
                <a:hlinkClick r:id="rId3"/>
              </a:rPr>
              <a:t>https</a:t>
            </a:r>
            <a:r>
              <a:rPr lang="en-US" sz="1400" dirty="0">
                <a:hlinkClick r:id="rId3"/>
              </a:rPr>
              <a:t>://</a:t>
            </a:r>
            <a:r>
              <a:rPr lang="en-US" sz="1400" dirty="0" smtClean="0">
                <a:hlinkClick r:id="rId3"/>
              </a:rPr>
              <a:t>thewinnower.com/papers/49-a-critical-examination-of-the-u-s-army-s-comprehensive-soldier-fitness-program</a:t>
            </a:r>
            <a:endParaRPr lang="en-US" sz="1400" dirty="0" smtClean="0"/>
          </a:p>
          <a:p>
            <a:pPr fontAlgn="base"/>
            <a:endParaRPr lang="en-US" sz="1400" dirty="0"/>
          </a:p>
          <a:p>
            <a:pPr fontAlgn="base"/>
            <a:r>
              <a:rPr lang="en-US" sz="1400" dirty="0">
                <a:hlinkClick r:id="rId4"/>
              </a:rPr>
              <a:t>https://www.army.mil/article/113208/comprehensive_soldier_and_family_fitness_expands_resilience_training_to_army_leaders</a:t>
            </a:r>
            <a:endParaRPr lang="en-US" sz="1400" dirty="0" smtClean="0"/>
          </a:p>
          <a:p>
            <a:pPr fontAlgn="base"/>
            <a:endParaRPr lang="en-US" sz="1400" b="0" i="0" dirty="0">
              <a:solidFill>
                <a:srgbClr val="212121"/>
              </a:solidFill>
              <a:effectLst/>
              <a:latin typeface="Georgia" charset="0"/>
            </a:endParaRPr>
          </a:p>
        </p:txBody>
      </p:sp>
    </p:spTree>
    <p:extLst>
      <p:ext uri="{BB962C8B-B14F-4D97-AF65-F5344CB8AC3E}">
        <p14:creationId xmlns:p14="http://schemas.microsoft.com/office/powerpoint/2010/main" val="688579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5760" y="0"/>
            <a:ext cx="11498580" cy="6428788"/>
          </a:xfrm>
          <a:prstGeom prst="rect">
            <a:avLst/>
          </a:prstGeom>
        </p:spPr>
      </p:pic>
      <p:sp>
        <p:nvSpPr>
          <p:cNvPr id="4" name="Rectangle 3"/>
          <p:cNvSpPr/>
          <p:nvPr/>
        </p:nvSpPr>
        <p:spPr>
          <a:xfrm>
            <a:off x="365760" y="6428788"/>
            <a:ext cx="3558988" cy="646331"/>
          </a:xfrm>
          <a:prstGeom prst="rect">
            <a:avLst/>
          </a:prstGeom>
        </p:spPr>
        <p:txBody>
          <a:bodyPr wrap="none">
            <a:spAutoFit/>
          </a:bodyPr>
          <a:lstStyle/>
          <a:p>
            <a:r>
              <a:rPr lang="en-US" dirty="0">
                <a:hlinkClick r:id="rId3"/>
              </a:rPr>
              <a:t>https://www.strongbonds.org</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385002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Seminar preparation</a:t>
            </a:r>
            <a:endParaRPr lang="en-US" dirty="0"/>
          </a:p>
        </p:txBody>
      </p:sp>
      <p:sp>
        <p:nvSpPr>
          <p:cNvPr id="3" name="Content Placeholder 2"/>
          <p:cNvSpPr>
            <a:spLocks noGrp="1"/>
          </p:cNvSpPr>
          <p:nvPr>
            <p:ph idx="1"/>
          </p:nvPr>
        </p:nvSpPr>
        <p:spPr>
          <a:xfrm>
            <a:off x="1028700" y="2454910"/>
            <a:ext cx="9386253" cy="4048760"/>
          </a:xfrm>
        </p:spPr>
        <p:txBody>
          <a:bodyPr>
            <a:normAutofit/>
          </a:bodyPr>
          <a:lstStyle/>
          <a:p>
            <a:r>
              <a:rPr lang="en-US" dirty="0" smtClean="0"/>
              <a:t>Read Cynthia </a:t>
            </a:r>
            <a:r>
              <a:rPr lang="en-US" dirty="0" err="1" smtClean="0">
                <a:solidFill>
                  <a:schemeClr val="accent2"/>
                </a:solidFill>
              </a:rPr>
              <a:t>Enloe</a:t>
            </a:r>
            <a:r>
              <a:rPr lang="en-US" dirty="0" smtClean="0"/>
              <a:t>, </a:t>
            </a:r>
            <a:r>
              <a:rPr lang="en-US" i="1" dirty="0" smtClean="0"/>
              <a:t>Maneuvers, </a:t>
            </a:r>
            <a:r>
              <a:rPr lang="en-US" dirty="0" smtClean="0"/>
              <a:t>chapter 5</a:t>
            </a:r>
          </a:p>
          <a:p>
            <a:endParaRPr lang="en-US" dirty="0"/>
          </a:p>
          <a:p>
            <a:r>
              <a:rPr lang="en-US" dirty="0" smtClean="0"/>
              <a:t>Read </a:t>
            </a:r>
            <a:r>
              <a:rPr lang="en-US" i="1" dirty="0" smtClean="0"/>
              <a:t>either</a:t>
            </a:r>
            <a:r>
              <a:rPr lang="en-US" dirty="0" smtClean="0"/>
              <a:t> chapter 4 or 6 from Susan </a:t>
            </a:r>
            <a:r>
              <a:rPr lang="en-US" dirty="0" err="1" smtClean="0">
                <a:solidFill>
                  <a:schemeClr val="accent2"/>
                </a:solidFill>
              </a:rPr>
              <a:t>Zeiger</a:t>
            </a:r>
            <a:r>
              <a:rPr lang="en-US" dirty="0" smtClean="0"/>
              <a:t>, </a:t>
            </a:r>
            <a:r>
              <a:rPr lang="en-US" i="1" dirty="0" smtClean="0"/>
              <a:t>Entangling Alliances</a:t>
            </a:r>
          </a:p>
          <a:p>
            <a:endParaRPr lang="en-US" i="1" dirty="0"/>
          </a:p>
          <a:p>
            <a:r>
              <a:rPr lang="en-US" dirty="0" smtClean="0"/>
              <a:t>Undertake some original primary research into war brides using the</a:t>
            </a:r>
          </a:p>
          <a:p>
            <a:r>
              <a:rPr lang="en-US" dirty="0" smtClean="0">
                <a:solidFill>
                  <a:schemeClr val="accent2"/>
                </a:solidFill>
              </a:rPr>
              <a:t>ProQuest Historical Newspapers </a:t>
            </a:r>
            <a:r>
              <a:rPr lang="en-US" dirty="0" smtClean="0"/>
              <a:t>database, via Warwick library </a:t>
            </a:r>
          </a:p>
          <a:p>
            <a:r>
              <a:rPr lang="en-US" dirty="0" smtClean="0"/>
              <a:t>Refine your search to the historical period covered by the chapter of </a:t>
            </a:r>
            <a:r>
              <a:rPr lang="en-US" dirty="0" err="1" smtClean="0"/>
              <a:t>Zeiger</a:t>
            </a:r>
            <a:r>
              <a:rPr lang="en-US" dirty="0" smtClean="0"/>
              <a:t> you read (i.e. either the 1940s, or the 1960s-70s)</a:t>
            </a:r>
          </a:p>
          <a:p>
            <a:endParaRPr lang="en-US" dirty="0"/>
          </a:p>
          <a:p>
            <a:r>
              <a:rPr lang="en-US" dirty="0" smtClean="0"/>
              <a:t>Come to class with at least one historical newspaper story to share. </a:t>
            </a:r>
            <a:endParaRPr lang="en-US" dirty="0"/>
          </a:p>
        </p:txBody>
      </p:sp>
    </p:spTree>
    <p:extLst>
      <p:ext uri="{BB962C8B-B14F-4D97-AF65-F5344CB8AC3E}">
        <p14:creationId xmlns:p14="http://schemas.microsoft.com/office/powerpoint/2010/main" val="703572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6407" y="637859"/>
            <a:ext cx="8761413" cy="706437"/>
          </a:xfrm>
        </p:spPr>
        <p:txBody>
          <a:bodyPr/>
          <a:lstStyle/>
          <a:p>
            <a:r>
              <a:rPr lang="en-US" b="1" dirty="0" smtClean="0">
                <a:solidFill>
                  <a:schemeClr val="accent1"/>
                </a:solidFill>
              </a:rPr>
              <a:t>Why the disinclination toward </a:t>
            </a:r>
            <a:br>
              <a:rPr lang="en-US" b="1" dirty="0" smtClean="0">
                <a:solidFill>
                  <a:schemeClr val="accent1"/>
                </a:solidFill>
              </a:rPr>
            </a:br>
            <a:r>
              <a:rPr lang="en-US" b="1" dirty="0" smtClean="0">
                <a:solidFill>
                  <a:schemeClr val="accent1"/>
                </a:solidFill>
              </a:rPr>
              <a:t>married soldiers?</a:t>
            </a:r>
            <a:endParaRPr lang="en-US" b="1" dirty="0">
              <a:solidFill>
                <a:schemeClr val="accent1"/>
              </a:solidFill>
            </a:endParaRPr>
          </a:p>
        </p:txBody>
      </p:sp>
      <p:sp>
        <p:nvSpPr>
          <p:cNvPr id="3" name="Content Placeholder 2"/>
          <p:cNvSpPr>
            <a:spLocks noGrp="1"/>
          </p:cNvSpPr>
          <p:nvPr>
            <p:ph idx="4294967295"/>
          </p:nvPr>
        </p:nvSpPr>
        <p:spPr>
          <a:xfrm>
            <a:off x="731520" y="1883728"/>
            <a:ext cx="6035040" cy="3416300"/>
          </a:xfrm>
        </p:spPr>
        <p:txBody>
          <a:bodyPr>
            <a:normAutofit/>
          </a:bodyPr>
          <a:lstStyle/>
          <a:p>
            <a:r>
              <a:rPr lang="en-US" sz="3200" dirty="0" smtClean="0"/>
              <a:t>An ideological contradiction—</a:t>
            </a:r>
          </a:p>
          <a:p>
            <a:pPr marL="0" indent="0">
              <a:buNone/>
            </a:pPr>
            <a:r>
              <a:rPr lang="en-US" sz="3200" dirty="0" smtClean="0"/>
              <a:t>if “family” and “home” are presented as the institutions being fought for?</a:t>
            </a:r>
          </a:p>
        </p:txBody>
      </p:sp>
      <p:pic>
        <p:nvPicPr>
          <p:cNvPr id="4" name="Picture 3"/>
          <p:cNvPicPr>
            <a:picLocks noChangeAspect="1"/>
          </p:cNvPicPr>
          <p:nvPr/>
        </p:nvPicPr>
        <p:blipFill>
          <a:blip r:embed="rId2"/>
          <a:stretch>
            <a:fillRect/>
          </a:stretch>
        </p:blipFill>
        <p:spPr>
          <a:xfrm>
            <a:off x="7086600" y="0"/>
            <a:ext cx="5105400" cy="6566125"/>
          </a:xfrm>
          <a:prstGeom prst="rect">
            <a:avLst/>
          </a:prstGeom>
        </p:spPr>
      </p:pic>
      <p:sp>
        <p:nvSpPr>
          <p:cNvPr id="5" name="TextBox 4"/>
          <p:cNvSpPr txBox="1"/>
          <p:nvPr/>
        </p:nvSpPr>
        <p:spPr>
          <a:xfrm>
            <a:off x="3284517" y="6115050"/>
            <a:ext cx="3482043" cy="369332"/>
          </a:xfrm>
          <a:prstGeom prst="rect">
            <a:avLst/>
          </a:prstGeom>
          <a:noFill/>
        </p:spPr>
        <p:txBody>
          <a:bodyPr wrap="none" rtlCol="0">
            <a:spAutoFit/>
          </a:bodyPr>
          <a:lstStyle/>
          <a:p>
            <a:r>
              <a:rPr lang="en-US" dirty="0" smtClean="0"/>
              <a:t>US propaganda poster (1918)</a:t>
            </a:r>
            <a:endParaRPr lang="en-US" dirty="0"/>
          </a:p>
        </p:txBody>
      </p:sp>
    </p:spTree>
    <p:extLst>
      <p:ext uri="{BB962C8B-B14F-4D97-AF65-F5344CB8AC3E}">
        <p14:creationId xmlns:p14="http://schemas.microsoft.com/office/powerpoint/2010/main" val="192815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2437" y="450850"/>
            <a:ext cx="8761413" cy="708025"/>
          </a:xfrm>
        </p:spPr>
        <p:txBody>
          <a:bodyPr/>
          <a:lstStyle/>
          <a:p>
            <a:r>
              <a:rPr lang="en-US" b="1" dirty="0" smtClean="0">
                <a:solidFill>
                  <a:schemeClr val="accent1"/>
                </a:solidFill>
              </a:rPr>
              <a:t>Marriage as a </a:t>
            </a:r>
            <a:br>
              <a:rPr lang="en-US" b="1" dirty="0" smtClean="0">
                <a:solidFill>
                  <a:schemeClr val="accent1"/>
                </a:solidFill>
              </a:rPr>
            </a:br>
            <a:r>
              <a:rPr lang="en-US" b="1" dirty="0" smtClean="0">
                <a:solidFill>
                  <a:schemeClr val="accent1"/>
                </a:solidFill>
              </a:rPr>
              <a:t>financial burden</a:t>
            </a:r>
            <a:endParaRPr lang="en-US" b="1" dirty="0">
              <a:solidFill>
                <a:schemeClr val="accent1"/>
              </a:solidFill>
            </a:endParaRPr>
          </a:p>
        </p:txBody>
      </p:sp>
      <p:sp>
        <p:nvSpPr>
          <p:cNvPr id="3" name="Content Placeholder 2"/>
          <p:cNvSpPr>
            <a:spLocks noGrp="1"/>
          </p:cNvSpPr>
          <p:nvPr>
            <p:ph idx="4294967295"/>
          </p:nvPr>
        </p:nvSpPr>
        <p:spPr>
          <a:xfrm>
            <a:off x="257810" y="1471930"/>
            <a:ext cx="5977890" cy="3416300"/>
          </a:xfrm>
        </p:spPr>
        <p:txBody>
          <a:bodyPr>
            <a:noAutofit/>
          </a:bodyPr>
          <a:lstStyle/>
          <a:p>
            <a:r>
              <a:rPr lang="en-US" sz="2400" dirty="0" smtClean="0"/>
              <a:t>Providing financial support to soldiers’ wives</a:t>
            </a:r>
          </a:p>
          <a:p>
            <a:pPr marL="0" indent="0">
              <a:buNone/>
            </a:pPr>
            <a:r>
              <a:rPr lang="en-US" sz="2400" dirty="0" smtClean="0"/>
              <a:t>	a costly obligation for the US military</a:t>
            </a:r>
          </a:p>
          <a:p>
            <a:pPr>
              <a:buFont typeface="Wingdings" charset="2"/>
              <a:buChar char="Ø"/>
            </a:pPr>
            <a:r>
              <a:rPr lang="en-US" sz="2400" dirty="0" smtClean="0"/>
              <a:t>Likewise provision of life insurance/</a:t>
            </a:r>
          </a:p>
          <a:p>
            <a:pPr>
              <a:buFont typeface="Wingdings" charset="2"/>
              <a:buChar char="Ø"/>
            </a:pPr>
            <a:r>
              <a:rPr lang="en-US" sz="2400" dirty="0" smtClean="0"/>
              <a:t>Payments to soldiers’ widows</a:t>
            </a:r>
          </a:p>
          <a:p>
            <a:pPr marL="0" indent="0">
              <a:buNone/>
            </a:pPr>
            <a:endParaRPr lang="en-US" sz="2400" dirty="0" smtClean="0"/>
          </a:p>
          <a:p>
            <a:r>
              <a:rPr lang="en-US" sz="2400" dirty="0" smtClean="0"/>
              <a:t>“Allotments” (payments to soldiers’ dependents) risk making vulnerable young men prey to “bounty-hunters”/”gold diggers”</a:t>
            </a:r>
          </a:p>
          <a:p>
            <a:r>
              <a:rPr lang="en-US" sz="2400" dirty="0" smtClean="0"/>
              <a:t>“Allotment Annie”</a:t>
            </a:r>
          </a:p>
        </p:txBody>
      </p:sp>
      <p:pic>
        <p:nvPicPr>
          <p:cNvPr id="4" name="Picture 3"/>
          <p:cNvPicPr>
            <a:picLocks noChangeAspect="1"/>
          </p:cNvPicPr>
          <p:nvPr/>
        </p:nvPicPr>
        <p:blipFill>
          <a:blip r:embed="rId2"/>
          <a:stretch>
            <a:fillRect/>
          </a:stretch>
        </p:blipFill>
        <p:spPr>
          <a:xfrm>
            <a:off x="6235700" y="0"/>
            <a:ext cx="5956300" cy="6680200"/>
          </a:xfrm>
          <a:prstGeom prst="rect">
            <a:avLst/>
          </a:prstGeom>
        </p:spPr>
      </p:pic>
    </p:spTree>
    <p:extLst>
      <p:ext uri="{BB962C8B-B14F-4D97-AF65-F5344CB8AC3E}">
        <p14:creationId xmlns:p14="http://schemas.microsoft.com/office/powerpoint/2010/main" val="476784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7180" y="379016"/>
            <a:ext cx="9852659" cy="708025"/>
          </a:xfrm>
        </p:spPr>
        <p:txBody>
          <a:bodyPr/>
          <a:lstStyle/>
          <a:p>
            <a:r>
              <a:rPr lang="en-US" sz="3200" b="1" dirty="0" smtClean="0">
                <a:solidFill>
                  <a:schemeClr val="accent2"/>
                </a:solidFill>
              </a:rPr>
              <a:t>Wives as a source of anxiety to soldiers: </a:t>
            </a:r>
            <a:br>
              <a:rPr lang="en-US" sz="3200" b="1" dirty="0" smtClean="0">
                <a:solidFill>
                  <a:schemeClr val="accent2"/>
                </a:solidFill>
              </a:rPr>
            </a:br>
            <a:r>
              <a:rPr lang="en-US" sz="3200" b="1" dirty="0" smtClean="0">
                <a:solidFill>
                  <a:schemeClr val="accent2"/>
                </a:solidFill>
              </a:rPr>
              <a:t>the </a:t>
            </a:r>
            <a:r>
              <a:rPr lang="en-US" sz="3200" b="1" dirty="0" err="1" smtClean="0">
                <a:solidFill>
                  <a:schemeClr val="accent2"/>
                </a:solidFill>
              </a:rPr>
              <a:t>spectre</a:t>
            </a:r>
            <a:r>
              <a:rPr lang="en-US" sz="3200" b="1" dirty="0" smtClean="0">
                <a:solidFill>
                  <a:schemeClr val="accent2"/>
                </a:solidFill>
              </a:rPr>
              <a:t> of infidelity</a:t>
            </a:r>
            <a:endParaRPr lang="en-US" sz="3200" b="1" dirty="0">
              <a:solidFill>
                <a:schemeClr val="accent2"/>
              </a:solidFill>
            </a:endParaRPr>
          </a:p>
        </p:txBody>
      </p:sp>
      <p:pic>
        <p:nvPicPr>
          <p:cNvPr id="5" name="Picture 4"/>
          <p:cNvPicPr>
            <a:picLocks noChangeAspect="1"/>
          </p:cNvPicPr>
          <p:nvPr/>
        </p:nvPicPr>
        <p:blipFill>
          <a:blip r:embed="rId2"/>
          <a:stretch>
            <a:fillRect/>
          </a:stretch>
        </p:blipFill>
        <p:spPr>
          <a:xfrm>
            <a:off x="5040630" y="1461770"/>
            <a:ext cx="7151370" cy="4699000"/>
          </a:xfrm>
          <a:prstGeom prst="rect">
            <a:avLst/>
          </a:prstGeom>
        </p:spPr>
      </p:pic>
      <p:sp>
        <p:nvSpPr>
          <p:cNvPr id="6" name="TextBox 5"/>
          <p:cNvSpPr txBox="1"/>
          <p:nvPr/>
        </p:nvSpPr>
        <p:spPr>
          <a:xfrm>
            <a:off x="5040630" y="6160770"/>
            <a:ext cx="7151370" cy="523220"/>
          </a:xfrm>
          <a:prstGeom prst="rect">
            <a:avLst/>
          </a:prstGeom>
          <a:noFill/>
        </p:spPr>
        <p:txBody>
          <a:bodyPr wrap="square" rtlCol="0">
            <a:spAutoFit/>
          </a:bodyPr>
          <a:lstStyle/>
          <a:p>
            <a:r>
              <a:rPr lang="en-US" sz="1400" dirty="0" smtClean="0"/>
              <a:t>Screenshot from </a:t>
            </a:r>
            <a:r>
              <a:rPr lang="en-US" sz="1400" i="1" dirty="0" smtClean="0"/>
              <a:t>Jarhead </a:t>
            </a:r>
            <a:r>
              <a:rPr lang="en-US" sz="1400" dirty="0" smtClean="0"/>
              <a:t>(dir. Sam Mendes, 2005) based on USMC veteran Anthony </a:t>
            </a:r>
            <a:r>
              <a:rPr lang="en-US" sz="1400" dirty="0" err="1" smtClean="0"/>
              <a:t>Swofford’s</a:t>
            </a:r>
            <a:r>
              <a:rPr lang="en-US" sz="1400" dirty="0"/>
              <a:t> </a:t>
            </a:r>
            <a:r>
              <a:rPr lang="en-US" sz="1400" dirty="0" smtClean="0"/>
              <a:t>memoir of the 1990-91 Gulf War</a:t>
            </a:r>
            <a:endParaRPr lang="en-US" sz="1400" dirty="0"/>
          </a:p>
        </p:txBody>
      </p:sp>
      <p:pic>
        <p:nvPicPr>
          <p:cNvPr id="7" name="Picture 6"/>
          <p:cNvPicPr>
            <a:picLocks noChangeAspect="1"/>
          </p:cNvPicPr>
          <p:nvPr/>
        </p:nvPicPr>
        <p:blipFill>
          <a:blip r:embed="rId3"/>
          <a:stretch>
            <a:fillRect/>
          </a:stretch>
        </p:blipFill>
        <p:spPr>
          <a:xfrm>
            <a:off x="100965" y="1268730"/>
            <a:ext cx="4655591" cy="4892040"/>
          </a:xfrm>
          <a:prstGeom prst="rect">
            <a:avLst/>
          </a:prstGeom>
        </p:spPr>
      </p:pic>
      <p:sp>
        <p:nvSpPr>
          <p:cNvPr id="8" name="Rectangle 7"/>
          <p:cNvSpPr/>
          <p:nvPr/>
        </p:nvSpPr>
        <p:spPr>
          <a:xfrm>
            <a:off x="0" y="6119336"/>
            <a:ext cx="6096000" cy="738664"/>
          </a:xfrm>
          <a:prstGeom prst="rect">
            <a:avLst/>
          </a:prstGeom>
        </p:spPr>
        <p:txBody>
          <a:bodyPr>
            <a:spAutoFit/>
          </a:bodyPr>
          <a:lstStyle/>
          <a:p>
            <a:r>
              <a:rPr lang="en-US" sz="1400" dirty="0">
                <a:solidFill>
                  <a:srgbClr val="000000"/>
                </a:solidFill>
              </a:rPr>
              <a:t>Army Air Force engineers in New Guinea tracked </a:t>
            </a:r>
            <a:endParaRPr lang="en-US" sz="1400" dirty="0" smtClean="0">
              <a:solidFill>
                <a:srgbClr val="000000"/>
              </a:solidFill>
            </a:endParaRPr>
          </a:p>
          <a:p>
            <a:r>
              <a:rPr lang="en-US" sz="1400" dirty="0" smtClean="0">
                <a:solidFill>
                  <a:srgbClr val="000000"/>
                </a:solidFill>
              </a:rPr>
              <a:t>romantic </a:t>
            </a:r>
            <a:r>
              <a:rPr lang="en-US" sz="1400" dirty="0">
                <a:solidFill>
                  <a:srgbClr val="000000"/>
                </a:solidFill>
              </a:rPr>
              <a:t>defections on this "operations board."</a:t>
            </a:r>
          </a:p>
          <a:p>
            <a:r>
              <a:rPr lang="en-US" sz="1400" dirty="0">
                <a:solidFill>
                  <a:srgbClr val="000000"/>
                </a:solidFill>
              </a:rPr>
              <a:t>Source</a:t>
            </a:r>
            <a:r>
              <a:rPr lang="en-US" sz="1400" dirty="0" smtClean="0">
                <a:solidFill>
                  <a:srgbClr val="000000"/>
                </a:solidFill>
              </a:rPr>
              <a:t>:</a:t>
            </a:r>
            <a:r>
              <a:rPr lang="en-US" sz="1400" dirty="0">
                <a:solidFill>
                  <a:srgbClr val="000000"/>
                </a:solidFill>
              </a:rPr>
              <a:t> </a:t>
            </a:r>
            <a:r>
              <a:rPr lang="en-US" sz="1400" i="1" dirty="0">
                <a:solidFill>
                  <a:srgbClr val="000000"/>
                </a:solidFill>
              </a:rPr>
              <a:t>Stars and Stripes</a:t>
            </a:r>
            <a:r>
              <a:rPr lang="en-US" sz="1400" dirty="0">
                <a:solidFill>
                  <a:srgbClr val="000000"/>
                </a:solidFill>
              </a:rPr>
              <a:t>. © 1944</a:t>
            </a:r>
            <a:endParaRPr lang="en-US" sz="1400" b="0" i="0" dirty="0">
              <a:solidFill>
                <a:srgbClr val="000000"/>
              </a:solidFill>
              <a:effectLst/>
            </a:endParaRPr>
          </a:p>
        </p:txBody>
      </p:sp>
    </p:spTree>
    <p:extLst>
      <p:ext uri="{BB962C8B-B14F-4D97-AF65-F5344CB8AC3E}">
        <p14:creationId xmlns:p14="http://schemas.microsoft.com/office/powerpoint/2010/main" val="1669366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8610" y="365760"/>
            <a:ext cx="6569427" cy="1323439"/>
          </a:xfrm>
          <a:prstGeom prst="rect">
            <a:avLst/>
          </a:prstGeom>
          <a:noFill/>
        </p:spPr>
        <p:txBody>
          <a:bodyPr wrap="none" rtlCol="0">
            <a:spAutoFit/>
          </a:bodyPr>
          <a:lstStyle/>
          <a:p>
            <a:r>
              <a:rPr lang="en-US" sz="4000" b="1" dirty="0" smtClean="0">
                <a:solidFill>
                  <a:schemeClr val="accent2"/>
                </a:solidFill>
              </a:rPr>
              <a:t>The uxorious husband </a:t>
            </a:r>
          </a:p>
          <a:p>
            <a:r>
              <a:rPr lang="en-US" sz="4000" b="1" dirty="0">
                <a:solidFill>
                  <a:schemeClr val="accent2"/>
                </a:solidFill>
              </a:rPr>
              <a:t>a</a:t>
            </a:r>
            <a:r>
              <a:rPr lang="en-US" sz="4000" b="1" dirty="0" smtClean="0">
                <a:solidFill>
                  <a:schemeClr val="accent2"/>
                </a:solidFill>
              </a:rPr>
              <a:t>s unfocused serviceman</a:t>
            </a:r>
            <a:endParaRPr lang="en-US" sz="4000" b="1" dirty="0">
              <a:solidFill>
                <a:schemeClr val="accent2"/>
              </a:solidFill>
            </a:endParaRPr>
          </a:p>
        </p:txBody>
      </p:sp>
      <p:pic>
        <p:nvPicPr>
          <p:cNvPr id="1026" name="Picture 2" descr="he Bridges of Toko-R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80910" y="0"/>
            <a:ext cx="4409208" cy="66999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577590" y="5806440"/>
            <a:ext cx="2686954" cy="369332"/>
          </a:xfrm>
          <a:prstGeom prst="rect">
            <a:avLst/>
          </a:prstGeom>
          <a:noFill/>
        </p:spPr>
        <p:txBody>
          <a:bodyPr wrap="none" rtlCol="0">
            <a:spAutoFit/>
          </a:bodyPr>
          <a:lstStyle/>
          <a:p>
            <a:r>
              <a:rPr lang="en-US" dirty="0" smtClean="0"/>
              <a:t>Dir. Mark Robson, 1954</a:t>
            </a:r>
            <a:endParaRPr lang="en-US" dirty="0"/>
          </a:p>
        </p:txBody>
      </p:sp>
      <p:sp>
        <p:nvSpPr>
          <p:cNvPr id="5" name="TextBox 4"/>
          <p:cNvSpPr txBox="1"/>
          <p:nvPr/>
        </p:nvSpPr>
        <p:spPr>
          <a:xfrm>
            <a:off x="1294746" y="2916822"/>
            <a:ext cx="4325223" cy="830997"/>
          </a:xfrm>
          <a:prstGeom prst="rect">
            <a:avLst/>
          </a:prstGeom>
          <a:noFill/>
        </p:spPr>
        <p:txBody>
          <a:bodyPr wrap="none" rtlCol="0">
            <a:spAutoFit/>
          </a:bodyPr>
          <a:lstStyle/>
          <a:p>
            <a:r>
              <a:rPr lang="en-US" sz="2400" dirty="0" smtClean="0"/>
              <a:t>Marriage and home as </a:t>
            </a:r>
          </a:p>
          <a:p>
            <a:r>
              <a:rPr lang="en-US" sz="2400" dirty="0" smtClean="0"/>
              <a:t>distractions from the mission</a:t>
            </a:r>
            <a:endParaRPr lang="en-US" sz="2400" dirty="0"/>
          </a:p>
        </p:txBody>
      </p:sp>
    </p:spTree>
    <p:extLst>
      <p:ext uri="{BB962C8B-B14F-4D97-AF65-F5344CB8AC3E}">
        <p14:creationId xmlns:p14="http://schemas.microsoft.com/office/powerpoint/2010/main" val="166994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54954" y="2677645"/>
            <a:ext cx="4662916" cy="2283824"/>
          </a:xfrm>
        </p:spPr>
        <p:txBody>
          <a:bodyPr/>
          <a:lstStyle/>
          <a:p>
            <a:r>
              <a:rPr lang="en-US" dirty="0" smtClean="0"/>
              <a:t>The postwar turn </a:t>
            </a:r>
            <a:r>
              <a:rPr lang="en-US" smtClean="0"/>
              <a:t>to domestication</a:t>
            </a:r>
            <a:endParaRPr lang="en-US"/>
          </a:p>
        </p:txBody>
      </p:sp>
      <p:sp>
        <p:nvSpPr>
          <p:cNvPr id="5" name="Text Placeholder 4"/>
          <p:cNvSpPr>
            <a:spLocks noGrp="1"/>
          </p:cNvSpPr>
          <p:nvPr>
            <p:ph type="body" idx="1"/>
          </p:nvPr>
        </p:nvSpPr>
        <p:spPr/>
        <p:txBody>
          <a:bodyPr/>
          <a:lstStyle/>
          <a:p>
            <a:r>
              <a:rPr lang="en-US" b="1" dirty="0" smtClean="0"/>
              <a:t>Military families overseas</a:t>
            </a:r>
            <a:endParaRPr lang="en-US" b="1" dirty="0"/>
          </a:p>
        </p:txBody>
      </p:sp>
    </p:spTree>
    <p:extLst>
      <p:ext uri="{BB962C8B-B14F-4D97-AF65-F5344CB8AC3E}">
        <p14:creationId xmlns:p14="http://schemas.microsoft.com/office/powerpoint/2010/main" val="543832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71463" y="470218"/>
            <a:ext cx="9920287" cy="708025"/>
          </a:xfrm>
        </p:spPr>
        <p:txBody>
          <a:bodyPr/>
          <a:lstStyle/>
          <a:p>
            <a:r>
              <a:rPr lang="en-US" b="1" dirty="0" smtClean="0">
                <a:solidFill>
                  <a:schemeClr val="accent2"/>
                </a:solidFill>
              </a:rPr>
              <a:t>“Dependents” as unofficial disciplinarians</a:t>
            </a:r>
            <a:br>
              <a:rPr lang="en-US" b="1" dirty="0" smtClean="0">
                <a:solidFill>
                  <a:schemeClr val="accent2"/>
                </a:solidFill>
              </a:rPr>
            </a:br>
            <a:r>
              <a:rPr lang="en-US" b="1" dirty="0" smtClean="0">
                <a:solidFill>
                  <a:schemeClr val="accent2"/>
                </a:solidFill>
              </a:rPr>
              <a:t>of </a:t>
            </a:r>
            <a:r>
              <a:rPr lang="en-US" b="1" smtClean="0">
                <a:solidFill>
                  <a:schemeClr val="accent2"/>
                </a:solidFill>
              </a:rPr>
              <a:t>male sexuality?</a:t>
            </a:r>
            <a:endParaRPr lang="en-US" b="1" dirty="0">
              <a:solidFill>
                <a:schemeClr val="accent2"/>
              </a:solidFill>
            </a:endParaRPr>
          </a:p>
        </p:txBody>
      </p:sp>
      <p:pic>
        <p:nvPicPr>
          <p:cNvPr id="5" name="Picture 4"/>
          <p:cNvPicPr>
            <a:picLocks noChangeAspect="1"/>
          </p:cNvPicPr>
          <p:nvPr/>
        </p:nvPicPr>
        <p:blipFill>
          <a:blip r:embed="rId2"/>
          <a:stretch>
            <a:fillRect/>
          </a:stretch>
        </p:blipFill>
        <p:spPr>
          <a:xfrm>
            <a:off x="365760" y="1754981"/>
            <a:ext cx="4967335" cy="3135630"/>
          </a:xfrm>
          <a:prstGeom prst="rect">
            <a:avLst/>
          </a:prstGeom>
        </p:spPr>
      </p:pic>
      <p:sp>
        <p:nvSpPr>
          <p:cNvPr id="6" name="Rectangle 5"/>
          <p:cNvSpPr/>
          <p:nvPr/>
        </p:nvSpPr>
        <p:spPr>
          <a:xfrm>
            <a:off x="160020" y="5090804"/>
            <a:ext cx="6629400" cy="1015663"/>
          </a:xfrm>
          <a:prstGeom prst="rect">
            <a:avLst/>
          </a:prstGeom>
        </p:spPr>
        <p:txBody>
          <a:bodyPr wrap="square">
            <a:spAutoFit/>
          </a:bodyPr>
          <a:lstStyle/>
          <a:p>
            <a:r>
              <a:rPr lang="en-US" dirty="0">
                <a:solidFill>
                  <a:srgbClr val="000000"/>
                </a:solidFill>
              </a:rPr>
              <a:t>Five Army wives meet for tea </a:t>
            </a:r>
            <a:r>
              <a:rPr lang="en-US" dirty="0" smtClean="0">
                <a:solidFill>
                  <a:srgbClr val="000000"/>
                </a:solidFill>
              </a:rPr>
              <a:t>in Heidelberg,</a:t>
            </a:r>
          </a:p>
          <a:p>
            <a:r>
              <a:rPr lang="en-US" dirty="0" smtClean="0">
                <a:solidFill>
                  <a:srgbClr val="000000"/>
                </a:solidFill>
              </a:rPr>
              <a:t>1946</a:t>
            </a:r>
          </a:p>
          <a:p>
            <a:r>
              <a:rPr lang="en-US" sz="1200" dirty="0">
                <a:hlinkClick r:id="rId3"/>
              </a:rPr>
              <a:t>https://</a:t>
            </a:r>
            <a:r>
              <a:rPr lang="en-US" sz="1200" dirty="0" smtClean="0">
                <a:hlinkClick r:id="rId3"/>
              </a:rPr>
              <a:t>www.uglyhedgehog.com/t-318512-1.html</a:t>
            </a:r>
            <a:endParaRPr lang="en-US" sz="1200" dirty="0" smtClean="0"/>
          </a:p>
          <a:p>
            <a:endParaRPr lang="en-US" sz="1200" dirty="0"/>
          </a:p>
        </p:txBody>
      </p:sp>
      <p:pic>
        <p:nvPicPr>
          <p:cNvPr id="7" name="Picture 6"/>
          <p:cNvPicPr>
            <a:picLocks noChangeAspect="1"/>
          </p:cNvPicPr>
          <p:nvPr/>
        </p:nvPicPr>
        <p:blipFill>
          <a:blip r:embed="rId4"/>
          <a:stretch>
            <a:fillRect/>
          </a:stretch>
        </p:blipFill>
        <p:spPr>
          <a:xfrm>
            <a:off x="5799597" y="1178243"/>
            <a:ext cx="6255058" cy="5086350"/>
          </a:xfrm>
          <a:prstGeom prst="rect">
            <a:avLst/>
          </a:prstGeom>
        </p:spPr>
      </p:pic>
      <p:sp>
        <p:nvSpPr>
          <p:cNvPr id="8" name="Rectangle 7"/>
          <p:cNvSpPr/>
          <p:nvPr/>
        </p:nvSpPr>
        <p:spPr>
          <a:xfrm>
            <a:off x="5711190" y="6264593"/>
            <a:ext cx="6793230" cy="584775"/>
          </a:xfrm>
          <a:prstGeom prst="rect">
            <a:avLst/>
          </a:prstGeom>
        </p:spPr>
        <p:txBody>
          <a:bodyPr wrap="square">
            <a:spAutoFit/>
          </a:bodyPr>
          <a:lstStyle/>
          <a:p>
            <a:r>
              <a:rPr lang="en-US" dirty="0" smtClean="0">
                <a:solidFill>
                  <a:srgbClr val="014664"/>
                </a:solidFill>
                <a:latin typeface="system-ui" charset="0"/>
                <a:hlinkClick r:id="rId5" tooltip="Schomburg Center for Research in Black Culture, Photographs and Prints Division"/>
              </a:rPr>
              <a:t>Unidentified African American GI and his wife in Japan (1945-49) </a:t>
            </a:r>
            <a:r>
              <a:rPr lang="en-US" sz="1400" dirty="0" smtClean="0">
                <a:solidFill>
                  <a:srgbClr val="014664"/>
                </a:solidFill>
                <a:latin typeface="system-ui" charset="0"/>
                <a:hlinkClick r:id="rId5" tooltip="Schomburg Center for Research in Black Culture, Photographs and Prints Division"/>
              </a:rPr>
              <a:t>Schomburg </a:t>
            </a:r>
            <a:r>
              <a:rPr lang="en-US" sz="1400" dirty="0">
                <a:solidFill>
                  <a:srgbClr val="014664"/>
                </a:solidFill>
                <a:latin typeface="system-ui" charset="0"/>
                <a:hlinkClick r:id="rId5" tooltip="Schomburg Center for Research in Black Culture, Photographs and Prints Division"/>
              </a:rPr>
              <a:t>Center for Research in Black Culture, Photographs and Prints Division</a:t>
            </a:r>
            <a:endParaRPr lang="en-US" sz="1400" dirty="0"/>
          </a:p>
        </p:txBody>
      </p:sp>
    </p:spTree>
    <p:extLst>
      <p:ext uri="{BB962C8B-B14F-4D97-AF65-F5344CB8AC3E}">
        <p14:creationId xmlns:p14="http://schemas.microsoft.com/office/powerpoint/2010/main" val="1618159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5780" y="504825"/>
            <a:ext cx="9990138" cy="706438"/>
          </a:xfrm>
        </p:spPr>
        <p:txBody>
          <a:bodyPr/>
          <a:lstStyle/>
          <a:p>
            <a:r>
              <a:rPr lang="en-US" b="1" dirty="0" smtClean="0">
                <a:solidFill>
                  <a:schemeClr val="accent2"/>
                </a:solidFill>
              </a:rPr>
              <a:t>Dependents as </a:t>
            </a:r>
            <a:br>
              <a:rPr lang="en-US" b="1" dirty="0" smtClean="0">
                <a:solidFill>
                  <a:schemeClr val="accent2"/>
                </a:solidFill>
              </a:rPr>
            </a:br>
            <a:r>
              <a:rPr lang="en-US" b="1" dirty="0" smtClean="0">
                <a:solidFill>
                  <a:schemeClr val="accent2"/>
                </a:solidFill>
              </a:rPr>
              <a:t>“unofficial ambassadors”</a:t>
            </a:r>
            <a:endParaRPr lang="en-US" b="1" dirty="0">
              <a:solidFill>
                <a:schemeClr val="accent2"/>
              </a:solidFill>
            </a:endParaRPr>
          </a:p>
        </p:txBody>
      </p:sp>
      <p:pic>
        <p:nvPicPr>
          <p:cNvPr id="3" name="Picture 2"/>
          <p:cNvPicPr>
            <a:picLocks noChangeAspect="1"/>
          </p:cNvPicPr>
          <p:nvPr/>
        </p:nvPicPr>
        <p:blipFill>
          <a:blip r:embed="rId2"/>
          <a:stretch>
            <a:fillRect/>
          </a:stretch>
        </p:blipFill>
        <p:spPr>
          <a:xfrm>
            <a:off x="7341870" y="0"/>
            <a:ext cx="4764881" cy="6353175"/>
          </a:xfrm>
          <a:prstGeom prst="rect">
            <a:avLst/>
          </a:prstGeom>
        </p:spPr>
      </p:pic>
      <p:sp>
        <p:nvSpPr>
          <p:cNvPr id="4" name="TextBox 3"/>
          <p:cNvSpPr txBox="1"/>
          <p:nvPr/>
        </p:nvSpPr>
        <p:spPr>
          <a:xfrm>
            <a:off x="525780" y="1987917"/>
            <a:ext cx="5529078" cy="4093428"/>
          </a:xfrm>
          <a:prstGeom prst="rect">
            <a:avLst/>
          </a:prstGeom>
          <a:noFill/>
        </p:spPr>
        <p:txBody>
          <a:bodyPr wrap="none" rtlCol="0">
            <a:spAutoFit/>
          </a:bodyPr>
          <a:lstStyle/>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smtClean="0"/>
              <a:t>Advertising the “American way of life”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smtClean="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smtClean="0"/>
              <a:t>Showing “democracy” in action</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smtClean="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smtClean="0"/>
              <a:t>Winning over locals’ allegiance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smtClean="0"/>
              <a:t>Spearheading civic initiatives– especially</a:t>
            </a:r>
          </a:p>
          <a:p>
            <a:pPr marR="0" lvl="0" defTabSz="914400" eaLnBrk="1" fontAlgn="auto" latinLnBrk="0" hangingPunct="1">
              <a:lnSpc>
                <a:spcPct val="100000"/>
              </a:lnSpc>
              <a:spcBef>
                <a:spcPts val="0"/>
              </a:spcBef>
              <a:spcAft>
                <a:spcPts val="0"/>
              </a:spcAft>
              <a:buClrTx/>
              <a:buSzTx/>
              <a:tabLst/>
              <a:defRPr/>
            </a:pPr>
            <a:r>
              <a:rPr lang="en-US" sz="2000" dirty="0" smtClean="0"/>
              <a:t>	for women and children</a:t>
            </a:r>
          </a:p>
          <a:p>
            <a:pPr marR="0" lvl="0" defTabSz="914400" eaLnBrk="1" fontAlgn="auto" latinLnBrk="0" hangingPunct="1">
              <a:lnSpc>
                <a:spcPct val="100000"/>
              </a:lnSpc>
              <a:spcBef>
                <a:spcPts val="0"/>
              </a:spcBef>
              <a:spcAft>
                <a:spcPts val="0"/>
              </a:spcAft>
              <a:buClrTx/>
              <a:buSzTx/>
              <a:tabLst/>
              <a:defRPr/>
            </a:pPr>
            <a:endParaRPr lang="en-US" sz="2000" dirty="0"/>
          </a:p>
          <a:p>
            <a:pPr marL="342900" marR="0" lvl="0" indent="-342900" defTabSz="914400" eaLnBrk="1" fontAlgn="auto" latinLnBrk="0" hangingPunct="1">
              <a:lnSpc>
                <a:spcPct val="100000"/>
              </a:lnSpc>
              <a:spcBef>
                <a:spcPts val="0"/>
              </a:spcBef>
              <a:spcAft>
                <a:spcPts val="0"/>
              </a:spcAft>
              <a:buClrTx/>
              <a:buSzTx/>
              <a:buFont typeface="Wingdings" charset="2"/>
              <a:buChar char="Ø"/>
              <a:tabLst/>
              <a:defRPr/>
            </a:pPr>
            <a:r>
              <a:rPr lang="en-US" sz="2000" dirty="0" smtClean="0"/>
              <a:t>Naturalizing </a:t>
            </a:r>
            <a:r>
              <a:rPr lang="en-US" sz="2000" dirty="0"/>
              <a:t>the US military </a:t>
            </a:r>
            <a:r>
              <a:rPr lang="en-US" sz="2000" dirty="0" smtClean="0"/>
              <a:t>presence</a:t>
            </a:r>
          </a:p>
          <a:p>
            <a:pPr marR="0" lvl="0" defTabSz="914400" eaLnBrk="1" fontAlgn="auto" latinLnBrk="0" hangingPunct="1">
              <a:lnSpc>
                <a:spcPct val="100000"/>
              </a:lnSpc>
              <a:spcBef>
                <a:spcPts val="0"/>
              </a:spcBef>
              <a:spcAft>
                <a:spcPts val="0"/>
              </a:spcAft>
              <a:buClrTx/>
              <a:buSzTx/>
              <a:tabLst/>
              <a:defRPr/>
            </a:pPr>
            <a:endParaRPr lang="en-US" sz="2000" dirty="0"/>
          </a:p>
          <a:p>
            <a:pPr marR="0" lvl="0" defTabSz="914400" eaLnBrk="1" fontAlgn="auto" latinLnBrk="0" hangingPunct="1">
              <a:lnSpc>
                <a:spcPct val="100000"/>
              </a:lnSpc>
              <a:spcBef>
                <a:spcPts val="0"/>
              </a:spcBef>
              <a:spcAft>
                <a:spcPts val="0"/>
              </a:spcAft>
              <a:buClrTx/>
              <a:buSzTx/>
              <a:tabLst/>
              <a:defRPr/>
            </a:pPr>
            <a:r>
              <a:rPr lang="en-US" sz="2000" b="1" dirty="0" smtClean="0">
                <a:solidFill>
                  <a:schemeClr val="accent2"/>
                </a:solidFill>
              </a:rPr>
              <a:t>Q: But does US military family diplomacy </a:t>
            </a:r>
          </a:p>
          <a:p>
            <a:pPr marR="0" lvl="0" defTabSz="914400" eaLnBrk="1" fontAlgn="auto" latinLnBrk="0" hangingPunct="1">
              <a:lnSpc>
                <a:spcPct val="100000"/>
              </a:lnSpc>
              <a:spcBef>
                <a:spcPts val="0"/>
              </a:spcBef>
              <a:spcAft>
                <a:spcPts val="0"/>
              </a:spcAft>
              <a:buClrTx/>
              <a:buSzTx/>
              <a:tabLst/>
              <a:defRPr/>
            </a:pPr>
            <a:r>
              <a:rPr lang="en-US" sz="2000" b="1" dirty="0">
                <a:solidFill>
                  <a:schemeClr val="accent2"/>
                </a:solidFill>
              </a:rPr>
              <a:t>	</a:t>
            </a:r>
            <a:r>
              <a:rPr lang="en-US" sz="2000" b="1" dirty="0" smtClean="0">
                <a:solidFill>
                  <a:schemeClr val="accent2"/>
                </a:solidFill>
              </a:rPr>
              <a:t>actually </a:t>
            </a:r>
            <a:r>
              <a:rPr lang="en-US" sz="2000" b="1" i="1" dirty="0" smtClean="0">
                <a:solidFill>
                  <a:schemeClr val="accent2"/>
                </a:solidFill>
              </a:rPr>
              <a:t>work</a:t>
            </a:r>
            <a:r>
              <a:rPr lang="en-US" sz="2000" b="1" dirty="0" smtClean="0">
                <a:solidFill>
                  <a:schemeClr val="accent2"/>
                </a:solidFill>
              </a:rPr>
              <a:t>??</a:t>
            </a:r>
            <a:endParaRPr lang="en-US" sz="2000" b="1" dirty="0">
              <a:solidFill>
                <a:schemeClr val="accent2"/>
              </a:solidFill>
            </a:endParaRPr>
          </a:p>
        </p:txBody>
      </p:sp>
      <p:sp>
        <p:nvSpPr>
          <p:cNvPr id="5" name="TextBox 4"/>
          <p:cNvSpPr txBox="1"/>
          <p:nvPr/>
        </p:nvSpPr>
        <p:spPr>
          <a:xfrm>
            <a:off x="8632069" y="6353175"/>
            <a:ext cx="1883849" cy="369332"/>
          </a:xfrm>
          <a:prstGeom prst="rect">
            <a:avLst/>
          </a:prstGeom>
          <a:noFill/>
        </p:spPr>
        <p:txBody>
          <a:bodyPr wrap="none" rtlCol="0">
            <a:spAutoFit/>
          </a:bodyPr>
          <a:lstStyle/>
          <a:p>
            <a:r>
              <a:rPr lang="en-US" smtClean="0"/>
              <a:t>NYU Press, 2007</a:t>
            </a:r>
            <a:endParaRPr lang="en-US"/>
          </a:p>
        </p:txBody>
      </p:sp>
    </p:spTree>
    <p:extLst>
      <p:ext uri="{BB962C8B-B14F-4D97-AF65-F5344CB8AC3E}">
        <p14:creationId xmlns:p14="http://schemas.microsoft.com/office/powerpoint/2010/main" val="20593287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1726</TotalTime>
  <Words>1418</Words>
  <Application>Microsoft Macintosh PowerPoint</Application>
  <PresentationFormat>Widescreen</PresentationFormat>
  <Paragraphs>160</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Century Gothic</vt:lpstr>
      <vt:lpstr>Georgia</vt:lpstr>
      <vt:lpstr>Open Sans</vt:lpstr>
      <vt:lpstr>system-ui</vt:lpstr>
      <vt:lpstr>verdana</vt:lpstr>
      <vt:lpstr>verdana</vt:lpstr>
      <vt:lpstr>Wingdings</vt:lpstr>
      <vt:lpstr>Wingdings 3</vt:lpstr>
      <vt:lpstr>Arial</vt:lpstr>
      <vt:lpstr>Ion Boardroom</vt:lpstr>
      <vt:lpstr>Domestication</vt:lpstr>
      <vt:lpstr>The martial/marital muddle</vt:lpstr>
      <vt:lpstr>Why the disinclination toward  married soldiers?</vt:lpstr>
      <vt:lpstr>Marriage as a  financial burden</vt:lpstr>
      <vt:lpstr>Wives as a source of anxiety to soldiers:  the spectre of infidelity</vt:lpstr>
      <vt:lpstr>PowerPoint Presentation</vt:lpstr>
      <vt:lpstr>The postwar turn to domestication</vt:lpstr>
      <vt:lpstr>“Dependents” as unofficial disciplinarians of male sexuality?</vt:lpstr>
      <vt:lpstr>Dependents as  “unofficial ambassadors”</vt:lpstr>
      <vt:lpstr>The rise of overseas  “America Towns”</vt:lpstr>
      <vt:lpstr>CONSTRAINING MARITAL CHOICES</vt:lpstr>
      <vt:lpstr>From banning foreign marriages to (grudging) tolerance</vt:lpstr>
      <vt:lpstr>Foreign brides</vt:lpstr>
      <vt:lpstr>The USMC’s proposed ban  on married recruits</vt:lpstr>
      <vt:lpstr>The All-Volunteer Era</vt:lpstr>
      <vt:lpstr>Incentivizing marriage and family after the Vietnam debacle</vt:lpstr>
      <vt:lpstr>What about married women soldiers?</vt:lpstr>
      <vt:lpstr>Uniformed maternity</vt:lpstr>
      <vt:lpstr>Can mothers be soldiers?</vt:lpstr>
      <vt:lpstr>ONGOING TENSIONS </vt:lpstr>
      <vt:lpstr>Technology and virtual proximity</vt:lpstr>
      <vt:lpstr>Suicide and the “signature injury”</vt:lpstr>
      <vt:lpstr>Shoring up military marriage: “Resilience” training</vt:lpstr>
      <vt:lpstr>PowerPoint Presentation</vt:lpstr>
      <vt:lpstr>Seminar preparation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“Domestication”</dc:title>
  <dc:creator>Susan Carruthers</dc:creator>
  <cp:lastModifiedBy>Susan Carruthers</cp:lastModifiedBy>
  <cp:revision>40</cp:revision>
  <dcterms:created xsi:type="dcterms:W3CDTF">2020-01-19T08:50:58Z</dcterms:created>
  <dcterms:modified xsi:type="dcterms:W3CDTF">2020-01-20T13:37:08Z</dcterms:modified>
</cp:coreProperties>
</file>