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85" r:id="rId5"/>
    <p:sldId id="259" r:id="rId6"/>
    <p:sldId id="260" r:id="rId7"/>
    <p:sldId id="261" r:id="rId8"/>
    <p:sldId id="284" r:id="rId9"/>
    <p:sldId id="286" r:id="rId10"/>
    <p:sldId id="262" r:id="rId11"/>
    <p:sldId id="263" r:id="rId12"/>
    <p:sldId id="265" r:id="rId13"/>
    <p:sldId id="267" r:id="rId14"/>
    <p:sldId id="266" r:id="rId15"/>
    <p:sldId id="270" r:id="rId16"/>
    <p:sldId id="272" r:id="rId17"/>
    <p:sldId id="273" r:id="rId18"/>
    <p:sldId id="282" r:id="rId19"/>
    <p:sldId id="274" r:id="rId20"/>
    <p:sldId id="275" r:id="rId21"/>
    <p:sldId id="268" r:id="rId22"/>
    <p:sldId id="278" r:id="rId23"/>
    <p:sldId id="279" r:id="rId24"/>
    <p:sldId id="276" r:id="rId25"/>
    <p:sldId id="280" r:id="rId26"/>
    <p:sldId id="287"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718"/>
  </p:normalViewPr>
  <p:slideViewPr>
    <p:cSldViewPr snapToGrid="0" snapToObjects="1">
      <p:cViewPr varScale="1">
        <p:scale>
          <a:sx n="117" d="100"/>
          <a:sy n="117" d="100"/>
        </p:scale>
        <p:origin x="36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DBBCB8-9D85-4E4E-B933-EE36C46189F5}" type="doc">
      <dgm:prSet loTypeId="urn:microsoft.com/office/officeart/2005/8/layout/vList2" loCatId="list" qsTypeId="urn:microsoft.com/office/officeart/2005/8/quickstyle/simple4" qsCatId="simple" csTypeId="urn:microsoft.com/office/officeart/2005/8/colors/accent5_2" csCatId="accent5"/>
      <dgm:spPr/>
      <dgm:t>
        <a:bodyPr/>
        <a:lstStyle/>
        <a:p>
          <a:endParaRPr lang="en-US"/>
        </a:p>
      </dgm:t>
    </dgm:pt>
    <dgm:pt modelId="{3F8CF952-D66A-47AD-BAD1-08AA4E538601}">
      <dgm:prSet/>
      <dgm:spPr/>
      <dgm:t>
        <a:bodyPr/>
        <a:lstStyle/>
        <a:p>
          <a:r>
            <a:rPr lang="en-US" b="1" i="0"/>
            <a:t>“If the army wanted you to have a wife, it would have issued you with one.” </a:t>
          </a:r>
          <a:r>
            <a:rPr lang="en-US" b="0" i="0"/>
            <a:t>[popular adage, n/d]</a:t>
          </a:r>
          <a:endParaRPr lang="en-US"/>
        </a:p>
      </dgm:t>
    </dgm:pt>
    <dgm:pt modelId="{DB1CCBD6-5444-42A7-9C60-F4C880EF46E7}" type="parTrans" cxnId="{916AA4F5-3CAC-4052-A31C-C886BD88C512}">
      <dgm:prSet/>
      <dgm:spPr/>
      <dgm:t>
        <a:bodyPr/>
        <a:lstStyle/>
        <a:p>
          <a:endParaRPr lang="en-US"/>
        </a:p>
      </dgm:t>
    </dgm:pt>
    <dgm:pt modelId="{757D691E-3DE3-4CBD-B711-37A005673379}" type="sibTrans" cxnId="{916AA4F5-3CAC-4052-A31C-C886BD88C512}">
      <dgm:prSet/>
      <dgm:spPr/>
      <dgm:t>
        <a:bodyPr/>
        <a:lstStyle/>
        <a:p>
          <a:endParaRPr lang="en-US"/>
        </a:p>
      </dgm:t>
    </dgm:pt>
    <dgm:pt modelId="{4D7E468B-ECFE-4597-B3C1-C514254BD0F2}">
      <dgm:prSet/>
      <dgm:spPr/>
      <dgm:t>
        <a:bodyPr/>
        <a:lstStyle/>
        <a:p>
          <a:r>
            <a:rPr lang="en-US" b="1" i="0"/>
            <a:t>“We recruit individuals but retain families.” </a:t>
          </a:r>
          <a:r>
            <a:rPr lang="en-US" b="0" i="0"/>
            <a:t>[Army Chief of Staff John A. Wickham, 1983]</a:t>
          </a:r>
          <a:endParaRPr lang="en-US"/>
        </a:p>
      </dgm:t>
    </dgm:pt>
    <dgm:pt modelId="{2C378676-4D53-4F42-A282-34456C9CD317}" type="parTrans" cxnId="{BDDAEAA6-0E2A-4B7A-98F0-E75109723DEF}">
      <dgm:prSet/>
      <dgm:spPr/>
      <dgm:t>
        <a:bodyPr/>
        <a:lstStyle/>
        <a:p>
          <a:endParaRPr lang="en-US"/>
        </a:p>
      </dgm:t>
    </dgm:pt>
    <dgm:pt modelId="{57D09C22-2478-4330-BFD4-FC5274B9C5C5}" type="sibTrans" cxnId="{BDDAEAA6-0E2A-4B7A-98F0-E75109723DEF}">
      <dgm:prSet/>
      <dgm:spPr/>
      <dgm:t>
        <a:bodyPr/>
        <a:lstStyle/>
        <a:p>
          <a:endParaRPr lang="en-US"/>
        </a:p>
      </dgm:t>
    </dgm:pt>
    <dgm:pt modelId="{28249794-9772-46DD-AE4B-C0CDB101B5B7}">
      <dgm:prSet/>
      <dgm:spPr/>
      <dgm:t>
        <a:bodyPr/>
        <a:lstStyle/>
        <a:p>
          <a:r>
            <a:rPr lang="en-US" b="1" i="0" dirty="0"/>
            <a:t>“War is bad for marriage.” </a:t>
          </a:r>
          <a:r>
            <a:rPr lang="en-US" b="0" i="0" dirty="0"/>
            <a:t>[recurrent finding of scholars in the aftermath of every war from WWI onwards]</a:t>
          </a:r>
          <a:endParaRPr lang="en-US" dirty="0"/>
        </a:p>
      </dgm:t>
    </dgm:pt>
    <dgm:pt modelId="{4422C008-E2B0-40F2-8ECF-12970DFD4ACB}" type="parTrans" cxnId="{0D8E4DD6-8DC8-4ACB-B779-8724143EB8C8}">
      <dgm:prSet/>
      <dgm:spPr/>
      <dgm:t>
        <a:bodyPr/>
        <a:lstStyle/>
        <a:p>
          <a:endParaRPr lang="en-US"/>
        </a:p>
      </dgm:t>
    </dgm:pt>
    <dgm:pt modelId="{FF9D2F64-AFFF-431F-A6EF-AF71C1AD3A2F}" type="sibTrans" cxnId="{0D8E4DD6-8DC8-4ACB-B779-8724143EB8C8}">
      <dgm:prSet/>
      <dgm:spPr/>
      <dgm:t>
        <a:bodyPr/>
        <a:lstStyle/>
        <a:p>
          <a:endParaRPr lang="en-US"/>
        </a:p>
      </dgm:t>
    </dgm:pt>
    <dgm:pt modelId="{371D717E-0CF0-874E-AEFE-66EE9FA96B14}" type="pres">
      <dgm:prSet presAssocID="{20DBBCB8-9D85-4E4E-B933-EE36C46189F5}" presName="linear" presStyleCnt="0">
        <dgm:presLayoutVars>
          <dgm:animLvl val="lvl"/>
          <dgm:resizeHandles val="exact"/>
        </dgm:presLayoutVars>
      </dgm:prSet>
      <dgm:spPr/>
    </dgm:pt>
    <dgm:pt modelId="{B4B3C28F-96DC-C54C-8258-038FBCB0EE90}" type="pres">
      <dgm:prSet presAssocID="{3F8CF952-D66A-47AD-BAD1-08AA4E538601}" presName="parentText" presStyleLbl="node1" presStyleIdx="0" presStyleCnt="3">
        <dgm:presLayoutVars>
          <dgm:chMax val="0"/>
          <dgm:bulletEnabled val="1"/>
        </dgm:presLayoutVars>
      </dgm:prSet>
      <dgm:spPr/>
    </dgm:pt>
    <dgm:pt modelId="{BBDFA795-336B-5D4C-915B-1C853E3E415A}" type="pres">
      <dgm:prSet presAssocID="{757D691E-3DE3-4CBD-B711-37A005673379}" presName="spacer" presStyleCnt="0"/>
      <dgm:spPr/>
    </dgm:pt>
    <dgm:pt modelId="{1B66F45F-C123-8245-8F57-C0C9DBB03605}" type="pres">
      <dgm:prSet presAssocID="{4D7E468B-ECFE-4597-B3C1-C514254BD0F2}" presName="parentText" presStyleLbl="node1" presStyleIdx="1" presStyleCnt="3">
        <dgm:presLayoutVars>
          <dgm:chMax val="0"/>
          <dgm:bulletEnabled val="1"/>
        </dgm:presLayoutVars>
      </dgm:prSet>
      <dgm:spPr/>
    </dgm:pt>
    <dgm:pt modelId="{C06484E3-B13F-2F4F-A3D2-90BD1522FACD}" type="pres">
      <dgm:prSet presAssocID="{57D09C22-2478-4330-BFD4-FC5274B9C5C5}" presName="spacer" presStyleCnt="0"/>
      <dgm:spPr/>
    </dgm:pt>
    <dgm:pt modelId="{D4A677EB-3223-BF42-A4F3-8FDBD3715B4C}" type="pres">
      <dgm:prSet presAssocID="{28249794-9772-46DD-AE4B-C0CDB101B5B7}" presName="parentText" presStyleLbl="node1" presStyleIdx="2" presStyleCnt="3">
        <dgm:presLayoutVars>
          <dgm:chMax val="0"/>
          <dgm:bulletEnabled val="1"/>
        </dgm:presLayoutVars>
      </dgm:prSet>
      <dgm:spPr/>
    </dgm:pt>
  </dgm:ptLst>
  <dgm:cxnLst>
    <dgm:cxn modelId="{EF598853-41C8-194F-AD86-3D8F1EDBEB1B}" type="presOf" srcId="{4D7E468B-ECFE-4597-B3C1-C514254BD0F2}" destId="{1B66F45F-C123-8245-8F57-C0C9DBB03605}" srcOrd="0" destOrd="0" presId="urn:microsoft.com/office/officeart/2005/8/layout/vList2"/>
    <dgm:cxn modelId="{5F19CE76-A3B7-0D44-80CF-DC61310BD030}" type="presOf" srcId="{28249794-9772-46DD-AE4B-C0CDB101B5B7}" destId="{D4A677EB-3223-BF42-A4F3-8FDBD3715B4C}" srcOrd="0" destOrd="0" presId="urn:microsoft.com/office/officeart/2005/8/layout/vList2"/>
    <dgm:cxn modelId="{E18BEB9F-32A0-7A4C-99FC-B5ED2A5A53CF}" type="presOf" srcId="{3F8CF952-D66A-47AD-BAD1-08AA4E538601}" destId="{B4B3C28F-96DC-C54C-8258-038FBCB0EE90}" srcOrd="0" destOrd="0" presId="urn:microsoft.com/office/officeart/2005/8/layout/vList2"/>
    <dgm:cxn modelId="{BDDAEAA6-0E2A-4B7A-98F0-E75109723DEF}" srcId="{20DBBCB8-9D85-4E4E-B933-EE36C46189F5}" destId="{4D7E468B-ECFE-4597-B3C1-C514254BD0F2}" srcOrd="1" destOrd="0" parTransId="{2C378676-4D53-4F42-A282-34456C9CD317}" sibTransId="{57D09C22-2478-4330-BFD4-FC5274B9C5C5}"/>
    <dgm:cxn modelId="{0D8E4DD6-8DC8-4ACB-B779-8724143EB8C8}" srcId="{20DBBCB8-9D85-4E4E-B933-EE36C46189F5}" destId="{28249794-9772-46DD-AE4B-C0CDB101B5B7}" srcOrd="2" destOrd="0" parTransId="{4422C008-E2B0-40F2-8ECF-12970DFD4ACB}" sibTransId="{FF9D2F64-AFFF-431F-A6EF-AF71C1AD3A2F}"/>
    <dgm:cxn modelId="{916AA4F5-3CAC-4052-A31C-C886BD88C512}" srcId="{20DBBCB8-9D85-4E4E-B933-EE36C46189F5}" destId="{3F8CF952-D66A-47AD-BAD1-08AA4E538601}" srcOrd="0" destOrd="0" parTransId="{DB1CCBD6-5444-42A7-9C60-F4C880EF46E7}" sibTransId="{757D691E-3DE3-4CBD-B711-37A005673379}"/>
    <dgm:cxn modelId="{387B64FA-CFA2-A54C-B664-3E6D2E6E8774}" type="presOf" srcId="{20DBBCB8-9D85-4E4E-B933-EE36C46189F5}" destId="{371D717E-0CF0-874E-AEFE-66EE9FA96B14}" srcOrd="0" destOrd="0" presId="urn:microsoft.com/office/officeart/2005/8/layout/vList2"/>
    <dgm:cxn modelId="{9F01904F-F827-044B-814E-8AC4E82F2AC1}" type="presParOf" srcId="{371D717E-0CF0-874E-AEFE-66EE9FA96B14}" destId="{B4B3C28F-96DC-C54C-8258-038FBCB0EE90}" srcOrd="0" destOrd="0" presId="urn:microsoft.com/office/officeart/2005/8/layout/vList2"/>
    <dgm:cxn modelId="{A7319533-1C77-174D-AA52-B8F83DF83A4D}" type="presParOf" srcId="{371D717E-0CF0-874E-AEFE-66EE9FA96B14}" destId="{BBDFA795-336B-5D4C-915B-1C853E3E415A}" srcOrd="1" destOrd="0" presId="urn:microsoft.com/office/officeart/2005/8/layout/vList2"/>
    <dgm:cxn modelId="{D0AF9C19-A06F-5D4B-BBED-178E2CA62AFE}" type="presParOf" srcId="{371D717E-0CF0-874E-AEFE-66EE9FA96B14}" destId="{1B66F45F-C123-8245-8F57-C0C9DBB03605}" srcOrd="2" destOrd="0" presId="urn:microsoft.com/office/officeart/2005/8/layout/vList2"/>
    <dgm:cxn modelId="{E707B6D7-AE49-4F44-8CB6-88DA0FE4ABA1}" type="presParOf" srcId="{371D717E-0CF0-874E-AEFE-66EE9FA96B14}" destId="{C06484E3-B13F-2F4F-A3D2-90BD1522FACD}" srcOrd="3" destOrd="0" presId="urn:microsoft.com/office/officeart/2005/8/layout/vList2"/>
    <dgm:cxn modelId="{21828DBB-E916-7F4C-8843-E96E0AF5B7BD}" type="presParOf" srcId="{371D717E-0CF0-874E-AEFE-66EE9FA96B14}" destId="{D4A677EB-3223-BF42-A4F3-8FDBD3715B4C}"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B3C28F-96DC-C54C-8258-038FBCB0EE90}">
      <dsp:nvSpPr>
        <dsp:cNvPr id="0" name=""/>
        <dsp:cNvSpPr/>
      </dsp:nvSpPr>
      <dsp:spPr>
        <a:xfrm>
          <a:off x="0" y="22491"/>
          <a:ext cx="9625383" cy="1074060"/>
        </a:xfrm>
        <a:prstGeom prst="roundRect">
          <a:avLst/>
        </a:prstGeom>
        <a:gradFill rotWithShape="0">
          <a:gsLst>
            <a:gs pos="0">
              <a:schemeClr val="accent5">
                <a:hueOff val="0"/>
                <a:satOff val="0"/>
                <a:lumOff val="0"/>
                <a:alphaOff val="0"/>
                <a:tint val="98000"/>
                <a:lumMod val="114000"/>
              </a:schemeClr>
            </a:gs>
            <a:gs pos="100000">
              <a:schemeClr val="accent5">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b="1" i="0" kern="1200"/>
            <a:t>“If the army wanted you to have a wife, it would have issued you with one.” </a:t>
          </a:r>
          <a:r>
            <a:rPr lang="en-US" sz="2700" b="0" i="0" kern="1200"/>
            <a:t>[popular adage, n/d]</a:t>
          </a:r>
          <a:endParaRPr lang="en-US" sz="2700" kern="1200"/>
        </a:p>
      </dsp:txBody>
      <dsp:txXfrm>
        <a:off x="52431" y="74922"/>
        <a:ext cx="9520521" cy="969198"/>
      </dsp:txXfrm>
    </dsp:sp>
    <dsp:sp modelId="{1B66F45F-C123-8245-8F57-C0C9DBB03605}">
      <dsp:nvSpPr>
        <dsp:cNvPr id="0" name=""/>
        <dsp:cNvSpPr/>
      </dsp:nvSpPr>
      <dsp:spPr>
        <a:xfrm>
          <a:off x="0" y="1174311"/>
          <a:ext cx="9625383" cy="1074060"/>
        </a:xfrm>
        <a:prstGeom prst="roundRect">
          <a:avLst/>
        </a:prstGeom>
        <a:gradFill rotWithShape="0">
          <a:gsLst>
            <a:gs pos="0">
              <a:schemeClr val="accent5">
                <a:hueOff val="0"/>
                <a:satOff val="0"/>
                <a:lumOff val="0"/>
                <a:alphaOff val="0"/>
                <a:tint val="98000"/>
                <a:lumMod val="114000"/>
              </a:schemeClr>
            </a:gs>
            <a:gs pos="100000">
              <a:schemeClr val="accent5">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b="1" i="0" kern="1200"/>
            <a:t>“We recruit individuals but retain families.” </a:t>
          </a:r>
          <a:r>
            <a:rPr lang="en-US" sz="2700" b="0" i="0" kern="1200"/>
            <a:t>[Army Chief of Staff John A. Wickham, 1983]</a:t>
          </a:r>
          <a:endParaRPr lang="en-US" sz="2700" kern="1200"/>
        </a:p>
      </dsp:txBody>
      <dsp:txXfrm>
        <a:off x="52431" y="1226742"/>
        <a:ext cx="9520521" cy="969198"/>
      </dsp:txXfrm>
    </dsp:sp>
    <dsp:sp modelId="{D4A677EB-3223-BF42-A4F3-8FDBD3715B4C}">
      <dsp:nvSpPr>
        <dsp:cNvPr id="0" name=""/>
        <dsp:cNvSpPr/>
      </dsp:nvSpPr>
      <dsp:spPr>
        <a:xfrm>
          <a:off x="0" y="2326131"/>
          <a:ext cx="9625383" cy="1074060"/>
        </a:xfrm>
        <a:prstGeom prst="roundRect">
          <a:avLst/>
        </a:prstGeom>
        <a:gradFill rotWithShape="0">
          <a:gsLst>
            <a:gs pos="0">
              <a:schemeClr val="accent5">
                <a:hueOff val="0"/>
                <a:satOff val="0"/>
                <a:lumOff val="0"/>
                <a:alphaOff val="0"/>
                <a:tint val="98000"/>
                <a:lumMod val="114000"/>
              </a:schemeClr>
            </a:gs>
            <a:gs pos="100000">
              <a:schemeClr val="accent5">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b="1" i="0" kern="1200" dirty="0"/>
            <a:t>“War is bad for marriage.” </a:t>
          </a:r>
          <a:r>
            <a:rPr lang="en-US" sz="2700" b="0" i="0" kern="1200" dirty="0"/>
            <a:t>[recurrent finding of scholars in the aftermath of every war from WWI onwards]</a:t>
          </a:r>
          <a:endParaRPr lang="en-US" sz="2700" kern="1200" dirty="0"/>
        </a:p>
      </dsp:txBody>
      <dsp:txXfrm>
        <a:off x="52431" y="2378562"/>
        <a:ext cx="9520521" cy="96919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10/17/23</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23A1CC3-2375-41D4-9E03-427CAF2A4C1A}" type="datetimeFigureOut">
              <a:rPr lang="en-US" dirty="0"/>
              <a:t>10/17/23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AFF16868-8199-4C2C-A5B1-63AEE139F88E}" type="datetimeFigureOut">
              <a:rPr lang="en-US" dirty="0"/>
              <a:t>10/17/23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AAD9FF7F-6988-44CC-821B-644E70CD2F73}" type="datetimeFigureOut">
              <a:rPr lang="en-US" dirty="0"/>
              <a:t>10/17/23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C12C299-16B2-4475-990D-751901EACC14}" type="datetimeFigureOut">
              <a:rPr lang="en-US" dirty="0"/>
              <a:t>10/17/23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t>10/17/23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t>10/17/23</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dirty="0"/>
              <a:t>10/17/23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dirty="0"/>
              <a:t>10/17/23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dirty="0"/>
              <a:t>10/17/23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4E6425-0181-43F2-84FC-787E803FD2F8}" type="datetimeFigureOut">
              <a:rPr lang="en-US" dirty="0"/>
              <a:t>10/17/23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dirty="0"/>
              <a:t>10/17/23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dirty="0"/>
              <a:t>10/17/23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dirty="0"/>
              <a:t>10/17/23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t>10/17/23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6E86A4C-8E40-4F87-A4F0-01A0687C5742}" type="datetimeFigureOut">
              <a:rPr lang="en-US" dirty="0"/>
              <a:t>10/17/23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Drag picture to placeholder or click icon to add</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5E72C73-2D91-4E12-BA25-F0AA0C03599B}" type="datetimeFigureOut">
              <a:rPr lang="en-US" dirty="0"/>
              <a:t>10/17/23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dirty="0"/>
              <a:t>10/17/23</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dirty="0"/>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uglyhedgehog.com/t-318512-1.html" TargetMode="External"/><Relationship Id="rId2" Type="http://schemas.openxmlformats.org/officeDocument/2006/relationships/image" Target="../media/image9.tiff"/><Relationship Id="rId1" Type="http://schemas.openxmlformats.org/officeDocument/2006/relationships/slideLayout" Target="../slideLayouts/slideLayout7.xml"/><Relationship Id="rId5" Type="http://schemas.openxmlformats.org/officeDocument/2006/relationships/hyperlink" Target="https://digitalcollections.nypl.org/divisions/schomburg-center-for-research-in-black-culture-photographs-and-prints-division" TargetMode="External"/><Relationship Id="rId4" Type="http://schemas.openxmlformats.org/officeDocument/2006/relationships/image" Target="../media/image10.tiff"/></Relationships>
</file>

<file path=ppt/slides/_rels/slide11.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tif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americanhistory.si.edu/blog/2011/09/pregnant-in-uniform.html" TargetMode="External"/><Relationship Id="rId2" Type="http://schemas.openxmlformats.org/officeDocument/2006/relationships/image" Target="../media/image15.tiff"/><Relationship Id="rId1" Type="http://schemas.openxmlformats.org/officeDocument/2006/relationships/slideLayout" Target="../slideLayouts/slideLayout7.xml"/><Relationship Id="rId4" Type="http://schemas.openxmlformats.org/officeDocument/2006/relationships/hyperlink" Target="https://www.public.navy.mil/bupers-npc/support/uniforms/uniformregulations/chapter6/Pages/6701.aspx"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coyotelegal.com/2013/11/27/good-news-for-military-families/" TargetMode="External"/><Relationship Id="rId2" Type="http://schemas.openxmlformats.org/officeDocument/2006/relationships/image" Target="../media/image16.tiff"/><Relationship Id="rId1" Type="http://schemas.openxmlformats.org/officeDocument/2006/relationships/slideLayout" Target="../slideLayouts/slideLayout7.xml"/><Relationship Id="rId5" Type="http://schemas.openxmlformats.org/officeDocument/2006/relationships/hyperlink" Target="https://www.airforcetimes.com/news/your-air-force/2017/04/29/new-air-force-policy-gives-new-mothers-12-months-to-decide-if-they-want-to-stay-in-uniform/" TargetMode="External"/><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www.militaryfamily.org/about-us/" TargetMode="External"/><Relationship Id="rId2" Type="http://schemas.openxmlformats.org/officeDocument/2006/relationships/image" Target="../media/image18.tiff"/><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hyperlink" Target="https://www.latimes.com/archives/la-xpm-1993-08-12-mn-23077-story.html" TargetMode="Externa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s://www.supertintin.com/blog/skype-recorder/the-soldiers-story-a-skype-video-call-testimony" TargetMode="External"/><Relationship Id="rId2" Type="http://schemas.openxmlformats.org/officeDocument/2006/relationships/image" Target="../media/image19.tif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s://www.dspo.mil/Portals/113/2018%20DoD%20Annual%20Suicide%20Report_FINAL_25%20SEP%2019_508c.pdf" TargetMode="External"/><Relationship Id="rId2" Type="http://schemas.openxmlformats.org/officeDocument/2006/relationships/hyperlink" Target="https://www.military.com/author/patricia-kime" TargetMode="External"/><Relationship Id="rId1" Type="http://schemas.openxmlformats.org/officeDocument/2006/relationships/slideLayout" Target="../slideLayouts/slideLayout7.xml"/><Relationship Id="rId4" Type="http://schemas.openxmlformats.org/officeDocument/2006/relationships/hyperlink" Target="https://www.military.com/daily-news/2019/09/26/military-suicide-rates-hit-record-high-2018.html"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thewinnower.com/papers/49-a-critical-examination-of-the-u-s-army-s-comprehensive-soldier-fitness-program" TargetMode="External"/><Relationship Id="rId2" Type="http://schemas.openxmlformats.org/officeDocument/2006/relationships/image" Target="../media/image20.tiff"/><Relationship Id="rId1" Type="http://schemas.openxmlformats.org/officeDocument/2006/relationships/slideLayout" Target="../slideLayouts/slideLayout7.xml"/><Relationship Id="rId4" Type="http://schemas.openxmlformats.org/officeDocument/2006/relationships/hyperlink" Target="https://www.army.mil/article/113208/comprehensive_soldier_and_family_fitness_expands_resilience_training_to_army_leaders"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www.strongbonds.org/" TargetMode="External"/><Relationship Id="rId2" Type="http://schemas.openxmlformats.org/officeDocument/2006/relationships/image" Target="../media/image21.tif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hyperlink" Target="https://abcnews.go.com/blogs/headlines/2012/07/first-military-base-same-sex-wedding-held"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hyperlink" Target="https://www.historians.org/about-aha-and-membership/aha-history-and-archives/gi-roundtable-series/pamphlets/em-30-can-war-marriages-be-made-to-work-(1944)"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tif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www.washingtonpost.com/news/retropolis/wp/2017/09/23/a-rush-to-the-altar-to-avoid-the-vietnam-draft-the-day-lbj-eliminated-the-marriage-exemption/" TargetMode="External"/><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631647"/>
            <a:ext cx="8825658" cy="2677648"/>
          </a:xfrm>
        </p:spPr>
        <p:txBody>
          <a:bodyPr/>
          <a:lstStyle/>
          <a:p>
            <a:r>
              <a:rPr lang="en-US" dirty="0"/>
              <a:t>Domestication</a:t>
            </a:r>
          </a:p>
        </p:txBody>
      </p:sp>
      <p:sp>
        <p:nvSpPr>
          <p:cNvPr id="3" name="Subtitle 2"/>
          <p:cNvSpPr>
            <a:spLocks noGrp="1"/>
          </p:cNvSpPr>
          <p:nvPr>
            <p:ph type="subTitle" idx="1"/>
          </p:nvPr>
        </p:nvSpPr>
        <p:spPr>
          <a:xfrm>
            <a:off x="1257301" y="4364933"/>
            <a:ext cx="8723312" cy="861420"/>
          </a:xfrm>
        </p:spPr>
        <p:txBody>
          <a:bodyPr>
            <a:noAutofit/>
          </a:bodyPr>
          <a:lstStyle/>
          <a:p>
            <a:r>
              <a:rPr lang="en-US" sz="3600" b="1" dirty="0"/>
              <a:t>A “family friendly” military?</a:t>
            </a:r>
          </a:p>
          <a:p>
            <a:endParaRPr lang="en-US" sz="2400" dirty="0"/>
          </a:p>
          <a:p>
            <a:r>
              <a:rPr lang="en-US" sz="2400" b="1" dirty="0"/>
              <a:t>HI2C6	Week 3</a:t>
            </a:r>
          </a:p>
        </p:txBody>
      </p:sp>
    </p:spTree>
    <p:extLst>
      <p:ext uri="{BB962C8B-B14F-4D97-AF65-F5344CB8AC3E}">
        <p14:creationId xmlns:p14="http://schemas.microsoft.com/office/powerpoint/2010/main" val="2955737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271463" y="470218"/>
            <a:ext cx="9920287" cy="708025"/>
          </a:xfrm>
        </p:spPr>
        <p:txBody>
          <a:bodyPr/>
          <a:lstStyle/>
          <a:p>
            <a:r>
              <a:rPr lang="en-US" b="1" dirty="0">
                <a:solidFill>
                  <a:schemeClr val="accent2"/>
                </a:solidFill>
              </a:rPr>
              <a:t>“Dependents” as unofficial disciplinarians</a:t>
            </a:r>
            <a:br>
              <a:rPr lang="en-US" b="1" dirty="0">
                <a:solidFill>
                  <a:schemeClr val="accent2"/>
                </a:solidFill>
              </a:rPr>
            </a:br>
            <a:r>
              <a:rPr lang="en-US" b="1" dirty="0">
                <a:solidFill>
                  <a:schemeClr val="accent2"/>
                </a:solidFill>
              </a:rPr>
              <a:t>of </a:t>
            </a:r>
            <a:r>
              <a:rPr lang="en-US" b="1">
                <a:solidFill>
                  <a:schemeClr val="accent2"/>
                </a:solidFill>
              </a:rPr>
              <a:t>male sexuality?</a:t>
            </a:r>
            <a:endParaRPr lang="en-US" b="1" dirty="0">
              <a:solidFill>
                <a:schemeClr val="accent2"/>
              </a:solidFill>
            </a:endParaRPr>
          </a:p>
        </p:txBody>
      </p:sp>
      <p:pic>
        <p:nvPicPr>
          <p:cNvPr id="5" name="Picture 4"/>
          <p:cNvPicPr>
            <a:picLocks noChangeAspect="1"/>
          </p:cNvPicPr>
          <p:nvPr/>
        </p:nvPicPr>
        <p:blipFill>
          <a:blip r:embed="rId2"/>
          <a:stretch>
            <a:fillRect/>
          </a:stretch>
        </p:blipFill>
        <p:spPr>
          <a:xfrm>
            <a:off x="365760" y="1754981"/>
            <a:ext cx="4967335" cy="3135630"/>
          </a:xfrm>
          <a:prstGeom prst="rect">
            <a:avLst/>
          </a:prstGeom>
        </p:spPr>
      </p:pic>
      <p:sp>
        <p:nvSpPr>
          <p:cNvPr id="6" name="Rectangle 5"/>
          <p:cNvSpPr/>
          <p:nvPr/>
        </p:nvSpPr>
        <p:spPr>
          <a:xfrm>
            <a:off x="160020" y="5090804"/>
            <a:ext cx="6629400" cy="1015663"/>
          </a:xfrm>
          <a:prstGeom prst="rect">
            <a:avLst/>
          </a:prstGeom>
        </p:spPr>
        <p:txBody>
          <a:bodyPr wrap="square">
            <a:spAutoFit/>
          </a:bodyPr>
          <a:lstStyle/>
          <a:p>
            <a:r>
              <a:rPr lang="en-US" dirty="0">
                <a:solidFill>
                  <a:srgbClr val="000000"/>
                </a:solidFill>
              </a:rPr>
              <a:t>Five Army wives meet for tea in Heidelberg,</a:t>
            </a:r>
          </a:p>
          <a:p>
            <a:r>
              <a:rPr lang="en-US" dirty="0">
                <a:solidFill>
                  <a:srgbClr val="000000"/>
                </a:solidFill>
              </a:rPr>
              <a:t>1946</a:t>
            </a:r>
          </a:p>
          <a:p>
            <a:r>
              <a:rPr lang="en-US" sz="1200" dirty="0">
                <a:hlinkClick r:id="rId3"/>
              </a:rPr>
              <a:t>https://www.uglyhedgehog.com/t-318512-1.html</a:t>
            </a:r>
            <a:endParaRPr lang="en-US" sz="1200" dirty="0"/>
          </a:p>
          <a:p>
            <a:endParaRPr lang="en-US" sz="1200" dirty="0"/>
          </a:p>
        </p:txBody>
      </p:sp>
      <p:pic>
        <p:nvPicPr>
          <p:cNvPr id="7" name="Picture 6"/>
          <p:cNvPicPr>
            <a:picLocks noChangeAspect="1"/>
          </p:cNvPicPr>
          <p:nvPr/>
        </p:nvPicPr>
        <p:blipFill>
          <a:blip r:embed="rId4"/>
          <a:stretch>
            <a:fillRect/>
          </a:stretch>
        </p:blipFill>
        <p:spPr>
          <a:xfrm>
            <a:off x="5799597" y="1178243"/>
            <a:ext cx="6255058" cy="5086350"/>
          </a:xfrm>
          <a:prstGeom prst="rect">
            <a:avLst/>
          </a:prstGeom>
        </p:spPr>
      </p:pic>
      <p:sp>
        <p:nvSpPr>
          <p:cNvPr id="8" name="Rectangle 7"/>
          <p:cNvSpPr/>
          <p:nvPr/>
        </p:nvSpPr>
        <p:spPr>
          <a:xfrm>
            <a:off x="5711190" y="6264593"/>
            <a:ext cx="6793230" cy="584775"/>
          </a:xfrm>
          <a:prstGeom prst="rect">
            <a:avLst/>
          </a:prstGeom>
        </p:spPr>
        <p:txBody>
          <a:bodyPr wrap="square">
            <a:spAutoFit/>
          </a:bodyPr>
          <a:lstStyle/>
          <a:p>
            <a:r>
              <a:rPr lang="en-US" dirty="0">
                <a:solidFill>
                  <a:srgbClr val="014664"/>
                </a:solidFill>
                <a:latin typeface="system-ui" charset="0"/>
                <a:hlinkClick r:id="rId5" tooltip="Schomburg Center for Research in Black Culture, Photographs and Prints Division"/>
              </a:rPr>
              <a:t>Unidentified African American GI and his wife in Japan (1945-49) </a:t>
            </a:r>
            <a:r>
              <a:rPr lang="en-US" sz="1400" dirty="0">
                <a:solidFill>
                  <a:srgbClr val="014664"/>
                </a:solidFill>
                <a:latin typeface="system-ui" charset="0"/>
                <a:hlinkClick r:id="rId5" tooltip="Schomburg Center for Research in Black Culture, Photographs and Prints Division"/>
              </a:rPr>
              <a:t>Schomburg Center for Research in Black Culture, Photographs and Prints Division</a:t>
            </a:r>
            <a:endParaRPr lang="en-US" sz="1400" dirty="0"/>
          </a:p>
        </p:txBody>
      </p:sp>
    </p:spTree>
    <p:extLst>
      <p:ext uri="{BB962C8B-B14F-4D97-AF65-F5344CB8AC3E}">
        <p14:creationId xmlns:p14="http://schemas.microsoft.com/office/powerpoint/2010/main" val="16181591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25780" y="504825"/>
            <a:ext cx="9990138" cy="706438"/>
          </a:xfrm>
        </p:spPr>
        <p:txBody>
          <a:bodyPr/>
          <a:lstStyle/>
          <a:p>
            <a:r>
              <a:rPr lang="en-US" b="1" dirty="0">
                <a:solidFill>
                  <a:schemeClr val="accent2"/>
                </a:solidFill>
              </a:rPr>
              <a:t>Dependents as </a:t>
            </a:r>
            <a:br>
              <a:rPr lang="en-US" b="1" dirty="0">
                <a:solidFill>
                  <a:schemeClr val="accent2"/>
                </a:solidFill>
              </a:rPr>
            </a:br>
            <a:r>
              <a:rPr lang="en-US" b="1" dirty="0">
                <a:solidFill>
                  <a:schemeClr val="accent2"/>
                </a:solidFill>
              </a:rPr>
              <a:t>“unofficial ambassadors”</a:t>
            </a:r>
          </a:p>
        </p:txBody>
      </p:sp>
      <p:pic>
        <p:nvPicPr>
          <p:cNvPr id="3" name="Picture 2"/>
          <p:cNvPicPr>
            <a:picLocks noChangeAspect="1"/>
          </p:cNvPicPr>
          <p:nvPr/>
        </p:nvPicPr>
        <p:blipFill>
          <a:blip r:embed="rId2"/>
          <a:stretch>
            <a:fillRect/>
          </a:stretch>
        </p:blipFill>
        <p:spPr>
          <a:xfrm>
            <a:off x="7341870" y="0"/>
            <a:ext cx="4764881" cy="6353175"/>
          </a:xfrm>
          <a:prstGeom prst="rect">
            <a:avLst/>
          </a:prstGeom>
        </p:spPr>
      </p:pic>
      <p:sp>
        <p:nvSpPr>
          <p:cNvPr id="4" name="TextBox 3"/>
          <p:cNvSpPr txBox="1"/>
          <p:nvPr/>
        </p:nvSpPr>
        <p:spPr>
          <a:xfrm>
            <a:off x="525780" y="1987917"/>
            <a:ext cx="5529078" cy="4093428"/>
          </a:xfrm>
          <a:prstGeom prst="rect">
            <a:avLst/>
          </a:prstGeom>
          <a:noFill/>
        </p:spPr>
        <p:txBody>
          <a:bodyPr wrap="none" rtlCol="0">
            <a:spAutoFit/>
          </a:bodyPr>
          <a:lstStyle/>
          <a:p>
            <a:pPr marL="285750" marR="0" lvl="0" indent="-285750" defTabSz="914400" eaLnBrk="1" fontAlgn="auto" latinLnBrk="0" hangingPunct="1">
              <a:lnSpc>
                <a:spcPct val="100000"/>
              </a:lnSpc>
              <a:spcBef>
                <a:spcPts val="0"/>
              </a:spcBef>
              <a:spcAft>
                <a:spcPts val="0"/>
              </a:spcAft>
              <a:buClrTx/>
              <a:buSzTx/>
              <a:buFont typeface="Wingdings" charset="2"/>
              <a:buChar char="Ø"/>
              <a:tabLst/>
              <a:defRPr/>
            </a:pPr>
            <a:r>
              <a:rPr lang="en-US" sz="2000" dirty="0"/>
              <a:t>Advertising the “American way of life”</a:t>
            </a:r>
          </a:p>
          <a:p>
            <a:pPr marL="285750" marR="0" lvl="0" indent="-285750" defTabSz="914400" eaLnBrk="1" fontAlgn="auto" latinLnBrk="0" hangingPunct="1">
              <a:lnSpc>
                <a:spcPct val="100000"/>
              </a:lnSpc>
              <a:spcBef>
                <a:spcPts val="0"/>
              </a:spcBef>
              <a:spcAft>
                <a:spcPts val="0"/>
              </a:spcAft>
              <a:buClrTx/>
              <a:buSzTx/>
              <a:buFont typeface="Wingdings" charset="2"/>
              <a:buChar char="Ø"/>
              <a:tabLst/>
              <a:defRPr/>
            </a:pPr>
            <a:endParaRPr lang="en-US" sz="2000" dirty="0"/>
          </a:p>
          <a:p>
            <a:pPr marL="285750" marR="0" lvl="0" indent="-285750" defTabSz="914400" eaLnBrk="1" fontAlgn="auto" latinLnBrk="0" hangingPunct="1">
              <a:lnSpc>
                <a:spcPct val="100000"/>
              </a:lnSpc>
              <a:spcBef>
                <a:spcPts val="0"/>
              </a:spcBef>
              <a:spcAft>
                <a:spcPts val="0"/>
              </a:spcAft>
              <a:buClrTx/>
              <a:buSzTx/>
              <a:buFont typeface="Wingdings" charset="2"/>
              <a:buChar char="Ø"/>
              <a:tabLst/>
              <a:defRPr/>
            </a:pPr>
            <a:r>
              <a:rPr lang="en-US" sz="2000" dirty="0"/>
              <a:t>Showing “democracy” in action</a:t>
            </a:r>
          </a:p>
          <a:p>
            <a:pPr marL="285750" marR="0" lvl="0" indent="-285750" defTabSz="914400" eaLnBrk="1" fontAlgn="auto" latinLnBrk="0" hangingPunct="1">
              <a:lnSpc>
                <a:spcPct val="100000"/>
              </a:lnSpc>
              <a:spcBef>
                <a:spcPts val="0"/>
              </a:spcBef>
              <a:spcAft>
                <a:spcPts val="0"/>
              </a:spcAft>
              <a:buClrTx/>
              <a:buSzTx/>
              <a:buFont typeface="Wingdings" charset="2"/>
              <a:buChar char="Ø"/>
              <a:tabLst/>
              <a:defRPr/>
            </a:pPr>
            <a:endParaRPr lang="en-US" sz="2000" dirty="0"/>
          </a:p>
          <a:p>
            <a:pPr marL="285750" marR="0" lvl="0" indent="-285750" defTabSz="914400" eaLnBrk="1" fontAlgn="auto" latinLnBrk="0" hangingPunct="1">
              <a:lnSpc>
                <a:spcPct val="100000"/>
              </a:lnSpc>
              <a:spcBef>
                <a:spcPts val="0"/>
              </a:spcBef>
              <a:spcAft>
                <a:spcPts val="0"/>
              </a:spcAft>
              <a:buClrTx/>
              <a:buSzTx/>
              <a:buFont typeface="Wingdings" charset="2"/>
              <a:buChar char="Ø"/>
              <a:tabLst/>
              <a:defRPr/>
            </a:pPr>
            <a:r>
              <a:rPr lang="en-US" sz="2000" dirty="0"/>
              <a:t>Winning over locals’ allegiance</a:t>
            </a:r>
          </a:p>
          <a:p>
            <a:pPr marL="285750" marR="0" lvl="0" indent="-285750" defTabSz="914400" eaLnBrk="1" fontAlgn="auto" latinLnBrk="0" hangingPunct="1">
              <a:lnSpc>
                <a:spcPct val="100000"/>
              </a:lnSpc>
              <a:spcBef>
                <a:spcPts val="0"/>
              </a:spcBef>
              <a:spcAft>
                <a:spcPts val="0"/>
              </a:spcAft>
              <a:buClrTx/>
              <a:buSzTx/>
              <a:buFont typeface="Wingdings" charset="2"/>
              <a:buChar char="Ø"/>
              <a:tabLst/>
              <a:defRPr/>
            </a:pPr>
            <a:endParaRPr lang="en-US" sz="2000" dirty="0"/>
          </a:p>
          <a:p>
            <a:pPr marL="285750" marR="0" lvl="0" indent="-285750" defTabSz="914400" eaLnBrk="1" fontAlgn="auto" latinLnBrk="0" hangingPunct="1">
              <a:lnSpc>
                <a:spcPct val="100000"/>
              </a:lnSpc>
              <a:spcBef>
                <a:spcPts val="0"/>
              </a:spcBef>
              <a:spcAft>
                <a:spcPts val="0"/>
              </a:spcAft>
              <a:buClrTx/>
              <a:buSzTx/>
              <a:buFont typeface="Wingdings" charset="2"/>
              <a:buChar char="Ø"/>
              <a:tabLst/>
              <a:defRPr/>
            </a:pPr>
            <a:r>
              <a:rPr lang="en-US" sz="2000" dirty="0"/>
              <a:t>Spearheading civic initiatives– especially</a:t>
            </a:r>
          </a:p>
          <a:p>
            <a:pPr marR="0" lvl="0" defTabSz="914400" eaLnBrk="1" fontAlgn="auto" latinLnBrk="0" hangingPunct="1">
              <a:lnSpc>
                <a:spcPct val="100000"/>
              </a:lnSpc>
              <a:spcBef>
                <a:spcPts val="0"/>
              </a:spcBef>
              <a:spcAft>
                <a:spcPts val="0"/>
              </a:spcAft>
              <a:buClrTx/>
              <a:buSzTx/>
              <a:tabLst/>
              <a:defRPr/>
            </a:pPr>
            <a:r>
              <a:rPr lang="en-US" sz="2000" dirty="0"/>
              <a:t>	for women and children</a:t>
            </a:r>
          </a:p>
          <a:p>
            <a:pPr marR="0" lvl="0" defTabSz="914400" eaLnBrk="1" fontAlgn="auto" latinLnBrk="0" hangingPunct="1">
              <a:lnSpc>
                <a:spcPct val="100000"/>
              </a:lnSpc>
              <a:spcBef>
                <a:spcPts val="0"/>
              </a:spcBef>
              <a:spcAft>
                <a:spcPts val="0"/>
              </a:spcAft>
              <a:buClrTx/>
              <a:buSzTx/>
              <a:tabLst/>
              <a:defRPr/>
            </a:pPr>
            <a:endParaRPr lang="en-US" sz="2000" dirty="0"/>
          </a:p>
          <a:p>
            <a:pPr marL="342900" marR="0" lvl="0" indent="-342900" defTabSz="914400" eaLnBrk="1" fontAlgn="auto" latinLnBrk="0" hangingPunct="1">
              <a:lnSpc>
                <a:spcPct val="100000"/>
              </a:lnSpc>
              <a:spcBef>
                <a:spcPts val="0"/>
              </a:spcBef>
              <a:spcAft>
                <a:spcPts val="0"/>
              </a:spcAft>
              <a:buClrTx/>
              <a:buSzTx/>
              <a:buFont typeface="Wingdings" charset="2"/>
              <a:buChar char="Ø"/>
              <a:tabLst/>
              <a:defRPr/>
            </a:pPr>
            <a:r>
              <a:rPr lang="en-US" sz="2000" dirty="0"/>
              <a:t>Naturalizing the US military presence</a:t>
            </a:r>
          </a:p>
          <a:p>
            <a:pPr marR="0" lvl="0" defTabSz="914400" eaLnBrk="1" fontAlgn="auto" latinLnBrk="0" hangingPunct="1">
              <a:lnSpc>
                <a:spcPct val="100000"/>
              </a:lnSpc>
              <a:spcBef>
                <a:spcPts val="0"/>
              </a:spcBef>
              <a:spcAft>
                <a:spcPts val="0"/>
              </a:spcAft>
              <a:buClrTx/>
              <a:buSzTx/>
              <a:tabLst/>
              <a:defRPr/>
            </a:pPr>
            <a:endParaRPr lang="en-US" sz="2000" dirty="0"/>
          </a:p>
          <a:p>
            <a:pPr marR="0" lvl="0" defTabSz="914400" eaLnBrk="1" fontAlgn="auto" latinLnBrk="0" hangingPunct="1">
              <a:lnSpc>
                <a:spcPct val="100000"/>
              </a:lnSpc>
              <a:spcBef>
                <a:spcPts val="0"/>
              </a:spcBef>
              <a:spcAft>
                <a:spcPts val="0"/>
              </a:spcAft>
              <a:buClrTx/>
              <a:buSzTx/>
              <a:tabLst/>
              <a:defRPr/>
            </a:pPr>
            <a:r>
              <a:rPr lang="en-US" sz="2000" b="1" dirty="0">
                <a:solidFill>
                  <a:schemeClr val="accent2"/>
                </a:solidFill>
              </a:rPr>
              <a:t>Q: But does US military family diplomacy </a:t>
            </a:r>
          </a:p>
          <a:p>
            <a:pPr marR="0" lvl="0" defTabSz="914400" eaLnBrk="1" fontAlgn="auto" latinLnBrk="0" hangingPunct="1">
              <a:lnSpc>
                <a:spcPct val="100000"/>
              </a:lnSpc>
              <a:spcBef>
                <a:spcPts val="0"/>
              </a:spcBef>
              <a:spcAft>
                <a:spcPts val="0"/>
              </a:spcAft>
              <a:buClrTx/>
              <a:buSzTx/>
              <a:tabLst/>
              <a:defRPr/>
            </a:pPr>
            <a:r>
              <a:rPr lang="en-US" sz="2000" b="1" dirty="0">
                <a:solidFill>
                  <a:schemeClr val="accent2"/>
                </a:solidFill>
              </a:rPr>
              <a:t>	actually </a:t>
            </a:r>
            <a:r>
              <a:rPr lang="en-US" sz="2000" b="1" i="1" dirty="0">
                <a:solidFill>
                  <a:schemeClr val="accent2"/>
                </a:solidFill>
              </a:rPr>
              <a:t>work</a:t>
            </a:r>
            <a:r>
              <a:rPr lang="en-US" sz="2000" b="1" dirty="0">
                <a:solidFill>
                  <a:schemeClr val="accent2"/>
                </a:solidFill>
              </a:rPr>
              <a:t>??</a:t>
            </a:r>
          </a:p>
        </p:txBody>
      </p:sp>
      <p:sp>
        <p:nvSpPr>
          <p:cNvPr id="5" name="TextBox 4"/>
          <p:cNvSpPr txBox="1"/>
          <p:nvPr/>
        </p:nvSpPr>
        <p:spPr>
          <a:xfrm>
            <a:off x="8632069" y="6353175"/>
            <a:ext cx="1883849" cy="369332"/>
          </a:xfrm>
          <a:prstGeom prst="rect">
            <a:avLst/>
          </a:prstGeom>
          <a:noFill/>
        </p:spPr>
        <p:txBody>
          <a:bodyPr wrap="none" rtlCol="0">
            <a:spAutoFit/>
          </a:bodyPr>
          <a:lstStyle/>
          <a:p>
            <a:r>
              <a:rPr lang="en-US"/>
              <a:t>NYU Press, 2007</a:t>
            </a:r>
          </a:p>
        </p:txBody>
      </p:sp>
    </p:spTree>
    <p:extLst>
      <p:ext uri="{BB962C8B-B14F-4D97-AF65-F5344CB8AC3E}">
        <p14:creationId xmlns:p14="http://schemas.microsoft.com/office/powerpoint/2010/main" val="20593287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93E10248-AF0E-477D-B4D2-47C02CE4E3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0" name="Rectangle 9">
              <a:extLst>
                <a:ext uri="{FF2B5EF4-FFF2-40B4-BE49-F238E27FC236}">
                  <a16:creationId xmlns:a16="http://schemas.microsoft.com/office/drawing/2014/main" id="{533010C2-2DA5-460F-A40C-5317F567A0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5">
              <a:extLst>
                <a:ext uri="{FF2B5EF4-FFF2-40B4-BE49-F238E27FC236}">
                  <a16:creationId xmlns:a16="http://schemas.microsoft.com/office/drawing/2014/main" id="{17CB0634-F963-4EC9-A6F6-8EA46BD1F10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Rectangle 12">
            <a:extLst>
              <a:ext uri="{FF2B5EF4-FFF2-40B4-BE49-F238E27FC236}">
                <a16:creationId xmlns:a16="http://schemas.microsoft.com/office/drawing/2014/main" id="{73C0A186-7444-4460-9C37-532E7671E9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5" name="Freeform 5">
            <a:extLst>
              <a:ext uri="{FF2B5EF4-FFF2-40B4-BE49-F238E27FC236}">
                <a16:creationId xmlns:a16="http://schemas.microsoft.com/office/drawing/2014/main" id="{D22D1B95-2B54-43E9-85D9-B489F6C5DD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a:extLst>
              <a:ext uri="{FF2B5EF4-FFF2-40B4-BE49-F238E27FC236}">
                <a16:creationId xmlns:a16="http://schemas.microsoft.com/office/drawing/2014/main" id="{7D0F3F6D-A49D-4406-8D61-1C4F8D792F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9" name="Freeform 5">
            <a:extLst>
              <a:ext uri="{FF2B5EF4-FFF2-40B4-BE49-F238E27FC236}">
                <a16:creationId xmlns:a16="http://schemas.microsoft.com/office/drawing/2014/main" id="{D953A318-DA8D-4405-9536-D889E45C5E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1" name="Rectangle 20">
            <a:extLst>
              <a:ext uri="{FF2B5EF4-FFF2-40B4-BE49-F238E27FC236}">
                <a16:creationId xmlns:a16="http://schemas.microsoft.com/office/drawing/2014/main" id="{9E382A3D-2F90-475C-8DF2-F666FEA342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 name="Title 2"/>
          <p:cNvSpPr>
            <a:spLocks noGrp="1"/>
          </p:cNvSpPr>
          <p:nvPr>
            <p:ph type="title"/>
          </p:nvPr>
        </p:nvSpPr>
        <p:spPr>
          <a:xfrm>
            <a:off x="1683171" y="1143000"/>
            <a:ext cx="8825658" cy="3389217"/>
          </a:xfrm>
        </p:spPr>
        <p:txBody>
          <a:bodyPr vert="horz" lIns="91440" tIns="45720" rIns="91440" bIns="45720" rtlCol="0" anchor="ctr">
            <a:normAutofit/>
          </a:bodyPr>
          <a:lstStyle/>
          <a:p>
            <a:pPr algn="ctr"/>
            <a:r>
              <a:rPr lang="en-US" sz="6600">
                <a:solidFill>
                  <a:srgbClr val="FFFFFF"/>
                </a:solidFill>
              </a:rPr>
              <a:t>CONSTRAINING</a:t>
            </a:r>
            <a:br>
              <a:rPr lang="en-US" sz="6600">
                <a:solidFill>
                  <a:srgbClr val="FFFFFF"/>
                </a:solidFill>
              </a:rPr>
            </a:br>
            <a:r>
              <a:rPr lang="en-US" sz="6600">
                <a:solidFill>
                  <a:srgbClr val="FFFFFF"/>
                </a:solidFill>
              </a:rPr>
              <a:t>MARITAL CHOICES</a:t>
            </a:r>
          </a:p>
        </p:txBody>
      </p:sp>
      <p:sp>
        <p:nvSpPr>
          <p:cNvPr id="4" name="Text Placeholder 3"/>
          <p:cNvSpPr>
            <a:spLocks noGrp="1"/>
          </p:cNvSpPr>
          <p:nvPr>
            <p:ph type="body" idx="1"/>
          </p:nvPr>
        </p:nvSpPr>
        <p:spPr>
          <a:xfrm>
            <a:off x="1683171" y="5240851"/>
            <a:ext cx="8825658" cy="828932"/>
          </a:xfrm>
        </p:spPr>
        <p:txBody>
          <a:bodyPr vert="horz" lIns="91440" tIns="45720" rIns="91440" bIns="45720" rtlCol="0" anchor="t">
            <a:normAutofit/>
          </a:bodyPr>
          <a:lstStyle/>
          <a:p>
            <a:pPr algn="ctr"/>
            <a:r>
              <a:rPr lang="en-US" sz="2400">
                <a:solidFill>
                  <a:schemeClr val="tx2"/>
                </a:solidFill>
              </a:rPr>
              <a:t>THE PROBLEMATIC “FOREIGN BRIDE”</a:t>
            </a:r>
          </a:p>
        </p:txBody>
      </p:sp>
    </p:spTree>
    <p:extLst>
      <p:ext uri="{BB962C8B-B14F-4D97-AF65-F5344CB8AC3E}">
        <p14:creationId xmlns:p14="http://schemas.microsoft.com/office/powerpoint/2010/main" val="14815391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1" name="Group 7">
            <a:extLst>
              <a:ext uri="{FF2B5EF4-FFF2-40B4-BE49-F238E27FC236}">
                <a16:creationId xmlns:a16="http://schemas.microsoft.com/office/drawing/2014/main" id="{7084313B-C03D-4981-9786-879159A6039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9" name="Rectangle 8">
              <a:extLst>
                <a:ext uri="{FF2B5EF4-FFF2-40B4-BE49-F238E27FC236}">
                  <a16:creationId xmlns:a16="http://schemas.microsoft.com/office/drawing/2014/main" id="{A99190B9-52DD-45DC-BE21-AACE88FEC7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9">
              <a:extLst>
                <a:ext uri="{FF2B5EF4-FFF2-40B4-BE49-F238E27FC236}">
                  <a16:creationId xmlns:a16="http://schemas.microsoft.com/office/drawing/2014/main" id="{D1EE260A-12FB-4D71-A318-71BED7FF31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10">
              <a:extLst>
                <a:ext uri="{FF2B5EF4-FFF2-40B4-BE49-F238E27FC236}">
                  <a16:creationId xmlns:a16="http://schemas.microsoft.com/office/drawing/2014/main" id="{B52EC39A-8D44-4CEF-820F-A442CFA42D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a:extLst>
                <a:ext uri="{FF2B5EF4-FFF2-40B4-BE49-F238E27FC236}">
                  <a16:creationId xmlns:a16="http://schemas.microsoft.com/office/drawing/2014/main" id="{2D010773-529F-4A3D-A0AB-E7CE12DC61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a:extLst>
                <a:ext uri="{FF2B5EF4-FFF2-40B4-BE49-F238E27FC236}">
                  <a16:creationId xmlns:a16="http://schemas.microsoft.com/office/drawing/2014/main" id="{D7582733-2D5B-4103-A63C-0D0D817804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a16="http://schemas.microsoft.com/office/drawing/2014/main" id="{6D073C2A-0E86-458E-88D4-27124FDADC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Freeform 5">
              <a:extLst>
                <a:ext uri="{FF2B5EF4-FFF2-40B4-BE49-F238E27FC236}">
                  <a16:creationId xmlns:a16="http://schemas.microsoft.com/office/drawing/2014/main" id="{01A64F04-7AF7-48B9-A1B0-956BBCEEFE5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Freeform 5">
              <a:extLst>
                <a:ext uri="{FF2B5EF4-FFF2-40B4-BE49-F238E27FC236}">
                  <a16:creationId xmlns:a16="http://schemas.microsoft.com/office/drawing/2014/main" id="{989ABE99-7694-4211-A627-459BE5422B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7" name="Freeform 5">
              <a:extLst>
                <a:ext uri="{FF2B5EF4-FFF2-40B4-BE49-F238E27FC236}">
                  <a16:creationId xmlns:a16="http://schemas.microsoft.com/office/drawing/2014/main" id="{254B4214-6F53-497C-8322-9CE8158AA33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2" name="Rectangle 18">
            <a:extLst>
              <a:ext uri="{FF2B5EF4-FFF2-40B4-BE49-F238E27FC236}">
                <a16:creationId xmlns:a16="http://schemas.microsoft.com/office/drawing/2014/main" id="{20E145FF-1D18-4246-A2BA-9F6B4D5336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useBgFill="1">
        <p:nvSpPr>
          <p:cNvPr id="33" name="Rectangle 20">
            <a:extLst>
              <a:ext uri="{FF2B5EF4-FFF2-40B4-BE49-F238E27FC236}">
                <a16:creationId xmlns:a16="http://schemas.microsoft.com/office/drawing/2014/main" id="{B219AE65-9B94-44EA-BEF3-EF4BFA169C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22">
            <a:extLst>
              <a:ext uri="{FF2B5EF4-FFF2-40B4-BE49-F238E27FC236}">
                <a16:creationId xmlns:a16="http://schemas.microsoft.com/office/drawing/2014/main" id="{F0C81A57-9CD5-461B-8FFE-4A8CB6CFBE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7539" y="467397"/>
            <a:ext cx="695829" cy="591911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grpSp>
        <p:nvGrpSpPr>
          <p:cNvPr id="35" name="Group 24">
            <a:extLst>
              <a:ext uri="{FF2B5EF4-FFF2-40B4-BE49-F238E27FC236}">
                <a16:creationId xmlns:a16="http://schemas.microsoft.com/office/drawing/2014/main" id="{3086C462-37F4-494D-8292-CCB95221CC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a:solidFill>
            <a:srgbClr val="FFFFFF"/>
          </a:solidFill>
        </p:grpSpPr>
        <p:sp>
          <p:nvSpPr>
            <p:cNvPr id="26" name="Rectangle 25">
              <a:extLst>
                <a:ext uri="{FF2B5EF4-FFF2-40B4-BE49-F238E27FC236}">
                  <a16:creationId xmlns:a16="http://schemas.microsoft.com/office/drawing/2014/main" id="{2C7D2D64-353F-4802-AA48-A70CE6020B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Freeform 5">
              <a:extLst>
                <a:ext uri="{FF2B5EF4-FFF2-40B4-BE49-F238E27FC236}">
                  <a16:creationId xmlns:a16="http://schemas.microsoft.com/office/drawing/2014/main" id="{30A6328F-CAA3-4052-BF4C-14BD47706E6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ln>
              <a:noFill/>
            </a:ln>
          </p:spPr>
          <p:style>
            <a:lnRef idx="0">
              <a:scrgbClr r="0" g="0" b="0"/>
            </a:lnRef>
            <a:fillRef idx="1002">
              <a:schemeClr val="dk2"/>
            </a:fillRef>
            <a:effectRef idx="0">
              <a:scrgbClr r="0" g="0" b="0"/>
            </a:effectRef>
            <a:fontRef idx="major"/>
          </p:style>
        </p:sp>
      </p:grpSp>
      <p:sp>
        <p:nvSpPr>
          <p:cNvPr id="2" name="Title 1"/>
          <p:cNvSpPr>
            <a:spLocks noGrp="1"/>
          </p:cNvSpPr>
          <p:nvPr>
            <p:ph type="title" idx="4294967295"/>
          </p:nvPr>
        </p:nvSpPr>
        <p:spPr>
          <a:xfrm>
            <a:off x="1000372" y="1209957"/>
            <a:ext cx="3034580" cy="4438087"/>
          </a:xfrm>
        </p:spPr>
        <p:txBody>
          <a:bodyPr vert="horz" lIns="91440" tIns="45720" rIns="91440" bIns="45720" rtlCol="0" anchor="ctr">
            <a:normAutofit/>
          </a:bodyPr>
          <a:lstStyle/>
          <a:p>
            <a:pPr algn="r"/>
            <a:r>
              <a:rPr lang="en-US" sz="3200" dirty="0">
                <a:solidFill>
                  <a:schemeClr val="tx1"/>
                </a:solidFill>
              </a:rPr>
              <a:t>From banning foreign marriages to</a:t>
            </a:r>
            <a:br>
              <a:rPr lang="en-US" sz="3200" dirty="0">
                <a:solidFill>
                  <a:schemeClr val="tx1"/>
                </a:solidFill>
              </a:rPr>
            </a:br>
            <a:r>
              <a:rPr lang="en-US" sz="3200" dirty="0">
                <a:solidFill>
                  <a:schemeClr val="tx1"/>
                </a:solidFill>
              </a:rPr>
              <a:t>(grudging) tolerance</a:t>
            </a:r>
          </a:p>
        </p:txBody>
      </p:sp>
      <p:cxnSp>
        <p:nvCxnSpPr>
          <p:cNvPr id="37" name="Straight Connector 28">
            <a:extLst>
              <a:ext uri="{FF2B5EF4-FFF2-40B4-BE49-F238E27FC236}">
                <a16:creationId xmlns:a16="http://schemas.microsoft.com/office/drawing/2014/main" id="{AD23B2CD-009B-425A-9616-1E1AD1D5AB4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56687" y="1930986"/>
            <a:ext cx="0" cy="3200400"/>
          </a:xfrm>
          <a:prstGeom prst="line">
            <a:avLst/>
          </a:prstGeom>
          <a:ln w="15875" cap="sq">
            <a:solidFill>
              <a:schemeClr val="tx2"/>
            </a:solidFill>
            <a:miter lim="800000"/>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4294967295"/>
          </p:nvPr>
        </p:nvSpPr>
        <p:spPr>
          <a:xfrm>
            <a:off x="4233099" y="673685"/>
            <a:ext cx="6760702" cy="5726619"/>
          </a:xfrm>
        </p:spPr>
        <p:txBody>
          <a:bodyPr vert="horz" lIns="91440" tIns="45720" rIns="91440" bIns="45720" rtlCol="0" anchor="ctr">
            <a:noAutofit/>
          </a:bodyPr>
          <a:lstStyle/>
          <a:p>
            <a:pPr>
              <a:lnSpc>
                <a:spcPct val="90000"/>
              </a:lnSpc>
            </a:pPr>
            <a:r>
              <a:rPr lang="en-US" sz="1600" dirty="0">
                <a:solidFill>
                  <a:schemeClr val="tx1"/>
                </a:solidFill>
              </a:rPr>
              <a:t>1942: War Dept. directives required all overseas servicemen to obtain </a:t>
            </a:r>
            <a:r>
              <a:rPr lang="en-US" sz="1600" b="1" dirty="0">
                <a:solidFill>
                  <a:schemeClr val="accent1"/>
                </a:solidFill>
              </a:rPr>
              <a:t>permission of commanding officers </a:t>
            </a:r>
            <a:r>
              <a:rPr lang="en-US" sz="1600" dirty="0">
                <a:solidFill>
                  <a:schemeClr val="tx1"/>
                </a:solidFill>
              </a:rPr>
              <a:t>in order to marry</a:t>
            </a:r>
          </a:p>
          <a:p>
            <a:pPr>
              <a:lnSpc>
                <a:spcPct val="90000"/>
              </a:lnSpc>
            </a:pPr>
            <a:r>
              <a:rPr lang="en-US" sz="1600" dirty="0">
                <a:solidFill>
                  <a:schemeClr val="tx1"/>
                </a:solidFill>
              </a:rPr>
              <a:t>During and for some months after WWII, US servicemen overseas were </a:t>
            </a:r>
            <a:r>
              <a:rPr lang="en-US" sz="1600" b="1" dirty="0">
                <a:solidFill>
                  <a:schemeClr val="accent1"/>
                </a:solidFill>
              </a:rPr>
              <a:t>not permitted to marry women from former Axis enemy countries </a:t>
            </a:r>
            <a:r>
              <a:rPr lang="en-US" sz="1600" dirty="0">
                <a:solidFill>
                  <a:schemeClr val="tx1"/>
                </a:solidFill>
              </a:rPr>
              <a:t>(see Zeiger)– a ban later lifted</a:t>
            </a:r>
          </a:p>
          <a:p>
            <a:pPr>
              <a:lnSpc>
                <a:spcPct val="90000"/>
              </a:lnSpc>
            </a:pPr>
            <a:r>
              <a:rPr lang="en-US" sz="1600" dirty="0">
                <a:solidFill>
                  <a:schemeClr val="tx1"/>
                </a:solidFill>
              </a:rPr>
              <a:t>Soldiers who intended to marry had to submit </a:t>
            </a:r>
            <a:r>
              <a:rPr lang="en-US" sz="1600" b="1" dirty="0">
                <a:solidFill>
                  <a:schemeClr val="accent1"/>
                </a:solidFill>
              </a:rPr>
              <a:t>lengthy applications</a:t>
            </a:r>
            <a:r>
              <a:rPr lang="en-US" sz="1600" dirty="0">
                <a:solidFill>
                  <a:schemeClr val="tx1"/>
                </a:solidFill>
              </a:rPr>
              <a:t>, including birth certificates, medical certificates (showing the woman was free from STDs and TB), a criminal background check, copies of previous marriage/divorce papers; notarized parental consent; character references, etc.</a:t>
            </a:r>
          </a:p>
          <a:p>
            <a:pPr>
              <a:lnSpc>
                <a:spcPct val="90000"/>
              </a:lnSpc>
            </a:pPr>
            <a:r>
              <a:rPr lang="en-US" sz="1600" dirty="0">
                <a:solidFill>
                  <a:schemeClr val="tx1"/>
                </a:solidFill>
              </a:rPr>
              <a:t>Mandatory </a:t>
            </a:r>
            <a:r>
              <a:rPr lang="en-US" sz="1600" b="1" dirty="0">
                <a:solidFill>
                  <a:schemeClr val="accent1"/>
                </a:solidFill>
              </a:rPr>
              <a:t>pre-marital counseling</a:t>
            </a:r>
            <a:r>
              <a:rPr lang="en-US" sz="1600" dirty="0">
                <a:solidFill>
                  <a:schemeClr val="accent1"/>
                </a:solidFill>
              </a:rPr>
              <a:t> </a:t>
            </a:r>
            <a:r>
              <a:rPr lang="en-US" sz="1600" dirty="0">
                <a:solidFill>
                  <a:schemeClr val="tx1"/>
                </a:solidFill>
              </a:rPr>
              <a:t>by military chaplains</a:t>
            </a:r>
          </a:p>
          <a:p>
            <a:pPr>
              <a:lnSpc>
                <a:spcPct val="90000"/>
              </a:lnSpc>
            </a:pPr>
            <a:r>
              <a:rPr lang="en-US" sz="1600" dirty="0">
                <a:solidFill>
                  <a:schemeClr val="tx1"/>
                </a:solidFill>
              </a:rPr>
              <a:t>WWII-era regulations requiring commanders’ permission to marry remained in place for decades– applying to GIs who hoped to marry Vietnamese women in the ‘60s and ‘70s</a:t>
            </a:r>
          </a:p>
          <a:p>
            <a:pPr>
              <a:lnSpc>
                <a:spcPct val="90000"/>
              </a:lnSpc>
            </a:pPr>
            <a:r>
              <a:rPr lang="en-US" sz="1600" b="1" dirty="0">
                <a:solidFill>
                  <a:schemeClr val="accent1"/>
                </a:solidFill>
              </a:rPr>
              <a:t>Why so much hostility to bi-national marriages</a:t>
            </a:r>
            <a:r>
              <a:rPr lang="en-US" sz="1600" dirty="0">
                <a:solidFill>
                  <a:schemeClr val="tx1"/>
                </a:solidFill>
              </a:rPr>
              <a:t>?</a:t>
            </a:r>
          </a:p>
          <a:p>
            <a:pPr>
              <a:lnSpc>
                <a:spcPct val="90000"/>
              </a:lnSpc>
            </a:pPr>
            <a:r>
              <a:rPr lang="en-US" sz="1600" dirty="0">
                <a:solidFill>
                  <a:schemeClr val="tx1"/>
                </a:solidFill>
              </a:rPr>
              <a:t>Issues of race/racism clearly influenced military marriage policy, as have prejudicial ideas about predatory foreign women and immature US men</a:t>
            </a:r>
          </a:p>
          <a:p>
            <a:pPr>
              <a:lnSpc>
                <a:spcPct val="90000"/>
              </a:lnSpc>
            </a:pPr>
            <a:r>
              <a:rPr lang="en-US" sz="1600" dirty="0">
                <a:solidFill>
                  <a:schemeClr val="tx1"/>
                </a:solidFill>
              </a:rPr>
              <a:t>1967: </a:t>
            </a:r>
            <a:r>
              <a:rPr lang="en-US" sz="1600" b="1" i="1" dirty="0">
                <a:solidFill>
                  <a:schemeClr val="accent1"/>
                </a:solidFill>
              </a:rPr>
              <a:t>Loving v State of Virginia</a:t>
            </a:r>
            <a:r>
              <a:rPr lang="en-US" sz="1600" dirty="0">
                <a:solidFill>
                  <a:schemeClr val="tx1"/>
                </a:solidFill>
              </a:rPr>
              <a:t>– ended ‘anti-miscegenation’ statutes</a:t>
            </a:r>
          </a:p>
        </p:txBody>
      </p:sp>
    </p:spTree>
    <p:extLst>
      <p:ext uri="{BB962C8B-B14F-4D97-AF65-F5344CB8AC3E}">
        <p14:creationId xmlns:p14="http://schemas.microsoft.com/office/powerpoint/2010/main" val="4054515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0" y="110137"/>
            <a:ext cx="8761413" cy="706438"/>
          </a:xfrm>
        </p:spPr>
        <p:txBody>
          <a:bodyPr/>
          <a:lstStyle/>
          <a:p>
            <a:r>
              <a:rPr lang="en-US" b="1" dirty="0">
                <a:solidFill>
                  <a:schemeClr val="accent2"/>
                </a:solidFill>
              </a:rPr>
              <a:t>“War brides”</a:t>
            </a:r>
          </a:p>
        </p:txBody>
      </p:sp>
      <p:pic>
        <p:nvPicPr>
          <p:cNvPr id="5" name="Picture 4"/>
          <p:cNvPicPr>
            <a:picLocks noChangeAspect="1"/>
          </p:cNvPicPr>
          <p:nvPr/>
        </p:nvPicPr>
        <p:blipFill>
          <a:blip r:embed="rId2"/>
          <a:stretch>
            <a:fillRect/>
          </a:stretch>
        </p:blipFill>
        <p:spPr>
          <a:xfrm>
            <a:off x="7929563" y="12541"/>
            <a:ext cx="4262437" cy="6195403"/>
          </a:xfrm>
          <a:prstGeom prst="rect">
            <a:avLst/>
          </a:prstGeom>
        </p:spPr>
      </p:pic>
      <p:pic>
        <p:nvPicPr>
          <p:cNvPr id="2" name="Picture 1">
            <a:extLst>
              <a:ext uri="{FF2B5EF4-FFF2-40B4-BE49-F238E27FC236}">
                <a16:creationId xmlns:a16="http://schemas.microsoft.com/office/drawing/2014/main" id="{0EB19C93-CE5F-7140-B140-FB81252D472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164" y="816575"/>
            <a:ext cx="7492877" cy="6028884"/>
          </a:xfrm>
          <a:prstGeom prst="rect">
            <a:avLst/>
          </a:prstGeom>
        </p:spPr>
      </p:pic>
      <p:sp>
        <p:nvSpPr>
          <p:cNvPr id="3" name="Rectangle 2">
            <a:extLst>
              <a:ext uri="{FF2B5EF4-FFF2-40B4-BE49-F238E27FC236}">
                <a16:creationId xmlns:a16="http://schemas.microsoft.com/office/drawing/2014/main" id="{5BB4FEF5-0DEB-1846-88C3-6B55B99EE186}"/>
              </a:ext>
            </a:extLst>
          </p:cNvPr>
          <p:cNvSpPr/>
          <p:nvPr/>
        </p:nvSpPr>
        <p:spPr>
          <a:xfrm>
            <a:off x="7456713" y="6396335"/>
            <a:ext cx="4887806" cy="461665"/>
          </a:xfrm>
          <a:prstGeom prst="rect">
            <a:avLst/>
          </a:prstGeom>
        </p:spPr>
        <p:txBody>
          <a:bodyPr wrap="square">
            <a:spAutoFit/>
          </a:bodyPr>
          <a:lstStyle/>
          <a:p>
            <a:r>
              <a:rPr lang="en-GB" sz="1200" b="1" dirty="0">
                <a:latin typeface="Noto Sans" panose="020B0604020202020204" pitchFamily="34" charset="0"/>
              </a:rPr>
              <a:t>Left:</a:t>
            </a:r>
            <a:r>
              <a:rPr lang="en-GB" sz="1200" dirty="0">
                <a:latin typeface="Noto Sans" panose="020B0604020202020204" pitchFamily="34" charset="0"/>
              </a:rPr>
              <a:t> British GI War brides and their GI children during lifeboat drill head for America on the Queen Mary at the end of WWII</a:t>
            </a:r>
            <a:endParaRPr lang="en-GB" sz="1200" i="0" u="none" strike="noStrike" dirty="0">
              <a:effectLst/>
              <a:latin typeface="Noto Sans" panose="020B0604020202020204" pitchFamily="34" charset="0"/>
            </a:endParaRPr>
          </a:p>
        </p:txBody>
      </p:sp>
    </p:spTree>
    <p:extLst>
      <p:ext uri="{BB962C8B-B14F-4D97-AF65-F5344CB8AC3E}">
        <p14:creationId xmlns:p14="http://schemas.microsoft.com/office/powerpoint/2010/main" val="18954361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The All-Volunteer</a:t>
            </a:r>
            <a:br>
              <a:rPr lang="en-US" dirty="0"/>
            </a:br>
            <a:r>
              <a:rPr lang="en-US" dirty="0"/>
              <a:t>Era (1973 - )</a:t>
            </a:r>
          </a:p>
        </p:txBody>
      </p:sp>
      <p:sp>
        <p:nvSpPr>
          <p:cNvPr id="4" name="Text Placeholder 3"/>
          <p:cNvSpPr>
            <a:spLocks noGrp="1"/>
          </p:cNvSpPr>
          <p:nvPr>
            <p:ph type="body" idx="1"/>
          </p:nvPr>
        </p:nvSpPr>
        <p:spPr/>
        <p:txBody>
          <a:bodyPr>
            <a:normAutofit/>
          </a:bodyPr>
          <a:lstStyle/>
          <a:p>
            <a:r>
              <a:rPr lang="en-US" sz="3200" b="1" dirty="0">
                <a:solidFill>
                  <a:schemeClr val="accent1"/>
                </a:solidFill>
              </a:rPr>
              <a:t>The turn to “family</a:t>
            </a:r>
          </a:p>
          <a:p>
            <a:r>
              <a:rPr lang="en-US" sz="3200" b="1" dirty="0">
                <a:solidFill>
                  <a:schemeClr val="accent1"/>
                </a:solidFill>
              </a:rPr>
              <a:t>Friendliness”</a:t>
            </a:r>
          </a:p>
        </p:txBody>
      </p:sp>
    </p:spTree>
    <p:extLst>
      <p:ext uri="{BB962C8B-B14F-4D97-AF65-F5344CB8AC3E}">
        <p14:creationId xmlns:p14="http://schemas.microsoft.com/office/powerpoint/2010/main" val="14915800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51510" y="620977"/>
            <a:ext cx="8761413" cy="708025"/>
          </a:xfrm>
        </p:spPr>
        <p:txBody>
          <a:bodyPr/>
          <a:lstStyle/>
          <a:p>
            <a:r>
              <a:rPr lang="en-US" b="1" dirty="0">
                <a:solidFill>
                  <a:schemeClr val="accent2"/>
                </a:solidFill>
              </a:rPr>
              <a:t>Incentivizing marriage and family</a:t>
            </a:r>
            <a:br>
              <a:rPr lang="en-US" b="1" dirty="0">
                <a:solidFill>
                  <a:schemeClr val="accent2"/>
                </a:solidFill>
              </a:rPr>
            </a:br>
            <a:r>
              <a:rPr lang="en-US" b="1" dirty="0">
                <a:solidFill>
                  <a:schemeClr val="accent2"/>
                </a:solidFill>
              </a:rPr>
              <a:t>after Vietnam </a:t>
            </a:r>
          </a:p>
        </p:txBody>
      </p:sp>
      <p:sp>
        <p:nvSpPr>
          <p:cNvPr id="3" name="Content Placeholder 2"/>
          <p:cNvSpPr>
            <a:spLocks noGrp="1"/>
          </p:cNvSpPr>
          <p:nvPr>
            <p:ph idx="4294967295"/>
          </p:nvPr>
        </p:nvSpPr>
        <p:spPr>
          <a:xfrm>
            <a:off x="270510" y="1578610"/>
            <a:ext cx="9142413" cy="5279390"/>
          </a:xfrm>
        </p:spPr>
        <p:txBody>
          <a:bodyPr>
            <a:normAutofit fontScale="77500" lnSpcReduction="20000"/>
          </a:bodyPr>
          <a:lstStyle/>
          <a:p>
            <a:endParaRPr lang="en-US" dirty="0"/>
          </a:p>
          <a:p>
            <a:r>
              <a:rPr lang="en-US" sz="3400" dirty="0"/>
              <a:t>The ”Army Family” as metaphor and reality</a:t>
            </a:r>
          </a:p>
          <a:p>
            <a:r>
              <a:rPr lang="en-US" sz="3400" dirty="0"/>
              <a:t>Within a year of the military’s turn to an All Volunteer force, 50% of service members were married</a:t>
            </a:r>
          </a:p>
          <a:p>
            <a:r>
              <a:rPr lang="en-US" sz="3400" dirty="0"/>
              <a:t>NB: while, by the 1970s, more than half of civilian women (aged 18-64) engaged in paid work, this figure was lower for army wives (approx. 30.5%)</a:t>
            </a:r>
          </a:p>
          <a:p>
            <a:r>
              <a:rPr lang="en-US" sz="3400" dirty="0"/>
              <a:t>WHY? Mobility– frequent postings– expectation that wives perform unpaid welfare work on behalf of the military</a:t>
            </a:r>
          </a:p>
          <a:p>
            <a:r>
              <a:rPr lang="en-US" sz="3400" dirty="0"/>
              <a:t>Army spouses fought for: better pay &amp; housing</a:t>
            </a:r>
          </a:p>
          <a:p>
            <a:r>
              <a:rPr lang="en-US" sz="3400" dirty="0"/>
              <a:t>Child-care: by the late ‘70s, nearly 60% men in uniform were fathers</a:t>
            </a:r>
          </a:p>
          <a:p>
            <a:r>
              <a:rPr lang="en-US" sz="3400" dirty="0"/>
              <a:t>Health care</a:t>
            </a:r>
          </a:p>
          <a:p>
            <a:endParaRPr lang="en-US" dirty="0"/>
          </a:p>
          <a:p>
            <a:endParaRPr lang="en-US" dirty="0"/>
          </a:p>
        </p:txBody>
      </p:sp>
      <p:pic>
        <p:nvPicPr>
          <p:cNvPr id="4" name="Picture 3"/>
          <p:cNvPicPr>
            <a:picLocks noChangeAspect="1"/>
          </p:cNvPicPr>
          <p:nvPr/>
        </p:nvPicPr>
        <p:blipFill>
          <a:blip r:embed="rId2"/>
          <a:stretch>
            <a:fillRect/>
          </a:stretch>
        </p:blipFill>
        <p:spPr>
          <a:xfrm>
            <a:off x="9359900" y="1578610"/>
            <a:ext cx="2832100" cy="4310394"/>
          </a:xfrm>
          <a:prstGeom prst="rect">
            <a:avLst/>
          </a:prstGeom>
        </p:spPr>
      </p:pic>
      <p:sp>
        <p:nvSpPr>
          <p:cNvPr id="5" name="TextBox 4"/>
          <p:cNvSpPr txBox="1"/>
          <p:nvPr/>
        </p:nvSpPr>
        <p:spPr>
          <a:xfrm>
            <a:off x="9810967" y="5889004"/>
            <a:ext cx="1721946" cy="369332"/>
          </a:xfrm>
          <a:prstGeom prst="rect">
            <a:avLst/>
          </a:prstGeom>
          <a:noFill/>
        </p:spPr>
        <p:txBody>
          <a:bodyPr wrap="none" rtlCol="0">
            <a:spAutoFit/>
          </a:bodyPr>
          <a:lstStyle/>
          <a:p>
            <a:r>
              <a:rPr lang="en-US"/>
              <a:t>Harvard, 2015</a:t>
            </a:r>
          </a:p>
        </p:txBody>
      </p:sp>
    </p:spTree>
    <p:extLst>
      <p:ext uri="{BB962C8B-B14F-4D97-AF65-F5344CB8AC3E}">
        <p14:creationId xmlns:p14="http://schemas.microsoft.com/office/powerpoint/2010/main" val="19173395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2904" y="200796"/>
            <a:ext cx="8761413" cy="708025"/>
          </a:xfrm>
        </p:spPr>
        <p:txBody>
          <a:bodyPr/>
          <a:lstStyle/>
          <a:p>
            <a:r>
              <a:rPr lang="en-US" b="1" dirty="0">
                <a:solidFill>
                  <a:schemeClr val="accent2"/>
                </a:solidFill>
              </a:rPr>
              <a:t>What about married </a:t>
            </a:r>
            <a:r>
              <a:rPr lang="en-US" b="1" i="1" dirty="0">
                <a:solidFill>
                  <a:schemeClr val="accent2"/>
                </a:solidFill>
              </a:rPr>
              <a:t>women</a:t>
            </a:r>
            <a:r>
              <a:rPr lang="en-US" b="1" dirty="0">
                <a:solidFill>
                  <a:schemeClr val="accent2"/>
                </a:solidFill>
              </a:rPr>
              <a:t> soldiers?</a:t>
            </a:r>
          </a:p>
        </p:txBody>
      </p:sp>
      <p:sp>
        <p:nvSpPr>
          <p:cNvPr id="3" name="Content Placeholder 2"/>
          <p:cNvSpPr>
            <a:spLocks noGrp="1"/>
          </p:cNvSpPr>
          <p:nvPr>
            <p:ph idx="4294967295"/>
          </p:nvPr>
        </p:nvSpPr>
        <p:spPr>
          <a:xfrm>
            <a:off x="382905" y="1114061"/>
            <a:ext cx="10546352" cy="5624196"/>
          </a:xfrm>
        </p:spPr>
        <p:txBody>
          <a:bodyPr>
            <a:normAutofit/>
          </a:bodyPr>
          <a:lstStyle/>
          <a:p>
            <a:r>
              <a:rPr lang="en-US" b="1" dirty="0"/>
              <a:t>During WWII, married women, including those with children 14+, </a:t>
            </a:r>
            <a:r>
              <a:rPr lang="en-US" b="1" dirty="0">
                <a:solidFill>
                  <a:srgbClr val="C00000"/>
                </a:solidFill>
              </a:rPr>
              <a:t>could</a:t>
            </a:r>
            <a:r>
              <a:rPr lang="en-US" b="1" dirty="0"/>
              <a:t> enlist in the WAC</a:t>
            </a:r>
          </a:p>
          <a:p>
            <a:r>
              <a:rPr lang="en-US" b="1" dirty="0"/>
              <a:t>But if women became </a:t>
            </a:r>
            <a:r>
              <a:rPr lang="en-US" b="1" dirty="0">
                <a:solidFill>
                  <a:srgbClr val="C00000"/>
                </a:solidFill>
              </a:rPr>
              <a:t>pregnant</a:t>
            </a:r>
            <a:r>
              <a:rPr lang="en-US" b="1" dirty="0"/>
              <a:t>, they were </a:t>
            </a:r>
            <a:r>
              <a:rPr lang="en-US" b="1" dirty="0">
                <a:solidFill>
                  <a:srgbClr val="C00000"/>
                </a:solidFill>
              </a:rPr>
              <a:t>discharged</a:t>
            </a:r>
            <a:r>
              <a:rPr lang="en-US" b="1" dirty="0"/>
              <a:t> on the grounds that they were </a:t>
            </a:r>
            <a:r>
              <a:rPr lang="en-US" b="1" dirty="0">
                <a:solidFill>
                  <a:srgbClr val="C00000"/>
                </a:solidFill>
              </a:rPr>
              <a:t>“no longer physically fit for duty.” </a:t>
            </a:r>
          </a:p>
          <a:p>
            <a:r>
              <a:rPr lang="en-US" b="1" dirty="0"/>
              <a:t>Servicewomen who had </a:t>
            </a:r>
            <a:r>
              <a:rPr lang="en-US" b="1" dirty="0">
                <a:solidFill>
                  <a:srgbClr val="C00000"/>
                </a:solidFill>
              </a:rPr>
              <a:t>abortions</a:t>
            </a:r>
            <a:r>
              <a:rPr lang="en-US" b="1" dirty="0"/>
              <a:t> were often discharged on the grounds that they had committed </a:t>
            </a:r>
            <a:r>
              <a:rPr lang="en-US" b="1" dirty="0">
                <a:solidFill>
                  <a:srgbClr val="C00000"/>
                </a:solidFill>
              </a:rPr>
              <a:t>“conduct unbecoming,” </a:t>
            </a:r>
            <a:r>
              <a:rPr lang="en-US" b="1" dirty="0"/>
              <a:t>damaging the reputation of the service</a:t>
            </a:r>
          </a:p>
          <a:p>
            <a:r>
              <a:rPr lang="en-US" b="1" dirty="0"/>
              <a:t>after WWII, many women left military service</a:t>
            </a:r>
          </a:p>
          <a:p>
            <a:r>
              <a:rPr lang="en-US" b="1" dirty="0"/>
              <a:t>1950s/60s: the military continued to discharge servicewomen who gave birth or became adoptive parents</a:t>
            </a:r>
          </a:p>
          <a:p>
            <a:r>
              <a:rPr lang="en-US" b="1" dirty="0"/>
              <a:t>Many women terminated pregnancies in order to continue their military careers. </a:t>
            </a:r>
          </a:p>
          <a:p>
            <a:r>
              <a:rPr lang="en-US" b="1" dirty="0"/>
              <a:t>Abortion in military medical facilities was legalized in July 1970, if the woman’s mental health was at stake</a:t>
            </a:r>
          </a:p>
          <a:p>
            <a:r>
              <a:rPr lang="en-US" b="1" dirty="0"/>
              <a:t>1971: the DOD announced that it would extend the </a:t>
            </a:r>
            <a:r>
              <a:rPr lang="en-US" b="1" dirty="0">
                <a:solidFill>
                  <a:srgbClr val="C00000"/>
                </a:solidFill>
              </a:rPr>
              <a:t>same spousal benefits </a:t>
            </a:r>
            <a:r>
              <a:rPr lang="en-US" b="1" dirty="0"/>
              <a:t>to the husbands of married servicewomen as it did to the wives of servicemen</a:t>
            </a:r>
          </a:p>
          <a:p>
            <a:r>
              <a:rPr lang="en-US" b="1" dirty="0"/>
              <a:t>A court case in 1976 deemed the military’s practice of </a:t>
            </a:r>
            <a:r>
              <a:rPr lang="en-US" b="1" dirty="0">
                <a:solidFill>
                  <a:srgbClr val="C00000"/>
                </a:solidFill>
              </a:rPr>
              <a:t>discharging pregnant women unlawful</a:t>
            </a:r>
          </a:p>
          <a:p>
            <a:endParaRPr lang="en-US" dirty="0">
              <a:solidFill>
                <a:srgbClr val="C00000"/>
              </a:solidFill>
            </a:endParaRPr>
          </a:p>
          <a:p>
            <a:endParaRPr lang="en-US" dirty="0">
              <a:solidFill>
                <a:srgbClr val="C00000"/>
              </a:solidFill>
            </a:endParaRPr>
          </a:p>
          <a:p>
            <a:endParaRPr lang="en-US" dirty="0">
              <a:solidFill>
                <a:srgbClr val="C00000"/>
              </a:solidFill>
            </a:endParaRPr>
          </a:p>
          <a:p>
            <a:endParaRPr lang="en-US" dirty="0"/>
          </a:p>
        </p:txBody>
      </p:sp>
    </p:spTree>
    <p:extLst>
      <p:ext uri="{BB962C8B-B14F-4D97-AF65-F5344CB8AC3E}">
        <p14:creationId xmlns:p14="http://schemas.microsoft.com/office/powerpoint/2010/main" val="17338112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34377" y="185748"/>
            <a:ext cx="8761413" cy="708025"/>
          </a:xfrm>
        </p:spPr>
        <p:txBody>
          <a:bodyPr/>
          <a:lstStyle/>
          <a:p>
            <a:r>
              <a:rPr lang="en-US" b="1">
                <a:solidFill>
                  <a:schemeClr val="accent2"/>
                </a:solidFill>
              </a:rPr>
              <a:t>Uniformed maternity</a:t>
            </a:r>
            <a:endParaRPr lang="en-US" b="1" dirty="0">
              <a:solidFill>
                <a:schemeClr val="accent2"/>
              </a:solidFill>
            </a:endParaRPr>
          </a:p>
        </p:txBody>
      </p:sp>
      <p:pic>
        <p:nvPicPr>
          <p:cNvPr id="3" name="Picture 2"/>
          <p:cNvPicPr>
            <a:picLocks noChangeAspect="1"/>
          </p:cNvPicPr>
          <p:nvPr/>
        </p:nvPicPr>
        <p:blipFill>
          <a:blip r:embed="rId2"/>
          <a:stretch>
            <a:fillRect/>
          </a:stretch>
        </p:blipFill>
        <p:spPr>
          <a:xfrm>
            <a:off x="640080" y="756563"/>
            <a:ext cx="6350000" cy="5461000"/>
          </a:xfrm>
          <a:prstGeom prst="rect">
            <a:avLst/>
          </a:prstGeom>
        </p:spPr>
      </p:pic>
      <p:sp>
        <p:nvSpPr>
          <p:cNvPr id="5" name="Rectangle 4"/>
          <p:cNvSpPr/>
          <p:nvPr/>
        </p:nvSpPr>
        <p:spPr>
          <a:xfrm>
            <a:off x="640080" y="6142930"/>
            <a:ext cx="11361420" cy="923330"/>
          </a:xfrm>
          <a:prstGeom prst="rect">
            <a:avLst/>
          </a:prstGeom>
        </p:spPr>
        <p:txBody>
          <a:bodyPr wrap="square">
            <a:spAutoFit/>
          </a:bodyPr>
          <a:lstStyle/>
          <a:p>
            <a:r>
              <a:rPr lang="en-US" dirty="0">
                <a:solidFill>
                  <a:srgbClr val="808080"/>
                </a:solidFill>
                <a:latin typeface="Open Sans" charset="0"/>
              </a:rPr>
              <a:t>US Navy maternity service dress, summer whites and winter blues.</a:t>
            </a:r>
            <a:r>
              <a:rPr lang="en-US" dirty="0">
                <a:hlinkClick r:id="rId3"/>
              </a:rPr>
              <a:t> https://americanhistory.si.edu/blog/2011/09/pregnant-in-uniform.html</a:t>
            </a:r>
            <a:endParaRPr lang="en-US" dirty="0">
              <a:solidFill>
                <a:srgbClr val="808080"/>
              </a:solidFill>
              <a:latin typeface="Open Sans" charset="0"/>
            </a:endParaRPr>
          </a:p>
          <a:p>
            <a:r>
              <a:rPr lang="en-US" dirty="0">
                <a:solidFill>
                  <a:srgbClr val="808080"/>
                </a:solidFill>
                <a:latin typeface="Open Sans" charset="0"/>
              </a:rPr>
              <a:t> </a:t>
            </a:r>
            <a:endParaRPr lang="en-US" dirty="0"/>
          </a:p>
        </p:txBody>
      </p:sp>
      <p:sp>
        <p:nvSpPr>
          <p:cNvPr id="6" name="Rectangle 5"/>
          <p:cNvSpPr/>
          <p:nvPr/>
        </p:nvSpPr>
        <p:spPr>
          <a:xfrm>
            <a:off x="7121207" y="1324590"/>
            <a:ext cx="4668021" cy="4185761"/>
          </a:xfrm>
          <a:prstGeom prst="rect">
            <a:avLst/>
          </a:prstGeom>
        </p:spPr>
        <p:txBody>
          <a:bodyPr wrap="square">
            <a:spAutoFit/>
          </a:bodyPr>
          <a:lstStyle/>
          <a:p>
            <a:r>
              <a:rPr lang="en-US" sz="1400" dirty="0">
                <a:solidFill>
                  <a:srgbClr val="000000"/>
                </a:solidFill>
              </a:rPr>
              <a:t>6701.  </a:t>
            </a:r>
            <a:r>
              <a:rPr lang="en-US" sz="1400" u="sng" dirty="0">
                <a:solidFill>
                  <a:srgbClr val="993366"/>
                </a:solidFill>
                <a:hlinkClick r:id="rId4"/>
              </a:rPr>
              <a:t>GENERAL (MATERNITY UNIFORMS)</a:t>
            </a:r>
            <a:endParaRPr lang="en-US" sz="1400" dirty="0">
              <a:solidFill>
                <a:srgbClr val="000000"/>
              </a:solidFill>
            </a:endParaRPr>
          </a:p>
          <a:p>
            <a:r>
              <a:rPr lang="en-US" sz="1400" dirty="0">
                <a:solidFill>
                  <a:srgbClr val="000000"/>
                </a:solidFill>
              </a:rPr>
              <a:t>     1.  </a:t>
            </a:r>
            <a:r>
              <a:rPr lang="en-US" sz="1400" u="sng" dirty="0">
                <a:solidFill>
                  <a:srgbClr val="000000"/>
                </a:solidFill>
              </a:rPr>
              <a:t>WEAR</a:t>
            </a:r>
            <a:r>
              <a:rPr lang="en-US" sz="1400" dirty="0">
                <a:solidFill>
                  <a:srgbClr val="000000"/>
                </a:solidFill>
              </a:rPr>
              <a:t>.  Certified maternity uniforms are mandatory for all pregnant women in the Navy when a uniform is prescribed, and regular uniforms no longer fit.  Personnel are expected to wear regular uniforms upon return from convalescent leave, however, commanding officers may approve the wear of maternity uniforms up to six months from the date of delivery based on medical officer diagnosis/recommendation.</a:t>
            </a:r>
          </a:p>
          <a:p>
            <a:endParaRPr lang="en-US" sz="1400" dirty="0">
              <a:solidFill>
                <a:srgbClr val="000000"/>
              </a:solidFill>
            </a:endParaRPr>
          </a:p>
          <a:p>
            <a:r>
              <a:rPr lang="en-US" sz="1400" dirty="0">
                <a:solidFill>
                  <a:srgbClr val="000000"/>
                </a:solidFill>
              </a:rPr>
              <a:t>     2.  </a:t>
            </a:r>
            <a:r>
              <a:rPr lang="en-US" sz="1400" u="sng" dirty="0">
                <a:solidFill>
                  <a:srgbClr val="000000"/>
                </a:solidFill>
              </a:rPr>
              <a:t>OUTERGARMENTS</a:t>
            </a:r>
            <a:r>
              <a:rPr lang="en-US" sz="1400" dirty="0">
                <a:solidFill>
                  <a:srgbClr val="000000"/>
                </a:solidFill>
              </a:rPr>
              <a:t> </a:t>
            </a:r>
          </a:p>
          <a:p>
            <a:r>
              <a:rPr lang="en-US" sz="1400" dirty="0">
                <a:solidFill>
                  <a:srgbClr val="000000"/>
                </a:solidFill>
              </a:rPr>
              <a:t>          a.  Pregnant Sailors may wear authorized uniform </a:t>
            </a:r>
            <a:r>
              <a:rPr lang="en-US" sz="1400" dirty="0" err="1">
                <a:solidFill>
                  <a:srgbClr val="000000"/>
                </a:solidFill>
              </a:rPr>
              <a:t>outergarments</a:t>
            </a:r>
            <a:r>
              <a:rPr lang="en-US" sz="1400" dirty="0">
                <a:solidFill>
                  <a:srgbClr val="000000"/>
                </a:solidFill>
              </a:rPr>
              <a:t> unbuttoned or unzipped when a proper fastened fit is no longer possible or becomes uncomfortable. </a:t>
            </a:r>
          </a:p>
          <a:p>
            <a:r>
              <a:rPr lang="en-US" sz="1400" dirty="0">
                <a:hlinkClick r:id="rId4"/>
              </a:rPr>
              <a:t>https://www.public.navy.mil/bupers-npc/support/uniforms/uniformregulations/chapter6/Pages/6701.aspx</a:t>
            </a:r>
            <a:endParaRPr lang="en-US" sz="1400" b="0" i="0" dirty="0">
              <a:solidFill>
                <a:srgbClr val="000000"/>
              </a:solidFill>
              <a:effectLst/>
            </a:endParaRPr>
          </a:p>
        </p:txBody>
      </p:sp>
    </p:spTree>
    <p:extLst>
      <p:ext uri="{BB962C8B-B14F-4D97-AF65-F5344CB8AC3E}">
        <p14:creationId xmlns:p14="http://schemas.microsoft.com/office/powerpoint/2010/main" val="3683294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11480" y="195898"/>
            <a:ext cx="8761413" cy="708025"/>
          </a:xfrm>
        </p:spPr>
        <p:txBody>
          <a:bodyPr/>
          <a:lstStyle/>
          <a:p>
            <a:r>
              <a:rPr lang="en-US" b="1" dirty="0">
                <a:solidFill>
                  <a:schemeClr val="accent2"/>
                </a:solidFill>
              </a:rPr>
              <a:t>Can mothers be soldiers?</a:t>
            </a:r>
          </a:p>
        </p:txBody>
      </p:sp>
      <p:pic>
        <p:nvPicPr>
          <p:cNvPr id="3" name="Picture 2"/>
          <p:cNvPicPr>
            <a:picLocks noChangeAspect="1"/>
          </p:cNvPicPr>
          <p:nvPr/>
        </p:nvPicPr>
        <p:blipFill>
          <a:blip r:embed="rId2"/>
          <a:stretch>
            <a:fillRect/>
          </a:stretch>
        </p:blipFill>
        <p:spPr>
          <a:xfrm>
            <a:off x="6579236" y="3166110"/>
            <a:ext cx="5612763" cy="3241040"/>
          </a:xfrm>
          <a:prstGeom prst="rect">
            <a:avLst/>
          </a:prstGeom>
        </p:spPr>
      </p:pic>
      <p:sp>
        <p:nvSpPr>
          <p:cNvPr id="4" name="Rectangle 3"/>
          <p:cNvSpPr/>
          <p:nvPr/>
        </p:nvSpPr>
        <p:spPr>
          <a:xfrm>
            <a:off x="6454140" y="6413500"/>
            <a:ext cx="6096000" cy="276999"/>
          </a:xfrm>
          <a:prstGeom prst="rect">
            <a:avLst/>
          </a:prstGeom>
        </p:spPr>
        <p:txBody>
          <a:bodyPr>
            <a:spAutoFit/>
          </a:bodyPr>
          <a:lstStyle/>
          <a:p>
            <a:r>
              <a:rPr lang="en-US" sz="1200" dirty="0">
                <a:hlinkClick r:id="rId3"/>
              </a:rPr>
              <a:t>https://coyotelegal.com/2013/11/27/good-news-for-military-families/</a:t>
            </a:r>
            <a:endParaRPr lang="en-US" sz="1200" dirty="0"/>
          </a:p>
        </p:txBody>
      </p:sp>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1097280"/>
            <a:ext cx="6579236" cy="4331970"/>
          </a:xfrm>
          <a:prstGeom prst="rect">
            <a:avLst/>
          </a:prstGeom>
        </p:spPr>
      </p:pic>
      <p:sp>
        <p:nvSpPr>
          <p:cNvPr id="6" name="Rectangle 5"/>
          <p:cNvSpPr/>
          <p:nvPr/>
        </p:nvSpPr>
        <p:spPr>
          <a:xfrm>
            <a:off x="0" y="5099000"/>
            <a:ext cx="6096000" cy="1538883"/>
          </a:xfrm>
          <a:prstGeom prst="rect">
            <a:avLst/>
          </a:prstGeom>
        </p:spPr>
        <p:txBody>
          <a:bodyPr>
            <a:spAutoFit/>
          </a:bodyPr>
          <a:lstStyle/>
          <a:p>
            <a:r>
              <a:rPr lang="en-US" sz="1400" dirty="0">
                <a:solidFill>
                  <a:srgbClr val="000000"/>
                </a:solidFill>
                <a:latin typeface="Arial" charset="0"/>
              </a:rPr>
              <a:t>“Airman First Class Brandy </a:t>
            </a:r>
            <a:r>
              <a:rPr lang="en-US" sz="1400" dirty="0" err="1">
                <a:solidFill>
                  <a:srgbClr val="000000"/>
                </a:solidFill>
                <a:latin typeface="Arial" charset="0"/>
              </a:rPr>
              <a:t>Fraher</a:t>
            </a:r>
            <a:r>
              <a:rPr lang="en-US" sz="1400" dirty="0">
                <a:solidFill>
                  <a:srgbClr val="000000"/>
                </a:solidFill>
                <a:latin typeface="Arial" charset="0"/>
              </a:rPr>
              <a:t>, who is in the final stages of her pregnancy, receives an examination from Major Noreen Burke during a unit training assembly.” Since 2017, Air Force personnel have a 12 month window after giving birth to decide whether to stay on or leave the USAF.</a:t>
            </a:r>
          </a:p>
          <a:p>
            <a:endParaRPr lang="en-US" sz="1400" dirty="0">
              <a:solidFill>
                <a:srgbClr val="000000"/>
              </a:solidFill>
              <a:latin typeface="Arial" charset="0"/>
            </a:endParaRPr>
          </a:p>
          <a:p>
            <a:r>
              <a:rPr lang="en-US" sz="1200" dirty="0">
                <a:hlinkClick r:id="rId5"/>
              </a:rPr>
              <a:t>https://www.airforcetimes.com/news/your-air-force/2017/04/29/new-air-force-policy-gives-new-mothers-12-months-to-decide-if-they-want-to-stay-in-uniform/</a:t>
            </a:r>
            <a:endParaRPr lang="en-US" sz="1200" dirty="0"/>
          </a:p>
        </p:txBody>
      </p:sp>
      <p:sp>
        <p:nvSpPr>
          <p:cNvPr id="7" name="TextBox 6"/>
          <p:cNvSpPr txBox="1"/>
          <p:nvPr/>
        </p:nvSpPr>
        <p:spPr>
          <a:xfrm>
            <a:off x="6579236" y="1346865"/>
            <a:ext cx="4261103" cy="1569660"/>
          </a:xfrm>
          <a:prstGeom prst="rect">
            <a:avLst/>
          </a:prstGeom>
          <a:noFill/>
        </p:spPr>
        <p:txBody>
          <a:bodyPr wrap="none" rtlCol="0">
            <a:spAutoFit/>
          </a:bodyPr>
          <a:lstStyle/>
          <a:p>
            <a:r>
              <a:rPr lang="en-US" sz="2400" dirty="0">
                <a:solidFill>
                  <a:srgbClr val="C00000"/>
                </a:solidFill>
              </a:rPr>
              <a:t>Today nearly half of active-</a:t>
            </a:r>
          </a:p>
          <a:p>
            <a:r>
              <a:rPr lang="en-US" sz="2400" dirty="0">
                <a:solidFill>
                  <a:srgbClr val="C00000"/>
                </a:solidFill>
              </a:rPr>
              <a:t>duty women are married.</a:t>
            </a:r>
          </a:p>
          <a:p>
            <a:endParaRPr lang="en-US" sz="2400" dirty="0">
              <a:solidFill>
                <a:srgbClr val="C00000"/>
              </a:solidFill>
            </a:endParaRPr>
          </a:p>
          <a:p>
            <a:r>
              <a:rPr lang="en-US" sz="2400" dirty="0">
                <a:solidFill>
                  <a:srgbClr val="C00000"/>
                </a:solidFill>
              </a:rPr>
              <a:t>Nearly 40% are mothers.</a:t>
            </a:r>
          </a:p>
        </p:txBody>
      </p:sp>
    </p:spTree>
    <p:extLst>
      <p:ext uri="{BB962C8B-B14F-4D97-AF65-F5344CB8AC3E}">
        <p14:creationId xmlns:p14="http://schemas.microsoft.com/office/powerpoint/2010/main" val="735159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2F448CB3-7B4F-45D7-B7C0-DF553DF614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24" name="Rectangle 23">
              <a:extLst>
                <a:ext uri="{FF2B5EF4-FFF2-40B4-BE49-F238E27FC236}">
                  <a16:creationId xmlns:a16="http://schemas.microsoft.com/office/drawing/2014/main" id="{5C5305EA-7A88-413D-BE8A-47A02476F0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Freeform 5">
              <a:extLst>
                <a:ext uri="{FF2B5EF4-FFF2-40B4-BE49-F238E27FC236}">
                  <a16:creationId xmlns:a16="http://schemas.microsoft.com/office/drawing/2014/main" id="{FCA94DB5-FE56-4A3D-BC48-31B5595197F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F"/>
            </a:solidFill>
            <a:ln>
              <a:noFill/>
            </a:ln>
          </p:spPr>
        </p:sp>
      </p:grpSp>
      <p:sp>
        <p:nvSpPr>
          <p:cNvPr id="2" name="Title 1"/>
          <p:cNvSpPr>
            <a:spLocks noGrp="1"/>
          </p:cNvSpPr>
          <p:nvPr>
            <p:ph type="title"/>
          </p:nvPr>
        </p:nvSpPr>
        <p:spPr>
          <a:xfrm>
            <a:off x="1154954" y="973668"/>
            <a:ext cx="8761413" cy="706964"/>
          </a:xfrm>
        </p:spPr>
        <p:txBody>
          <a:bodyPr>
            <a:normAutofit/>
          </a:bodyPr>
          <a:lstStyle/>
          <a:p>
            <a:r>
              <a:rPr lang="en-US">
                <a:solidFill>
                  <a:srgbClr val="FFFFFF"/>
                </a:solidFill>
              </a:rPr>
              <a:t>The martial and the marital </a:t>
            </a:r>
          </a:p>
        </p:txBody>
      </p:sp>
      <p:sp>
        <p:nvSpPr>
          <p:cNvPr id="27" name="Rectangle 26">
            <a:extLst>
              <a:ext uri="{FF2B5EF4-FFF2-40B4-BE49-F238E27FC236}">
                <a16:creationId xmlns:a16="http://schemas.microsoft.com/office/drawing/2014/main" id="{F9ED434F-8767-46CC-B26B-5AF62FF01E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aphicFrame>
        <p:nvGraphicFramePr>
          <p:cNvPr id="5" name="Content Placeholder 2">
            <a:extLst>
              <a:ext uri="{FF2B5EF4-FFF2-40B4-BE49-F238E27FC236}">
                <a16:creationId xmlns:a16="http://schemas.microsoft.com/office/drawing/2014/main" id="{C9DD1A4D-B6AC-4705-A8E6-9A06E2FD12C3}"/>
              </a:ext>
            </a:extLst>
          </p:cNvPr>
          <p:cNvGraphicFramePr>
            <a:graphicFrameLocks noGrp="1"/>
          </p:cNvGraphicFramePr>
          <p:nvPr>
            <p:ph idx="1"/>
            <p:extLst>
              <p:ext uri="{D42A27DB-BD31-4B8C-83A1-F6EECF244321}">
                <p14:modId xmlns:p14="http://schemas.microsoft.com/office/powerpoint/2010/main" val="3693166680"/>
              </p:ext>
            </p:extLst>
          </p:nvPr>
        </p:nvGraphicFramePr>
        <p:xfrm>
          <a:off x="1286934" y="2324100"/>
          <a:ext cx="9625383" cy="34226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17866162"/>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ONGOING TENSIONS </a:t>
            </a:r>
          </a:p>
        </p:txBody>
      </p:sp>
      <p:sp>
        <p:nvSpPr>
          <p:cNvPr id="4" name="Text Placeholder 3"/>
          <p:cNvSpPr>
            <a:spLocks noGrp="1"/>
          </p:cNvSpPr>
          <p:nvPr>
            <p:ph type="body" idx="1"/>
          </p:nvPr>
        </p:nvSpPr>
        <p:spPr/>
        <p:txBody>
          <a:bodyPr/>
          <a:lstStyle/>
          <a:p>
            <a:r>
              <a:rPr lang="en-US" dirty="0"/>
              <a:t>THE AGE OF “FOREVER WAR”</a:t>
            </a:r>
          </a:p>
        </p:txBody>
      </p:sp>
      <p:pic>
        <p:nvPicPr>
          <p:cNvPr id="5" name="Picture 4"/>
          <p:cNvPicPr>
            <a:picLocks noChangeAspect="1"/>
          </p:cNvPicPr>
          <p:nvPr/>
        </p:nvPicPr>
        <p:blipFill>
          <a:blip r:embed="rId2"/>
          <a:stretch>
            <a:fillRect/>
          </a:stretch>
        </p:blipFill>
        <p:spPr>
          <a:xfrm>
            <a:off x="6558280" y="2147056"/>
            <a:ext cx="5256429" cy="3345000"/>
          </a:xfrm>
          <a:prstGeom prst="rect">
            <a:avLst/>
          </a:prstGeom>
        </p:spPr>
      </p:pic>
      <p:sp>
        <p:nvSpPr>
          <p:cNvPr id="6" name="Rectangle 5"/>
          <p:cNvSpPr/>
          <p:nvPr/>
        </p:nvSpPr>
        <p:spPr>
          <a:xfrm>
            <a:off x="6558280" y="5653312"/>
            <a:ext cx="4716356" cy="646331"/>
          </a:xfrm>
          <a:prstGeom prst="rect">
            <a:avLst/>
          </a:prstGeom>
        </p:spPr>
        <p:txBody>
          <a:bodyPr wrap="none">
            <a:spAutoFit/>
          </a:bodyPr>
          <a:lstStyle/>
          <a:p>
            <a:r>
              <a:rPr lang="en-US" dirty="0">
                <a:hlinkClick r:id="rId3"/>
              </a:rPr>
              <a:t>https://www.militaryfamily.org/about-us/</a:t>
            </a:r>
            <a:endParaRPr lang="en-US" dirty="0"/>
          </a:p>
          <a:p>
            <a:endParaRPr lang="en-US" dirty="0"/>
          </a:p>
        </p:txBody>
      </p:sp>
    </p:spTree>
    <p:extLst>
      <p:ext uri="{BB962C8B-B14F-4D97-AF65-F5344CB8AC3E}">
        <p14:creationId xmlns:p14="http://schemas.microsoft.com/office/powerpoint/2010/main" val="15447261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71500" y="543372"/>
            <a:ext cx="9978390" cy="708025"/>
          </a:xfrm>
        </p:spPr>
        <p:txBody>
          <a:bodyPr/>
          <a:lstStyle/>
          <a:p>
            <a:r>
              <a:rPr lang="en-US" b="1" dirty="0">
                <a:solidFill>
                  <a:schemeClr val="accent2"/>
                </a:solidFill>
              </a:rPr>
              <a:t>The USMC’s proposed ban </a:t>
            </a:r>
            <a:br>
              <a:rPr lang="en-US" b="1" dirty="0">
                <a:solidFill>
                  <a:schemeClr val="accent2"/>
                </a:solidFill>
              </a:rPr>
            </a:br>
            <a:r>
              <a:rPr lang="en-US" b="1" dirty="0">
                <a:solidFill>
                  <a:schemeClr val="accent2"/>
                </a:solidFill>
              </a:rPr>
              <a:t>on married recruits</a:t>
            </a:r>
          </a:p>
        </p:txBody>
      </p:sp>
      <p:sp>
        <p:nvSpPr>
          <p:cNvPr id="3" name="Rectangle 2"/>
          <p:cNvSpPr/>
          <p:nvPr/>
        </p:nvSpPr>
        <p:spPr>
          <a:xfrm>
            <a:off x="6653892" y="3157328"/>
            <a:ext cx="4701540" cy="2585323"/>
          </a:xfrm>
          <a:prstGeom prst="rect">
            <a:avLst/>
          </a:prstGeom>
        </p:spPr>
        <p:txBody>
          <a:bodyPr wrap="square">
            <a:spAutoFit/>
          </a:bodyPr>
          <a:lstStyle/>
          <a:p>
            <a:r>
              <a:rPr lang="en-US" b="1" i="1" dirty="0">
                <a:solidFill>
                  <a:schemeClr val="accent2"/>
                </a:solidFill>
                <a:latin typeface="Georgia" charset="0"/>
              </a:rPr>
              <a:t>“The problems associated with a failing marriage, a marriage whose fabric is being torn apart by our operational deployment tempo--or the difficulty of making ends meet on a junior military salary, in locations where the cost of living is especially high--can be overwhelming to a young Marine and his family.”</a:t>
            </a:r>
            <a:r>
              <a:rPr lang="en-US" b="1" i="1" dirty="0">
                <a:solidFill>
                  <a:srgbClr val="000000"/>
                </a:solidFill>
                <a:latin typeface="Georgia" charset="0"/>
              </a:rPr>
              <a:t> </a:t>
            </a:r>
          </a:p>
        </p:txBody>
      </p:sp>
      <p:sp>
        <p:nvSpPr>
          <p:cNvPr id="4" name="Rectangle 3"/>
          <p:cNvSpPr/>
          <p:nvPr/>
        </p:nvSpPr>
        <p:spPr>
          <a:xfrm>
            <a:off x="6511292" y="1706979"/>
            <a:ext cx="5433058" cy="1477328"/>
          </a:xfrm>
          <a:prstGeom prst="rect">
            <a:avLst/>
          </a:prstGeom>
        </p:spPr>
        <p:txBody>
          <a:bodyPr wrap="square">
            <a:spAutoFit/>
          </a:bodyPr>
          <a:lstStyle/>
          <a:p>
            <a:r>
              <a:rPr lang="en-US" dirty="0">
                <a:solidFill>
                  <a:srgbClr val="000000"/>
                </a:solidFill>
                <a:latin typeface="Georgia" charset="0"/>
              </a:rPr>
              <a:t>“The new policy would have limited the number of married recruits to 4% by Oct. 1 of this year and 2% by Oct. 1, 1994, and would have prohibited married people from enlisting at all after Oct. 1, 1995.”</a:t>
            </a:r>
          </a:p>
          <a:p>
            <a:endParaRPr lang="en-US" dirty="0"/>
          </a:p>
        </p:txBody>
      </p:sp>
      <p:sp>
        <p:nvSpPr>
          <p:cNvPr id="5" name="TextBox 4"/>
          <p:cNvSpPr txBox="1"/>
          <p:nvPr/>
        </p:nvSpPr>
        <p:spPr>
          <a:xfrm>
            <a:off x="480060" y="1706979"/>
            <a:ext cx="5200650" cy="4154984"/>
          </a:xfrm>
          <a:prstGeom prst="rect">
            <a:avLst/>
          </a:prstGeom>
          <a:noFill/>
        </p:spPr>
        <p:txBody>
          <a:bodyPr wrap="square" rtlCol="0">
            <a:spAutoFit/>
          </a:bodyPr>
          <a:lstStyle/>
          <a:p>
            <a:r>
              <a:rPr lang="en-US" sz="2400" dirty="0"/>
              <a:t>In </a:t>
            </a:r>
            <a:r>
              <a:rPr lang="en-US" sz="2400" dirty="0">
                <a:solidFill>
                  <a:schemeClr val="accent2"/>
                </a:solidFill>
              </a:rPr>
              <a:t>August 1993</a:t>
            </a:r>
            <a:r>
              <a:rPr lang="en-US" sz="2400" dirty="0"/>
              <a:t>, the US Marine </a:t>
            </a:r>
          </a:p>
          <a:p>
            <a:r>
              <a:rPr lang="en-US" sz="2400" dirty="0"/>
              <a:t>Corps announced an intention</a:t>
            </a:r>
          </a:p>
          <a:p>
            <a:r>
              <a:rPr lang="en-US" sz="2400" dirty="0"/>
              <a:t>to </a:t>
            </a:r>
            <a:r>
              <a:rPr lang="en-US" sz="2400" dirty="0">
                <a:solidFill>
                  <a:schemeClr val="accent2"/>
                </a:solidFill>
              </a:rPr>
              <a:t>bar married people </a:t>
            </a:r>
            <a:r>
              <a:rPr lang="en-US" sz="2400" dirty="0"/>
              <a:t>from</a:t>
            </a:r>
          </a:p>
          <a:p>
            <a:r>
              <a:rPr lang="en-US" sz="2400" dirty="0"/>
              <a:t>enlisting.</a:t>
            </a:r>
          </a:p>
          <a:p>
            <a:endParaRPr lang="en-US" sz="2400" dirty="0"/>
          </a:p>
          <a:p>
            <a:r>
              <a:rPr lang="en-US" sz="2400" dirty="0"/>
              <a:t>Within hours, the USMC back-tracked.</a:t>
            </a:r>
          </a:p>
          <a:p>
            <a:endParaRPr lang="en-US" sz="2400" dirty="0"/>
          </a:p>
          <a:p>
            <a:r>
              <a:rPr lang="en-US" sz="2400" dirty="0"/>
              <a:t>The Corps had neglected to okay</a:t>
            </a:r>
          </a:p>
          <a:p>
            <a:r>
              <a:rPr lang="en-US" sz="2400" dirty="0"/>
              <a:t>this proposed policy change with</a:t>
            </a:r>
          </a:p>
          <a:p>
            <a:r>
              <a:rPr lang="en-US" sz="2400" dirty="0"/>
              <a:t>the White House.</a:t>
            </a:r>
          </a:p>
        </p:txBody>
      </p:sp>
      <p:sp>
        <p:nvSpPr>
          <p:cNvPr id="6" name="Rectangle 5"/>
          <p:cNvSpPr/>
          <p:nvPr/>
        </p:nvSpPr>
        <p:spPr>
          <a:xfrm>
            <a:off x="571500" y="6064460"/>
            <a:ext cx="9326880" cy="369332"/>
          </a:xfrm>
          <a:prstGeom prst="rect">
            <a:avLst/>
          </a:prstGeom>
        </p:spPr>
        <p:txBody>
          <a:bodyPr wrap="square">
            <a:spAutoFit/>
          </a:bodyPr>
          <a:lstStyle/>
          <a:p>
            <a:r>
              <a:rPr lang="en-US" dirty="0">
                <a:hlinkClick r:id="rId2"/>
              </a:rPr>
              <a:t>https://www.latimes.com/archives/la-xpm-1993-08-12-mn-23077-story.html</a:t>
            </a:r>
            <a:endParaRPr lang="en-US" dirty="0"/>
          </a:p>
        </p:txBody>
      </p:sp>
    </p:spTree>
    <p:extLst>
      <p:ext uri="{BB962C8B-B14F-4D97-AF65-F5344CB8AC3E}">
        <p14:creationId xmlns:p14="http://schemas.microsoft.com/office/powerpoint/2010/main" val="4585889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20040" y="78105"/>
            <a:ext cx="9759950" cy="708025"/>
          </a:xfrm>
        </p:spPr>
        <p:txBody>
          <a:bodyPr/>
          <a:lstStyle/>
          <a:p>
            <a:r>
              <a:rPr lang="en-US" b="1" dirty="0">
                <a:solidFill>
                  <a:schemeClr val="accent2"/>
                </a:solidFill>
              </a:rPr>
              <a:t>Technology and virtual proximity</a:t>
            </a:r>
          </a:p>
        </p:txBody>
      </p:sp>
      <p:pic>
        <p:nvPicPr>
          <p:cNvPr id="3" name="Picture 2"/>
          <p:cNvPicPr>
            <a:picLocks noChangeAspect="1"/>
          </p:cNvPicPr>
          <p:nvPr/>
        </p:nvPicPr>
        <p:blipFill>
          <a:blip r:embed="rId2"/>
          <a:stretch>
            <a:fillRect/>
          </a:stretch>
        </p:blipFill>
        <p:spPr>
          <a:xfrm>
            <a:off x="438150" y="786130"/>
            <a:ext cx="9144000" cy="6070600"/>
          </a:xfrm>
          <a:prstGeom prst="rect">
            <a:avLst/>
          </a:prstGeom>
        </p:spPr>
      </p:pic>
      <p:sp>
        <p:nvSpPr>
          <p:cNvPr id="4" name="Rectangle 3"/>
          <p:cNvSpPr/>
          <p:nvPr/>
        </p:nvSpPr>
        <p:spPr>
          <a:xfrm>
            <a:off x="9700260" y="1674112"/>
            <a:ext cx="1611630" cy="3970318"/>
          </a:xfrm>
          <a:prstGeom prst="rect">
            <a:avLst/>
          </a:prstGeom>
        </p:spPr>
        <p:txBody>
          <a:bodyPr wrap="square">
            <a:spAutoFit/>
          </a:bodyPr>
          <a:lstStyle/>
          <a:p>
            <a:r>
              <a:rPr lang="en-US" dirty="0">
                <a:solidFill>
                  <a:srgbClr val="333333"/>
                </a:solidFill>
                <a:latin typeface="Georgia" charset="0"/>
              </a:rPr>
              <a:t>“It was through video calling that Sgt. Emmett Mailman was able to witness the birth of his son in Lincoln all the way from Kabul.”</a:t>
            </a:r>
          </a:p>
          <a:p>
            <a:endParaRPr lang="en-US" dirty="0">
              <a:solidFill>
                <a:srgbClr val="333333"/>
              </a:solidFill>
              <a:latin typeface="Georgia" charset="0"/>
            </a:endParaRPr>
          </a:p>
          <a:p>
            <a:endParaRPr lang="en-US" dirty="0"/>
          </a:p>
        </p:txBody>
      </p:sp>
      <p:sp>
        <p:nvSpPr>
          <p:cNvPr id="5" name="Rectangle 4"/>
          <p:cNvSpPr/>
          <p:nvPr/>
        </p:nvSpPr>
        <p:spPr>
          <a:xfrm>
            <a:off x="6842760" y="6097766"/>
            <a:ext cx="5246370" cy="738664"/>
          </a:xfrm>
          <a:prstGeom prst="rect">
            <a:avLst/>
          </a:prstGeom>
        </p:spPr>
        <p:txBody>
          <a:bodyPr wrap="square">
            <a:spAutoFit/>
          </a:bodyPr>
          <a:lstStyle/>
          <a:p>
            <a:r>
              <a:rPr lang="en-US" sz="1200" dirty="0">
                <a:solidFill>
                  <a:schemeClr val="accent2"/>
                </a:solidFill>
                <a:hlinkClick r:id="rId3"/>
              </a:rPr>
              <a:t>https://www.supertintin.com/blog/skype-recorder/the-soldiers-story-a-skype-video-call-testimony</a:t>
            </a:r>
            <a:endParaRPr lang="en-US" sz="1200" dirty="0">
              <a:solidFill>
                <a:schemeClr val="accent2"/>
              </a:solidFill>
            </a:endParaRPr>
          </a:p>
          <a:p>
            <a:endParaRPr lang="en-US" dirty="0"/>
          </a:p>
        </p:txBody>
      </p:sp>
    </p:spTree>
    <p:extLst>
      <p:ext uri="{BB962C8B-B14F-4D97-AF65-F5344CB8AC3E}">
        <p14:creationId xmlns:p14="http://schemas.microsoft.com/office/powerpoint/2010/main" val="12389812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70906" y="395651"/>
            <a:ext cx="8761413" cy="708025"/>
          </a:xfrm>
        </p:spPr>
        <p:txBody>
          <a:bodyPr/>
          <a:lstStyle/>
          <a:p>
            <a:r>
              <a:rPr lang="en-US" b="1" dirty="0">
                <a:solidFill>
                  <a:schemeClr val="accent2"/>
                </a:solidFill>
              </a:rPr>
              <a:t>Suicide and relationship breakdown:</a:t>
            </a:r>
            <a:br>
              <a:rPr lang="en-US" b="1" dirty="0">
                <a:solidFill>
                  <a:schemeClr val="accent2"/>
                </a:solidFill>
              </a:rPr>
            </a:br>
            <a:r>
              <a:rPr lang="en-US" b="1" dirty="0">
                <a:solidFill>
                  <a:schemeClr val="accent2"/>
                </a:solidFill>
              </a:rPr>
              <a:t>correlation or cause?</a:t>
            </a:r>
          </a:p>
        </p:txBody>
      </p:sp>
      <p:sp>
        <p:nvSpPr>
          <p:cNvPr id="3" name="Rectangle 2"/>
          <p:cNvSpPr/>
          <p:nvPr/>
        </p:nvSpPr>
        <p:spPr>
          <a:xfrm>
            <a:off x="327682" y="1337174"/>
            <a:ext cx="10804049" cy="6186309"/>
          </a:xfrm>
          <a:prstGeom prst="rect">
            <a:avLst/>
          </a:prstGeom>
        </p:spPr>
        <p:txBody>
          <a:bodyPr wrap="square">
            <a:spAutoFit/>
          </a:bodyPr>
          <a:lstStyle/>
          <a:p>
            <a:r>
              <a:rPr lang="en-US" dirty="0">
                <a:solidFill>
                  <a:schemeClr val="accent2"/>
                </a:solidFill>
              </a:rPr>
              <a:t>26 Sep 2019</a:t>
            </a:r>
          </a:p>
          <a:p>
            <a:r>
              <a:rPr lang="en-US" dirty="0" err="1"/>
              <a:t>Military.com</a:t>
            </a:r>
            <a:r>
              <a:rPr lang="en-US" dirty="0"/>
              <a:t> | By </a:t>
            </a:r>
            <a:r>
              <a:rPr lang="en-US" dirty="0">
                <a:hlinkClick r:id="rId2"/>
              </a:rPr>
              <a:t>Patricia Kime</a:t>
            </a:r>
            <a:r>
              <a:rPr lang="en-US" dirty="0"/>
              <a:t> </a:t>
            </a:r>
          </a:p>
          <a:p>
            <a:endParaRPr lang="en-US" dirty="0"/>
          </a:p>
          <a:p>
            <a:r>
              <a:rPr lang="en-US" dirty="0"/>
              <a:t>“The suicide rate for active-duty U.S. military members in 2018 was the highest on record since the Defense Department began tracking self-inflicted deaths in 2001.</a:t>
            </a:r>
          </a:p>
          <a:p>
            <a:endParaRPr lang="en-US" dirty="0"/>
          </a:p>
          <a:p>
            <a:r>
              <a:rPr lang="en-US" dirty="0"/>
              <a:t>Officials said Thursday that 2018's rate of </a:t>
            </a:r>
            <a:r>
              <a:rPr lang="en-US" dirty="0">
                <a:solidFill>
                  <a:schemeClr val="accent2"/>
                </a:solidFill>
              </a:rPr>
              <a:t>24.8 deaths per 100,000 service members </a:t>
            </a:r>
            <a:r>
              <a:rPr lang="en-US" dirty="0"/>
              <a:t>is comparable to age and gender-adjusted civilian rates, but added that fact is "hardly comforting," given that "the numbers aren't moving in the right direction.”</a:t>
            </a:r>
          </a:p>
          <a:p>
            <a:endParaRPr lang="en-US" dirty="0"/>
          </a:p>
          <a:p>
            <a:r>
              <a:rPr lang="en-US" dirty="0"/>
              <a:t>A new DoD publication, the </a:t>
            </a:r>
            <a:r>
              <a:rPr lang="en-US" dirty="0">
                <a:hlinkClick r:id="rId3" invalidUrl="https://www.dspo.mil/Portals/113/2018 DoD Annual Suicide Report_FINAL_25 SEP 19_508c.pdf"/>
              </a:rPr>
              <a:t>2018 Annual Suicide Report</a:t>
            </a:r>
            <a:r>
              <a:rPr lang="en-US" dirty="0"/>
              <a:t>, released Thursday confirms that 325 active-duty personnel took their own lives last year, up from 285 in 2017 and 280 the previous year.</a:t>
            </a:r>
          </a:p>
          <a:p>
            <a:endParaRPr lang="en-US" dirty="0"/>
          </a:p>
          <a:p>
            <a:r>
              <a:rPr lang="en-US" dirty="0"/>
              <a:t>The Pentagon has long struggled to address the problem of suicides in the ranks, attacking the issue with renewed fervor in 2012, when the number of deaths, 319, and the rate, 22.7 per 100,000, were the highest since the DoD began tracking the data following the 9/11 attacks.”</a:t>
            </a:r>
          </a:p>
          <a:p>
            <a:endParaRPr lang="en-US" dirty="0"/>
          </a:p>
          <a:p>
            <a:r>
              <a:rPr lang="en-US" dirty="0">
                <a:hlinkClick r:id="rId4"/>
              </a:rPr>
              <a:t>https://www.military.com/daily-news/2019/09/26/military-suicide-rates-hit-record-high-2018.html</a:t>
            </a:r>
            <a:endParaRPr lang="en-US" dirty="0"/>
          </a:p>
          <a:p>
            <a:endParaRPr lang="en-US" dirty="0"/>
          </a:p>
          <a:p>
            <a:endParaRPr lang="en-US" dirty="0"/>
          </a:p>
          <a:p>
            <a:endParaRPr lang="en-US" dirty="0"/>
          </a:p>
        </p:txBody>
      </p:sp>
    </p:spTree>
    <p:extLst>
      <p:ext uri="{BB962C8B-B14F-4D97-AF65-F5344CB8AC3E}">
        <p14:creationId xmlns:p14="http://schemas.microsoft.com/office/powerpoint/2010/main" val="13000518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703064" y="395876"/>
            <a:ext cx="8761413" cy="708025"/>
          </a:xfrm>
        </p:spPr>
        <p:txBody>
          <a:bodyPr/>
          <a:lstStyle/>
          <a:p>
            <a:r>
              <a:rPr lang="en-US" b="1" dirty="0">
                <a:solidFill>
                  <a:schemeClr val="accent2"/>
                </a:solidFill>
              </a:rPr>
              <a:t>Shoring up military marriage:</a:t>
            </a:r>
            <a:br>
              <a:rPr lang="en-US" b="1" dirty="0">
                <a:solidFill>
                  <a:schemeClr val="accent2"/>
                </a:solidFill>
              </a:rPr>
            </a:br>
            <a:r>
              <a:rPr lang="en-US" b="1">
                <a:solidFill>
                  <a:schemeClr val="accent2"/>
                </a:solidFill>
              </a:rPr>
              <a:t>“Resilience” training</a:t>
            </a:r>
            <a:endParaRPr lang="en-US" b="1" dirty="0">
              <a:solidFill>
                <a:schemeClr val="accent2"/>
              </a:solidFill>
            </a:endParaRPr>
          </a:p>
        </p:txBody>
      </p:sp>
      <p:pic>
        <p:nvPicPr>
          <p:cNvPr id="5" name="Picture 4"/>
          <p:cNvPicPr>
            <a:picLocks noChangeAspect="1"/>
          </p:cNvPicPr>
          <p:nvPr/>
        </p:nvPicPr>
        <p:blipFill>
          <a:blip r:embed="rId2"/>
          <a:stretch>
            <a:fillRect/>
          </a:stretch>
        </p:blipFill>
        <p:spPr>
          <a:xfrm>
            <a:off x="543044" y="1276825"/>
            <a:ext cx="10578346" cy="3569495"/>
          </a:xfrm>
          <a:prstGeom prst="rect">
            <a:avLst/>
          </a:prstGeom>
        </p:spPr>
      </p:pic>
      <p:sp>
        <p:nvSpPr>
          <p:cNvPr id="6" name="Rectangle 5"/>
          <p:cNvSpPr/>
          <p:nvPr/>
        </p:nvSpPr>
        <p:spPr>
          <a:xfrm>
            <a:off x="703064" y="5192167"/>
            <a:ext cx="11241286" cy="1785104"/>
          </a:xfrm>
          <a:prstGeom prst="rect">
            <a:avLst/>
          </a:prstGeom>
        </p:spPr>
        <p:txBody>
          <a:bodyPr wrap="square">
            <a:spAutoFit/>
          </a:bodyPr>
          <a:lstStyle/>
          <a:p>
            <a:pPr fontAlgn="base"/>
            <a:r>
              <a:rPr lang="en-US" dirty="0">
                <a:solidFill>
                  <a:srgbClr val="212121"/>
                </a:solidFill>
                <a:latin typeface="Georgia" charset="0"/>
              </a:rPr>
              <a:t>Left: Original U.S. Army "Comprehensive Soldier Fitness" logo (2009-2012)</a:t>
            </a:r>
          </a:p>
          <a:p>
            <a:pPr fontAlgn="base"/>
            <a:r>
              <a:rPr lang="en-US" dirty="0">
                <a:solidFill>
                  <a:srgbClr val="212121"/>
                </a:solidFill>
                <a:latin typeface="Georgia" charset="0"/>
              </a:rPr>
              <a:t>Middle: New U.S. Army "Comprehensive Soldier and Family Fitness" logo (August 2012-present)</a:t>
            </a:r>
          </a:p>
          <a:p>
            <a:pPr fontAlgn="base"/>
            <a:r>
              <a:rPr lang="en-US" dirty="0">
                <a:solidFill>
                  <a:srgbClr val="212121"/>
                </a:solidFill>
                <a:latin typeface="Georgia" charset="0"/>
              </a:rPr>
              <a:t>Right: U.S. Air Force Comprehensive Airman Fitness logo (2011-present)</a:t>
            </a:r>
          </a:p>
          <a:p>
            <a:pPr fontAlgn="base"/>
            <a:r>
              <a:rPr lang="en-US" sz="1400" dirty="0">
                <a:hlinkClick r:id="rId3"/>
              </a:rPr>
              <a:t>https://thewinnower.com/papers/49-a-critical-examination-of-the-u-s-army-s-comprehensive-soldier-fitness-program</a:t>
            </a:r>
            <a:endParaRPr lang="en-US" sz="1400" dirty="0"/>
          </a:p>
          <a:p>
            <a:pPr fontAlgn="base"/>
            <a:endParaRPr lang="en-US" sz="1400" dirty="0"/>
          </a:p>
          <a:p>
            <a:pPr fontAlgn="base"/>
            <a:r>
              <a:rPr lang="en-US" sz="1400" dirty="0">
                <a:hlinkClick r:id="rId4"/>
              </a:rPr>
              <a:t>https://www.army.mil/article/113208/comprehensive_soldier_and_family_fitness_expands_resilience_training_to_army_leaders</a:t>
            </a:r>
            <a:endParaRPr lang="en-US" sz="1400" dirty="0"/>
          </a:p>
          <a:p>
            <a:pPr fontAlgn="base"/>
            <a:endParaRPr lang="en-US" sz="1400" b="0" i="0" dirty="0">
              <a:solidFill>
                <a:srgbClr val="212121"/>
              </a:solidFill>
              <a:effectLst/>
              <a:latin typeface="Georgia" charset="0"/>
            </a:endParaRPr>
          </a:p>
        </p:txBody>
      </p:sp>
    </p:spTree>
    <p:extLst>
      <p:ext uri="{BB962C8B-B14F-4D97-AF65-F5344CB8AC3E}">
        <p14:creationId xmlns:p14="http://schemas.microsoft.com/office/powerpoint/2010/main" val="6885794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65760" y="0"/>
            <a:ext cx="11498580" cy="6428788"/>
          </a:xfrm>
          <a:prstGeom prst="rect">
            <a:avLst/>
          </a:prstGeom>
        </p:spPr>
      </p:pic>
      <p:sp>
        <p:nvSpPr>
          <p:cNvPr id="4" name="Rectangle 3"/>
          <p:cNvSpPr/>
          <p:nvPr/>
        </p:nvSpPr>
        <p:spPr>
          <a:xfrm>
            <a:off x="365760" y="6428788"/>
            <a:ext cx="3558988" cy="646331"/>
          </a:xfrm>
          <a:prstGeom prst="rect">
            <a:avLst/>
          </a:prstGeom>
        </p:spPr>
        <p:txBody>
          <a:bodyPr wrap="none">
            <a:spAutoFit/>
          </a:bodyPr>
          <a:lstStyle/>
          <a:p>
            <a:r>
              <a:rPr lang="en-US" dirty="0">
                <a:hlinkClick r:id="rId3"/>
              </a:rPr>
              <a:t>https://www.strongbonds.org/</a:t>
            </a:r>
            <a:endParaRPr lang="en-US" dirty="0"/>
          </a:p>
          <a:p>
            <a:endParaRPr lang="en-US" dirty="0"/>
          </a:p>
        </p:txBody>
      </p:sp>
    </p:spTree>
    <p:extLst>
      <p:ext uri="{BB962C8B-B14F-4D97-AF65-F5344CB8AC3E}">
        <p14:creationId xmlns:p14="http://schemas.microsoft.com/office/powerpoint/2010/main" val="3850029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31" name="Group 1030">
            <a:extLst>
              <a:ext uri="{FF2B5EF4-FFF2-40B4-BE49-F238E27FC236}">
                <a16:creationId xmlns:a16="http://schemas.microsoft.com/office/drawing/2014/main" id="{FAEF28A3-012D-4640-B8B8-1EF6EAF7233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032" name="Rectangle 1031">
              <a:extLst>
                <a:ext uri="{FF2B5EF4-FFF2-40B4-BE49-F238E27FC236}">
                  <a16:creationId xmlns:a16="http://schemas.microsoft.com/office/drawing/2014/main" id="{F3B2F1C2-14D3-4A53-B329-323795BCFD5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33" name="Oval 1032">
              <a:extLst>
                <a:ext uri="{FF2B5EF4-FFF2-40B4-BE49-F238E27FC236}">
                  <a16:creationId xmlns:a16="http://schemas.microsoft.com/office/drawing/2014/main" id="{194E879E-1515-4211-8F1B-B68A92B2C2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34" name="Oval 1033">
              <a:extLst>
                <a:ext uri="{FF2B5EF4-FFF2-40B4-BE49-F238E27FC236}">
                  <a16:creationId xmlns:a16="http://schemas.microsoft.com/office/drawing/2014/main" id="{F7137E7D-1F4E-498A-97D1-0E1FE6FC6F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35" name="Oval 1034">
              <a:extLst>
                <a:ext uri="{FF2B5EF4-FFF2-40B4-BE49-F238E27FC236}">
                  <a16:creationId xmlns:a16="http://schemas.microsoft.com/office/drawing/2014/main" id="{91375183-B6E5-43E0-B28F-39EC908385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36" name="Oval 1035">
              <a:extLst>
                <a:ext uri="{FF2B5EF4-FFF2-40B4-BE49-F238E27FC236}">
                  <a16:creationId xmlns:a16="http://schemas.microsoft.com/office/drawing/2014/main" id="{267F36BD-A8AF-4304-A662-1007CC1748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37" name="Oval 1036">
              <a:extLst>
                <a:ext uri="{FF2B5EF4-FFF2-40B4-BE49-F238E27FC236}">
                  <a16:creationId xmlns:a16="http://schemas.microsoft.com/office/drawing/2014/main" id="{15D9095F-2809-4A90-A032-250AC21C3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38" name="Freeform 5">
              <a:extLst>
                <a:ext uri="{FF2B5EF4-FFF2-40B4-BE49-F238E27FC236}">
                  <a16:creationId xmlns:a16="http://schemas.microsoft.com/office/drawing/2014/main" id="{9027D7BF-C282-4477-A406-245C3F2652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39" name="Freeform 5">
              <a:extLst>
                <a:ext uri="{FF2B5EF4-FFF2-40B4-BE49-F238E27FC236}">
                  <a16:creationId xmlns:a16="http://schemas.microsoft.com/office/drawing/2014/main" id="{AC3C43D8-426E-472E-A8E8-C41BF7A876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040" name="Freeform 5">
              <a:extLst>
                <a:ext uri="{FF2B5EF4-FFF2-40B4-BE49-F238E27FC236}">
                  <a16:creationId xmlns:a16="http://schemas.microsoft.com/office/drawing/2014/main" id="{52DCAE0E-B8DE-4C42-A48F-FA0C8345AC9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042" name="Rectangle 1041">
            <a:extLst>
              <a:ext uri="{FF2B5EF4-FFF2-40B4-BE49-F238E27FC236}">
                <a16:creationId xmlns:a16="http://schemas.microsoft.com/office/drawing/2014/main" id="{59647F54-801D-44AB-8284-EDDFF77631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1026" name="Picture 2">
            <a:extLst>
              <a:ext uri="{FF2B5EF4-FFF2-40B4-BE49-F238E27FC236}">
                <a16:creationId xmlns:a16="http://schemas.microsoft.com/office/drawing/2014/main" id="{96482381-4539-70ED-F6C7-996AFAB76CC2}"/>
              </a:ext>
            </a:extLst>
          </p:cNvPr>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20" y="8464"/>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1044" name="Rectangle 1043">
            <a:extLst>
              <a:ext uri="{FF2B5EF4-FFF2-40B4-BE49-F238E27FC236}">
                <a16:creationId xmlns:a16="http://schemas.microsoft.com/office/drawing/2014/main" id="{8D489E29-742E-4D34-AB08-CE3217805B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6053153" y="1320127"/>
            <a:ext cx="4812846" cy="4195481"/>
          </a:xfrm>
          <a:prstGeom prst="rect">
            <a:avLst/>
          </a:prstGeom>
          <a:solidFill>
            <a:schemeClr val="bg1">
              <a:alpha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17F55B5-155B-7B7B-BE7B-E900B6C9ABD3}"/>
              </a:ext>
            </a:extLst>
          </p:cNvPr>
          <p:cNvSpPr>
            <a:spLocks noGrp="1"/>
          </p:cNvSpPr>
          <p:nvPr>
            <p:ph type="title"/>
          </p:nvPr>
        </p:nvSpPr>
        <p:spPr>
          <a:xfrm>
            <a:off x="6374887" y="1641860"/>
            <a:ext cx="4204298" cy="1034728"/>
          </a:xfrm>
        </p:spPr>
        <p:txBody>
          <a:bodyPr vert="horz" lIns="91440" tIns="45720" rIns="91440" bIns="45720" rtlCol="0" anchor="ctr">
            <a:normAutofit/>
          </a:bodyPr>
          <a:lstStyle/>
          <a:p>
            <a:r>
              <a:rPr lang="en-US" sz="2800">
                <a:solidFill>
                  <a:schemeClr val="tx1"/>
                </a:solidFill>
              </a:rPr>
              <a:t>Same-sex marriage (2013 - )</a:t>
            </a:r>
          </a:p>
        </p:txBody>
      </p:sp>
      <p:sp>
        <p:nvSpPr>
          <p:cNvPr id="4" name="TextBox 3">
            <a:extLst>
              <a:ext uri="{FF2B5EF4-FFF2-40B4-BE49-F238E27FC236}">
                <a16:creationId xmlns:a16="http://schemas.microsoft.com/office/drawing/2014/main" id="{618FCE9E-2AED-DC7F-875A-586095766AB2}"/>
              </a:ext>
            </a:extLst>
          </p:cNvPr>
          <p:cNvSpPr txBox="1"/>
          <p:nvPr/>
        </p:nvSpPr>
        <p:spPr>
          <a:xfrm>
            <a:off x="6374886" y="2809812"/>
            <a:ext cx="4169380" cy="2384064"/>
          </a:xfrm>
          <a:prstGeom prst="rect">
            <a:avLst/>
          </a:prstGeom>
        </p:spPr>
        <p:txBody>
          <a:bodyPr vert="horz" lIns="91440" tIns="45720" rIns="91440" bIns="45720" rtlCol="0">
            <a:normAutofit/>
          </a:bodyPr>
          <a:lstStyle/>
          <a:p>
            <a:pPr>
              <a:spcBef>
                <a:spcPts val="1000"/>
              </a:spcBef>
              <a:buClr>
                <a:schemeClr val="accent1"/>
              </a:buClr>
              <a:buSzPct val="80000"/>
              <a:buFont typeface="Wingdings 3" charset="2"/>
              <a:buChar char=""/>
            </a:pPr>
            <a:r>
              <a:rPr lang="en-US" u="none" strike="noStrike" dirty="0">
                <a:solidFill>
                  <a:schemeClr val="tx1">
                    <a:lumMod val="75000"/>
                    <a:lumOff val="25000"/>
                  </a:schemeClr>
                </a:solidFill>
                <a:effectLst/>
              </a:rPr>
              <a:t>On 14 August 2013, the Department of Defense (DoD) announced that it would provide spousal and family benefits to servicemembers in same-sex marriages on the same terms as it does to those in different-sex marriages. </a:t>
            </a:r>
            <a:endParaRPr lang="en-US" dirty="0">
              <a:solidFill>
                <a:schemeClr val="tx1">
                  <a:lumMod val="75000"/>
                  <a:lumOff val="25000"/>
                </a:schemeClr>
              </a:solidFill>
            </a:endParaRPr>
          </a:p>
        </p:txBody>
      </p:sp>
      <p:sp>
        <p:nvSpPr>
          <p:cNvPr id="6" name="TextBox 5">
            <a:extLst>
              <a:ext uri="{FF2B5EF4-FFF2-40B4-BE49-F238E27FC236}">
                <a16:creationId xmlns:a16="http://schemas.microsoft.com/office/drawing/2014/main" id="{5C327DCF-F908-A1ED-C4FB-2B69B147F4A6}"/>
              </a:ext>
            </a:extLst>
          </p:cNvPr>
          <p:cNvSpPr txBox="1"/>
          <p:nvPr/>
        </p:nvSpPr>
        <p:spPr>
          <a:xfrm>
            <a:off x="152371" y="5494825"/>
            <a:ext cx="6207918" cy="1569660"/>
          </a:xfrm>
          <a:prstGeom prst="rect">
            <a:avLst/>
          </a:prstGeom>
          <a:noFill/>
        </p:spPr>
        <p:txBody>
          <a:bodyPr wrap="square">
            <a:spAutoFit/>
          </a:bodyPr>
          <a:lstStyle/>
          <a:p>
            <a:r>
              <a:rPr lang="en-GB" b="0" i="0" u="none" strike="noStrike" dirty="0">
                <a:effectLst/>
                <a:latin typeface="Proxima-Nova"/>
              </a:rPr>
              <a:t>Two men became the first same-sex couple to marry on a military base when they held their wedding ceremony in [June 2012] at Joint Base McGuire-Dix-Lakehurst in New Jersey.</a:t>
            </a:r>
          </a:p>
          <a:p>
            <a:r>
              <a:rPr lang="en-US" sz="1400" dirty="0">
                <a:hlinkClick r:id="rId4"/>
              </a:rPr>
              <a:t>https://abcnews.go.com/blogs/headlines/2012/07/first-military-base-same-sex-wedding-held</a:t>
            </a:r>
            <a:endParaRPr lang="en-US" sz="1400" dirty="0"/>
          </a:p>
          <a:p>
            <a:endParaRPr lang="en-US" sz="1400" dirty="0"/>
          </a:p>
        </p:txBody>
      </p:sp>
    </p:spTree>
    <p:extLst>
      <p:ext uri="{BB962C8B-B14F-4D97-AF65-F5344CB8AC3E}">
        <p14:creationId xmlns:p14="http://schemas.microsoft.com/office/powerpoint/2010/main" val="3345424110"/>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66407" y="637859"/>
            <a:ext cx="8761413" cy="706437"/>
          </a:xfrm>
        </p:spPr>
        <p:txBody>
          <a:bodyPr/>
          <a:lstStyle/>
          <a:p>
            <a:r>
              <a:rPr lang="en-US" b="1" dirty="0">
                <a:solidFill>
                  <a:schemeClr val="accent1"/>
                </a:solidFill>
              </a:rPr>
              <a:t>Why the disinclination </a:t>
            </a:r>
            <a:br>
              <a:rPr lang="en-US" b="1" dirty="0">
                <a:solidFill>
                  <a:schemeClr val="accent1"/>
                </a:solidFill>
              </a:rPr>
            </a:br>
            <a:r>
              <a:rPr lang="en-US" b="1" dirty="0">
                <a:solidFill>
                  <a:schemeClr val="accent1"/>
                </a:solidFill>
              </a:rPr>
              <a:t>toward married soldiers?</a:t>
            </a:r>
          </a:p>
        </p:txBody>
      </p:sp>
      <p:sp>
        <p:nvSpPr>
          <p:cNvPr id="3" name="Content Placeholder 2"/>
          <p:cNvSpPr>
            <a:spLocks noGrp="1"/>
          </p:cNvSpPr>
          <p:nvPr>
            <p:ph idx="4294967295"/>
          </p:nvPr>
        </p:nvSpPr>
        <p:spPr>
          <a:xfrm>
            <a:off x="731520" y="1883728"/>
            <a:ext cx="6035040" cy="3416300"/>
          </a:xfrm>
        </p:spPr>
        <p:txBody>
          <a:bodyPr>
            <a:normAutofit/>
          </a:bodyPr>
          <a:lstStyle/>
          <a:p>
            <a:r>
              <a:rPr lang="en-US" sz="3200" dirty="0"/>
              <a:t>An ideological contradiction—</a:t>
            </a:r>
          </a:p>
          <a:p>
            <a:pPr marL="0" indent="0">
              <a:buNone/>
            </a:pPr>
            <a:r>
              <a:rPr lang="en-US" sz="3200" dirty="0"/>
              <a:t>if </a:t>
            </a:r>
            <a:r>
              <a:rPr lang="en-US" sz="3200" dirty="0">
                <a:solidFill>
                  <a:schemeClr val="accent1"/>
                </a:solidFill>
              </a:rPr>
              <a:t>“family” </a:t>
            </a:r>
            <a:r>
              <a:rPr lang="en-US" sz="3200" dirty="0"/>
              <a:t>and </a:t>
            </a:r>
            <a:r>
              <a:rPr lang="en-US" sz="3200" dirty="0">
                <a:solidFill>
                  <a:schemeClr val="accent1"/>
                </a:solidFill>
              </a:rPr>
              <a:t>“home” </a:t>
            </a:r>
            <a:r>
              <a:rPr lang="en-US" sz="3200" dirty="0"/>
              <a:t>are presented as the institutions being fought for</a:t>
            </a:r>
          </a:p>
        </p:txBody>
      </p:sp>
      <p:pic>
        <p:nvPicPr>
          <p:cNvPr id="4" name="Picture 3"/>
          <p:cNvPicPr>
            <a:picLocks noChangeAspect="1"/>
          </p:cNvPicPr>
          <p:nvPr/>
        </p:nvPicPr>
        <p:blipFill>
          <a:blip r:embed="rId2"/>
          <a:stretch>
            <a:fillRect/>
          </a:stretch>
        </p:blipFill>
        <p:spPr>
          <a:xfrm>
            <a:off x="7086600" y="0"/>
            <a:ext cx="5105400" cy="6566125"/>
          </a:xfrm>
          <a:prstGeom prst="rect">
            <a:avLst/>
          </a:prstGeom>
        </p:spPr>
      </p:pic>
      <p:sp>
        <p:nvSpPr>
          <p:cNvPr id="5" name="TextBox 4"/>
          <p:cNvSpPr txBox="1"/>
          <p:nvPr/>
        </p:nvSpPr>
        <p:spPr>
          <a:xfrm>
            <a:off x="3284517" y="6115050"/>
            <a:ext cx="3482043" cy="369332"/>
          </a:xfrm>
          <a:prstGeom prst="rect">
            <a:avLst/>
          </a:prstGeom>
          <a:noFill/>
        </p:spPr>
        <p:txBody>
          <a:bodyPr wrap="none" rtlCol="0">
            <a:spAutoFit/>
          </a:bodyPr>
          <a:lstStyle/>
          <a:p>
            <a:r>
              <a:rPr lang="en-US" dirty="0"/>
              <a:t>US propaganda poster (1918)</a:t>
            </a:r>
          </a:p>
        </p:txBody>
      </p:sp>
    </p:spTree>
    <p:extLst>
      <p:ext uri="{BB962C8B-B14F-4D97-AF65-F5344CB8AC3E}">
        <p14:creationId xmlns:p14="http://schemas.microsoft.com/office/powerpoint/2010/main" val="1928155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6503EB0F-2257-4A3E-A73B-E1DE769B459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0" name="Rectangle 9">
              <a:extLst>
                <a:ext uri="{FF2B5EF4-FFF2-40B4-BE49-F238E27FC236}">
                  <a16:creationId xmlns:a16="http://schemas.microsoft.com/office/drawing/2014/main" id="{77012B2A-0D78-433A-8C68-8889D3DCDD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5">
              <a:extLst>
                <a:ext uri="{FF2B5EF4-FFF2-40B4-BE49-F238E27FC236}">
                  <a16:creationId xmlns:a16="http://schemas.microsoft.com/office/drawing/2014/main" id="{119D0202-ED3F-47CC-90E9-4E963BCDAB9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Rectangle 12">
            <a:extLst>
              <a:ext uri="{FF2B5EF4-FFF2-40B4-BE49-F238E27FC236}">
                <a16:creationId xmlns:a16="http://schemas.microsoft.com/office/drawing/2014/main" id="{670D6F2B-93AF-47D6-9378-5E54BE0AC6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62066A13-1D04-4F4A-8B82-BC5B99C568DE}"/>
              </a:ext>
            </a:extLst>
          </p:cNvPr>
          <p:cNvSpPr>
            <a:spLocks noGrp="1"/>
          </p:cNvSpPr>
          <p:nvPr>
            <p:ph type="title" idx="4294967295"/>
          </p:nvPr>
        </p:nvSpPr>
        <p:spPr>
          <a:xfrm>
            <a:off x="5242168" y="472493"/>
            <a:ext cx="6268246" cy="3134032"/>
          </a:xfrm>
        </p:spPr>
        <p:txBody>
          <a:bodyPr vert="horz" lIns="91440" tIns="45720" rIns="91440" bIns="45720" rtlCol="0" anchor="b">
            <a:normAutofit/>
          </a:bodyPr>
          <a:lstStyle/>
          <a:p>
            <a:r>
              <a:rPr lang="en-US" sz="5400" dirty="0"/>
              <a:t>Marriage for the “wrong reasons”?</a:t>
            </a:r>
          </a:p>
        </p:txBody>
      </p:sp>
      <p:pic>
        <p:nvPicPr>
          <p:cNvPr id="4" name="Picture 3">
            <a:extLst>
              <a:ext uri="{FF2B5EF4-FFF2-40B4-BE49-F238E27FC236}">
                <a16:creationId xmlns:a16="http://schemas.microsoft.com/office/drawing/2014/main" id="{7BDAE2A0-A9DC-3C4C-845B-9AA1C865895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81586" y="529481"/>
            <a:ext cx="4423814" cy="5799038"/>
          </a:xfrm>
          <a:prstGeom prst="roundRect">
            <a:avLst>
              <a:gd name="adj" fmla="val 1858"/>
            </a:avLst>
          </a:prstGeom>
          <a:effectLst>
            <a:outerShdw blurRad="50800" dist="50800" dir="5400000" algn="tl" rotWithShape="0">
              <a:srgbClr val="000000">
                <a:alpha val="43000"/>
              </a:srgbClr>
            </a:outerShdw>
          </a:effectLst>
        </p:spPr>
      </p:pic>
      <p:sp>
        <p:nvSpPr>
          <p:cNvPr id="5" name="TextBox 4">
            <a:extLst>
              <a:ext uri="{FF2B5EF4-FFF2-40B4-BE49-F238E27FC236}">
                <a16:creationId xmlns:a16="http://schemas.microsoft.com/office/drawing/2014/main" id="{4A8D1794-F66F-224F-AB5F-87E640363256}"/>
              </a:ext>
            </a:extLst>
          </p:cNvPr>
          <p:cNvSpPr txBox="1"/>
          <p:nvPr/>
        </p:nvSpPr>
        <p:spPr>
          <a:xfrm>
            <a:off x="5274825" y="4818491"/>
            <a:ext cx="5272597" cy="923330"/>
          </a:xfrm>
          <a:prstGeom prst="rect">
            <a:avLst/>
          </a:prstGeom>
          <a:noFill/>
        </p:spPr>
        <p:txBody>
          <a:bodyPr wrap="none" rtlCol="0">
            <a:spAutoFit/>
          </a:bodyPr>
          <a:lstStyle/>
          <a:p>
            <a:r>
              <a:rPr lang="en-GB" b="1" dirty="0">
                <a:solidFill>
                  <a:schemeClr val="bg1"/>
                </a:solidFill>
              </a:rPr>
              <a:t>By Clifford Kirkpatrick</a:t>
            </a:r>
            <a:br>
              <a:rPr lang="en-GB" b="1" dirty="0">
                <a:solidFill>
                  <a:schemeClr val="bg1"/>
                </a:solidFill>
              </a:rPr>
            </a:br>
            <a:r>
              <a:rPr lang="en-GB" dirty="0">
                <a:solidFill>
                  <a:schemeClr val="bg1"/>
                </a:solidFill>
              </a:rPr>
              <a:t>Professor of Sociology, University of Minnesota</a:t>
            </a:r>
            <a:br>
              <a:rPr lang="en-GB" dirty="0">
                <a:solidFill>
                  <a:schemeClr val="bg1"/>
                </a:solidFill>
              </a:rPr>
            </a:br>
            <a:r>
              <a:rPr lang="en-GB" dirty="0">
                <a:solidFill>
                  <a:schemeClr val="bg1"/>
                </a:solidFill>
              </a:rPr>
              <a:t>(</a:t>
            </a:r>
            <a:r>
              <a:rPr lang="en-GB" i="1" dirty="0">
                <a:solidFill>
                  <a:schemeClr val="bg1"/>
                </a:solidFill>
              </a:rPr>
              <a:t>Published November 1944</a:t>
            </a:r>
            <a:r>
              <a:rPr lang="en-GB" dirty="0">
                <a:solidFill>
                  <a:schemeClr val="bg1"/>
                </a:solidFill>
              </a:rPr>
              <a:t>)</a:t>
            </a:r>
            <a:endParaRPr lang="en-US" dirty="0">
              <a:solidFill>
                <a:schemeClr val="bg1"/>
              </a:solidFill>
            </a:endParaRPr>
          </a:p>
        </p:txBody>
      </p:sp>
      <p:sp>
        <p:nvSpPr>
          <p:cNvPr id="6" name="Rectangle 5">
            <a:extLst>
              <a:ext uri="{FF2B5EF4-FFF2-40B4-BE49-F238E27FC236}">
                <a16:creationId xmlns:a16="http://schemas.microsoft.com/office/drawing/2014/main" id="{5CD1F4D8-70CE-EF45-93A2-3BA8E6445369}"/>
              </a:ext>
            </a:extLst>
          </p:cNvPr>
          <p:cNvSpPr/>
          <p:nvPr/>
        </p:nvSpPr>
        <p:spPr>
          <a:xfrm>
            <a:off x="477383" y="6391632"/>
            <a:ext cx="9851572" cy="646331"/>
          </a:xfrm>
          <a:prstGeom prst="rect">
            <a:avLst/>
          </a:prstGeom>
        </p:spPr>
        <p:txBody>
          <a:bodyPr wrap="square">
            <a:spAutoFit/>
          </a:bodyPr>
          <a:lstStyle/>
          <a:p>
            <a:r>
              <a:rPr lang="en-US" sz="1200" dirty="0">
                <a:hlinkClick r:id="rId4"/>
              </a:rPr>
              <a:t>https://www.historians.org/about-aha-and-membership/aha-history-and-archives/gi-roundtable-series/pamphlets/em-30-can-war-marriages-be-made-to-work-(1944)</a:t>
            </a:r>
            <a:endParaRPr lang="en-US" sz="1200" dirty="0"/>
          </a:p>
          <a:p>
            <a:endParaRPr lang="en-US" sz="1200" dirty="0"/>
          </a:p>
        </p:txBody>
      </p:sp>
    </p:spTree>
    <p:extLst>
      <p:ext uri="{BB962C8B-B14F-4D97-AF65-F5344CB8AC3E}">
        <p14:creationId xmlns:p14="http://schemas.microsoft.com/office/powerpoint/2010/main" val="3682391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2437" y="450850"/>
            <a:ext cx="8761413" cy="708025"/>
          </a:xfrm>
        </p:spPr>
        <p:txBody>
          <a:bodyPr/>
          <a:lstStyle/>
          <a:p>
            <a:r>
              <a:rPr lang="en-US" b="1" dirty="0">
                <a:solidFill>
                  <a:schemeClr val="accent1"/>
                </a:solidFill>
              </a:rPr>
              <a:t>Marriage as a </a:t>
            </a:r>
            <a:br>
              <a:rPr lang="en-US" b="1" dirty="0">
                <a:solidFill>
                  <a:schemeClr val="accent1"/>
                </a:solidFill>
              </a:rPr>
            </a:br>
            <a:r>
              <a:rPr lang="en-US" b="1" dirty="0">
                <a:solidFill>
                  <a:schemeClr val="accent1"/>
                </a:solidFill>
              </a:rPr>
              <a:t>financial burden</a:t>
            </a:r>
          </a:p>
        </p:txBody>
      </p:sp>
      <p:sp>
        <p:nvSpPr>
          <p:cNvPr id="3" name="Content Placeholder 2"/>
          <p:cNvSpPr>
            <a:spLocks noGrp="1"/>
          </p:cNvSpPr>
          <p:nvPr>
            <p:ph idx="4294967295"/>
          </p:nvPr>
        </p:nvSpPr>
        <p:spPr>
          <a:xfrm>
            <a:off x="257810" y="1471930"/>
            <a:ext cx="5977890" cy="3416300"/>
          </a:xfrm>
        </p:spPr>
        <p:txBody>
          <a:bodyPr>
            <a:noAutofit/>
          </a:bodyPr>
          <a:lstStyle/>
          <a:p>
            <a:r>
              <a:rPr lang="en-US" sz="2400" dirty="0"/>
              <a:t>Providing financial support to soldiers’ wives a costly obligation for the US state</a:t>
            </a:r>
          </a:p>
          <a:p>
            <a:pPr>
              <a:buFont typeface="Wingdings" charset="2"/>
              <a:buChar char="Ø"/>
            </a:pPr>
            <a:r>
              <a:rPr lang="en-US" sz="2400" dirty="0"/>
              <a:t>Likewise provision of life insurance and payments to soldiers’ widows</a:t>
            </a:r>
          </a:p>
          <a:p>
            <a:pPr marL="0" indent="0">
              <a:buNone/>
            </a:pPr>
            <a:endParaRPr lang="en-US" sz="2400" dirty="0"/>
          </a:p>
          <a:p>
            <a:r>
              <a:rPr lang="en-US" sz="2400" dirty="0"/>
              <a:t>“Allotments” (payments to soldiers’ dependents) risk making vulnerable young men prey to “bounty-hunters”/”gold diggers”</a:t>
            </a:r>
          </a:p>
          <a:p>
            <a:r>
              <a:rPr lang="en-US" sz="2400" dirty="0"/>
              <a:t>“Allotment Annie”</a:t>
            </a:r>
          </a:p>
        </p:txBody>
      </p:sp>
      <p:pic>
        <p:nvPicPr>
          <p:cNvPr id="4" name="Picture 3"/>
          <p:cNvPicPr>
            <a:picLocks noChangeAspect="1"/>
          </p:cNvPicPr>
          <p:nvPr/>
        </p:nvPicPr>
        <p:blipFill>
          <a:blip r:embed="rId2"/>
          <a:stretch>
            <a:fillRect/>
          </a:stretch>
        </p:blipFill>
        <p:spPr>
          <a:xfrm>
            <a:off x="6235700" y="0"/>
            <a:ext cx="5956300" cy="6680200"/>
          </a:xfrm>
          <a:prstGeom prst="rect">
            <a:avLst/>
          </a:prstGeom>
        </p:spPr>
      </p:pic>
    </p:spTree>
    <p:extLst>
      <p:ext uri="{BB962C8B-B14F-4D97-AF65-F5344CB8AC3E}">
        <p14:creationId xmlns:p14="http://schemas.microsoft.com/office/powerpoint/2010/main" val="4767841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97180" y="379016"/>
            <a:ext cx="9852659" cy="708025"/>
          </a:xfrm>
        </p:spPr>
        <p:txBody>
          <a:bodyPr/>
          <a:lstStyle/>
          <a:p>
            <a:r>
              <a:rPr lang="en-US" sz="3200" b="1" dirty="0">
                <a:solidFill>
                  <a:schemeClr val="accent2"/>
                </a:solidFill>
              </a:rPr>
              <a:t>Wives as a source of anxiety to soldiers: </a:t>
            </a:r>
            <a:br>
              <a:rPr lang="en-US" sz="3200" b="1" dirty="0">
                <a:solidFill>
                  <a:schemeClr val="accent2"/>
                </a:solidFill>
              </a:rPr>
            </a:br>
            <a:r>
              <a:rPr lang="en-US" sz="3200" b="1" dirty="0">
                <a:solidFill>
                  <a:schemeClr val="accent2"/>
                </a:solidFill>
              </a:rPr>
              <a:t>the </a:t>
            </a:r>
            <a:r>
              <a:rPr lang="en-US" sz="3200" b="1" dirty="0" err="1">
                <a:solidFill>
                  <a:schemeClr val="accent2"/>
                </a:solidFill>
              </a:rPr>
              <a:t>spectre</a:t>
            </a:r>
            <a:r>
              <a:rPr lang="en-US" sz="3200" b="1" dirty="0">
                <a:solidFill>
                  <a:schemeClr val="accent2"/>
                </a:solidFill>
              </a:rPr>
              <a:t> of infidelity</a:t>
            </a:r>
          </a:p>
        </p:txBody>
      </p:sp>
      <p:pic>
        <p:nvPicPr>
          <p:cNvPr id="5" name="Picture 4"/>
          <p:cNvPicPr>
            <a:picLocks noChangeAspect="1"/>
          </p:cNvPicPr>
          <p:nvPr/>
        </p:nvPicPr>
        <p:blipFill>
          <a:blip r:embed="rId2"/>
          <a:stretch>
            <a:fillRect/>
          </a:stretch>
        </p:blipFill>
        <p:spPr>
          <a:xfrm>
            <a:off x="5040630" y="1461770"/>
            <a:ext cx="7151370" cy="4699000"/>
          </a:xfrm>
          <a:prstGeom prst="rect">
            <a:avLst/>
          </a:prstGeom>
        </p:spPr>
      </p:pic>
      <p:sp>
        <p:nvSpPr>
          <p:cNvPr id="6" name="TextBox 5"/>
          <p:cNvSpPr txBox="1"/>
          <p:nvPr/>
        </p:nvSpPr>
        <p:spPr>
          <a:xfrm>
            <a:off x="5040630" y="6160770"/>
            <a:ext cx="7151370" cy="523220"/>
          </a:xfrm>
          <a:prstGeom prst="rect">
            <a:avLst/>
          </a:prstGeom>
          <a:noFill/>
        </p:spPr>
        <p:txBody>
          <a:bodyPr wrap="square" rtlCol="0">
            <a:spAutoFit/>
          </a:bodyPr>
          <a:lstStyle/>
          <a:p>
            <a:r>
              <a:rPr lang="en-US" sz="1400" dirty="0"/>
              <a:t>Screenshot from </a:t>
            </a:r>
            <a:r>
              <a:rPr lang="en-US" sz="1400" i="1" dirty="0"/>
              <a:t>Jarhead </a:t>
            </a:r>
            <a:r>
              <a:rPr lang="en-US" sz="1400" dirty="0"/>
              <a:t>(dir. Sam Mendes, 2005) based on USMC veteran Anthony </a:t>
            </a:r>
            <a:r>
              <a:rPr lang="en-US" sz="1400" dirty="0" err="1"/>
              <a:t>Swofford’s</a:t>
            </a:r>
            <a:r>
              <a:rPr lang="en-US" sz="1400" dirty="0"/>
              <a:t> memoir of the 1990-91 Gulf War</a:t>
            </a:r>
          </a:p>
        </p:txBody>
      </p:sp>
      <p:pic>
        <p:nvPicPr>
          <p:cNvPr id="7" name="Picture 6"/>
          <p:cNvPicPr>
            <a:picLocks noChangeAspect="1"/>
          </p:cNvPicPr>
          <p:nvPr/>
        </p:nvPicPr>
        <p:blipFill>
          <a:blip r:embed="rId3"/>
          <a:stretch>
            <a:fillRect/>
          </a:stretch>
        </p:blipFill>
        <p:spPr>
          <a:xfrm>
            <a:off x="100965" y="1268730"/>
            <a:ext cx="4655591" cy="4892040"/>
          </a:xfrm>
          <a:prstGeom prst="rect">
            <a:avLst/>
          </a:prstGeom>
        </p:spPr>
      </p:pic>
      <p:sp>
        <p:nvSpPr>
          <p:cNvPr id="8" name="Rectangle 7"/>
          <p:cNvSpPr/>
          <p:nvPr/>
        </p:nvSpPr>
        <p:spPr>
          <a:xfrm>
            <a:off x="0" y="6119336"/>
            <a:ext cx="6096000" cy="738664"/>
          </a:xfrm>
          <a:prstGeom prst="rect">
            <a:avLst/>
          </a:prstGeom>
        </p:spPr>
        <p:txBody>
          <a:bodyPr>
            <a:spAutoFit/>
          </a:bodyPr>
          <a:lstStyle/>
          <a:p>
            <a:r>
              <a:rPr lang="en-US" sz="1400" dirty="0">
                <a:solidFill>
                  <a:srgbClr val="000000"/>
                </a:solidFill>
              </a:rPr>
              <a:t>Army Air Force engineers in New Guinea tracked </a:t>
            </a:r>
          </a:p>
          <a:p>
            <a:r>
              <a:rPr lang="en-US" sz="1400" dirty="0">
                <a:solidFill>
                  <a:srgbClr val="000000"/>
                </a:solidFill>
              </a:rPr>
              <a:t>romantic defections on this "operations board."</a:t>
            </a:r>
          </a:p>
          <a:p>
            <a:r>
              <a:rPr lang="en-US" sz="1400" dirty="0">
                <a:solidFill>
                  <a:srgbClr val="000000"/>
                </a:solidFill>
              </a:rPr>
              <a:t>Source: </a:t>
            </a:r>
            <a:r>
              <a:rPr lang="en-US" sz="1400" i="1" dirty="0">
                <a:solidFill>
                  <a:srgbClr val="000000"/>
                </a:solidFill>
              </a:rPr>
              <a:t>Stars and Stripes</a:t>
            </a:r>
            <a:r>
              <a:rPr lang="en-US" sz="1400" dirty="0">
                <a:solidFill>
                  <a:srgbClr val="000000"/>
                </a:solidFill>
              </a:rPr>
              <a:t>. © 1944</a:t>
            </a:r>
            <a:endParaRPr lang="en-US" sz="1400" b="0" i="0" dirty="0">
              <a:solidFill>
                <a:srgbClr val="000000"/>
              </a:solidFill>
              <a:effectLst/>
            </a:endParaRPr>
          </a:p>
        </p:txBody>
      </p:sp>
    </p:spTree>
    <p:extLst>
      <p:ext uri="{BB962C8B-B14F-4D97-AF65-F5344CB8AC3E}">
        <p14:creationId xmlns:p14="http://schemas.microsoft.com/office/powerpoint/2010/main" val="16693662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54954" y="2677645"/>
            <a:ext cx="4662916" cy="2283824"/>
          </a:xfrm>
        </p:spPr>
        <p:txBody>
          <a:bodyPr/>
          <a:lstStyle/>
          <a:p>
            <a:r>
              <a:rPr lang="en-US" dirty="0"/>
              <a:t>The marital turn</a:t>
            </a:r>
          </a:p>
        </p:txBody>
      </p:sp>
      <p:sp>
        <p:nvSpPr>
          <p:cNvPr id="5" name="Text Placeholder 4"/>
          <p:cNvSpPr>
            <a:spLocks noGrp="1"/>
          </p:cNvSpPr>
          <p:nvPr>
            <p:ph type="body" idx="1"/>
          </p:nvPr>
        </p:nvSpPr>
        <p:spPr/>
        <p:txBody>
          <a:bodyPr/>
          <a:lstStyle/>
          <a:p>
            <a:r>
              <a:rPr lang="en-US" b="1" dirty="0"/>
              <a:t>Military manpower </a:t>
            </a:r>
          </a:p>
          <a:p>
            <a:r>
              <a:rPr lang="en-US" b="1" dirty="0"/>
              <a:t>And spousal support</a:t>
            </a:r>
          </a:p>
        </p:txBody>
      </p:sp>
    </p:spTree>
    <p:extLst>
      <p:ext uri="{BB962C8B-B14F-4D97-AF65-F5344CB8AC3E}">
        <p14:creationId xmlns:p14="http://schemas.microsoft.com/office/powerpoint/2010/main" val="5438323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6AD8A-DAAB-824F-ADF2-398319822B2D}"/>
              </a:ext>
            </a:extLst>
          </p:cNvPr>
          <p:cNvSpPr>
            <a:spLocks noGrp="1"/>
          </p:cNvSpPr>
          <p:nvPr>
            <p:ph type="title" idx="4294967295"/>
          </p:nvPr>
        </p:nvSpPr>
        <p:spPr>
          <a:xfrm>
            <a:off x="95930" y="120430"/>
            <a:ext cx="11094584" cy="708025"/>
          </a:xfrm>
        </p:spPr>
        <p:txBody>
          <a:bodyPr/>
          <a:lstStyle/>
          <a:p>
            <a:r>
              <a:rPr lang="en-US" b="1" dirty="0">
                <a:solidFill>
                  <a:schemeClr val="accent1"/>
                </a:solidFill>
              </a:rPr>
              <a:t>How to prevent “draft dodger” marriages?</a:t>
            </a:r>
          </a:p>
        </p:txBody>
      </p:sp>
      <p:sp>
        <p:nvSpPr>
          <p:cNvPr id="3" name="AutoShape 2">
            <a:extLst>
              <a:ext uri="{FF2B5EF4-FFF2-40B4-BE49-F238E27FC236}">
                <a16:creationId xmlns:a16="http://schemas.microsoft.com/office/drawing/2014/main" id="{0A2368AC-E8C5-7D46-858F-FBCA5F509787}"/>
              </a:ext>
            </a:extLst>
          </p:cNvPr>
          <p:cNvSpPr>
            <a:spLocks noChangeAspect="1" noChangeArrowheads="1"/>
          </p:cNvSpPr>
          <p:nvPr/>
        </p:nvSpPr>
        <p:spPr bwMode="auto">
          <a:xfrm>
            <a:off x="2286000" y="317500"/>
            <a:ext cx="7620000" cy="6223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a:extLst>
              <a:ext uri="{FF2B5EF4-FFF2-40B4-BE49-F238E27FC236}">
                <a16:creationId xmlns:a16="http://schemas.microsoft.com/office/drawing/2014/main" id="{E3173A27-9767-7E45-85C8-3CE5DE653929}"/>
              </a:ext>
            </a:extLst>
          </p:cNvPr>
          <p:cNvSpPr>
            <a:spLocks noChangeAspect="1" noChangeArrowheads="1"/>
          </p:cNvSpPr>
          <p:nvPr/>
        </p:nvSpPr>
        <p:spPr bwMode="auto">
          <a:xfrm>
            <a:off x="2438400" y="469900"/>
            <a:ext cx="7620000" cy="6223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a:extLst>
              <a:ext uri="{FF2B5EF4-FFF2-40B4-BE49-F238E27FC236}">
                <a16:creationId xmlns:a16="http://schemas.microsoft.com/office/drawing/2014/main" id="{7702F24D-39AE-4E4A-BAD6-887542CEC1E6}"/>
              </a:ext>
            </a:extLst>
          </p:cNvPr>
          <p:cNvPicPr>
            <a:picLocks noChangeAspect="1"/>
          </p:cNvPicPr>
          <p:nvPr/>
        </p:nvPicPr>
        <p:blipFill>
          <a:blip r:embed="rId2"/>
          <a:stretch>
            <a:fillRect/>
          </a:stretch>
        </p:blipFill>
        <p:spPr>
          <a:xfrm>
            <a:off x="203542" y="809942"/>
            <a:ext cx="6787243" cy="5542915"/>
          </a:xfrm>
          <a:prstGeom prst="rect">
            <a:avLst/>
          </a:prstGeom>
        </p:spPr>
      </p:pic>
      <p:sp>
        <p:nvSpPr>
          <p:cNvPr id="7" name="Rectangle 6">
            <a:extLst>
              <a:ext uri="{FF2B5EF4-FFF2-40B4-BE49-F238E27FC236}">
                <a16:creationId xmlns:a16="http://schemas.microsoft.com/office/drawing/2014/main" id="{690F5D85-4864-A741-BFFC-3CF9C570A70D}"/>
              </a:ext>
            </a:extLst>
          </p:cNvPr>
          <p:cNvSpPr/>
          <p:nvPr/>
        </p:nvSpPr>
        <p:spPr>
          <a:xfrm>
            <a:off x="7148968" y="1363453"/>
            <a:ext cx="3471862" cy="3416320"/>
          </a:xfrm>
          <a:prstGeom prst="rect">
            <a:avLst/>
          </a:prstGeom>
        </p:spPr>
        <p:txBody>
          <a:bodyPr wrap="square">
            <a:spAutoFit/>
          </a:bodyPr>
          <a:lstStyle/>
          <a:p>
            <a:r>
              <a:rPr lang="en-GB" dirty="0">
                <a:solidFill>
                  <a:srgbClr val="2A2A2A"/>
                </a:solidFill>
              </a:rPr>
              <a:t>“President Lyndon B. Johnson signed an executive order </a:t>
            </a:r>
            <a:r>
              <a:rPr lang="en-GB" dirty="0"/>
              <a:t>on </a:t>
            </a:r>
            <a:r>
              <a:rPr lang="en-GB" dirty="0">
                <a:solidFill>
                  <a:schemeClr val="accent1"/>
                </a:solidFill>
              </a:rPr>
              <a:t>Aug. 26, 1965</a:t>
            </a:r>
            <a:r>
              <a:rPr lang="en-GB" dirty="0"/>
              <a:t>,</a:t>
            </a:r>
            <a:r>
              <a:rPr lang="en-GB" dirty="0">
                <a:solidFill>
                  <a:srgbClr val="2A2A2A"/>
                </a:solidFill>
              </a:rPr>
              <a:t> changing the military conscription rules for the expanding war in Vietnam. </a:t>
            </a:r>
          </a:p>
          <a:p>
            <a:endParaRPr lang="en-GB" dirty="0">
              <a:solidFill>
                <a:srgbClr val="2A2A2A"/>
              </a:solidFill>
            </a:endParaRPr>
          </a:p>
          <a:p>
            <a:r>
              <a:rPr lang="en-GB" dirty="0">
                <a:solidFill>
                  <a:srgbClr val="2A2A2A"/>
                </a:solidFill>
              </a:rPr>
              <a:t>One second after midnight, married men would no longer be exempt from the draft. Those married before midnight would be.”</a:t>
            </a:r>
            <a:endParaRPr lang="en-US" dirty="0"/>
          </a:p>
        </p:txBody>
      </p:sp>
      <p:sp>
        <p:nvSpPr>
          <p:cNvPr id="8" name="Rectangle 7">
            <a:extLst>
              <a:ext uri="{FF2B5EF4-FFF2-40B4-BE49-F238E27FC236}">
                <a16:creationId xmlns:a16="http://schemas.microsoft.com/office/drawing/2014/main" id="{F777E2E9-54A7-1A4F-9488-355F57579904}"/>
              </a:ext>
            </a:extLst>
          </p:cNvPr>
          <p:cNvSpPr/>
          <p:nvPr/>
        </p:nvSpPr>
        <p:spPr>
          <a:xfrm>
            <a:off x="7130258" y="5365805"/>
            <a:ext cx="4789714" cy="923330"/>
          </a:xfrm>
          <a:prstGeom prst="rect">
            <a:avLst/>
          </a:prstGeom>
        </p:spPr>
        <p:txBody>
          <a:bodyPr wrap="square">
            <a:spAutoFit/>
          </a:bodyPr>
          <a:lstStyle/>
          <a:p>
            <a:r>
              <a:rPr lang="en-GB" dirty="0">
                <a:solidFill>
                  <a:srgbClr val="666666"/>
                </a:solidFill>
                <a:latin typeface="Franklin"/>
              </a:rPr>
              <a:t>Couples rush to secure a marriage license and get married ahead of a military draft deadline Aug. 25, 1965. (Milt Palmer/Las Vegas News Bureau)</a:t>
            </a:r>
            <a:endParaRPr lang="en-US" dirty="0"/>
          </a:p>
        </p:txBody>
      </p:sp>
      <p:sp>
        <p:nvSpPr>
          <p:cNvPr id="9" name="TextBox 8">
            <a:extLst>
              <a:ext uri="{FF2B5EF4-FFF2-40B4-BE49-F238E27FC236}">
                <a16:creationId xmlns:a16="http://schemas.microsoft.com/office/drawing/2014/main" id="{373AE084-416B-FE42-BB34-429E357DFF31}"/>
              </a:ext>
            </a:extLst>
          </p:cNvPr>
          <p:cNvSpPr txBox="1"/>
          <p:nvPr/>
        </p:nvSpPr>
        <p:spPr>
          <a:xfrm>
            <a:off x="95930" y="6365335"/>
            <a:ext cx="10591800" cy="646331"/>
          </a:xfrm>
          <a:prstGeom prst="rect">
            <a:avLst/>
          </a:prstGeom>
          <a:noFill/>
        </p:spPr>
        <p:txBody>
          <a:bodyPr wrap="square" rtlCol="0">
            <a:spAutoFit/>
          </a:bodyPr>
          <a:lstStyle/>
          <a:p>
            <a:r>
              <a:rPr lang="en-US" sz="1200" b="1" dirty="0">
                <a:solidFill>
                  <a:schemeClr val="accent1"/>
                </a:solidFill>
              </a:rPr>
              <a:t>Read the Washington Post story: </a:t>
            </a:r>
            <a:r>
              <a:rPr lang="en-US" sz="1200" dirty="0">
                <a:hlinkClick r:id="rId3"/>
              </a:rPr>
              <a:t>https://www.washingtonpost.com/news/retropolis/wp/2017/09/23/a-rush-to-the-altar-to-avoid-the-vietnam-draft-the-day-lbj-eliminated-the-marriage-exemption/</a:t>
            </a:r>
            <a:endParaRPr lang="en-US" sz="1200" dirty="0"/>
          </a:p>
          <a:p>
            <a:endParaRPr lang="en-US" sz="1200" dirty="0"/>
          </a:p>
        </p:txBody>
      </p:sp>
    </p:spTree>
    <p:extLst>
      <p:ext uri="{BB962C8B-B14F-4D97-AF65-F5344CB8AC3E}">
        <p14:creationId xmlns:p14="http://schemas.microsoft.com/office/powerpoint/2010/main" val="7930818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4091D54B-59AB-4A5E-8E9E-0421BD66D4F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72" name="Rectangle 71">
              <a:extLst>
                <a:ext uri="{FF2B5EF4-FFF2-40B4-BE49-F238E27FC236}">
                  <a16:creationId xmlns:a16="http://schemas.microsoft.com/office/drawing/2014/main" id="{547CE62E-FFFD-4A1F-BA78-C3B89C36FC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3" name="Freeform 5">
              <a:extLst>
                <a:ext uri="{FF2B5EF4-FFF2-40B4-BE49-F238E27FC236}">
                  <a16:creationId xmlns:a16="http://schemas.microsoft.com/office/drawing/2014/main" id="{AE51FD27-6B6A-4D21-BF22-245DA9BD0B3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75" name="Rectangle 74">
            <a:extLst>
              <a:ext uri="{FF2B5EF4-FFF2-40B4-BE49-F238E27FC236}">
                <a16:creationId xmlns:a16="http://schemas.microsoft.com/office/drawing/2014/main" id="{B8144315-1C5A-4185-A952-25D98D303D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Title 3">
            <a:extLst>
              <a:ext uri="{FF2B5EF4-FFF2-40B4-BE49-F238E27FC236}">
                <a16:creationId xmlns:a16="http://schemas.microsoft.com/office/drawing/2014/main" id="{768A6FF4-A995-C84C-B8C3-574FDA81CA20}"/>
              </a:ext>
            </a:extLst>
          </p:cNvPr>
          <p:cNvSpPr>
            <a:spLocks noGrp="1"/>
          </p:cNvSpPr>
          <p:nvPr>
            <p:ph type="title"/>
          </p:nvPr>
        </p:nvSpPr>
        <p:spPr>
          <a:xfrm>
            <a:off x="7007145" y="1241266"/>
            <a:ext cx="4535926" cy="3153753"/>
          </a:xfrm>
        </p:spPr>
        <p:txBody>
          <a:bodyPr vert="horz" lIns="91440" tIns="45720" rIns="91440" bIns="45720" rtlCol="0" anchor="b">
            <a:normAutofit/>
          </a:bodyPr>
          <a:lstStyle/>
          <a:p>
            <a:pPr>
              <a:lnSpc>
                <a:spcPct val="90000"/>
              </a:lnSpc>
            </a:pPr>
            <a:r>
              <a:rPr lang="en-US" sz="4200" b="0" i="0" kern="1200">
                <a:solidFill>
                  <a:srgbClr val="EBEBEB"/>
                </a:solidFill>
                <a:latin typeface="+mj-lt"/>
                <a:ea typeface="+mj-ea"/>
                <a:cs typeface="+mj-cs"/>
              </a:rPr>
              <a:t>The “army wife” as individual and institutional asset</a:t>
            </a:r>
          </a:p>
        </p:txBody>
      </p:sp>
      <p:grpSp>
        <p:nvGrpSpPr>
          <p:cNvPr id="77" name="Group 76">
            <a:extLst>
              <a:ext uri="{FF2B5EF4-FFF2-40B4-BE49-F238E27FC236}">
                <a16:creationId xmlns:a16="http://schemas.microsoft.com/office/drawing/2014/main" id="{7E2D86BB-893F-471B-AD66-50E01777C08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23333" y="396837"/>
            <a:ext cx="6451503" cy="6058999"/>
            <a:chOff x="423333" y="396837"/>
            <a:chExt cx="6451503" cy="6058999"/>
          </a:xfrm>
        </p:grpSpPr>
        <p:sp>
          <p:nvSpPr>
            <p:cNvPr id="78" name="Rectangle 77">
              <a:extLst>
                <a:ext uri="{FF2B5EF4-FFF2-40B4-BE49-F238E27FC236}">
                  <a16:creationId xmlns:a16="http://schemas.microsoft.com/office/drawing/2014/main" id="{61E3F80D-79C6-468A-83E4-3FEA585566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flipH="1">
              <a:off x="423333" y="402165"/>
              <a:ext cx="522933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79" name="Freeform 5">
              <a:extLst>
                <a:ext uri="{FF2B5EF4-FFF2-40B4-BE49-F238E27FC236}">
                  <a16:creationId xmlns:a16="http://schemas.microsoft.com/office/drawing/2014/main" id="{009504C1-96CE-44B4-8DF0-613CF9D1DA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5400000" flipH="1">
              <a:off x="3161515" y="2801722"/>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80" name="Freeform 5">
              <a:extLst>
                <a:ext uri="{FF2B5EF4-FFF2-40B4-BE49-F238E27FC236}">
                  <a16:creationId xmlns:a16="http://schemas.microsoft.com/office/drawing/2014/main" id="{1F299836-4C10-4395-B386-C0FA537C417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5677511" flipH="1">
              <a:off x="5004670" y="1826079"/>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pic>
        <p:nvPicPr>
          <p:cNvPr id="3076" name="Picture 4" descr="1966 What Every Army Wife Should Know-pink dust | Etsy">
            <a:extLst>
              <a:ext uri="{FF2B5EF4-FFF2-40B4-BE49-F238E27FC236}">
                <a16:creationId xmlns:a16="http://schemas.microsoft.com/office/drawing/2014/main" id="{B8BE5AFD-1369-3847-A07D-32400E8102E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51435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E4394C68-8F2B-AC4D-A196-A1695796C974}"/>
              </a:ext>
            </a:extLst>
          </p:cNvPr>
          <p:cNvSpPr txBox="1"/>
          <p:nvPr/>
        </p:nvSpPr>
        <p:spPr>
          <a:xfrm>
            <a:off x="5212257" y="6455834"/>
            <a:ext cx="697627" cy="369332"/>
          </a:xfrm>
          <a:prstGeom prst="rect">
            <a:avLst/>
          </a:prstGeom>
          <a:noFill/>
        </p:spPr>
        <p:txBody>
          <a:bodyPr wrap="none" rtlCol="0">
            <a:spAutoFit/>
          </a:bodyPr>
          <a:lstStyle/>
          <a:p>
            <a:r>
              <a:rPr lang="en-US" b="1" dirty="0">
                <a:solidFill>
                  <a:schemeClr val="accent1"/>
                </a:solidFill>
              </a:rPr>
              <a:t>1966</a:t>
            </a:r>
          </a:p>
        </p:txBody>
      </p:sp>
    </p:spTree>
    <p:extLst>
      <p:ext uri="{BB962C8B-B14F-4D97-AF65-F5344CB8AC3E}">
        <p14:creationId xmlns:p14="http://schemas.microsoft.com/office/powerpoint/2010/main" val="346773242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3386</TotalTime>
  <Words>1962</Words>
  <Application>Microsoft Macintosh PowerPoint</Application>
  <PresentationFormat>Widescreen</PresentationFormat>
  <Paragraphs>159</Paragraphs>
  <Slides>26</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26</vt:i4>
      </vt:variant>
    </vt:vector>
  </HeadingPairs>
  <TitlesOfParts>
    <vt:vector size="37" baseType="lpstr">
      <vt:lpstr>Arial</vt:lpstr>
      <vt:lpstr>Century Gothic</vt:lpstr>
      <vt:lpstr>Franklin</vt:lpstr>
      <vt:lpstr>Georgia</vt:lpstr>
      <vt:lpstr>Noto Sans</vt:lpstr>
      <vt:lpstr>Open Sans</vt:lpstr>
      <vt:lpstr>Proxima-Nova</vt:lpstr>
      <vt:lpstr>system-ui</vt:lpstr>
      <vt:lpstr>Wingdings</vt:lpstr>
      <vt:lpstr>Wingdings 3</vt:lpstr>
      <vt:lpstr>Ion Boardroom</vt:lpstr>
      <vt:lpstr>Domestication</vt:lpstr>
      <vt:lpstr>The martial and the marital </vt:lpstr>
      <vt:lpstr>Why the disinclination  toward married soldiers?</vt:lpstr>
      <vt:lpstr>Marriage for the “wrong reasons”?</vt:lpstr>
      <vt:lpstr>Marriage as a  financial burden</vt:lpstr>
      <vt:lpstr>Wives as a source of anxiety to soldiers:  the spectre of infidelity</vt:lpstr>
      <vt:lpstr>The marital turn</vt:lpstr>
      <vt:lpstr>How to prevent “draft dodger” marriages?</vt:lpstr>
      <vt:lpstr>The “army wife” as individual and institutional asset</vt:lpstr>
      <vt:lpstr>“Dependents” as unofficial disciplinarians of male sexuality?</vt:lpstr>
      <vt:lpstr>Dependents as  “unofficial ambassadors”</vt:lpstr>
      <vt:lpstr>CONSTRAINING MARITAL CHOICES</vt:lpstr>
      <vt:lpstr>From banning foreign marriages to (grudging) tolerance</vt:lpstr>
      <vt:lpstr>“War brides”</vt:lpstr>
      <vt:lpstr>The All-Volunteer Era (1973 - )</vt:lpstr>
      <vt:lpstr>Incentivizing marriage and family after Vietnam </vt:lpstr>
      <vt:lpstr>What about married women soldiers?</vt:lpstr>
      <vt:lpstr>Uniformed maternity</vt:lpstr>
      <vt:lpstr>Can mothers be soldiers?</vt:lpstr>
      <vt:lpstr>ONGOING TENSIONS </vt:lpstr>
      <vt:lpstr>The USMC’s proposed ban  on married recruits</vt:lpstr>
      <vt:lpstr>Technology and virtual proximity</vt:lpstr>
      <vt:lpstr>Suicide and relationship breakdown: correlation or cause?</vt:lpstr>
      <vt:lpstr>Shoring up military marriage: “Resilience” training</vt:lpstr>
      <vt:lpstr>PowerPoint Presentation</vt:lpstr>
      <vt:lpstr>Same-sex marriage (2013 -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“Domestication”</dc:title>
  <dc:creator>Susan Carruthers</dc:creator>
  <cp:lastModifiedBy>Carruthers, Susan</cp:lastModifiedBy>
  <cp:revision>44</cp:revision>
  <dcterms:created xsi:type="dcterms:W3CDTF">2020-01-19T08:50:58Z</dcterms:created>
  <dcterms:modified xsi:type="dcterms:W3CDTF">2023-10-17T07:32:19Z</dcterms:modified>
</cp:coreProperties>
</file>