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4" r:id="rId1"/>
  </p:sldMasterIdLst>
  <p:sldIdLst>
    <p:sldId id="256" r:id="rId2"/>
    <p:sldId id="257" r:id="rId3"/>
    <p:sldId id="265" r:id="rId4"/>
    <p:sldId id="274" r:id="rId5"/>
    <p:sldId id="275" r:id="rId6"/>
    <p:sldId id="266" r:id="rId7"/>
    <p:sldId id="267" r:id="rId8"/>
    <p:sldId id="268" r:id="rId9"/>
    <p:sldId id="269" r:id="rId10"/>
    <p:sldId id="271" r:id="rId11"/>
    <p:sldId id="270" r:id="rId12"/>
    <p:sldId id="276" r:id="rId13"/>
    <p:sldId id="273" r:id="rId14"/>
    <p:sldId id="281" r:id="rId15"/>
    <p:sldId id="262" r:id="rId16"/>
    <p:sldId id="260" r:id="rId17"/>
    <p:sldId id="282" r:id="rId18"/>
    <p:sldId id="278" r:id="rId19"/>
    <p:sldId id="279" r:id="rId20"/>
    <p:sldId id="272" r:id="rId21"/>
    <p:sldId id="277" r:id="rId22"/>
    <p:sldId id="283" r:id="rId23"/>
    <p:sldId id="280" r:id="rId24"/>
    <p:sldId id="264" r:id="rId25"/>
    <p:sldId id="258" r:id="rId26"/>
    <p:sldId id="263"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04"/>
    <p:restoredTop sz="94670"/>
  </p:normalViewPr>
  <p:slideViewPr>
    <p:cSldViewPr snapToGrid="0" snapToObjects="1">
      <p:cViewPr varScale="1">
        <p:scale>
          <a:sx n="110" d="100"/>
          <a:sy n="110" d="100"/>
        </p:scale>
        <p:origin x="83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5923F103-BC34-4FE4-A40E-EDDEECFDA5D0}" type="datetimeFigureOut">
              <a:rPr lang="en-US" smtClean="0"/>
              <a:pPr/>
              <a:t>1/24/20</a:t>
            </a:fld>
            <a:endParaRPr lang="en-US" dirty="0"/>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endParaRPr lang="en-US" dirty="0"/>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81726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23A1CC3-2375-41D4-9E03-427CAF2A4C1A}" type="datetimeFigureOut">
              <a:rPr lang="en-US" smtClean="0"/>
              <a:t>1/24/20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10337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FF16868-8199-4C2C-A5B1-63AEE139F88E}" type="datetimeFigureOut">
              <a:rPr lang="en-US" smtClean="0"/>
              <a:t>1/24/20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381264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03502259"/>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C12C299-16B2-4475-990D-751901EACC14}" type="datetimeFigureOut">
              <a:rPr lang="en-US" smtClean="0"/>
              <a:t>1/24/20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283581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smtClean="0"/>
              <a:t>1/24/20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548341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smtClean="0"/>
              <a:t>1/24/20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221464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1/24/20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77125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1/24/20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78906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1/24/20</a:t>
            </a:fld>
            <a:endParaRPr lang="en-US" dirty="0"/>
          </a:p>
        </p:txBody>
      </p:sp>
      <p:sp>
        <p:nvSpPr>
          <p:cNvPr id="5" name="Footer Placeholder 4"/>
          <p:cNvSpPr>
            <a:spLocks noGrp="1"/>
          </p:cNvSpPr>
          <p:nvPr>
            <p:ph type="ftr" sz="quarter" idx="11"/>
          </p:nvPr>
        </p:nvSpPr>
        <p:spPr/>
        <p:txBody>
          <a:bodyPr/>
          <a:lstStyle>
            <a:lvl1pPr>
              <a:defRPr sz="1000" b="1"/>
            </a:lvl1p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00798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4E6425-0181-43F2-84FC-787E803FD2F8}" type="datetimeFigureOut">
              <a:rPr lang="en-US" smtClean="0"/>
              <a:t>1/24/20</a:t>
            </a:fld>
            <a:endParaRPr lang="en-US" dirty="0"/>
          </a:p>
        </p:txBody>
      </p:sp>
      <p:sp>
        <p:nvSpPr>
          <p:cNvPr id="5" name="Footer Placeholder 4"/>
          <p:cNvSpPr>
            <a:spLocks noGrp="1"/>
          </p:cNvSpPr>
          <p:nvPr>
            <p:ph type="ftr" sz="quarter" idx="11"/>
          </p:nvPr>
        </p:nvSpPr>
        <p:spPr/>
        <p:txBody>
          <a:bodyPr/>
          <a:lstStyle>
            <a:lvl1pPr>
              <a:defRPr sz="1000" b="1"/>
            </a:lvl1pPr>
          </a:lstStyle>
          <a:p>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99979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1/24/20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16220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1/24/20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8943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1/24/20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66837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1/24/20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43004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6E86A4C-8E40-4F87-A4F0-01A0687C5742}" type="datetimeFigureOut">
              <a:rPr lang="en-US" smtClean="0"/>
              <a:t>1/24/20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10106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5E72C73-2D91-4E12-BA25-F0AA0C03599B}" type="datetimeFigureOut">
              <a:rPr lang="en-US" smtClean="0"/>
              <a:t>1/24/20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4086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2BE451C3-0FF4-47C4-B829-773ADF60F88C}" type="datetimeFigureOut">
              <a:rPr lang="en-US" smtClean="0"/>
              <a:t>1/24/20</a:t>
            </a:fld>
            <a:endParaRPr lang="en-US" dirty="0"/>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endParaRPr lang="en-US" dirty="0"/>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5237981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hyperlink" Target="https://www.c-span.org/video/?459918-2/the-army-nurse-soldier-mercy"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www.westvirginiastatecouncil.com/woman-vets-page.html" TargetMode="External"/><Relationship Id="rId2" Type="http://schemas.openxmlformats.org/officeDocument/2006/relationships/image" Target="../media/image14.tif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www.usmilitariaforum.com/forums/index.php?/topic/20252-womens-uniforms-in-vietnam-photos/" TargetMode="External"/><Relationship Id="rId2" Type="http://schemas.openxmlformats.org/officeDocument/2006/relationships/image" Target="../media/image15.tiff"/><Relationship Id="rId1" Type="http://schemas.openxmlformats.org/officeDocument/2006/relationships/slideLayout" Target="../slideLayouts/slideLayout7.xml"/><Relationship Id="rId4" Type="http://schemas.openxmlformats.org/officeDocument/2006/relationships/image" Target="../media/image16.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www.nytimes.com/2017/01/31/opinion/combat-nurses-and-donut-dollies.html" TargetMode="External"/><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hyperlink" Target="https://www.vietnam.ttu.edu/exhibits/nurses/"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tif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libarchive.slcc.edu/islandora/object/vietnam%3A108" TargetMode="External"/><Relationship Id="rId2" Type="http://schemas.openxmlformats.org/officeDocument/2006/relationships/image" Target="../media/image21.tif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vietnamtodayandalways.wordpress.com/2015/04/29/during-the-vietnam-war/" TargetMode="External"/><Relationship Id="rId2" Type="http://schemas.openxmlformats.org/officeDocument/2006/relationships/image" Target="../media/image22.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hyperlink" Target="http://www.vietnamwomensmemorial.org/pdf/bmorden.pdf" TargetMode="External"/><Relationship Id="rId1" Type="http://schemas.openxmlformats.org/officeDocument/2006/relationships/slideLayout" Target="../slideLayouts/slideLayout7.xml"/><Relationship Id="rId6" Type="http://schemas.openxmlformats.org/officeDocument/2006/relationships/hyperlink" Target="http://webdoc.sub.gwdg.de/ebook/p/2005/CMH_2/www.army.mil/cmh-pg/books/wac/chapter9.htm" TargetMode="External"/><Relationship Id="rId5" Type="http://schemas.openxmlformats.org/officeDocument/2006/relationships/image" Target="../media/image24.tiff"/><Relationship Id="rId4" Type="http://schemas.openxmlformats.org/officeDocument/2006/relationships/hyperlink" Target="https://www.army.mil/women/history/"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www.armytimes.com/news/your-army/2017/05/28/friends-recall-only-nurse-killed-by-hostile-fire-in-vietnam/" TargetMode="External"/><Relationship Id="rId2" Type="http://schemas.openxmlformats.org/officeDocument/2006/relationships/image" Target="../media/image25.jpeg"/><Relationship Id="rId1" Type="http://schemas.openxmlformats.org/officeDocument/2006/relationships/slideLayout" Target="../slideLayouts/slideLayout7.xml"/><Relationship Id="rId5" Type="http://schemas.openxmlformats.org/officeDocument/2006/relationships/hyperlink" Target="https://www.usnews.com/news/articles/2015/12/05/vietnam-veterans-still-have-ptsd-40-years-after-war" TargetMode="External"/><Relationship Id="rId4" Type="http://schemas.openxmlformats.org/officeDocument/2006/relationships/image" Target="../media/image26.tiff"/></Relationships>
</file>

<file path=ppt/slides/_rels/slide22.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hyperlink" Target="http://e-anca.org/History/Topics-in-ANC-History/Male-Nurses-Vietnam" TargetMode="External"/><Relationship Id="rId1" Type="http://schemas.openxmlformats.org/officeDocument/2006/relationships/slideLayout" Target="../slideLayouts/slideLayout7.xml"/><Relationship Id="rId4" Type="http://schemas.openxmlformats.org/officeDocument/2006/relationships/hyperlink" Target="https://history.amedd.army.mil/ancwebsite/articles/malenurses.html" TargetMode="External"/></Relationships>
</file>

<file path=ppt/slides/_rels/slide23.xml.rels><?xml version="1.0" encoding="UTF-8" standalone="yes"?>
<Relationships xmlns="http://schemas.openxmlformats.org/package/2006/relationships"><Relationship Id="rId2" Type="http://schemas.openxmlformats.org/officeDocument/2006/relationships/hyperlink" Target="https://vva.org/programs/women-veterans/military-sexual-trauma-women-veterans/"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8.tif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image" Target="../media/image29.tiff"/><Relationship Id="rId1" Type="http://schemas.openxmlformats.org/officeDocument/2006/relationships/slideLayout" Target="../slideLayouts/slideLayout7.xml"/><Relationship Id="rId4" Type="http://schemas.openxmlformats.org/officeDocument/2006/relationships/hyperlink" Target="https://vietnamwar.nyhistory.org/oral-histories/barbara-chiminello/"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nationalgeographic.org/photo/vietnam-war/" TargetMode="External"/><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hyperlink" Target="https://www.cbsnews.com/news/controversial-report-changed-war-coverage-in-america/" TargetMode="External"/><Relationship Id="rId2" Type="http://schemas.openxmlformats.org/officeDocument/2006/relationships/image" Target="../media/image5.tiff"/><Relationship Id="rId1" Type="http://schemas.openxmlformats.org/officeDocument/2006/relationships/slideLayout" Target="../slideLayouts/slideLayout7.xml"/><Relationship Id="rId5" Type="http://schemas.openxmlformats.org/officeDocument/2006/relationships/hyperlink" Target="https://www.pri.org/stories/2018-02-21/how-vietnam-wars-napalm-girl-found-hope-after-tragedy" TargetMode="External"/><Relationship Id="rId4" Type="http://schemas.openxmlformats.org/officeDocument/2006/relationships/image" Target="../media/image6.tiff"/></Relationships>
</file>

<file path=ppt/slides/_rels/slide6.xml.rels><?xml version="1.0" encoding="UTF-8" standalone="yes"?>
<Relationships xmlns="http://schemas.openxmlformats.org/package/2006/relationships"><Relationship Id="rId3" Type="http://schemas.openxmlformats.org/officeDocument/2006/relationships/hyperlink" Target="https://depts.washington.edu/antiwar/pnwhistory_vietnam.shtml" TargetMode="External"/><Relationship Id="rId2" Type="http://schemas.openxmlformats.org/officeDocument/2006/relationships/image" Target="../media/image7.tiff"/><Relationship Id="rId1" Type="http://schemas.openxmlformats.org/officeDocument/2006/relationships/slideLayout" Target="../slideLayouts/slideLayout7.xml"/><Relationship Id="rId5" Type="http://schemas.openxmlformats.org/officeDocument/2006/relationships/hyperlink" Target="https://www.amistadresource.org/civil_rights_era/black_opposition_to_vietnam.html" TargetMode="External"/><Relationship Id="rId4" Type="http://schemas.openxmlformats.org/officeDocument/2006/relationships/image" Target="../media/image8.tiff"/></Relationships>
</file>

<file path=ppt/slides/_rels/slide7.xml.rels><?xml version="1.0" encoding="UTF-8" standalone="yes"?>
<Relationships xmlns="http://schemas.openxmlformats.org/package/2006/relationships"><Relationship Id="rId8" Type="http://schemas.openxmlformats.org/officeDocument/2006/relationships/hyperlink" Target="http://digitalcollections.sjlibrary.org/cdm/search/searchterm/protest" TargetMode="External"/><Relationship Id="rId13" Type="http://schemas.openxmlformats.org/officeDocument/2006/relationships/hyperlink" Target="http://digitalcollections.sjlibrary.org/cdm/search/searchterm/standing" TargetMode="External"/><Relationship Id="rId18" Type="http://schemas.openxmlformats.org/officeDocument/2006/relationships/hyperlink" Target="http://digitalcollections.sjlibrary.org/cdm/ref/collection/sjsuUA/id/1267" TargetMode="External"/><Relationship Id="rId3" Type="http://schemas.openxmlformats.org/officeDocument/2006/relationships/hyperlink" Target="http://digitalcollections.sjlibrary.org/cdm/search/searchterm/Two" TargetMode="External"/><Relationship Id="rId7" Type="http://schemas.openxmlformats.org/officeDocument/2006/relationships/hyperlink" Target="http://digitalcollections.sjlibrary.org/cdm/search/searchterm/holding" TargetMode="External"/><Relationship Id="rId12" Type="http://schemas.openxmlformats.org/officeDocument/2006/relationships/hyperlink" Target="http://digitalcollections.sjlibrary.org/cdm/search/searchterm/Vietnam" TargetMode="External"/><Relationship Id="rId17" Type="http://schemas.openxmlformats.org/officeDocument/2006/relationships/hyperlink" Target="http://digitalcollections.sjlibrary.org/cdm/search/searchterm/Jose" TargetMode="External"/><Relationship Id="rId2" Type="http://schemas.openxmlformats.org/officeDocument/2006/relationships/image" Target="../media/image9.tiff"/><Relationship Id="rId16" Type="http://schemas.openxmlformats.org/officeDocument/2006/relationships/hyperlink" Target="http://digitalcollections.sjlibrary.org/cdm/search/searchterm/San" TargetMode="External"/><Relationship Id="rId20" Type="http://schemas.openxmlformats.org/officeDocument/2006/relationships/hyperlink" Target="https://www.swarthmore.edu/library/peace/Exhibits/Dorothy%20Marder/MarderExhibit1A_files/MarderExhibit1A.html" TargetMode="External"/><Relationship Id="rId1" Type="http://schemas.openxmlformats.org/officeDocument/2006/relationships/slideLayout" Target="../slideLayouts/slideLayout7.xml"/><Relationship Id="rId6" Type="http://schemas.openxmlformats.org/officeDocument/2006/relationships/hyperlink" Target="http://digitalcollections.sjlibrary.org/cdm/search/searchterm/vigil" TargetMode="External"/><Relationship Id="rId11" Type="http://schemas.openxmlformats.org/officeDocument/2006/relationships/hyperlink" Target="http://digitalcollections.sjlibrary.org/cdm/search/searchterm/War" TargetMode="External"/><Relationship Id="rId5" Type="http://schemas.openxmlformats.org/officeDocument/2006/relationships/hyperlink" Target="http://digitalcollections.sjlibrary.org/cdm/search/searchterm/silent" TargetMode="External"/><Relationship Id="rId15" Type="http://schemas.openxmlformats.org/officeDocument/2006/relationships/hyperlink" Target="http://digitalcollections.sjlibrary.org/cdm/search/searchterm/Street" TargetMode="External"/><Relationship Id="rId10" Type="http://schemas.openxmlformats.org/officeDocument/2006/relationships/hyperlink" Target="http://digitalcollections.sjlibrary.org/cdm/search/searchterm/against" TargetMode="External"/><Relationship Id="rId19" Type="http://schemas.openxmlformats.org/officeDocument/2006/relationships/image" Target="../media/image10.jpeg"/><Relationship Id="rId4" Type="http://schemas.openxmlformats.org/officeDocument/2006/relationships/hyperlink" Target="http://digitalcollections.sjlibrary.org/cdm/search/searchterm/women" TargetMode="External"/><Relationship Id="rId9" Type="http://schemas.openxmlformats.org/officeDocument/2006/relationships/hyperlink" Target="http://digitalcollections.sjlibrary.org/cdm/search/searchterm/signs" TargetMode="External"/><Relationship Id="rId14" Type="http://schemas.openxmlformats.org/officeDocument/2006/relationships/hyperlink" Target="http://digitalcollections.sjlibrary.org/cdm/search/searchterm/Second"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stripes.com/news/special-reports/vietnam-stories/1967/love-protest-music-and-madness-1.495402" TargetMode="External"/><Relationship Id="rId2" Type="http://schemas.openxmlformats.org/officeDocument/2006/relationships/image" Target="../media/image11.tif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CDC6C-1E74-F146-B66E-4D3243A3CBCA}"/>
              </a:ext>
            </a:extLst>
          </p:cNvPr>
          <p:cNvSpPr>
            <a:spLocks noGrp="1"/>
          </p:cNvSpPr>
          <p:nvPr>
            <p:ph type="ctrTitle"/>
          </p:nvPr>
        </p:nvSpPr>
        <p:spPr/>
        <p:txBody>
          <a:bodyPr/>
          <a:lstStyle/>
          <a:p>
            <a:r>
              <a:rPr lang="en-US" dirty="0"/>
              <a:t>Gender, sex and service in Vietnam</a:t>
            </a:r>
          </a:p>
        </p:txBody>
      </p:sp>
      <p:sp>
        <p:nvSpPr>
          <p:cNvPr id="3" name="Subtitle 2">
            <a:extLst>
              <a:ext uri="{FF2B5EF4-FFF2-40B4-BE49-F238E27FC236}">
                <a16:creationId xmlns:a16="http://schemas.microsoft.com/office/drawing/2014/main" id="{813C0817-3D86-3441-87B3-FFA2ED8BEA05}"/>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6575491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EE8ABBE-4CF7-AC4A-B82B-AEB6ED832B10}"/>
              </a:ext>
            </a:extLst>
          </p:cNvPr>
          <p:cNvSpPr>
            <a:spLocks noGrp="1"/>
          </p:cNvSpPr>
          <p:nvPr>
            <p:ph type="title" idx="4294967295"/>
          </p:nvPr>
        </p:nvSpPr>
        <p:spPr>
          <a:xfrm>
            <a:off x="219919" y="405979"/>
            <a:ext cx="10741306" cy="708025"/>
          </a:xfrm>
        </p:spPr>
        <p:txBody>
          <a:bodyPr/>
          <a:lstStyle/>
          <a:p>
            <a:r>
              <a:rPr lang="en-US" sz="3200" b="1" dirty="0">
                <a:solidFill>
                  <a:srgbClr val="FF0000"/>
                </a:solidFill>
              </a:rPr>
              <a:t>The feminization of nursing and a recruitment crisis</a:t>
            </a:r>
          </a:p>
        </p:txBody>
      </p:sp>
      <p:sp>
        <p:nvSpPr>
          <p:cNvPr id="5" name="Content Placeholder 4">
            <a:extLst>
              <a:ext uri="{FF2B5EF4-FFF2-40B4-BE49-F238E27FC236}">
                <a16:creationId xmlns:a16="http://schemas.microsoft.com/office/drawing/2014/main" id="{913DB91A-FED9-7F42-8371-688FEEB55E8B}"/>
              </a:ext>
            </a:extLst>
          </p:cNvPr>
          <p:cNvSpPr>
            <a:spLocks noGrp="1"/>
          </p:cNvSpPr>
          <p:nvPr>
            <p:ph idx="4294967295"/>
          </p:nvPr>
        </p:nvSpPr>
        <p:spPr>
          <a:xfrm>
            <a:off x="127321" y="1114004"/>
            <a:ext cx="11100122" cy="5429148"/>
          </a:xfrm>
        </p:spPr>
        <p:txBody>
          <a:bodyPr>
            <a:normAutofit lnSpcReduction="10000"/>
          </a:bodyPr>
          <a:lstStyle/>
          <a:p>
            <a:r>
              <a:rPr lang="en-US" dirty="0"/>
              <a:t>Late c19: nursing formalized and feminized as a profession. Why? With what results?</a:t>
            </a:r>
          </a:p>
          <a:p>
            <a:r>
              <a:rPr lang="en-US" dirty="0"/>
              <a:t>1950s-70s: about 1% of nurses in US were men, mostly working in Psychiatry &amp; Urology</a:t>
            </a:r>
          </a:p>
          <a:p>
            <a:r>
              <a:rPr lang="en-US" dirty="0"/>
              <a:t>1901: </a:t>
            </a:r>
            <a:r>
              <a:rPr lang="en-US" dirty="0">
                <a:solidFill>
                  <a:srgbClr val="FF0000"/>
                </a:solidFill>
              </a:rPr>
              <a:t>Army Nurse Corps </a:t>
            </a:r>
            <a:r>
              <a:rPr lang="en-US" dirty="0"/>
              <a:t>(ANC) founded, an </a:t>
            </a:r>
            <a:r>
              <a:rPr lang="en-US" dirty="0">
                <a:solidFill>
                  <a:srgbClr val="FF0000"/>
                </a:solidFill>
              </a:rPr>
              <a:t>all-female force of single women</a:t>
            </a:r>
          </a:p>
          <a:p>
            <a:r>
              <a:rPr lang="en-US" dirty="0"/>
              <a:t>WWII: ANC rules relaxed, permitting married women to join “for the duration”</a:t>
            </a:r>
          </a:p>
          <a:p>
            <a:r>
              <a:rPr lang="en-US" dirty="0">
                <a:solidFill>
                  <a:srgbClr val="FF0000"/>
                </a:solidFill>
              </a:rPr>
              <a:t>1947: Army-Navy Nurse Act </a:t>
            </a:r>
            <a:r>
              <a:rPr lang="en-US" dirty="0"/>
              <a:t>granted nurses permanent military rank/integration into the Regular Army. But applicants to the RA </a:t>
            </a:r>
            <a:r>
              <a:rPr lang="en-US" dirty="0">
                <a:solidFill>
                  <a:srgbClr val="FF0000"/>
                </a:solidFill>
              </a:rPr>
              <a:t>could not be married </a:t>
            </a:r>
            <a:r>
              <a:rPr lang="en-US" dirty="0"/>
              <a:t>or have children</a:t>
            </a:r>
          </a:p>
          <a:p>
            <a:r>
              <a:rPr lang="en-US" dirty="0">
                <a:solidFill>
                  <a:srgbClr val="FF0000"/>
                </a:solidFill>
              </a:rPr>
              <a:t>1955: ANC open to male nurses</a:t>
            </a:r>
            <a:r>
              <a:rPr lang="en-US" dirty="0"/>
              <a:t>– who </a:t>
            </a:r>
            <a:r>
              <a:rPr lang="en-US" i="1" dirty="0"/>
              <a:t>could </a:t>
            </a:r>
            <a:r>
              <a:rPr lang="en-US" dirty="0"/>
              <a:t>be married. ANC hoping to dispel innuendo re male nurses’ presumed sexual orientation. By 1966, 20.2% of ANC personnel were men.</a:t>
            </a:r>
          </a:p>
          <a:p>
            <a:r>
              <a:rPr lang="en-US" dirty="0"/>
              <a:t>1964: Army permitted </a:t>
            </a:r>
            <a:r>
              <a:rPr lang="en-US" dirty="0">
                <a:solidFill>
                  <a:srgbClr val="FF0000"/>
                </a:solidFill>
              </a:rPr>
              <a:t>married</a:t>
            </a:r>
            <a:r>
              <a:rPr lang="en-US" dirty="0"/>
              <a:t> women to join RA</a:t>
            </a:r>
          </a:p>
          <a:p>
            <a:r>
              <a:rPr lang="en-US" dirty="0"/>
              <a:t>1967: 24% women in ANC married</a:t>
            </a:r>
          </a:p>
          <a:p>
            <a:r>
              <a:rPr lang="en-US" dirty="0"/>
              <a:t>NB: Vietnam the first war in which </a:t>
            </a:r>
            <a:r>
              <a:rPr lang="en-US" dirty="0">
                <a:solidFill>
                  <a:srgbClr val="FF0000"/>
                </a:solidFill>
              </a:rPr>
              <a:t>pregnancy</a:t>
            </a:r>
            <a:r>
              <a:rPr lang="en-US" dirty="0"/>
              <a:t> was not automatic grounds for discharge</a:t>
            </a:r>
          </a:p>
          <a:p>
            <a:r>
              <a:rPr lang="en-US" dirty="0"/>
              <a:t>Also the army’s effort to assign married couples to the same theatre</a:t>
            </a:r>
          </a:p>
          <a:p>
            <a:r>
              <a:rPr lang="en-US" dirty="0"/>
              <a:t>BUT the ANC faces a </a:t>
            </a:r>
            <a:r>
              <a:rPr lang="en-US" dirty="0">
                <a:solidFill>
                  <a:srgbClr val="FF0000"/>
                </a:solidFill>
              </a:rPr>
              <a:t>recruitment crisis in the 1960s</a:t>
            </a:r>
          </a:p>
          <a:p>
            <a:r>
              <a:rPr lang="en-US" dirty="0"/>
              <a:t>Women’s educational and professional horizons broadening</a:t>
            </a:r>
          </a:p>
          <a:p>
            <a:r>
              <a:rPr lang="en-US" dirty="0"/>
              <a:t>War’s unpopularity. No draft for women. Insufficient male nurses to be drafted</a:t>
            </a:r>
          </a:p>
          <a:p>
            <a:endParaRPr lang="en-US" dirty="0"/>
          </a:p>
          <a:p>
            <a:endParaRPr lang="en-US" dirty="0"/>
          </a:p>
        </p:txBody>
      </p:sp>
    </p:spTree>
    <p:extLst>
      <p:ext uri="{BB962C8B-B14F-4D97-AF65-F5344CB8AC3E}">
        <p14:creationId xmlns:p14="http://schemas.microsoft.com/office/powerpoint/2010/main" val="2559324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A31B8A2-A966-9442-B102-0E7D94DF0EFC}"/>
              </a:ext>
            </a:extLst>
          </p:cNvPr>
          <p:cNvSpPr>
            <a:spLocks noGrp="1"/>
          </p:cNvSpPr>
          <p:nvPr>
            <p:ph type="title" idx="4294967295"/>
          </p:nvPr>
        </p:nvSpPr>
        <p:spPr>
          <a:xfrm>
            <a:off x="404539" y="240758"/>
            <a:ext cx="10498813" cy="703262"/>
          </a:xfrm>
        </p:spPr>
        <p:txBody>
          <a:bodyPr/>
          <a:lstStyle/>
          <a:p>
            <a:r>
              <a:rPr lang="en-US" i="1" dirty="0">
                <a:solidFill>
                  <a:srgbClr val="FF0000"/>
                </a:solidFill>
              </a:rPr>
              <a:t>The Army Nurse: Soldier of Mercy </a:t>
            </a:r>
            <a:r>
              <a:rPr lang="en-US" dirty="0">
                <a:solidFill>
                  <a:srgbClr val="FF0000"/>
                </a:solidFill>
              </a:rPr>
              <a:t>(1965)</a:t>
            </a:r>
          </a:p>
        </p:txBody>
      </p:sp>
      <p:sp>
        <p:nvSpPr>
          <p:cNvPr id="7" name="Rectangle 6">
            <a:extLst>
              <a:ext uri="{FF2B5EF4-FFF2-40B4-BE49-F238E27FC236}">
                <a16:creationId xmlns:a16="http://schemas.microsoft.com/office/drawing/2014/main" id="{35C0A295-2423-7041-805B-E5455C2CE396}"/>
              </a:ext>
            </a:extLst>
          </p:cNvPr>
          <p:cNvSpPr/>
          <p:nvPr/>
        </p:nvSpPr>
        <p:spPr>
          <a:xfrm>
            <a:off x="571017" y="5934670"/>
            <a:ext cx="9676435" cy="923330"/>
          </a:xfrm>
          <a:prstGeom prst="rect">
            <a:avLst/>
          </a:prstGeom>
        </p:spPr>
        <p:txBody>
          <a:bodyPr wrap="square">
            <a:spAutoFit/>
          </a:bodyPr>
          <a:lstStyle/>
          <a:p>
            <a:endParaRPr lang="en-US" dirty="0">
              <a:hlinkClick r:id="rId2"/>
            </a:endParaRPr>
          </a:p>
          <a:p>
            <a:r>
              <a:rPr lang="en-US" dirty="0">
                <a:hlinkClick r:id="rId2"/>
              </a:rPr>
              <a:t>https://www.c-span.org/video/?459918-2/the-army-nurse-soldier-mercy</a:t>
            </a:r>
            <a:endParaRPr lang="en-US" dirty="0"/>
          </a:p>
          <a:p>
            <a:endParaRPr lang="en-US" dirty="0"/>
          </a:p>
        </p:txBody>
      </p:sp>
      <p:pic>
        <p:nvPicPr>
          <p:cNvPr id="8" name="Picture 7">
            <a:extLst>
              <a:ext uri="{FF2B5EF4-FFF2-40B4-BE49-F238E27FC236}">
                <a16:creationId xmlns:a16="http://schemas.microsoft.com/office/drawing/2014/main" id="{950B442F-7556-FA49-862C-1B77C9D1ACD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017" y="1116903"/>
            <a:ext cx="8491959" cy="4776727"/>
          </a:xfrm>
          <a:prstGeom prst="rect">
            <a:avLst/>
          </a:prstGeom>
        </p:spPr>
      </p:pic>
      <p:sp>
        <p:nvSpPr>
          <p:cNvPr id="9" name="TextBox 8">
            <a:extLst>
              <a:ext uri="{FF2B5EF4-FFF2-40B4-BE49-F238E27FC236}">
                <a16:creationId xmlns:a16="http://schemas.microsoft.com/office/drawing/2014/main" id="{2BD851A7-2974-7645-8BB2-C262B77AB21A}"/>
              </a:ext>
            </a:extLst>
          </p:cNvPr>
          <p:cNvSpPr txBox="1"/>
          <p:nvPr/>
        </p:nvSpPr>
        <p:spPr>
          <a:xfrm>
            <a:off x="9259747" y="5247299"/>
            <a:ext cx="2425664" cy="646331"/>
          </a:xfrm>
          <a:prstGeom prst="rect">
            <a:avLst/>
          </a:prstGeom>
          <a:noFill/>
        </p:spPr>
        <p:txBody>
          <a:bodyPr wrap="none" rtlCol="0">
            <a:spAutoFit/>
          </a:bodyPr>
          <a:lstStyle/>
          <a:p>
            <a:r>
              <a:rPr lang="en-US" dirty="0"/>
              <a:t>Watch the half-hour</a:t>
            </a:r>
          </a:p>
          <a:p>
            <a:r>
              <a:rPr lang="en-US" dirty="0"/>
              <a:t>film</a:t>
            </a:r>
          </a:p>
        </p:txBody>
      </p:sp>
      <p:sp>
        <p:nvSpPr>
          <p:cNvPr id="10" name="TextBox 9">
            <a:extLst>
              <a:ext uri="{FF2B5EF4-FFF2-40B4-BE49-F238E27FC236}">
                <a16:creationId xmlns:a16="http://schemas.microsoft.com/office/drawing/2014/main" id="{F3613C27-E6B3-4F43-B31D-EC3B8BEE9E81}"/>
              </a:ext>
            </a:extLst>
          </p:cNvPr>
          <p:cNvSpPr txBox="1"/>
          <p:nvPr/>
        </p:nvSpPr>
        <p:spPr>
          <a:xfrm>
            <a:off x="9259747" y="2218496"/>
            <a:ext cx="1818126" cy="1754326"/>
          </a:xfrm>
          <a:prstGeom prst="rect">
            <a:avLst/>
          </a:prstGeom>
          <a:noFill/>
        </p:spPr>
        <p:txBody>
          <a:bodyPr wrap="none" rtlCol="0">
            <a:spAutoFit/>
          </a:bodyPr>
          <a:lstStyle/>
          <a:p>
            <a:r>
              <a:rPr lang="en-US" dirty="0"/>
              <a:t>“Operation</a:t>
            </a:r>
          </a:p>
          <a:p>
            <a:r>
              <a:rPr lang="en-US" dirty="0"/>
              <a:t>Nightingale”—</a:t>
            </a:r>
          </a:p>
          <a:p>
            <a:r>
              <a:rPr lang="en-US" dirty="0"/>
              <a:t>a recruitment</a:t>
            </a:r>
          </a:p>
          <a:p>
            <a:r>
              <a:rPr lang="en-US" dirty="0"/>
              <a:t>drive—</a:t>
            </a:r>
          </a:p>
          <a:p>
            <a:r>
              <a:rPr lang="en-US" dirty="0"/>
              <a:t>launched </a:t>
            </a:r>
          </a:p>
          <a:p>
            <a:r>
              <a:rPr lang="en-US" dirty="0"/>
              <a:t>1963</a:t>
            </a:r>
          </a:p>
        </p:txBody>
      </p:sp>
    </p:spTree>
    <p:extLst>
      <p:ext uri="{BB962C8B-B14F-4D97-AF65-F5344CB8AC3E}">
        <p14:creationId xmlns:p14="http://schemas.microsoft.com/office/powerpoint/2010/main" val="2013883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D3916-2473-194F-B1FC-7D4B225C1A6A}"/>
              </a:ext>
            </a:extLst>
          </p:cNvPr>
          <p:cNvSpPr>
            <a:spLocks noGrp="1"/>
          </p:cNvSpPr>
          <p:nvPr>
            <p:ph type="title" idx="4294967295"/>
          </p:nvPr>
        </p:nvSpPr>
        <p:spPr>
          <a:xfrm>
            <a:off x="208344" y="242062"/>
            <a:ext cx="8824913" cy="708025"/>
          </a:xfrm>
        </p:spPr>
        <p:txBody>
          <a:bodyPr/>
          <a:lstStyle/>
          <a:p>
            <a:r>
              <a:rPr lang="en-US" b="1" dirty="0">
                <a:solidFill>
                  <a:srgbClr val="FF0000"/>
                </a:solidFill>
              </a:rPr>
              <a:t>Women’s motivations for enlistment</a:t>
            </a:r>
          </a:p>
        </p:txBody>
      </p:sp>
      <p:sp>
        <p:nvSpPr>
          <p:cNvPr id="5" name="Content Placeholder 4">
            <a:extLst>
              <a:ext uri="{FF2B5EF4-FFF2-40B4-BE49-F238E27FC236}">
                <a16:creationId xmlns:a16="http://schemas.microsoft.com/office/drawing/2014/main" id="{738BEF50-FD28-AA48-A024-3E3A400D0834}"/>
              </a:ext>
            </a:extLst>
          </p:cNvPr>
          <p:cNvSpPr>
            <a:spLocks noGrp="1"/>
          </p:cNvSpPr>
          <p:nvPr>
            <p:ph idx="4294967295"/>
          </p:nvPr>
        </p:nvSpPr>
        <p:spPr>
          <a:xfrm>
            <a:off x="300942" y="1699258"/>
            <a:ext cx="9201873" cy="4940156"/>
          </a:xfrm>
        </p:spPr>
        <p:txBody>
          <a:bodyPr/>
          <a:lstStyle/>
          <a:p>
            <a:r>
              <a:rPr lang="en-US" dirty="0"/>
              <a:t>Patriotism– desire to serve their country/aid American soldiers</a:t>
            </a:r>
          </a:p>
          <a:p>
            <a:r>
              <a:rPr lang="en-US" dirty="0"/>
              <a:t>Familial reasons– fathers had served in WWII</a:t>
            </a:r>
          </a:p>
          <a:p>
            <a:r>
              <a:rPr lang="en-US" dirty="0"/>
              <a:t>Brother(s) drafted– “unfairness” of gendered civic obligations</a:t>
            </a:r>
          </a:p>
          <a:p>
            <a:r>
              <a:rPr lang="en-US" dirty="0"/>
              <a:t>Material incentives– army pays for nursing education</a:t>
            </a:r>
          </a:p>
          <a:p>
            <a:r>
              <a:rPr lang="en-US" dirty="0"/>
              <a:t>A “ticket out” of small town life/rural communities</a:t>
            </a:r>
          </a:p>
          <a:p>
            <a:r>
              <a:rPr lang="en-US" dirty="0"/>
              <a:t>Desire to lead a non-traditional life, not defined by marriage</a:t>
            </a:r>
          </a:p>
          <a:p>
            <a:r>
              <a:rPr lang="en-US" dirty="0"/>
              <a:t>Some women recruits actively sought assignment to VN</a:t>
            </a:r>
          </a:p>
          <a:p>
            <a:r>
              <a:rPr lang="en-US" dirty="0"/>
              <a:t>Others hoped for “travel and adventure” but not in a war zone</a:t>
            </a:r>
          </a:p>
          <a:p>
            <a:endParaRPr lang="en-US" dirty="0"/>
          </a:p>
        </p:txBody>
      </p:sp>
      <p:pic>
        <p:nvPicPr>
          <p:cNvPr id="3" name="Picture 2">
            <a:extLst>
              <a:ext uri="{FF2B5EF4-FFF2-40B4-BE49-F238E27FC236}">
                <a16:creationId xmlns:a16="http://schemas.microsoft.com/office/drawing/2014/main" id="{6C4581F1-6C86-194B-8D35-ACE70826D786}"/>
              </a:ext>
            </a:extLst>
          </p:cNvPr>
          <p:cNvPicPr>
            <a:picLocks noChangeAspect="1"/>
          </p:cNvPicPr>
          <p:nvPr/>
        </p:nvPicPr>
        <p:blipFill>
          <a:blip r:embed="rId2"/>
          <a:stretch>
            <a:fillRect/>
          </a:stretch>
        </p:blipFill>
        <p:spPr>
          <a:xfrm>
            <a:off x="7917084" y="944020"/>
            <a:ext cx="4085863" cy="5107328"/>
          </a:xfrm>
          <a:prstGeom prst="rect">
            <a:avLst/>
          </a:prstGeom>
        </p:spPr>
      </p:pic>
      <p:sp>
        <p:nvSpPr>
          <p:cNvPr id="4" name="Rectangle 3">
            <a:extLst>
              <a:ext uri="{FF2B5EF4-FFF2-40B4-BE49-F238E27FC236}">
                <a16:creationId xmlns:a16="http://schemas.microsoft.com/office/drawing/2014/main" id="{2E4FBB59-01DB-F24C-B6EF-CF6768AFA900}"/>
              </a:ext>
            </a:extLst>
          </p:cNvPr>
          <p:cNvSpPr/>
          <p:nvPr/>
        </p:nvSpPr>
        <p:spPr>
          <a:xfrm>
            <a:off x="7122289" y="6212452"/>
            <a:ext cx="6096000" cy="461665"/>
          </a:xfrm>
          <a:prstGeom prst="rect">
            <a:avLst/>
          </a:prstGeom>
        </p:spPr>
        <p:txBody>
          <a:bodyPr>
            <a:spAutoFit/>
          </a:bodyPr>
          <a:lstStyle/>
          <a:p>
            <a:r>
              <a:rPr lang="en-US" sz="1200" dirty="0">
                <a:hlinkClick r:id="rId3"/>
              </a:rPr>
              <a:t>https://www.westvirginiastatecouncil.com/woman-vets-page.html</a:t>
            </a:r>
            <a:endParaRPr lang="en-US" sz="1200" dirty="0"/>
          </a:p>
          <a:p>
            <a:endParaRPr lang="en-US" sz="1200" dirty="0"/>
          </a:p>
        </p:txBody>
      </p:sp>
    </p:spTree>
    <p:extLst>
      <p:ext uri="{BB962C8B-B14F-4D97-AF65-F5344CB8AC3E}">
        <p14:creationId xmlns:p14="http://schemas.microsoft.com/office/powerpoint/2010/main" val="4215297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7B3E9C8-5D73-244C-B1EB-77BC19025870}"/>
              </a:ext>
            </a:extLst>
          </p:cNvPr>
          <p:cNvPicPr>
            <a:picLocks noChangeAspect="1"/>
          </p:cNvPicPr>
          <p:nvPr/>
        </p:nvPicPr>
        <p:blipFill>
          <a:blip r:embed="rId2"/>
          <a:stretch>
            <a:fillRect/>
          </a:stretch>
        </p:blipFill>
        <p:spPr>
          <a:xfrm>
            <a:off x="201593" y="867044"/>
            <a:ext cx="10129850" cy="3091497"/>
          </a:xfrm>
          <a:prstGeom prst="rect">
            <a:avLst/>
          </a:prstGeom>
        </p:spPr>
      </p:pic>
      <p:sp>
        <p:nvSpPr>
          <p:cNvPr id="3" name="TextBox 2">
            <a:extLst>
              <a:ext uri="{FF2B5EF4-FFF2-40B4-BE49-F238E27FC236}">
                <a16:creationId xmlns:a16="http://schemas.microsoft.com/office/drawing/2014/main" id="{A69F35AB-51DB-DA4A-AAFA-D4F6457E878F}"/>
              </a:ext>
            </a:extLst>
          </p:cNvPr>
          <p:cNvSpPr txBox="1"/>
          <p:nvPr/>
        </p:nvSpPr>
        <p:spPr>
          <a:xfrm>
            <a:off x="201593" y="231494"/>
            <a:ext cx="5718232" cy="461665"/>
          </a:xfrm>
          <a:prstGeom prst="rect">
            <a:avLst/>
          </a:prstGeom>
          <a:noFill/>
        </p:spPr>
        <p:txBody>
          <a:bodyPr wrap="none" rtlCol="0">
            <a:spAutoFit/>
          </a:bodyPr>
          <a:lstStyle/>
          <a:p>
            <a:r>
              <a:rPr lang="en-US" sz="2400" b="1" dirty="0">
                <a:solidFill>
                  <a:srgbClr val="FF0000"/>
                </a:solidFill>
              </a:rPr>
              <a:t>ANC Basic Training, Fort Sam Houston</a:t>
            </a:r>
          </a:p>
        </p:txBody>
      </p:sp>
      <p:sp>
        <p:nvSpPr>
          <p:cNvPr id="4" name="Rectangle 3">
            <a:extLst>
              <a:ext uri="{FF2B5EF4-FFF2-40B4-BE49-F238E27FC236}">
                <a16:creationId xmlns:a16="http://schemas.microsoft.com/office/drawing/2014/main" id="{1758E08C-5BBD-504A-84FB-168C8952745E}"/>
              </a:ext>
            </a:extLst>
          </p:cNvPr>
          <p:cNvSpPr/>
          <p:nvPr/>
        </p:nvSpPr>
        <p:spPr>
          <a:xfrm>
            <a:off x="201593" y="6211669"/>
            <a:ext cx="6096000" cy="646331"/>
          </a:xfrm>
          <a:prstGeom prst="rect">
            <a:avLst/>
          </a:prstGeom>
        </p:spPr>
        <p:txBody>
          <a:bodyPr>
            <a:spAutoFit/>
          </a:bodyPr>
          <a:lstStyle/>
          <a:p>
            <a:r>
              <a:rPr lang="en-US" sz="1200" dirty="0">
                <a:hlinkClick r:id="rId3"/>
              </a:rPr>
              <a:t>http://www.usmilitariaforum.com/forums/index.php?/topic/20252-womens-uniforms-in-vietnam-photos/</a:t>
            </a:r>
            <a:endParaRPr lang="en-US" sz="1200" dirty="0"/>
          </a:p>
          <a:p>
            <a:endParaRPr lang="en-US" sz="1200" dirty="0"/>
          </a:p>
        </p:txBody>
      </p:sp>
      <p:pic>
        <p:nvPicPr>
          <p:cNvPr id="5" name="Picture 4">
            <a:extLst>
              <a:ext uri="{FF2B5EF4-FFF2-40B4-BE49-F238E27FC236}">
                <a16:creationId xmlns:a16="http://schemas.microsoft.com/office/drawing/2014/main" id="{F09AE229-C6CC-7C48-8A8B-C53DF09760C6}"/>
              </a:ext>
            </a:extLst>
          </p:cNvPr>
          <p:cNvPicPr>
            <a:picLocks noChangeAspect="1"/>
          </p:cNvPicPr>
          <p:nvPr/>
        </p:nvPicPr>
        <p:blipFill>
          <a:blip r:embed="rId4"/>
          <a:stretch>
            <a:fillRect/>
          </a:stretch>
        </p:blipFill>
        <p:spPr>
          <a:xfrm>
            <a:off x="7130006" y="3333352"/>
            <a:ext cx="5061994" cy="3524648"/>
          </a:xfrm>
          <a:prstGeom prst="rect">
            <a:avLst/>
          </a:prstGeom>
        </p:spPr>
      </p:pic>
      <p:sp>
        <p:nvSpPr>
          <p:cNvPr id="6" name="TextBox 5">
            <a:extLst>
              <a:ext uri="{FF2B5EF4-FFF2-40B4-BE49-F238E27FC236}">
                <a16:creationId xmlns:a16="http://schemas.microsoft.com/office/drawing/2014/main" id="{2313350C-B5E7-F049-9550-88179EDE8A7B}"/>
              </a:ext>
            </a:extLst>
          </p:cNvPr>
          <p:cNvSpPr txBox="1"/>
          <p:nvPr/>
        </p:nvSpPr>
        <p:spPr>
          <a:xfrm>
            <a:off x="133325" y="3958541"/>
            <a:ext cx="6996682" cy="2031325"/>
          </a:xfrm>
          <a:prstGeom prst="rect">
            <a:avLst/>
          </a:prstGeom>
          <a:noFill/>
        </p:spPr>
        <p:txBody>
          <a:bodyPr wrap="square" rtlCol="0">
            <a:spAutoFit/>
          </a:bodyPr>
          <a:lstStyle/>
          <a:p>
            <a:r>
              <a:rPr lang="en-US" dirty="0"/>
              <a:t>During basic training women nurses were introduced to field</a:t>
            </a:r>
          </a:p>
          <a:p>
            <a:r>
              <a:rPr lang="en-US" dirty="0"/>
              <a:t>medicine; military rank and insignia; marching and drill;</a:t>
            </a:r>
          </a:p>
          <a:p>
            <a:r>
              <a:rPr lang="en-US" dirty="0"/>
              <a:t>map reading and orienteering—</a:t>
            </a:r>
          </a:p>
          <a:p>
            <a:r>
              <a:rPr lang="en-US" dirty="0"/>
              <a:t>BUT women received only 3 hours of weapons training, which didn’t always involve actually firing a weapon. </a:t>
            </a:r>
          </a:p>
          <a:p>
            <a:r>
              <a:rPr lang="en-US" dirty="0"/>
              <a:t>Male recruits received 22 hours of weapons training, </a:t>
            </a:r>
          </a:p>
          <a:p>
            <a:r>
              <a:rPr lang="en-US" dirty="0"/>
              <a:t>learned to fire rifles, and practiced combat maneuvers.</a:t>
            </a:r>
          </a:p>
        </p:txBody>
      </p:sp>
    </p:spTree>
    <p:extLst>
      <p:ext uri="{BB962C8B-B14F-4D97-AF65-F5344CB8AC3E}">
        <p14:creationId xmlns:p14="http://schemas.microsoft.com/office/powerpoint/2010/main" val="35078844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3416D-E412-F444-B113-E1239BB1E57E}"/>
              </a:ext>
            </a:extLst>
          </p:cNvPr>
          <p:cNvSpPr>
            <a:spLocks noGrp="1"/>
          </p:cNvSpPr>
          <p:nvPr>
            <p:ph type="title"/>
          </p:nvPr>
        </p:nvSpPr>
        <p:spPr/>
        <p:txBody>
          <a:bodyPr/>
          <a:lstStyle/>
          <a:p>
            <a:r>
              <a:rPr lang="en-US" dirty="0"/>
              <a:t>“In country”</a:t>
            </a:r>
          </a:p>
        </p:txBody>
      </p:sp>
      <p:sp>
        <p:nvSpPr>
          <p:cNvPr id="3" name="Text Placeholder 2">
            <a:extLst>
              <a:ext uri="{FF2B5EF4-FFF2-40B4-BE49-F238E27FC236}">
                <a16:creationId xmlns:a16="http://schemas.microsoft.com/office/drawing/2014/main" id="{F48991E9-5505-6443-B33A-C674E52ACFCA}"/>
              </a:ext>
            </a:extLst>
          </p:cNvPr>
          <p:cNvSpPr>
            <a:spLocks noGrp="1"/>
          </p:cNvSpPr>
          <p:nvPr>
            <p:ph type="body" idx="1"/>
          </p:nvPr>
        </p:nvSpPr>
        <p:spPr/>
        <p:txBody>
          <a:bodyPr/>
          <a:lstStyle/>
          <a:p>
            <a:r>
              <a:rPr lang="en-US" dirty="0"/>
              <a:t>American women in uniform in Vietnam</a:t>
            </a:r>
          </a:p>
        </p:txBody>
      </p:sp>
    </p:spTree>
    <p:extLst>
      <p:ext uri="{BB962C8B-B14F-4D97-AF65-F5344CB8AC3E}">
        <p14:creationId xmlns:p14="http://schemas.microsoft.com/office/powerpoint/2010/main" val="32717516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956EA72-AB74-5F49-840D-5BE710B0311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0353" y="0"/>
            <a:ext cx="8866909" cy="6858000"/>
          </a:xfrm>
          <a:prstGeom prst="rect">
            <a:avLst/>
          </a:prstGeom>
        </p:spPr>
      </p:pic>
      <p:sp>
        <p:nvSpPr>
          <p:cNvPr id="3" name="Rectangle 2">
            <a:extLst>
              <a:ext uri="{FF2B5EF4-FFF2-40B4-BE49-F238E27FC236}">
                <a16:creationId xmlns:a16="http://schemas.microsoft.com/office/drawing/2014/main" id="{874F0E63-2195-8147-8CCA-E7977DC1C2CC}"/>
              </a:ext>
            </a:extLst>
          </p:cNvPr>
          <p:cNvSpPr/>
          <p:nvPr/>
        </p:nvSpPr>
        <p:spPr>
          <a:xfrm>
            <a:off x="9340419" y="3823466"/>
            <a:ext cx="2851581" cy="1754326"/>
          </a:xfrm>
          <a:prstGeom prst="rect">
            <a:avLst/>
          </a:prstGeom>
        </p:spPr>
        <p:txBody>
          <a:bodyPr wrap="square">
            <a:spAutoFit/>
          </a:bodyPr>
          <a:lstStyle/>
          <a:p>
            <a:r>
              <a:rPr lang="en-GB" dirty="0">
                <a:solidFill>
                  <a:srgbClr val="666666"/>
                </a:solidFill>
                <a:latin typeface="nyt-imperial"/>
              </a:rPr>
              <a:t>Nurses with wounded American soldiers as they prepare to depart from Vietnam.</a:t>
            </a:r>
          </a:p>
          <a:p>
            <a:r>
              <a:rPr lang="en-GB" dirty="0">
                <a:solidFill>
                  <a:srgbClr val="888888"/>
                </a:solidFill>
                <a:latin typeface="inherit"/>
              </a:rPr>
              <a:t>Credit. </a:t>
            </a:r>
            <a:r>
              <a:rPr lang="en-GB" dirty="0" err="1">
                <a:solidFill>
                  <a:srgbClr val="888888"/>
                </a:solidFill>
                <a:latin typeface="inherit"/>
              </a:rPr>
              <a:t>Bettman</a:t>
            </a:r>
            <a:r>
              <a:rPr lang="en-GB" dirty="0">
                <a:solidFill>
                  <a:srgbClr val="888888"/>
                </a:solidFill>
                <a:latin typeface="inherit"/>
              </a:rPr>
              <a:t>, via Getty Images</a:t>
            </a:r>
            <a:endParaRPr lang="en-US" dirty="0"/>
          </a:p>
        </p:txBody>
      </p:sp>
      <p:sp>
        <p:nvSpPr>
          <p:cNvPr id="4" name="Rectangle 3">
            <a:extLst>
              <a:ext uri="{FF2B5EF4-FFF2-40B4-BE49-F238E27FC236}">
                <a16:creationId xmlns:a16="http://schemas.microsoft.com/office/drawing/2014/main" id="{43BE3C54-7872-3346-A166-785A2DB836A6}"/>
              </a:ext>
            </a:extLst>
          </p:cNvPr>
          <p:cNvSpPr/>
          <p:nvPr/>
        </p:nvSpPr>
        <p:spPr>
          <a:xfrm>
            <a:off x="3020992" y="6211669"/>
            <a:ext cx="9171008" cy="923330"/>
          </a:xfrm>
          <a:prstGeom prst="rect">
            <a:avLst/>
          </a:prstGeom>
        </p:spPr>
        <p:txBody>
          <a:bodyPr wrap="square">
            <a:spAutoFit/>
          </a:bodyPr>
          <a:lstStyle/>
          <a:p>
            <a:r>
              <a:rPr lang="en-US" dirty="0">
                <a:hlinkClick r:id="rId3"/>
              </a:rPr>
              <a:t>https://www.nytimes.com/2017/01/31/opinion/combat-nurses-and-donut-dollies.html</a:t>
            </a:r>
            <a:endParaRPr lang="en-US" dirty="0"/>
          </a:p>
          <a:p>
            <a:endParaRPr lang="en-US" dirty="0"/>
          </a:p>
        </p:txBody>
      </p:sp>
    </p:spTree>
    <p:extLst>
      <p:ext uri="{BB962C8B-B14F-4D97-AF65-F5344CB8AC3E}">
        <p14:creationId xmlns:p14="http://schemas.microsoft.com/office/powerpoint/2010/main" val="641854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6611800-1A29-9F42-89AF-555212FC4CF8}"/>
              </a:ext>
            </a:extLst>
          </p:cNvPr>
          <p:cNvSpPr/>
          <p:nvPr/>
        </p:nvSpPr>
        <p:spPr>
          <a:xfrm>
            <a:off x="115748" y="6438946"/>
            <a:ext cx="6006190" cy="646331"/>
          </a:xfrm>
          <a:prstGeom prst="rect">
            <a:avLst/>
          </a:prstGeom>
        </p:spPr>
        <p:txBody>
          <a:bodyPr wrap="square">
            <a:spAutoFit/>
          </a:bodyPr>
          <a:lstStyle/>
          <a:p>
            <a:r>
              <a:rPr lang="en-US" dirty="0">
                <a:hlinkClick r:id="rId2"/>
              </a:rPr>
              <a:t>https://www.vietnam.ttu.edu/exhibits/nurses/</a:t>
            </a:r>
            <a:endParaRPr lang="en-US" dirty="0"/>
          </a:p>
          <a:p>
            <a:endParaRPr lang="en-US" dirty="0"/>
          </a:p>
        </p:txBody>
      </p:sp>
      <p:pic>
        <p:nvPicPr>
          <p:cNvPr id="3" name="Picture 2">
            <a:extLst>
              <a:ext uri="{FF2B5EF4-FFF2-40B4-BE49-F238E27FC236}">
                <a16:creationId xmlns:a16="http://schemas.microsoft.com/office/drawing/2014/main" id="{23A60A2F-4B7A-7C46-AD7E-159009141452}"/>
              </a:ext>
            </a:extLst>
          </p:cNvPr>
          <p:cNvPicPr>
            <a:picLocks noChangeAspect="1"/>
          </p:cNvPicPr>
          <p:nvPr/>
        </p:nvPicPr>
        <p:blipFill>
          <a:blip r:embed="rId3"/>
          <a:stretch>
            <a:fillRect/>
          </a:stretch>
        </p:blipFill>
        <p:spPr>
          <a:xfrm>
            <a:off x="0" y="992580"/>
            <a:ext cx="7014258" cy="5446366"/>
          </a:xfrm>
          <a:prstGeom prst="rect">
            <a:avLst/>
          </a:prstGeom>
        </p:spPr>
      </p:pic>
      <p:sp>
        <p:nvSpPr>
          <p:cNvPr id="4" name="Rectangle 3">
            <a:extLst>
              <a:ext uri="{FF2B5EF4-FFF2-40B4-BE49-F238E27FC236}">
                <a16:creationId xmlns:a16="http://schemas.microsoft.com/office/drawing/2014/main" id="{5A188D8B-FBE1-6944-B2B6-353629F93041}"/>
              </a:ext>
            </a:extLst>
          </p:cNvPr>
          <p:cNvSpPr/>
          <p:nvPr/>
        </p:nvSpPr>
        <p:spPr>
          <a:xfrm>
            <a:off x="7130006" y="4826643"/>
            <a:ext cx="3669175" cy="1723549"/>
          </a:xfrm>
          <a:prstGeom prst="rect">
            <a:avLst/>
          </a:prstGeom>
        </p:spPr>
        <p:txBody>
          <a:bodyPr wrap="square">
            <a:spAutoFit/>
          </a:bodyPr>
          <a:lstStyle/>
          <a:p>
            <a:endParaRPr lang="en-GB" sz="2400" dirty="0"/>
          </a:p>
          <a:p>
            <a:r>
              <a:rPr lang="en-GB" sz="1400" dirty="0"/>
              <a:t>Nurse talking to a wounded</a:t>
            </a:r>
          </a:p>
          <a:p>
            <a:r>
              <a:rPr lang="en-GB" sz="1400" dirty="0"/>
              <a:t>patient in Vietnam</a:t>
            </a:r>
          </a:p>
          <a:p>
            <a:endParaRPr lang="en-GB" dirty="0"/>
          </a:p>
          <a:p>
            <a:r>
              <a:rPr lang="en-GB" sz="1200" dirty="0"/>
              <a:t>VA053676, Claire </a:t>
            </a:r>
            <a:r>
              <a:rPr lang="en-GB" sz="1200" dirty="0" err="1"/>
              <a:t>Brisebois</a:t>
            </a:r>
            <a:r>
              <a:rPr lang="en-GB" sz="1200" dirty="0"/>
              <a:t> Starnes Collection, The Vietnam </a:t>
            </a:r>
            <a:r>
              <a:rPr lang="en-GB" sz="1200" dirty="0" err="1"/>
              <a:t>Center</a:t>
            </a:r>
            <a:r>
              <a:rPr lang="en-GB" sz="1200" dirty="0"/>
              <a:t> and Sam Johnson Archive, Texas Tech University</a:t>
            </a:r>
            <a:endParaRPr lang="en-US" sz="1200" dirty="0"/>
          </a:p>
        </p:txBody>
      </p:sp>
      <p:sp>
        <p:nvSpPr>
          <p:cNvPr id="5" name="TextBox 4">
            <a:extLst>
              <a:ext uri="{FF2B5EF4-FFF2-40B4-BE49-F238E27FC236}">
                <a16:creationId xmlns:a16="http://schemas.microsoft.com/office/drawing/2014/main" id="{80133924-B160-B74F-B5E7-AACF0DF929A1}"/>
              </a:ext>
            </a:extLst>
          </p:cNvPr>
          <p:cNvSpPr txBox="1"/>
          <p:nvPr/>
        </p:nvSpPr>
        <p:spPr>
          <a:xfrm>
            <a:off x="7130006" y="451783"/>
            <a:ext cx="3790292" cy="1200329"/>
          </a:xfrm>
          <a:prstGeom prst="rect">
            <a:avLst/>
          </a:prstGeom>
          <a:noFill/>
        </p:spPr>
        <p:txBody>
          <a:bodyPr wrap="square" rtlCol="0">
            <a:spAutoFit/>
          </a:bodyPr>
          <a:lstStyle/>
          <a:p>
            <a:endParaRPr lang="en-US" dirty="0"/>
          </a:p>
          <a:p>
            <a:endParaRPr lang="en-US" dirty="0"/>
          </a:p>
          <a:p>
            <a:endParaRPr lang="en-US" dirty="0"/>
          </a:p>
          <a:p>
            <a:endParaRPr lang="en-US" dirty="0"/>
          </a:p>
        </p:txBody>
      </p:sp>
      <p:sp>
        <p:nvSpPr>
          <p:cNvPr id="6" name="Title 5">
            <a:extLst>
              <a:ext uri="{FF2B5EF4-FFF2-40B4-BE49-F238E27FC236}">
                <a16:creationId xmlns:a16="http://schemas.microsoft.com/office/drawing/2014/main" id="{EEDDF26F-BDDE-5049-A175-ED67EA7E5E9C}"/>
              </a:ext>
            </a:extLst>
          </p:cNvPr>
          <p:cNvSpPr>
            <a:spLocks noGrp="1"/>
          </p:cNvSpPr>
          <p:nvPr>
            <p:ph type="title" idx="4294967295"/>
          </p:nvPr>
        </p:nvSpPr>
        <p:spPr>
          <a:xfrm>
            <a:off x="0" y="700317"/>
            <a:ext cx="10920297" cy="703262"/>
          </a:xfrm>
        </p:spPr>
        <p:txBody>
          <a:bodyPr/>
          <a:lstStyle/>
          <a:p>
            <a:r>
              <a:rPr lang="en-US" b="1" dirty="0">
                <a:solidFill>
                  <a:srgbClr val="FF0000"/>
                </a:solidFill>
              </a:rPr>
              <a:t>The symbolic/morale function of female nurses</a:t>
            </a:r>
            <a:br>
              <a:rPr lang="en-US" dirty="0"/>
            </a:br>
            <a:br>
              <a:rPr lang="en-US" dirty="0"/>
            </a:br>
            <a:endParaRPr lang="en-US" dirty="0"/>
          </a:p>
        </p:txBody>
      </p:sp>
      <p:sp>
        <p:nvSpPr>
          <p:cNvPr id="7" name="TextBox 6">
            <a:extLst>
              <a:ext uri="{FF2B5EF4-FFF2-40B4-BE49-F238E27FC236}">
                <a16:creationId xmlns:a16="http://schemas.microsoft.com/office/drawing/2014/main" id="{76E4D812-B8D9-6842-999D-C9EE4D002233}"/>
              </a:ext>
            </a:extLst>
          </p:cNvPr>
          <p:cNvSpPr txBox="1"/>
          <p:nvPr/>
        </p:nvSpPr>
        <p:spPr>
          <a:xfrm>
            <a:off x="7130006" y="1492139"/>
            <a:ext cx="4464684" cy="2585323"/>
          </a:xfrm>
          <a:prstGeom prst="rect">
            <a:avLst/>
          </a:prstGeom>
          <a:noFill/>
        </p:spPr>
        <p:txBody>
          <a:bodyPr wrap="none" rtlCol="0">
            <a:spAutoFit/>
          </a:bodyPr>
          <a:lstStyle/>
          <a:p>
            <a:r>
              <a:rPr lang="en-US" sz="2400" i="1" dirty="0"/>
              <a:t>“When my soldiers come</a:t>
            </a:r>
          </a:p>
          <a:p>
            <a:r>
              <a:rPr lang="en-US" sz="2400" i="1" dirty="0"/>
              <a:t>into the hospital I want them</a:t>
            </a:r>
          </a:p>
          <a:p>
            <a:r>
              <a:rPr lang="en-US" sz="2400" i="1" dirty="0"/>
              <a:t>to see a woman in a white</a:t>
            </a:r>
          </a:p>
          <a:p>
            <a:r>
              <a:rPr lang="en-US" sz="2400" i="1" dirty="0"/>
              <a:t>uniform, with lipstick and hair</a:t>
            </a:r>
          </a:p>
          <a:p>
            <a:r>
              <a:rPr lang="en-US" sz="2400" i="1" dirty="0"/>
              <a:t>done up.”</a:t>
            </a:r>
          </a:p>
          <a:p>
            <a:endParaRPr lang="en-US" sz="2400" i="1" dirty="0"/>
          </a:p>
          <a:p>
            <a:r>
              <a:rPr lang="en-US" dirty="0"/>
              <a:t>General William Westmoreland</a:t>
            </a:r>
          </a:p>
        </p:txBody>
      </p:sp>
    </p:spTree>
    <p:extLst>
      <p:ext uri="{BB962C8B-B14F-4D97-AF65-F5344CB8AC3E}">
        <p14:creationId xmlns:p14="http://schemas.microsoft.com/office/powerpoint/2010/main" val="25416561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22FA53D-815D-354D-8D9D-C6082FE3405E}"/>
              </a:ext>
            </a:extLst>
          </p:cNvPr>
          <p:cNvPicPr>
            <a:picLocks noChangeAspect="1"/>
          </p:cNvPicPr>
          <p:nvPr/>
        </p:nvPicPr>
        <p:blipFill>
          <a:blip r:embed="rId2"/>
          <a:stretch>
            <a:fillRect/>
          </a:stretch>
        </p:blipFill>
        <p:spPr>
          <a:xfrm>
            <a:off x="626320" y="797331"/>
            <a:ext cx="4400890" cy="3862139"/>
          </a:xfrm>
          <a:prstGeom prst="rect">
            <a:avLst/>
          </a:prstGeom>
        </p:spPr>
      </p:pic>
      <p:pic>
        <p:nvPicPr>
          <p:cNvPr id="3" name="Picture 2">
            <a:extLst>
              <a:ext uri="{FF2B5EF4-FFF2-40B4-BE49-F238E27FC236}">
                <a16:creationId xmlns:a16="http://schemas.microsoft.com/office/drawing/2014/main" id="{49F2DB0F-79B8-4F4D-AFEB-D122C013A03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74730" y="962353"/>
            <a:ext cx="6305067" cy="5895647"/>
          </a:xfrm>
          <a:prstGeom prst="rect">
            <a:avLst/>
          </a:prstGeom>
        </p:spPr>
      </p:pic>
      <p:sp>
        <p:nvSpPr>
          <p:cNvPr id="4" name="Rectangle 3">
            <a:extLst>
              <a:ext uri="{FF2B5EF4-FFF2-40B4-BE49-F238E27FC236}">
                <a16:creationId xmlns:a16="http://schemas.microsoft.com/office/drawing/2014/main" id="{F62B01D0-7F2A-0C42-8AB5-63BE0C757476}"/>
              </a:ext>
            </a:extLst>
          </p:cNvPr>
          <p:cNvSpPr/>
          <p:nvPr/>
        </p:nvSpPr>
        <p:spPr>
          <a:xfrm>
            <a:off x="504704" y="4659470"/>
            <a:ext cx="5077428" cy="2308324"/>
          </a:xfrm>
          <a:prstGeom prst="rect">
            <a:avLst/>
          </a:prstGeom>
        </p:spPr>
        <p:txBody>
          <a:bodyPr wrap="square">
            <a:spAutoFit/>
          </a:bodyPr>
          <a:lstStyle/>
          <a:p>
            <a:r>
              <a:rPr lang="en-GB" sz="1400" dirty="0">
                <a:solidFill>
                  <a:srgbClr val="333333"/>
                </a:solidFill>
              </a:rPr>
              <a:t>Some African American nurses noted that beauty parlours on US bases in Vietnam catered for white women’s hair and cosmetic needs, not theirs.</a:t>
            </a:r>
          </a:p>
          <a:p>
            <a:endParaRPr lang="en-GB" sz="1400" dirty="0">
              <a:solidFill>
                <a:srgbClr val="333333"/>
              </a:solidFill>
            </a:endParaRPr>
          </a:p>
          <a:p>
            <a:endParaRPr lang="en-GB" sz="1400" dirty="0">
              <a:solidFill>
                <a:srgbClr val="333333"/>
              </a:solidFill>
            </a:endParaRPr>
          </a:p>
          <a:p>
            <a:r>
              <a:rPr lang="en-GB" sz="1200" dirty="0">
                <a:solidFill>
                  <a:srgbClr val="333333"/>
                </a:solidFill>
              </a:rPr>
              <a:t>Lieutenant Lily [unknown last name], Army Nurse Corps, in Emergency Room, 91st Evacuation Hospital, Chu Lai, South Vietnam. She was promoted to captain late in 1970.</a:t>
            </a:r>
          </a:p>
          <a:p>
            <a:r>
              <a:rPr lang="en-GB" sz="1200" dirty="0"/>
              <a:t>VA062594, James Evans Collection, The Vietnam </a:t>
            </a:r>
            <a:r>
              <a:rPr lang="en-GB" sz="1200" dirty="0" err="1"/>
              <a:t>Center</a:t>
            </a:r>
            <a:r>
              <a:rPr lang="en-GB" sz="1200" dirty="0"/>
              <a:t> and Sam Johnson Archive, Texas Tech University</a:t>
            </a:r>
          </a:p>
          <a:p>
            <a:endParaRPr lang="en-US" sz="1400" dirty="0"/>
          </a:p>
        </p:txBody>
      </p:sp>
      <p:sp>
        <p:nvSpPr>
          <p:cNvPr id="5" name="TextBox 4">
            <a:extLst>
              <a:ext uri="{FF2B5EF4-FFF2-40B4-BE49-F238E27FC236}">
                <a16:creationId xmlns:a16="http://schemas.microsoft.com/office/drawing/2014/main" id="{8A4C9891-0ABE-A64F-9BDF-7B165E609A44}"/>
              </a:ext>
            </a:extLst>
          </p:cNvPr>
          <p:cNvSpPr txBox="1"/>
          <p:nvPr/>
        </p:nvSpPr>
        <p:spPr>
          <a:xfrm>
            <a:off x="626320" y="335666"/>
            <a:ext cx="3276859" cy="461665"/>
          </a:xfrm>
          <a:prstGeom prst="rect">
            <a:avLst/>
          </a:prstGeom>
          <a:noFill/>
        </p:spPr>
        <p:txBody>
          <a:bodyPr wrap="none" rtlCol="0">
            <a:spAutoFit/>
          </a:bodyPr>
          <a:lstStyle/>
          <a:p>
            <a:r>
              <a:rPr lang="en-US" sz="2400" b="1" dirty="0">
                <a:solidFill>
                  <a:srgbClr val="FF0000"/>
                </a:solidFill>
              </a:rPr>
              <a:t>Beauty and ethnicity</a:t>
            </a:r>
          </a:p>
        </p:txBody>
      </p:sp>
    </p:spTree>
    <p:extLst>
      <p:ext uri="{BB962C8B-B14F-4D97-AF65-F5344CB8AC3E}">
        <p14:creationId xmlns:p14="http://schemas.microsoft.com/office/powerpoint/2010/main" val="24172033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A5904-37C5-8A47-A14A-3FC63D617D70}"/>
              </a:ext>
            </a:extLst>
          </p:cNvPr>
          <p:cNvSpPr>
            <a:spLocks noGrp="1"/>
          </p:cNvSpPr>
          <p:nvPr>
            <p:ph type="title" idx="4294967295"/>
          </p:nvPr>
        </p:nvSpPr>
        <p:spPr>
          <a:xfrm>
            <a:off x="289368" y="333355"/>
            <a:ext cx="8824913" cy="703262"/>
          </a:xfrm>
        </p:spPr>
        <p:txBody>
          <a:bodyPr/>
          <a:lstStyle/>
          <a:p>
            <a:r>
              <a:rPr lang="en-US" b="1" dirty="0">
                <a:solidFill>
                  <a:srgbClr val="FF0000"/>
                </a:solidFill>
              </a:rPr>
              <a:t>Emotional caretaking</a:t>
            </a:r>
          </a:p>
        </p:txBody>
      </p:sp>
      <p:pic>
        <p:nvPicPr>
          <p:cNvPr id="3" name="Picture 2">
            <a:extLst>
              <a:ext uri="{FF2B5EF4-FFF2-40B4-BE49-F238E27FC236}">
                <a16:creationId xmlns:a16="http://schemas.microsoft.com/office/drawing/2014/main" id="{C15BAEAD-9A66-BF4D-A98C-03A9FD8B6949}"/>
              </a:ext>
            </a:extLst>
          </p:cNvPr>
          <p:cNvPicPr>
            <a:picLocks noChangeAspect="1"/>
          </p:cNvPicPr>
          <p:nvPr/>
        </p:nvPicPr>
        <p:blipFill>
          <a:blip r:embed="rId2"/>
          <a:stretch>
            <a:fillRect/>
          </a:stretch>
        </p:blipFill>
        <p:spPr>
          <a:xfrm>
            <a:off x="289368" y="1293524"/>
            <a:ext cx="7766612" cy="5245869"/>
          </a:xfrm>
          <a:prstGeom prst="rect">
            <a:avLst/>
          </a:prstGeom>
        </p:spPr>
      </p:pic>
      <p:sp>
        <p:nvSpPr>
          <p:cNvPr id="4" name="Rectangle 3">
            <a:extLst>
              <a:ext uri="{FF2B5EF4-FFF2-40B4-BE49-F238E27FC236}">
                <a16:creationId xmlns:a16="http://schemas.microsoft.com/office/drawing/2014/main" id="{6F04ECF6-5363-564F-A240-07FAD4A85F4D}"/>
              </a:ext>
            </a:extLst>
          </p:cNvPr>
          <p:cNvSpPr/>
          <p:nvPr/>
        </p:nvSpPr>
        <p:spPr>
          <a:xfrm>
            <a:off x="8221883" y="3916459"/>
            <a:ext cx="3630593" cy="2862322"/>
          </a:xfrm>
          <a:prstGeom prst="rect">
            <a:avLst/>
          </a:prstGeom>
        </p:spPr>
        <p:txBody>
          <a:bodyPr wrap="square">
            <a:spAutoFit/>
          </a:bodyPr>
          <a:lstStyle/>
          <a:p>
            <a:r>
              <a:rPr lang="en-GB" dirty="0">
                <a:solidFill>
                  <a:srgbClr val="606060"/>
                </a:solidFill>
              </a:rPr>
              <a:t>An American soldier reads a "Dear John" letter from home, while taking a break from repairing a tank tread. Lang </a:t>
            </a:r>
            <a:r>
              <a:rPr lang="en-GB" dirty="0" err="1">
                <a:solidFill>
                  <a:srgbClr val="606060"/>
                </a:solidFill>
              </a:rPr>
              <a:t>Vei</a:t>
            </a:r>
            <a:r>
              <a:rPr lang="en-GB" dirty="0">
                <a:solidFill>
                  <a:srgbClr val="606060"/>
                </a:solidFill>
              </a:rPr>
              <a:t>, March 1971.</a:t>
            </a:r>
          </a:p>
          <a:p>
            <a:endParaRPr lang="en-GB" dirty="0">
              <a:solidFill>
                <a:srgbClr val="606060"/>
              </a:solidFill>
            </a:endParaRPr>
          </a:p>
          <a:p>
            <a:r>
              <a:rPr lang="en-GB" dirty="0">
                <a:solidFill>
                  <a:srgbClr val="606060"/>
                </a:solidFill>
              </a:rPr>
              <a:t>Photo by David Burnett.</a:t>
            </a:r>
          </a:p>
          <a:p>
            <a:endParaRPr lang="en-GB" dirty="0">
              <a:solidFill>
                <a:srgbClr val="606060"/>
              </a:solidFill>
            </a:endParaRPr>
          </a:p>
          <a:p>
            <a:r>
              <a:rPr lang="en-US" sz="1200" dirty="0">
                <a:hlinkClick r:id="rId3"/>
              </a:rPr>
              <a:t>https://libarchive.slcc.edu/islandora/object/vietnam%3A108</a:t>
            </a:r>
            <a:endParaRPr lang="en-US" sz="1200" dirty="0"/>
          </a:p>
          <a:p>
            <a:endParaRPr lang="en-US" sz="1200" dirty="0"/>
          </a:p>
        </p:txBody>
      </p:sp>
    </p:spTree>
    <p:extLst>
      <p:ext uri="{BB962C8B-B14F-4D97-AF65-F5344CB8AC3E}">
        <p14:creationId xmlns:p14="http://schemas.microsoft.com/office/powerpoint/2010/main" val="3681558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39EF08F-982A-3F4B-B81C-10A3CB92C1FE}"/>
              </a:ext>
            </a:extLst>
          </p:cNvPr>
          <p:cNvPicPr>
            <a:picLocks noChangeAspect="1"/>
          </p:cNvPicPr>
          <p:nvPr/>
        </p:nvPicPr>
        <p:blipFill>
          <a:blip r:embed="rId2"/>
          <a:stretch>
            <a:fillRect/>
          </a:stretch>
        </p:blipFill>
        <p:spPr>
          <a:xfrm>
            <a:off x="162045" y="1469986"/>
            <a:ext cx="6852605" cy="4663578"/>
          </a:xfrm>
          <a:prstGeom prst="rect">
            <a:avLst/>
          </a:prstGeom>
        </p:spPr>
      </p:pic>
      <p:sp>
        <p:nvSpPr>
          <p:cNvPr id="4" name="TextBox 3">
            <a:extLst>
              <a:ext uri="{FF2B5EF4-FFF2-40B4-BE49-F238E27FC236}">
                <a16:creationId xmlns:a16="http://schemas.microsoft.com/office/drawing/2014/main" id="{1CB9A9AE-CA92-A241-9544-C78C6848F869}"/>
              </a:ext>
            </a:extLst>
          </p:cNvPr>
          <p:cNvSpPr txBox="1"/>
          <p:nvPr/>
        </p:nvSpPr>
        <p:spPr>
          <a:xfrm>
            <a:off x="289367" y="462988"/>
            <a:ext cx="8236550" cy="584775"/>
          </a:xfrm>
          <a:prstGeom prst="rect">
            <a:avLst/>
          </a:prstGeom>
          <a:noFill/>
        </p:spPr>
        <p:txBody>
          <a:bodyPr wrap="none" rtlCol="0">
            <a:spAutoFit/>
          </a:bodyPr>
          <a:lstStyle/>
          <a:p>
            <a:r>
              <a:rPr lang="en-US" sz="3200" b="1" dirty="0">
                <a:solidFill>
                  <a:srgbClr val="FF0000"/>
                </a:solidFill>
              </a:rPr>
              <a:t>American nurses, Vietnamese casualties</a:t>
            </a:r>
          </a:p>
        </p:txBody>
      </p:sp>
      <p:sp>
        <p:nvSpPr>
          <p:cNvPr id="5" name="Rectangle 4">
            <a:extLst>
              <a:ext uri="{FF2B5EF4-FFF2-40B4-BE49-F238E27FC236}">
                <a16:creationId xmlns:a16="http://schemas.microsoft.com/office/drawing/2014/main" id="{06F94706-30F5-954E-8144-B6AFDD1633AA}"/>
              </a:ext>
            </a:extLst>
          </p:cNvPr>
          <p:cNvSpPr/>
          <p:nvPr/>
        </p:nvSpPr>
        <p:spPr>
          <a:xfrm>
            <a:off x="286269" y="6124899"/>
            <a:ext cx="10223544" cy="461665"/>
          </a:xfrm>
          <a:prstGeom prst="rect">
            <a:avLst/>
          </a:prstGeom>
        </p:spPr>
        <p:txBody>
          <a:bodyPr wrap="square">
            <a:spAutoFit/>
          </a:bodyPr>
          <a:lstStyle/>
          <a:p>
            <a:r>
              <a:rPr lang="en-US" sz="1200" dirty="0">
                <a:hlinkClick r:id="rId3"/>
              </a:rPr>
              <a:t>https://vietnamtodayandalways.wordpress.com/2015/04/29/during-the-vietnam-war/</a:t>
            </a:r>
            <a:endParaRPr lang="en-US" sz="1200" dirty="0"/>
          </a:p>
          <a:p>
            <a:endParaRPr lang="en-US" sz="1200" dirty="0"/>
          </a:p>
        </p:txBody>
      </p:sp>
      <p:sp>
        <p:nvSpPr>
          <p:cNvPr id="6" name="Rectangle 5">
            <a:extLst>
              <a:ext uri="{FF2B5EF4-FFF2-40B4-BE49-F238E27FC236}">
                <a16:creationId xmlns:a16="http://schemas.microsoft.com/office/drawing/2014/main" id="{510629A0-C307-9D40-86BC-A101CA528854}"/>
              </a:ext>
            </a:extLst>
          </p:cNvPr>
          <p:cNvSpPr/>
          <p:nvPr/>
        </p:nvSpPr>
        <p:spPr>
          <a:xfrm>
            <a:off x="7451905" y="1486138"/>
            <a:ext cx="4192227" cy="4647426"/>
          </a:xfrm>
          <a:prstGeom prst="rect">
            <a:avLst/>
          </a:prstGeom>
        </p:spPr>
        <p:txBody>
          <a:bodyPr wrap="square">
            <a:spAutoFit/>
          </a:bodyPr>
          <a:lstStyle/>
          <a:p>
            <a:r>
              <a:rPr lang="en-GB" sz="2000" i="1" dirty="0">
                <a:solidFill>
                  <a:srgbClr val="777777"/>
                </a:solidFill>
                <a:latin typeface="Garamond" panose="02020404030301010803" pitchFamily="18" charset="0"/>
              </a:rPr>
              <a:t>“Up to 40 percent of our patients were kids—we saw about a thousand people a year—because the kids are the ones who take the ducks out and take the water buffalo down to the river. And some yo-yo leaves a landmine in the path and—pop! That’s it. No, I wasn’t prepared for how many kids were so badly damaged. A lot of them came in with no arms and legs. And we saw kids with neck injuries from shrapnel, so that they were entirely paralyzed. At times we took over the hospital’s burn unit, where we saw the kids who’d been napalmed…</a:t>
            </a:r>
            <a:r>
              <a:rPr lang="en-GB" sz="2000" dirty="0">
                <a:solidFill>
                  <a:srgbClr val="777777"/>
                </a:solidFill>
                <a:latin typeface="Garamond" panose="02020404030301010803" pitchFamily="18" charset="0"/>
              </a:rPr>
              <a:t>” </a:t>
            </a:r>
          </a:p>
          <a:p>
            <a:endParaRPr lang="en-GB" dirty="0">
              <a:solidFill>
                <a:srgbClr val="777777"/>
              </a:solidFill>
              <a:latin typeface="Garamond" panose="02020404030301010803" pitchFamily="18" charset="0"/>
            </a:endParaRPr>
          </a:p>
          <a:p>
            <a:r>
              <a:rPr lang="en-GB" dirty="0">
                <a:solidFill>
                  <a:srgbClr val="777777"/>
                </a:solidFill>
                <a:latin typeface="Garamond" panose="02020404030301010803" pitchFamily="18" charset="0"/>
              </a:rPr>
              <a:t>ANC nurse, Julie Forsythe</a:t>
            </a:r>
            <a:endParaRPr lang="en-US" dirty="0"/>
          </a:p>
        </p:txBody>
      </p:sp>
    </p:spTree>
    <p:extLst>
      <p:ext uri="{BB962C8B-B14F-4D97-AF65-F5344CB8AC3E}">
        <p14:creationId xmlns:p14="http://schemas.microsoft.com/office/powerpoint/2010/main" val="818764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4554DBF-D436-B74D-ADC9-A5E3E1FAC6F4}"/>
              </a:ext>
            </a:extLst>
          </p:cNvPr>
          <p:cNvPicPr>
            <a:picLocks noChangeAspect="1"/>
          </p:cNvPicPr>
          <p:nvPr/>
        </p:nvPicPr>
        <p:blipFill>
          <a:blip r:embed="rId2"/>
          <a:stretch>
            <a:fillRect/>
          </a:stretch>
        </p:blipFill>
        <p:spPr>
          <a:xfrm>
            <a:off x="0" y="0"/>
            <a:ext cx="8726124" cy="5685800"/>
          </a:xfrm>
          <a:prstGeom prst="rect">
            <a:avLst/>
          </a:prstGeom>
        </p:spPr>
      </p:pic>
      <p:sp>
        <p:nvSpPr>
          <p:cNvPr id="5" name="Rectangle 4">
            <a:extLst>
              <a:ext uri="{FF2B5EF4-FFF2-40B4-BE49-F238E27FC236}">
                <a16:creationId xmlns:a16="http://schemas.microsoft.com/office/drawing/2014/main" id="{B6AE29F3-82D4-8D45-BAD4-B1502F3D8423}"/>
              </a:ext>
            </a:extLst>
          </p:cNvPr>
          <p:cNvSpPr/>
          <p:nvPr/>
        </p:nvSpPr>
        <p:spPr>
          <a:xfrm>
            <a:off x="0" y="5934670"/>
            <a:ext cx="11913021" cy="461665"/>
          </a:xfrm>
          <a:prstGeom prst="rect">
            <a:avLst/>
          </a:prstGeom>
        </p:spPr>
        <p:txBody>
          <a:bodyPr wrap="square">
            <a:spAutoFit/>
          </a:bodyPr>
          <a:lstStyle/>
          <a:p>
            <a:r>
              <a:rPr lang="en-GB" sz="1200" dirty="0"/>
              <a:t>VA045054, RADM Frances </a:t>
            </a:r>
            <a:r>
              <a:rPr lang="en-GB" sz="1200" dirty="0" err="1"/>
              <a:t>Shea</a:t>
            </a:r>
            <a:r>
              <a:rPr lang="en-GB" sz="1200" dirty="0"/>
              <a:t> Buckley Collection, The Vietnam </a:t>
            </a:r>
            <a:r>
              <a:rPr lang="en-GB" sz="1200" dirty="0" err="1"/>
              <a:t>Center</a:t>
            </a:r>
            <a:r>
              <a:rPr lang="en-GB" sz="1200" dirty="0"/>
              <a:t> and </a:t>
            </a:r>
          </a:p>
          <a:p>
            <a:r>
              <a:rPr lang="en-GB" sz="1200" dirty="0"/>
              <a:t>Sam Johnson Archive, Texas Tech University</a:t>
            </a:r>
            <a:endParaRPr lang="en-US" sz="1200" dirty="0"/>
          </a:p>
        </p:txBody>
      </p:sp>
      <p:sp>
        <p:nvSpPr>
          <p:cNvPr id="6" name="Rectangle 5">
            <a:extLst>
              <a:ext uri="{FF2B5EF4-FFF2-40B4-BE49-F238E27FC236}">
                <a16:creationId xmlns:a16="http://schemas.microsoft.com/office/drawing/2014/main" id="{4827BFA2-1C30-274B-ADA2-3F6048FE012D}"/>
              </a:ext>
            </a:extLst>
          </p:cNvPr>
          <p:cNvSpPr/>
          <p:nvPr/>
        </p:nvSpPr>
        <p:spPr>
          <a:xfrm>
            <a:off x="8820642" y="5163904"/>
            <a:ext cx="3268844" cy="646331"/>
          </a:xfrm>
          <a:prstGeom prst="rect">
            <a:avLst/>
          </a:prstGeom>
        </p:spPr>
        <p:txBody>
          <a:bodyPr wrap="none">
            <a:spAutoFit/>
          </a:bodyPr>
          <a:lstStyle/>
          <a:p>
            <a:r>
              <a:rPr lang="en-GB" dirty="0">
                <a:solidFill>
                  <a:srgbClr val="333333"/>
                </a:solidFill>
                <a:latin typeface="Helvetica Neue" panose="02000503000000020004" pitchFamily="2" charset="0"/>
              </a:rPr>
              <a:t>“Nurse Corps formed </a:t>
            </a:r>
          </a:p>
          <a:p>
            <a:r>
              <a:rPr lang="en-GB" dirty="0">
                <a:solidFill>
                  <a:srgbClr val="333333"/>
                </a:solidFill>
                <a:latin typeface="Helvetica Neue" panose="02000503000000020004" pitchFamily="2" charset="0"/>
              </a:rPr>
              <a:t>up in ranks for an inspection.”</a:t>
            </a:r>
            <a:endParaRPr lang="en-US" dirty="0"/>
          </a:p>
        </p:txBody>
      </p:sp>
      <p:sp>
        <p:nvSpPr>
          <p:cNvPr id="7" name="TextBox 6">
            <a:extLst>
              <a:ext uri="{FF2B5EF4-FFF2-40B4-BE49-F238E27FC236}">
                <a16:creationId xmlns:a16="http://schemas.microsoft.com/office/drawing/2014/main" id="{3BF1B458-37A2-0B45-8757-1D9CEC29DE18}"/>
              </a:ext>
            </a:extLst>
          </p:cNvPr>
          <p:cNvSpPr txBox="1"/>
          <p:nvPr/>
        </p:nvSpPr>
        <p:spPr>
          <a:xfrm>
            <a:off x="9016678" y="1632030"/>
            <a:ext cx="2917786" cy="2677656"/>
          </a:xfrm>
          <a:prstGeom prst="rect">
            <a:avLst/>
          </a:prstGeom>
          <a:noFill/>
        </p:spPr>
        <p:txBody>
          <a:bodyPr wrap="none" rtlCol="0">
            <a:spAutoFit/>
          </a:bodyPr>
          <a:lstStyle/>
          <a:p>
            <a:r>
              <a:rPr lang="en-US" sz="2400" dirty="0"/>
              <a:t>About 5000</a:t>
            </a:r>
          </a:p>
          <a:p>
            <a:r>
              <a:rPr lang="en-US" sz="2400" dirty="0"/>
              <a:t>American women</a:t>
            </a:r>
          </a:p>
          <a:p>
            <a:r>
              <a:rPr lang="en-US" sz="2400" dirty="0"/>
              <a:t>served in uniform</a:t>
            </a:r>
          </a:p>
          <a:p>
            <a:r>
              <a:rPr lang="en-US" sz="2400" dirty="0"/>
              <a:t>in Vietnam—</a:t>
            </a:r>
          </a:p>
          <a:p>
            <a:r>
              <a:rPr lang="en-US" sz="2400" dirty="0"/>
              <a:t>most of them </a:t>
            </a:r>
          </a:p>
          <a:p>
            <a:r>
              <a:rPr lang="en-US" sz="2400" dirty="0"/>
              <a:t>with the</a:t>
            </a:r>
          </a:p>
          <a:p>
            <a:r>
              <a:rPr lang="en-US" sz="2400" dirty="0"/>
              <a:t>Army Nurse Corps </a:t>
            </a:r>
          </a:p>
        </p:txBody>
      </p:sp>
    </p:spTree>
    <p:extLst>
      <p:ext uri="{BB962C8B-B14F-4D97-AF65-F5344CB8AC3E}">
        <p14:creationId xmlns:p14="http://schemas.microsoft.com/office/powerpoint/2010/main" val="2314111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F1C9A18-583F-5547-B0E9-8D81961A7718}"/>
              </a:ext>
            </a:extLst>
          </p:cNvPr>
          <p:cNvSpPr/>
          <p:nvPr/>
        </p:nvSpPr>
        <p:spPr>
          <a:xfrm>
            <a:off x="196769" y="6124447"/>
            <a:ext cx="7755039" cy="769441"/>
          </a:xfrm>
          <a:prstGeom prst="rect">
            <a:avLst/>
          </a:prstGeom>
        </p:spPr>
        <p:txBody>
          <a:bodyPr wrap="square">
            <a:spAutoFit/>
          </a:bodyPr>
          <a:lstStyle/>
          <a:p>
            <a:r>
              <a:rPr lang="en-US" sz="1400" dirty="0">
                <a:solidFill>
                  <a:srgbClr val="FF0000"/>
                </a:solidFill>
              </a:rPr>
              <a:t>Read more about the WAC in Vietnam:</a:t>
            </a:r>
          </a:p>
          <a:p>
            <a:r>
              <a:rPr lang="en-US" sz="1200" dirty="0">
                <a:hlinkClick r:id="rId2"/>
              </a:rPr>
              <a:t>http://www.vietnamwomensmemorial.org/pdf/bmorden.pdf</a:t>
            </a:r>
            <a:endParaRPr lang="en-US" sz="1200" dirty="0"/>
          </a:p>
          <a:p>
            <a:endParaRPr lang="en-US" dirty="0"/>
          </a:p>
        </p:txBody>
      </p:sp>
      <p:sp>
        <p:nvSpPr>
          <p:cNvPr id="4" name="Title 3">
            <a:extLst>
              <a:ext uri="{FF2B5EF4-FFF2-40B4-BE49-F238E27FC236}">
                <a16:creationId xmlns:a16="http://schemas.microsoft.com/office/drawing/2014/main" id="{27EB0DA5-CA0B-6C49-B1C2-57818B65B332}"/>
              </a:ext>
            </a:extLst>
          </p:cNvPr>
          <p:cNvSpPr>
            <a:spLocks noGrp="1"/>
          </p:cNvSpPr>
          <p:nvPr>
            <p:ph type="title" idx="4294967295"/>
          </p:nvPr>
        </p:nvSpPr>
        <p:spPr>
          <a:xfrm>
            <a:off x="196769" y="175885"/>
            <a:ext cx="10926501" cy="703262"/>
          </a:xfrm>
        </p:spPr>
        <p:txBody>
          <a:bodyPr/>
          <a:lstStyle/>
          <a:p>
            <a:r>
              <a:rPr lang="en-US" b="1" dirty="0">
                <a:solidFill>
                  <a:srgbClr val="FF0000"/>
                </a:solidFill>
              </a:rPr>
              <a:t>The Women’s Army Corps (WAC) in Vietnam</a:t>
            </a:r>
          </a:p>
        </p:txBody>
      </p:sp>
      <p:pic>
        <p:nvPicPr>
          <p:cNvPr id="5" name="Picture 4">
            <a:extLst>
              <a:ext uri="{FF2B5EF4-FFF2-40B4-BE49-F238E27FC236}">
                <a16:creationId xmlns:a16="http://schemas.microsoft.com/office/drawing/2014/main" id="{034F8E08-00E3-1F4D-8703-66D1223FBD50}"/>
              </a:ext>
            </a:extLst>
          </p:cNvPr>
          <p:cNvPicPr>
            <a:picLocks noChangeAspect="1"/>
          </p:cNvPicPr>
          <p:nvPr/>
        </p:nvPicPr>
        <p:blipFill>
          <a:blip r:embed="rId3"/>
          <a:stretch>
            <a:fillRect/>
          </a:stretch>
        </p:blipFill>
        <p:spPr>
          <a:xfrm>
            <a:off x="324090" y="1141772"/>
            <a:ext cx="5574833" cy="4032112"/>
          </a:xfrm>
          <a:prstGeom prst="rect">
            <a:avLst/>
          </a:prstGeom>
        </p:spPr>
      </p:pic>
      <p:sp>
        <p:nvSpPr>
          <p:cNvPr id="6" name="Rectangle 5">
            <a:extLst>
              <a:ext uri="{FF2B5EF4-FFF2-40B4-BE49-F238E27FC236}">
                <a16:creationId xmlns:a16="http://schemas.microsoft.com/office/drawing/2014/main" id="{0DEA0096-E0B6-BB45-A249-FED1318C1792}"/>
              </a:ext>
            </a:extLst>
          </p:cNvPr>
          <p:cNvSpPr/>
          <p:nvPr/>
        </p:nvSpPr>
        <p:spPr>
          <a:xfrm>
            <a:off x="324090" y="5673836"/>
            <a:ext cx="3923819" cy="584775"/>
          </a:xfrm>
          <a:prstGeom prst="rect">
            <a:avLst/>
          </a:prstGeom>
        </p:spPr>
        <p:txBody>
          <a:bodyPr wrap="square">
            <a:spAutoFit/>
          </a:bodyPr>
          <a:lstStyle/>
          <a:p>
            <a:r>
              <a:rPr lang="en-US" sz="1400" dirty="0">
                <a:hlinkClick r:id="rId4"/>
              </a:rPr>
              <a:t>https://www.army.mil/women/history/</a:t>
            </a:r>
            <a:endParaRPr lang="en-US" sz="1400" dirty="0"/>
          </a:p>
          <a:p>
            <a:endParaRPr lang="en-US" dirty="0"/>
          </a:p>
        </p:txBody>
      </p:sp>
      <p:sp>
        <p:nvSpPr>
          <p:cNvPr id="7" name="TextBox 6">
            <a:extLst>
              <a:ext uri="{FF2B5EF4-FFF2-40B4-BE49-F238E27FC236}">
                <a16:creationId xmlns:a16="http://schemas.microsoft.com/office/drawing/2014/main" id="{969513DB-A644-D547-9C9D-749D50AB234F}"/>
              </a:ext>
            </a:extLst>
          </p:cNvPr>
          <p:cNvSpPr txBox="1"/>
          <p:nvPr/>
        </p:nvSpPr>
        <p:spPr>
          <a:xfrm>
            <a:off x="253191" y="5189939"/>
            <a:ext cx="5036439" cy="523220"/>
          </a:xfrm>
          <a:prstGeom prst="rect">
            <a:avLst/>
          </a:prstGeom>
          <a:noFill/>
        </p:spPr>
        <p:txBody>
          <a:bodyPr wrap="square" rtlCol="0">
            <a:spAutoFit/>
          </a:bodyPr>
          <a:lstStyle/>
          <a:p>
            <a:r>
              <a:rPr lang="en-US" sz="1400" dirty="0"/>
              <a:t>WAC officer training Vietnamese women soldiers, </a:t>
            </a:r>
          </a:p>
          <a:p>
            <a:r>
              <a:rPr lang="en-US" sz="1400" dirty="0"/>
              <a:t>1965</a:t>
            </a:r>
          </a:p>
        </p:txBody>
      </p:sp>
      <p:pic>
        <p:nvPicPr>
          <p:cNvPr id="8" name="Picture 7">
            <a:extLst>
              <a:ext uri="{FF2B5EF4-FFF2-40B4-BE49-F238E27FC236}">
                <a16:creationId xmlns:a16="http://schemas.microsoft.com/office/drawing/2014/main" id="{049B272C-2463-364A-9415-D50171BAF7A9}"/>
              </a:ext>
            </a:extLst>
          </p:cNvPr>
          <p:cNvPicPr>
            <a:picLocks noChangeAspect="1"/>
          </p:cNvPicPr>
          <p:nvPr/>
        </p:nvPicPr>
        <p:blipFill>
          <a:blip r:embed="rId5"/>
          <a:stretch>
            <a:fillRect/>
          </a:stretch>
        </p:blipFill>
        <p:spPr>
          <a:xfrm>
            <a:off x="6377650" y="1141772"/>
            <a:ext cx="5104435" cy="4050483"/>
          </a:xfrm>
          <a:prstGeom prst="rect">
            <a:avLst/>
          </a:prstGeom>
        </p:spPr>
      </p:pic>
      <p:sp>
        <p:nvSpPr>
          <p:cNvPr id="9" name="Rectangle 8">
            <a:extLst>
              <a:ext uri="{FF2B5EF4-FFF2-40B4-BE49-F238E27FC236}">
                <a16:creationId xmlns:a16="http://schemas.microsoft.com/office/drawing/2014/main" id="{83ACC1E1-D902-154B-B6E0-6EE617BD318B}"/>
              </a:ext>
            </a:extLst>
          </p:cNvPr>
          <p:cNvSpPr/>
          <p:nvPr/>
        </p:nvSpPr>
        <p:spPr>
          <a:xfrm>
            <a:off x="6008293" y="5258337"/>
            <a:ext cx="6096000" cy="1785104"/>
          </a:xfrm>
          <a:prstGeom prst="rect">
            <a:avLst/>
          </a:prstGeom>
        </p:spPr>
        <p:txBody>
          <a:bodyPr>
            <a:spAutoFit/>
          </a:bodyPr>
          <a:lstStyle/>
          <a:p>
            <a:r>
              <a:rPr lang="en-GB" sz="1400" dirty="0"/>
              <a:t>MAJ. KATHLEEN 1. WILKES AND SGT. 1ST CL. BETTY L. ADAMS, </a:t>
            </a:r>
            <a:r>
              <a:rPr lang="en-GB" sz="1400" i="1" dirty="0"/>
              <a:t>the first WAC military advisors in Vietnam, observe the issue of uniforms to members of the Women's Armed Forces Corps, Republic of Vietnam, 9 March 1965.</a:t>
            </a:r>
          </a:p>
          <a:p>
            <a:r>
              <a:rPr lang="en-GB" sz="1200" dirty="0">
                <a:hlinkClick r:id="rId6"/>
              </a:rPr>
              <a:t>http://webdoc.sub.gwdg.de/ebook/p/2005/CMH_2/www.army.mil/cmh-pg/books/wac/chapter9.htm</a:t>
            </a:r>
            <a:endParaRPr lang="en-GB" sz="1200" dirty="0"/>
          </a:p>
          <a:p>
            <a:endParaRPr lang="en-GB" sz="1200" dirty="0"/>
          </a:p>
          <a:p>
            <a:r>
              <a:rPr lang="en-GB" dirty="0"/>
              <a:t> </a:t>
            </a:r>
            <a:endParaRPr lang="en-US" dirty="0"/>
          </a:p>
        </p:txBody>
      </p:sp>
    </p:spTree>
    <p:extLst>
      <p:ext uri="{BB962C8B-B14F-4D97-AF65-F5344CB8AC3E}">
        <p14:creationId xmlns:p14="http://schemas.microsoft.com/office/powerpoint/2010/main" val="29065013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061BB-1DCF-A94C-985D-A151373A69D6}"/>
              </a:ext>
            </a:extLst>
          </p:cNvPr>
          <p:cNvSpPr>
            <a:spLocks noGrp="1"/>
          </p:cNvSpPr>
          <p:nvPr>
            <p:ph type="title" idx="4294967295"/>
          </p:nvPr>
        </p:nvSpPr>
        <p:spPr>
          <a:xfrm>
            <a:off x="405113" y="282975"/>
            <a:ext cx="8824913" cy="703262"/>
          </a:xfrm>
        </p:spPr>
        <p:txBody>
          <a:bodyPr/>
          <a:lstStyle/>
          <a:p>
            <a:r>
              <a:rPr lang="en-US" b="1" dirty="0">
                <a:solidFill>
                  <a:srgbClr val="FF0000"/>
                </a:solidFill>
              </a:rPr>
              <a:t>Occupational hazards</a:t>
            </a:r>
          </a:p>
        </p:txBody>
      </p:sp>
      <p:pic>
        <p:nvPicPr>
          <p:cNvPr id="3" name="Picture 2">
            <a:extLst>
              <a:ext uri="{FF2B5EF4-FFF2-40B4-BE49-F238E27FC236}">
                <a16:creationId xmlns:a16="http://schemas.microsoft.com/office/drawing/2014/main" id="{E38062C3-7EBE-AA4B-8A93-884D3E67D5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44362" y="2334915"/>
            <a:ext cx="4971327" cy="3537928"/>
          </a:xfrm>
          <a:prstGeom prst="rect">
            <a:avLst/>
          </a:prstGeom>
        </p:spPr>
      </p:pic>
      <p:sp>
        <p:nvSpPr>
          <p:cNvPr id="4" name="Rectangle 3">
            <a:extLst>
              <a:ext uri="{FF2B5EF4-FFF2-40B4-BE49-F238E27FC236}">
                <a16:creationId xmlns:a16="http://schemas.microsoft.com/office/drawing/2014/main" id="{3727F56E-16D1-294A-B078-58158BE6DAA3}"/>
              </a:ext>
            </a:extLst>
          </p:cNvPr>
          <p:cNvSpPr/>
          <p:nvPr/>
        </p:nvSpPr>
        <p:spPr>
          <a:xfrm>
            <a:off x="6744362" y="5872843"/>
            <a:ext cx="5066817" cy="1107996"/>
          </a:xfrm>
          <a:prstGeom prst="rect">
            <a:avLst/>
          </a:prstGeom>
        </p:spPr>
        <p:txBody>
          <a:bodyPr wrap="square">
            <a:spAutoFit/>
          </a:bodyPr>
          <a:lstStyle/>
          <a:p>
            <a:r>
              <a:rPr lang="en-GB" sz="1400" dirty="0">
                <a:solidFill>
                  <a:srgbClr val="000000"/>
                </a:solidFill>
              </a:rPr>
              <a:t>Sharon Lane was the only American nurse to be killed by enemy fire in Vietnam, June 8, 1969</a:t>
            </a:r>
            <a:r>
              <a:rPr lang="en-GB" sz="1400" dirty="0">
                <a:solidFill>
                  <a:srgbClr val="000000"/>
                </a:solidFill>
                <a:latin typeface="PT Serif" panose="020A0603040505020204" pitchFamily="18" charset="77"/>
              </a:rPr>
              <a:t>.</a:t>
            </a:r>
          </a:p>
          <a:p>
            <a:r>
              <a:rPr lang="en-US" sz="1200" dirty="0">
                <a:hlinkClick r:id="rId3"/>
              </a:rPr>
              <a:t>https://www.armytimes.com/news/your-army/2017/05/28/friends-recall-only-nurse-killed-by-hostile-fire-in-vietnam/</a:t>
            </a:r>
            <a:endParaRPr lang="en-US" sz="1200" dirty="0"/>
          </a:p>
          <a:p>
            <a:endParaRPr lang="en-US" sz="1400" dirty="0"/>
          </a:p>
        </p:txBody>
      </p:sp>
      <p:pic>
        <p:nvPicPr>
          <p:cNvPr id="5" name="Picture 4">
            <a:extLst>
              <a:ext uri="{FF2B5EF4-FFF2-40B4-BE49-F238E27FC236}">
                <a16:creationId xmlns:a16="http://schemas.microsoft.com/office/drawing/2014/main" id="{89D112D4-2D92-AE40-AE52-60AD2072A4D7}"/>
              </a:ext>
            </a:extLst>
          </p:cNvPr>
          <p:cNvPicPr>
            <a:picLocks noChangeAspect="1"/>
          </p:cNvPicPr>
          <p:nvPr/>
        </p:nvPicPr>
        <p:blipFill>
          <a:blip r:embed="rId4"/>
          <a:stretch>
            <a:fillRect/>
          </a:stretch>
        </p:blipFill>
        <p:spPr>
          <a:xfrm>
            <a:off x="405113" y="1088367"/>
            <a:ext cx="6159500" cy="4102100"/>
          </a:xfrm>
          <a:prstGeom prst="rect">
            <a:avLst/>
          </a:prstGeom>
        </p:spPr>
      </p:pic>
      <p:sp>
        <p:nvSpPr>
          <p:cNvPr id="6" name="Rectangle 5">
            <a:extLst>
              <a:ext uri="{FF2B5EF4-FFF2-40B4-BE49-F238E27FC236}">
                <a16:creationId xmlns:a16="http://schemas.microsoft.com/office/drawing/2014/main" id="{69E078C6-CE74-0241-9650-18C1E34EFB8C}"/>
              </a:ext>
            </a:extLst>
          </p:cNvPr>
          <p:cNvSpPr/>
          <p:nvPr/>
        </p:nvSpPr>
        <p:spPr>
          <a:xfrm>
            <a:off x="405113" y="5190467"/>
            <a:ext cx="6096000" cy="1877437"/>
          </a:xfrm>
          <a:prstGeom prst="rect">
            <a:avLst/>
          </a:prstGeom>
        </p:spPr>
        <p:txBody>
          <a:bodyPr>
            <a:spAutoFit/>
          </a:bodyPr>
          <a:lstStyle/>
          <a:p>
            <a:r>
              <a:rPr lang="en-GB" sz="1400" dirty="0">
                <a:solidFill>
                  <a:srgbClr val="111111"/>
                </a:solidFill>
              </a:rPr>
              <a:t>A woman, who was a nurse during the Vietnam war, cries for the memory of her friends on Memorial Day on May 29, 2000 at the Vietnam Veterans Memorial in Washington, D.C.</a:t>
            </a:r>
          </a:p>
          <a:p>
            <a:r>
              <a:rPr lang="en-GB" sz="1400" b="1" cap="all" dirty="0">
                <a:solidFill>
                  <a:srgbClr val="666666"/>
                </a:solidFill>
              </a:rPr>
              <a:t>ALEX WONG/NEWSMAKERS</a:t>
            </a:r>
          </a:p>
          <a:p>
            <a:r>
              <a:rPr lang="en-GB" sz="1400" cap="all" dirty="0">
                <a:solidFill>
                  <a:srgbClr val="666666"/>
                </a:solidFill>
                <a:hlinkClick r:id="rId5"/>
              </a:rPr>
              <a:t>https://www.usnews.com/news/articles/2015/12/05/vietnam-veterans-still-have-ptsd-40-years-after-war</a:t>
            </a:r>
            <a:endParaRPr lang="en-GB" sz="1400" cap="all" dirty="0">
              <a:solidFill>
                <a:srgbClr val="666666"/>
              </a:solidFill>
            </a:endParaRPr>
          </a:p>
          <a:p>
            <a:endParaRPr lang="en-GB" sz="1400" b="1" cap="all" dirty="0">
              <a:solidFill>
                <a:srgbClr val="666666"/>
              </a:solidFill>
            </a:endParaRPr>
          </a:p>
          <a:p>
            <a:endParaRPr lang="en-US" dirty="0"/>
          </a:p>
        </p:txBody>
      </p:sp>
      <p:sp>
        <p:nvSpPr>
          <p:cNvPr id="7" name="TextBox 6">
            <a:extLst>
              <a:ext uri="{FF2B5EF4-FFF2-40B4-BE49-F238E27FC236}">
                <a16:creationId xmlns:a16="http://schemas.microsoft.com/office/drawing/2014/main" id="{4778528C-5B09-664F-9F07-4D38FACB0676}"/>
              </a:ext>
            </a:extLst>
          </p:cNvPr>
          <p:cNvSpPr txBox="1"/>
          <p:nvPr/>
        </p:nvSpPr>
        <p:spPr>
          <a:xfrm>
            <a:off x="6564613" y="211256"/>
            <a:ext cx="4062713" cy="2031325"/>
          </a:xfrm>
          <a:prstGeom prst="rect">
            <a:avLst/>
          </a:prstGeom>
          <a:noFill/>
        </p:spPr>
        <p:txBody>
          <a:bodyPr wrap="square" rtlCol="0">
            <a:spAutoFit/>
          </a:bodyPr>
          <a:lstStyle/>
          <a:p>
            <a:r>
              <a:rPr lang="en-US" dirty="0"/>
              <a:t>Army policy worked to place female nurses in sites less liable to be shelled and mortared, preferring to expose male nurses to greater lethal risks.</a:t>
            </a:r>
          </a:p>
          <a:p>
            <a:r>
              <a:rPr lang="en-US" dirty="0"/>
              <a:t>Male nurses were also used to staff hospitals with POW wings.</a:t>
            </a:r>
          </a:p>
        </p:txBody>
      </p:sp>
    </p:spTree>
    <p:extLst>
      <p:ext uri="{BB962C8B-B14F-4D97-AF65-F5344CB8AC3E}">
        <p14:creationId xmlns:p14="http://schemas.microsoft.com/office/powerpoint/2010/main" val="15216217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F93B5-6D47-9C4B-BF7C-FD4B16A604A4}"/>
              </a:ext>
            </a:extLst>
          </p:cNvPr>
          <p:cNvSpPr/>
          <p:nvPr/>
        </p:nvSpPr>
        <p:spPr>
          <a:xfrm>
            <a:off x="547866" y="1274475"/>
            <a:ext cx="5690886" cy="5355312"/>
          </a:xfrm>
          <a:prstGeom prst="rect">
            <a:avLst/>
          </a:prstGeom>
        </p:spPr>
        <p:txBody>
          <a:bodyPr wrap="square">
            <a:spAutoFit/>
          </a:bodyPr>
          <a:lstStyle/>
          <a:p>
            <a:r>
              <a:rPr lang="en-GB" dirty="0">
                <a:solidFill>
                  <a:srgbClr val="FF0000"/>
                </a:solidFill>
              </a:rPr>
              <a:t>Between 20-30% of ANC nurses who served in </a:t>
            </a:r>
          </a:p>
          <a:p>
            <a:r>
              <a:rPr lang="en-GB" dirty="0">
                <a:solidFill>
                  <a:srgbClr val="FF0000"/>
                </a:solidFill>
              </a:rPr>
              <a:t>Vietnam were men (1000-1500).</a:t>
            </a:r>
          </a:p>
          <a:p>
            <a:endParaRPr lang="en-GB" dirty="0">
              <a:solidFill>
                <a:srgbClr val="FF0000"/>
              </a:solidFill>
            </a:endParaRPr>
          </a:p>
          <a:p>
            <a:r>
              <a:rPr lang="en-GB" dirty="0">
                <a:solidFill>
                  <a:srgbClr val="000000"/>
                </a:solidFill>
              </a:rPr>
              <a:t>Male nurses were assigned as advisors to the all male Nursing Division of the Republic of Vietnam Armed Forces. </a:t>
            </a:r>
          </a:p>
          <a:p>
            <a:endParaRPr lang="en-GB" dirty="0">
              <a:solidFill>
                <a:srgbClr val="000000"/>
              </a:solidFill>
            </a:endParaRPr>
          </a:p>
          <a:p>
            <a:r>
              <a:rPr lang="en-GB" dirty="0">
                <a:solidFill>
                  <a:srgbClr val="000000"/>
                </a:solidFill>
              </a:rPr>
              <a:t>Captain John Alexander explained why female nurses were not given these assignments, </a:t>
            </a:r>
          </a:p>
          <a:p>
            <a:endParaRPr lang="en-GB" i="1" dirty="0">
              <a:solidFill>
                <a:srgbClr val="000000"/>
              </a:solidFill>
            </a:endParaRPr>
          </a:p>
          <a:p>
            <a:r>
              <a:rPr lang="en-GB" i="1" dirty="0">
                <a:solidFill>
                  <a:srgbClr val="FF0000"/>
                </a:solidFill>
              </a:rPr>
              <a:t>“The living conditions and the travel and the field were not conducive to putting females into these positions. Oftentimes, we would not shower for days on end. This would have been difficult for women.”</a:t>
            </a:r>
          </a:p>
          <a:p>
            <a:endParaRPr lang="en-GB" i="1" dirty="0">
              <a:solidFill>
                <a:srgbClr val="FF0000"/>
              </a:solidFill>
            </a:endParaRPr>
          </a:p>
          <a:p>
            <a:r>
              <a:rPr lang="en-US" i="1" dirty="0">
                <a:solidFill>
                  <a:srgbClr val="FF0000"/>
                </a:solidFill>
                <a:hlinkClick r:id="rId2"/>
              </a:rPr>
              <a:t>http://e-anca.org/History/Topics-in-ANC-History/Male-Nurses-Vietnam</a:t>
            </a:r>
            <a:endParaRPr lang="en-US" i="1" dirty="0">
              <a:solidFill>
                <a:srgbClr val="FF0000"/>
              </a:solidFill>
            </a:endParaRPr>
          </a:p>
          <a:p>
            <a:endParaRPr lang="en-US" i="1" dirty="0">
              <a:solidFill>
                <a:srgbClr val="FF0000"/>
              </a:solidFill>
            </a:endParaRPr>
          </a:p>
        </p:txBody>
      </p:sp>
      <p:sp>
        <p:nvSpPr>
          <p:cNvPr id="3" name="Title 2">
            <a:extLst>
              <a:ext uri="{FF2B5EF4-FFF2-40B4-BE49-F238E27FC236}">
                <a16:creationId xmlns:a16="http://schemas.microsoft.com/office/drawing/2014/main" id="{AFF1C931-2903-CD43-A6B6-BCA3F89036A8}"/>
              </a:ext>
            </a:extLst>
          </p:cNvPr>
          <p:cNvSpPr>
            <a:spLocks noGrp="1"/>
          </p:cNvSpPr>
          <p:nvPr>
            <p:ph type="title" idx="4294967295"/>
          </p:nvPr>
        </p:nvSpPr>
        <p:spPr>
          <a:xfrm>
            <a:off x="547866" y="437528"/>
            <a:ext cx="10448083" cy="703262"/>
          </a:xfrm>
        </p:spPr>
        <p:txBody>
          <a:bodyPr/>
          <a:lstStyle/>
          <a:p>
            <a:r>
              <a:rPr lang="en-US" b="1" dirty="0">
                <a:solidFill>
                  <a:srgbClr val="FF0000"/>
                </a:solidFill>
              </a:rPr>
              <a:t>A gendered division of </a:t>
            </a:r>
            <a:r>
              <a:rPr lang="en-US" b="1" dirty="0" err="1">
                <a:solidFill>
                  <a:srgbClr val="FF0000"/>
                </a:solidFill>
              </a:rPr>
              <a:t>labour</a:t>
            </a:r>
            <a:r>
              <a:rPr lang="en-US" b="1" dirty="0">
                <a:solidFill>
                  <a:srgbClr val="FF0000"/>
                </a:solidFill>
              </a:rPr>
              <a:t> in the ANC </a:t>
            </a:r>
          </a:p>
        </p:txBody>
      </p:sp>
      <p:pic>
        <p:nvPicPr>
          <p:cNvPr id="4" name="Picture 3">
            <a:extLst>
              <a:ext uri="{FF2B5EF4-FFF2-40B4-BE49-F238E27FC236}">
                <a16:creationId xmlns:a16="http://schemas.microsoft.com/office/drawing/2014/main" id="{44E38620-9D7F-E948-9FE5-AF6ED18B1B93}"/>
              </a:ext>
            </a:extLst>
          </p:cNvPr>
          <p:cNvPicPr>
            <a:picLocks noChangeAspect="1"/>
          </p:cNvPicPr>
          <p:nvPr/>
        </p:nvPicPr>
        <p:blipFill>
          <a:blip r:embed="rId3"/>
          <a:stretch>
            <a:fillRect/>
          </a:stretch>
        </p:blipFill>
        <p:spPr>
          <a:xfrm>
            <a:off x="6572017" y="1319606"/>
            <a:ext cx="5601527" cy="4481221"/>
          </a:xfrm>
          <a:prstGeom prst="rect">
            <a:avLst/>
          </a:prstGeom>
        </p:spPr>
      </p:pic>
      <p:sp>
        <p:nvSpPr>
          <p:cNvPr id="5" name="Rectangle 4">
            <a:extLst>
              <a:ext uri="{FF2B5EF4-FFF2-40B4-BE49-F238E27FC236}">
                <a16:creationId xmlns:a16="http://schemas.microsoft.com/office/drawing/2014/main" id="{D99026D4-C0D7-B94A-BD75-1CAD3AC8D490}"/>
              </a:ext>
            </a:extLst>
          </p:cNvPr>
          <p:cNvSpPr/>
          <p:nvPr/>
        </p:nvSpPr>
        <p:spPr>
          <a:xfrm>
            <a:off x="6504033" y="5768013"/>
            <a:ext cx="5737493" cy="1169551"/>
          </a:xfrm>
          <a:prstGeom prst="rect">
            <a:avLst/>
          </a:prstGeom>
        </p:spPr>
        <p:txBody>
          <a:bodyPr wrap="square">
            <a:spAutoFit/>
          </a:bodyPr>
          <a:lstStyle/>
          <a:p>
            <a:r>
              <a:rPr lang="en-GB" sz="1400" dirty="0">
                <a:solidFill>
                  <a:srgbClr val="000000"/>
                </a:solidFill>
              </a:rPr>
              <a:t>2nd LT Terry Kuntz, ANC, caring for patient</a:t>
            </a:r>
            <a:br>
              <a:rPr lang="en-GB" sz="1400" dirty="0"/>
            </a:br>
            <a:r>
              <a:rPr lang="en-GB" sz="1400" dirty="0">
                <a:solidFill>
                  <a:srgbClr val="000000"/>
                </a:solidFill>
              </a:rPr>
              <a:t>93rd Evac Hospital, Long </a:t>
            </a:r>
            <a:r>
              <a:rPr lang="en-GB" sz="1400" dirty="0" err="1">
                <a:solidFill>
                  <a:srgbClr val="000000"/>
                </a:solidFill>
              </a:rPr>
              <a:t>Binh</a:t>
            </a:r>
            <a:r>
              <a:rPr lang="en-GB" sz="1400" dirty="0">
                <a:solidFill>
                  <a:srgbClr val="000000"/>
                </a:solidFill>
              </a:rPr>
              <a:t>, Vietnam, 1968</a:t>
            </a:r>
          </a:p>
          <a:p>
            <a:r>
              <a:rPr lang="en-US" sz="1400" dirty="0">
                <a:hlinkClick r:id="rId4"/>
              </a:rPr>
              <a:t>https://history.amedd.army.mil/ancwebsite/articles/malenurses.html</a:t>
            </a:r>
            <a:endParaRPr lang="en-US" sz="1400" dirty="0"/>
          </a:p>
          <a:p>
            <a:endParaRPr lang="en-US" sz="1400" dirty="0"/>
          </a:p>
        </p:txBody>
      </p:sp>
    </p:spTree>
    <p:extLst>
      <p:ext uri="{BB962C8B-B14F-4D97-AF65-F5344CB8AC3E}">
        <p14:creationId xmlns:p14="http://schemas.microsoft.com/office/powerpoint/2010/main" val="38789901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5EBAB0F-0930-A049-A6A4-D8481B91D2DC}"/>
              </a:ext>
            </a:extLst>
          </p:cNvPr>
          <p:cNvSpPr/>
          <p:nvPr/>
        </p:nvSpPr>
        <p:spPr>
          <a:xfrm>
            <a:off x="798653" y="1078805"/>
            <a:ext cx="8229600" cy="5601533"/>
          </a:xfrm>
          <a:prstGeom prst="rect">
            <a:avLst/>
          </a:prstGeom>
        </p:spPr>
        <p:txBody>
          <a:bodyPr wrap="square">
            <a:spAutoFit/>
          </a:bodyPr>
          <a:lstStyle/>
          <a:p>
            <a:pPr fontAlgn="base"/>
            <a:r>
              <a:rPr lang="en-GB" sz="2000" i="1" dirty="0">
                <a:solidFill>
                  <a:srgbClr val="000000"/>
                </a:solidFill>
              </a:rPr>
              <a:t>“During the Vietnam War Era, if you reported a sexual assault there was no hope that it would be taken seriously. There were rarely repercussions for acts against women. The good-ole-boy military did not discipline a man for behaving like a ‘normal male.’ The stigma about getting raped was so great that victims kept it to themselves. Often women kept quiet so as not to frighten the other women in their units.</a:t>
            </a:r>
          </a:p>
          <a:p>
            <a:pPr fontAlgn="base"/>
            <a:endParaRPr lang="en-GB" sz="2000" i="1" dirty="0">
              <a:solidFill>
                <a:srgbClr val="000000"/>
              </a:solidFill>
            </a:endParaRPr>
          </a:p>
          <a:p>
            <a:pPr fontAlgn="base"/>
            <a:r>
              <a:rPr lang="en-GB" sz="2000" i="1" dirty="0">
                <a:solidFill>
                  <a:srgbClr val="000000"/>
                </a:solidFill>
              </a:rPr>
              <a:t>Many women were awakened in the night by a man breaking into the hooch, or they woke as they were about to be raped. Guards posted around women’s areas often were paid to look the other way. It was a hazard for a woman to go to the latrine at night alone.”</a:t>
            </a:r>
          </a:p>
          <a:p>
            <a:pPr fontAlgn="base"/>
            <a:endParaRPr lang="en-GB" sz="2000" b="0" i="1" dirty="0">
              <a:solidFill>
                <a:srgbClr val="000000"/>
              </a:solidFill>
              <a:effectLst/>
            </a:endParaRPr>
          </a:p>
          <a:p>
            <a:pPr fontAlgn="base"/>
            <a:r>
              <a:rPr lang="en-GB" dirty="0"/>
              <a:t>Kate O’Hare-Palmer, chair, VVA’s Women Veterans Committee</a:t>
            </a:r>
          </a:p>
          <a:p>
            <a:pPr fontAlgn="base"/>
            <a:r>
              <a:rPr lang="en-GB" sz="2000" dirty="0">
                <a:solidFill>
                  <a:srgbClr val="000000"/>
                </a:solidFill>
                <a:hlinkClick r:id="rId2"/>
              </a:rPr>
              <a:t>https://vva.org/programs/women-veterans/military-sexual-trauma-women-veterans/</a:t>
            </a:r>
            <a:endParaRPr lang="en-GB" sz="2000" dirty="0">
              <a:solidFill>
                <a:srgbClr val="000000"/>
              </a:solidFill>
            </a:endParaRPr>
          </a:p>
          <a:p>
            <a:pPr fontAlgn="base"/>
            <a:endParaRPr lang="en-GB" sz="2000" b="0" dirty="0">
              <a:solidFill>
                <a:srgbClr val="000000"/>
              </a:solidFill>
              <a:effectLst/>
            </a:endParaRPr>
          </a:p>
        </p:txBody>
      </p:sp>
      <p:sp>
        <p:nvSpPr>
          <p:cNvPr id="3" name="TextBox 2">
            <a:extLst>
              <a:ext uri="{FF2B5EF4-FFF2-40B4-BE49-F238E27FC236}">
                <a16:creationId xmlns:a16="http://schemas.microsoft.com/office/drawing/2014/main" id="{3B209559-906C-9F43-85BE-853A83B44020}"/>
              </a:ext>
            </a:extLst>
          </p:cNvPr>
          <p:cNvSpPr txBox="1"/>
          <p:nvPr/>
        </p:nvSpPr>
        <p:spPr>
          <a:xfrm>
            <a:off x="798653" y="555585"/>
            <a:ext cx="4655442" cy="523220"/>
          </a:xfrm>
          <a:prstGeom prst="rect">
            <a:avLst/>
          </a:prstGeom>
          <a:noFill/>
        </p:spPr>
        <p:txBody>
          <a:bodyPr wrap="none" rtlCol="0">
            <a:spAutoFit/>
          </a:bodyPr>
          <a:lstStyle/>
          <a:p>
            <a:r>
              <a:rPr lang="en-US" sz="2800" b="1" dirty="0">
                <a:solidFill>
                  <a:srgbClr val="FF0000"/>
                </a:solidFill>
              </a:rPr>
              <a:t>Sexual violence and rape</a:t>
            </a:r>
          </a:p>
        </p:txBody>
      </p:sp>
    </p:spTree>
    <p:extLst>
      <p:ext uri="{BB962C8B-B14F-4D97-AF65-F5344CB8AC3E}">
        <p14:creationId xmlns:p14="http://schemas.microsoft.com/office/powerpoint/2010/main" val="4563861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26C4C-BE66-414C-A35E-C17783E0AA60}"/>
              </a:ext>
            </a:extLst>
          </p:cNvPr>
          <p:cNvSpPr>
            <a:spLocks noGrp="1"/>
          </p:cNvSpPr>
          <p:nvPr>
            <p:ph type="title"/>
          </p:nvPr>
        </p:nvSpPr>
        <p:spPr>
          <a:xfrm>
            <a:off x="1154956" y="2679192"/>
            <a:ext cx="4609236" cy="2286000"/>
          </a:xfrm>
        </p:spPr>
        <p:txBody>
          <a:bodyPr/>
          <a:lstStyle/>
          <a:p>
            <a:r>
              <a:rPr lang="en-US" dirty="0"/>
              <a:t>Postwar recuperation </a:t>
            </a:r>
            <a:br>
              <a:rPr lang="en-US" dirty="0"/>
            </a:br>
            <a:endParaRPr lang="en-US" dirty="0"/>
          </a:p>
        </p:txBody>
      </p:sp>
      <p:sp>
        <p:nvSpPr>
          <p:cNvPr id="3" name="Text Placeholder 2">
            <a:extLst>
              <a:ext uri="{FF2B5EF4-FFF2-40B4-BE49-F238E27FC236}">
                <a16:creationId xmlns:a16="http://schemas.microsoft.com/office/drawing/2014/main" id="{36E51EFD-BFAA-504C-BE0C-CE599A204A01}"/>
              </a:ext>
            </a:extLst>
          </p:cNvPr>
          <p:cNvSpPr>
            <a:spLocks noGrp="1"/>
          </p:cNvSpPr>
          <p:nvPr>
            <p:ph type="body" idx="1"/>
          </p:nvPr>
        </p:nvSpPr>
        <p:spPr/>
        <p:txBody>
          <a:bodyPr/>
          <a:lstStyle/>
          <a:p>
            <a:r>
              <a:rPr lang="en-US" dirty="0"/>
              <a:t>The nurse as veteran</a:t>
            </a:r>
          </a:p>
        </p:txBody>
      </p:sp>
    </p:spTree>
    <p:extLst>
      <p:ext uri="{BB962C8B-B14F-4D97-AF65-F5344CB8AC3E}">
        <p14:creationId xmlns:p14="http://schemas.microsoft.com/office/powerpoint/2010/main" val="30798213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96842FE-820C-A24A-A14B-2E9BC411D39C}"/>
              </a:ext>
            </a:extLst>
          </p:cNvPr>
          <p:cNvPicPr>
            <a:picLocks noChangeAspect="1"/>
          </p:cNvPicPr>
          <p:nvPr/>
        </p:nvPicPr>
        <p:blipFill>
          <a:blip r:embed="rId2"/>
          <a:stretch>
            <a:fillRect/>
          </a:stretch>
        </p:blipFill>
        <p:spPr>
          <a:xfrm>
            <a:off x="277799" y="93760"/>
            <a:ext cx="8854626" cy="6631131"/>
          </a:xfrm>
          <a:prstGeom prst="rect">
            <a:avLst/>
          </a:prstGeom>
        </p:spPr>
      </p:pic>
      <p:sp>
        <p:nvSpPr>
          <p:cNvPr id="5" name="TextBox 4">
            <a:extLst>
              <a:ext uri="{FF2B5EF4-FFF2-40B4-BE49-F238E27FC236}">
                <a16:creationId xmlns:a16="http://schemas.microsoft.com/office/drawing/2014/main" id="{DC711263-F0ED-E844-B0C9-DB73C1FB3C6B}"/>
              </a:ext>
            </a:extLst>
          </p:cNvPr>
          <p:cNvSpPr txBox="1"/>
          <p:nvPr/>
        </p:nvSpPr>
        <p:spPr>
          <a:xfrm>
            <a:off x="9294471" y="5231757"/>
            <a:ext cx="2316660" cy="1200329"/>
          </a:xfrm>
          <a:prstGeom prst="rect">
            <a:avLst/>
          </a:prstGeom>
          <a:noFill/>
        </p:spPr>
        <p:txBody>
          <a:bodyPr wrap="none" rtlCol="0">
            <a:spAutoFit/>
          </a:bodyPr>
          <a:lstStyle/>
          <a:p>
            <a:r>
              <a:rPr lang="en-US" dirty="0"/>
              <a:t>Vietnam Women’s </a:t>
            </a:r>
          </a:p>
          <a:p>
            <a:r>
              <a:rPr lang="en-US" dirty="0"/>
              <a:t>Memorial,</a:t>
            </a:r>
          </a:p>
          <a:p>
            <a:r>
              <a:rPr lang="en-US" dirty="0"/>
              <a:t>Washington, DC</a:t>
            </a:r>
          </a:p>
          <a:p>
            <a:r>
              <a:rPr lang="en-US" dirty="0"/>
              <a:t>1993</a:t>
            </a:r>
          </a:p>
        </p:txBody>
      </p:sp>
    </p:spTree>
    <p:extLst>
      <p:ext uri="{BB962C8B-B14F-4D97-AF65-F5344CB8AC3E}">
        <p14:creationId xmlns:p14="http://schemas.microsoft.com/office/powerpoint/2010/main" val="23471408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6438B9E-EE14-E445-AA17-F8E6EF4B9272}"/>
              </a:ext>
            </a:extLst>
          </p:cNvPr>
          <p:cNvPicPr>
            <a:picLocks noChangeAspect="1"/>
          </p:cNvPicPr>
          <p:nvPr/>
        </p:nvPicPr>
        <p:blipFill>
          <a:blip r:embed="rId2"/>
          <a:stretch>
            <a:fillRect/>
          </a:stretch>
        </p:blipFill>
        <p:spPr>
          <a:xfrm>
            <a:off x="312517" y="-1"/>
            <a:ext cx="5243331" cy="4124753"/>
          </a:xfrm>
          <a:prstGeom prst="rect">
            <a:avLst/>
          </a:prstGeom>
        </p:spPr>
      </p:pic>
      <p:pic>
        <p:nvPicPr>
          <p:cNvPr id="3" name="Picture 2">
            <a:extLst>
              <a:ext uri="{FF2B5EF4-FFF2-40B4-BE49-F238E27FC236}">
                <a16:creationId xmlns:a16="http://schemas.microsoft.com/office/drawing/2014/main" id="{AE450293-E871-584F-840C-C334B366EE6B}"/>
              </a:ext>
            </a:extLst>
          </p:cNvPr>
          <p:cNvPicPr>
            <a:picLocks noChangeAspect="1"/>
          </p:cNvPicPr>
          <p:nvPr/>
        </p:nvPicPr>
        <p:blipFill>
          <a:blip r:embed="rId3"/>
          <a:stretch>
            <a:fillRect/>
          </a:stretch>
        </p:blipFill>
        <p:spPr>
          <a:xfrm>
            <a:off x="5775702" y="0"/>
            <a:ext cx="6105718" cy="4124752"/>
          </a:xfrm>
          <a:prstGeom prst="rect">
            <a:avLst/>
          </a:prstGeom>
        </p:spPr>
      </p:pic>
      <p:sp>
        <p:nvSpPr>
          <p:cNvPr id="4" name="Rectangle 3">
            <a:extLst>
              <a:ext uri="{FF2B5EF4-FFF2-40B4-BE49-F238E27FC236}">
                <a16:creationId xmlns:a16="http://schemas.microsoft.com/office/drawing/2014/main" id="{F19EFBED-C742-8F4A-B01B-5A074A963135}"/>
              </a:ext>
            </a:extLst>
          </p:cNvPr>
          <p:cNvSpPr/>
          <p:nvPr/>
        </p:nvSpPr>
        <p:spPr>
          <a:xfrm>
            <a:off x="6486617" y="4298689"/>
            <a:ext cx="5273261" cy="1200329"/>
          </a:xfrm>
          <a:prstGeom prst="rect">
            <a:avLst/>
          </a:prstGeom>
        </p:spPr>
        <p:txBody>
          <a:bodyPr wrap="square">
            <a:spAutoFit/>
          </a:bodyPr>
          <a:lstStyle/>
          <a:p>
            <a:r>
              <a:rPr lang="en-GB" dirty="0">
                <a:solidFill>
                  <a:srgbClr val="222222"/>
                </a:solidFill>
                <a:latin typeface="Helvetica Neue" panose="02000503000000020004" pitchFamily="2" charset="0"/>
              </a:rPr>
              <a:t>In 1993, Barbara attended the opening of the Vietnam Women’s Memorial in Washington, DC with other veterans of the 71st Evacuation Hospital where she served during the war</a:t>
            </a:r>
            <a:endParaRPr lang="en-US" dirty="0"/>
          </a:p>
        </p:txBody>
      </p:sp>
      <p:sp>
        <p:nvSpPr>
          <p:cNvPr id="5" name="Rectangle 4">
            <a:extLst>
              <a:ext uri="{FF2B5EF4-FFF2-40B4-BE49-F238E27FC236}">
                <a16:creationId xmlns:a16="http://schemas.microsoft.com/office/drawing/2014/main" id="{D35BA92C-B1FF-AF4D-AF8B-65CDA4E88B5E}"/>
              </a:ext>
            </a:extLst>
          </p:cNvPr>
          <p:cNvSpPr/>
          <p:nvPr/>
        </p:nvSpPr>
        <p:spPr>
          <a:xfrm>
            <a:off x="280690" y="4575688"/>
            <a:ext cx="6096000" cy="2308324"/>
          </a:xfrm>
          <a:prstGeom prst="rect">
            <a:avLst/>
          </a:prstGeom>
        </p:spPr>
        <p:txBody>
          <a:bodyPr>
            <a:spAutoFit/>
          </a:bodyPr>
          <a:lstStyle/>
          <a:p>
            <a:r>
              <a:rPr lang="en-GB" dirty="0">
                <a:solidFill>
                  <a:srgbClr val="222222"/>
                </a:solidFill>
                <a:latin typeface="Helvetica Neue" panose="02000503000000020004" pitchFamily="2" charset="0"/>
              </a:rPr>
              <a:t>Barbara </a:t>
            </a:r>
            <a:r>
              <a:rPr lang="en-GB" dirty="0" err="1">
                <a:solidFill>
                  <a:srgbClr val="222222"/>
                </a:solidFill>
                <a:latin typeface="Helvetica Neue" panose="02000503000000020004" pitchFamily="2" charset="0"/>
              </a:rPr>
              <a:t>Chiminello</a:t>
            </a:r>
            <a:r>
              <a:rPr lang="en-GB" dirty="0">
                <a:solidFill>
                  <a:srgbClr val="222222"/>
                </a:solidFill>
                <a:latin typeface="Helvetica Neue" panose="02000503000000020004" pitchFamily="2" charset="0"/>
              </a:rPr>
              <a:t>:</a:t>
            </a:r>
            <a:r>
              <a:rPr lang="en-GB" i="1" dirty="0">
                <a:solidFill>
                  <a:srgbClr val="222222"/>
                </a:solidFill>
                <a:latin typeface="Helvetica Neue" panose="02000503000000020004" pitchFamily="2" charset="0"/>
              </a:rPr>
              <a:t> </a:t>
            </a:r>
            <a:r>
              <a:rPr lang="en-GB" i="1" dirty="0">
                <a:solidFill>
                  <a:srgbClr val="FF0000"/>
                </a:solidFill>
                <a:latin typeface="Helvetica Neue" panose="02000503000000020004" pitchFamily="2" charset="0"/>
              </a:rPr>
              <a:t>“That was a big problem with us returning, the veterans returning.  Because it was such an unpopular war, no one wanted to talk about it. It’s true that lot of Vietnam veterans now came home to no support.  No one really reached out to us.  I did not have an adjustment.  I would have loved to have talked to people about it.  For years, no one knew I was a Vietnam veteran.”</a:t>
            </a:r>
            <a:endParaRPr lang="en-US" i="1" dirty="0">
              <a:solidFill>
                <a:srgbClr val="FF0000"/>
              </a:solidFill>
            </a:endParaRPr>
          </a:p>
        </p:txBody>
      </p:sp>
      <p:sp>
        <p:nvSpPr>
          <p:cNvPr id="6" name="Rectangle 5">
            <a:extLst>
              <a:ext uri="{FF2B5EF4-FFF2-40B4-BE49-F238E27FC236}">
                <a16:creationId xmlns:a16="http://schemas.microsoft.com/office/drawing/2014/main" id="{C18503F0-8A17-FF4E-8DBB-BE349FD0FDAC}"/>
              </a:ext>
            </a:extLst>
          </p:cNvPr>
          <p:cNvSpPr/>
          <p:nvPr/>
        </p:nvSpPr>
        <p:spPr>
          <a:xfrm>
            <a:off x="6486617" y="5960682"/>
            <a:ext cx="6096000" cy="923330"/>
          </a:xfrm>
          <a:prstGeom prst="rect">
            <a:avLst/>
          </a:prstGeom>
        </p:spPr>
        <p:txBody>
          <a:bodyPr>
            <a:spAutoFit/>
          </a:bodyPr>
          <a:lstStyle/>
          <a:p>
            <a:r>
              <a:rPr lang="en-US" dirty="0">
                <a:hlinkClick r:id="rId4"/>
              </a:rPr>
              <a:t>https://vietnamwar.nyhistory.org/oral-histories/barbara-chiminello/</a:t>
            </a:r>
            <a:endParaRPr lang="en-US" dirty="0"/>
          </a:p>
          <a:p>
            <a:endParaRPr lang="en-US" dirty="0"/>
          </a:p>
        </p:txBody>
      </p:sp>
      <p:sp>
        <p:nvSpPr>
          <p:cNvPr id="7" name="Rectangle 6">
            <a:extLst>
              <a:ext uri="{FF2B5EF4-FFF2-40B4-BE49-F238E27FC236}">
                <a16:creationId xmlns:a16="http://schemas.microsoft.com/office/drawing/2014/main" id="{F647545D-B673-9644-A5DE-187055A49180}"/>
              </a:ext>
            </a:extLst>
          </p:cNvPr>
          <p:cNvSpPr/>
          <p:nvPr/>
        </p:nvSpPr>
        <p:spPr>
          <a:xfrm>
            <a:off x="280690" y="4073220"/>
            <a:ext cx="6096000" cy="307777"/>
          </a:xfrm>
          <a:prstGeom prst="rect">
            <a:avLst/>
          </a:prstGeom>
        </p:spPr>
        <p:txBody>
          <a:bodyPr>
            <a:spAutoFit/>
          </a:bodyPr>
          <a:lstStyle/>
          <a:p>
            <a:r>
              <a:rPr lang="en-GB" sz="1400" dirty="0">
                <a:solidFill>
                  <a:srgbClr val="222222"/>
                </a:solidFill>
                <a:latin typeface="Helvetica Neue" panose="02000503000000020004" pitchFamily="2" charset="0"/>
              </a:rPr>
              <a:t>Tommy and Barbara </a:t>
            </a:r>
            <a:r>
              <a:rPr lang="en-GB" sz="1400" dirty="0" err="1">
                <a:solidFill>
                  <a:srgbClr val="222222"/>
                </a:solidFill>
                <a:latin typeface="Helvetica Neue" panose="02000503000000020004" pitchFamily="2" charset="0"/>
              </a:rPr>
              <a:t>Chiminello</a:t>
            </a:r>
            <a:r>
              <a:rPr lang="en-GB" sz="1400" dirty="0">
                <a:solidFill>
                  <a:srgbClr val="222222"/>
                </a:solidFill>
                <a:latin typeface="Helvetica Neue" panose="02000503000000020004" pitchFamily="2" charset="0"/>
              </a:rPr>
              <a:t> in </a:t>
            </a:r>
            <a:r>
              <a:rPr lang="en-GB" sz="1400" dirty="0" err="1">
                <a:solidFill>
                  <a:srgbClr val="222222"/>
                </a:solidFill>
                <a:latin typeface="Helvetica Neue" panose="02000503000000020004" pitchFamily="2" charset="0"/>
              </a:rPr>
              <a:t>Nha</a:t>
            </a:r>
            <a:r>
              <a:rPr lang="en-GB" sz="1400" dirty="0">
                <a:solidFill>
                  <a:srgbClr val="222222"/>
                </a:solidFill>
                <a:latin typeface="Helvetica Neue" panose="02000503000000020004" pitchFamily="2" charset="0"/>
              </a:rPr>
              <a:t> Trang, South Vietnam</a:t>
            </a:r>
            <a:endParaRPr lang="en-US" sz="1400" dirty="0"/>
          </a:p>
        </p:txBody>
      </p:sp>
    </p:spTree>
    <p:extLst>
      <p:ext uri="{BB962C8B-B14F-4D97-AF65-F5344CB8AC3E}">
        <p14:creationId xmlns:p14="http://schemas.microsoft.com/office/powerpoint/2010/main" val="1909748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8AA67-E72F-F943-A038-00BD611DB641}"/>
              </a:ext>
            </a:extLst>
          </p:cNvPr>
          <p:cNvSpPr>
            <a:spLocks noGrp="1"/>
          </p:cNvSpPr>
          <p:nvPr>
            <p:ph type="title"/>
          </p:nvPr>
        </p:nvSpPr>
        <p:spPr/>
        <p:txBody>
          <a:bodyPr/>
          <a:lstStyle/>
          <a:p>
            <a:r>
              <a:rPr lang="en-US" dirty="0"/>
              <a:t>The American war in Vietnam</a:t>
            </a:r>
          </a:p>
        </p:txBody>
      </p:sp>
      <p:sp>
        <p:nvSpPr>
          <p:cNvPr id="3" name="Text Placeholder 2">
            <a:extLst>
              <a:ext uri="{FF2B5EF4-FFF2-40B4-BE49-F238E27FC236}">
                <a16:creationId xmlns:a16="http://schemas.microsoft.com/office/drawing/2014/main" id="{3823517E-0CCF-D148-ADD5-A2054A4B820B}"/>
              </a:ext>
            </a:extLst>
          </p:cNvPr>
          <p:cNvSpPr>
            <a:spLocks noGrp="1"/>
          </p:cNvSpPr>
          <p:nvPr>
            <p:ph type="body" idx="1"/>
          </p:nvPr>
        </p:nvSpPr>
        <p:spPr/>
        <p:txBody>
          <a:bodyPr/>
          <a:lstStyle/>
          <a:p>
            <a:r>
              <a:rPr lang="en-US" dirty="0"/>
              <a:t>Some context</a:t>
            </a:r>
          </a:p>
        </p:txBody>
      </p:sp>
    </p:spTree>
    <p:extLst>
      <p:ext uri="{BB962C8B-B14F-4D97-AF65-F5344CB8AC3E}">
        <p14:creationId xmlns:p14="http://schemas.microsoft.com/office/powerpoint/2010/main" val="554972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51E3840-7E00-6A4E-8C23-378CBD60D85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3484" y="0"/>
            <a:ext cx="5806041" cy="6429737"/>
          </a:xfrm>
          <a:prstGeom prst="rect">
            <a:avLst/>
          </a:prstGeom>
        </p:spPr>
      </p:pic>
      <p:sp>
        <p:nvSpPr>
          <p:cNvPr id="5" name="Rectangle 4">
            <a:extLst>
              <a:ext uri="{FF2B5EF4-FFF2-40B4-BE49-F238E27FC236}">
                <a16:creationId xmlns:a16="http://schemas.microsoft.com/office/drawing/2014/main" id="{A35AD534-70D7-0D45-B5FF-F575B1A5AAE8}"/>
              </a:ext>
            </a:extLst>
          </p:cNvPr>
          <p:cNvSpPr/>
          <p:nvPr/>
        </p:nvSpPr>
        <p:spPr>
          <a:xfrm>
            <a:off x="128504" y="6429737"/>
            <a:ext cx="6096000" cy="461665"/>
          </a:xfrm>
          <a:prstGeom prst="rect">
            <a:avLst/>
          </a:prstGeom>
        </p:spPr>
        <p:txBody>
          <a:bodyPr>
            <a:spAutoFit/>
          </a:bodyPr>
          <a:lstStyle/>
          <a:p>
            <a:r>
              <a:rPr lang="en-US" sz="1200" dirty="0">
                <a:hlinkClick r:id="rId3"/>
              </a:rPr>
              <a:t>https://www.nationalgeographic.org/photo/vietnam-war/</a:t>
            </a:r>
            <a:endParaRPr lang="en-US" sz="1200" dirty="0"/>
          </a:p>
          <a:p>
            <a:endParaRPr lang="en-US" sz="1200" dirty="0"/>
          </a:p>
        </p:txBody>
      </p:sp>
      <p:sp>
        <p:nvSpPr>
          <p:cNvPr id="6" name="TextBox 5">
            <a:extLst>
              <a:ext uri="{FF2B5EF4-FFF2-40B4-BE49-F238E27FC236}">
                <a16:creationId xmlns:a16="http://schemas.microsoft.com/office/drawing/2014/main" id="{505B4E59-FE9B-A442-AF5D-5D624D6BE446}"/>
              </a:ext>
            </a:extLst>
          </p:cNvPr>
          <p:cNvSpPr txBox="1"/>
          <p:nvPr/>
        </p:nvSpPr>
        <p:spPr>
          <a:xfrm>
            <a:off x="6224504" y="250626"/>
            <a:ext cx="3161443" cy="461665"/>
          </a:xfrm>
          <a:prstGeom prst="rect">
            <a:avLst/>
          </a:prstGeom>
          <a:noFill/>
        </p:spPr>
        <p:txBody>
          <a:bodyPr wrap="none" rtlCol="0">
            <a:spAutoFit/>
          </a:bodyPr>
          <a:lstStyle/>
          <a:p>
            <a:r>
              <a:rPr lang="en-US" sz="2400" dirty="0">
                <a:solidFill>
                  <a:srgbClr val="FF0000"/>
                </a:solidFill>
              </a:rPr>
              <a:t>“War without fronts”</a:t>
            </a:r>
          </a:p>
        </p:txBody>
      </p:sp>
      <p:pic>
        <p:nvPicPr>
          <p:cNvPr id="7" name="Picture 6">
            <a:extLst>
              <a:ext uri="{FF2B5EF4-FFF2-40B4-BE49-F238E27FC236}">
                <a16:creationId xmlns:a16="http://schemas.microsoft.com/office/drawing/2014/main" id="{873608C0-0CE1-C14B-AF6F-305E19FFE3A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24504" y="2279995"/>
            <a:ext cx="5100992" cy="3906456"/>
          </a:xfrm>
          <a:prstGeom prst="rect">
            <a:avLst/>
          </a:prstGeom>
        </p:spPr>
      </p:pic>
      <p:sp>
        <p:nvSpPr>
          <p:cNvPr id="8" name="TextBox 7">
            <a:extLst>
              <a:ext uri="{FF2B5EF4-FFF2-40B4-BE49-F238E27FC236}">
                <a16:creationId xmlns:a16="http://schemas.microsoft.com/office/drawing/2014/main" id="{D6AB895A-F192-D344-BC09-234A7B6AD714}"/>
              </a:ext>
            </a:extLst>
          </p:cNvPr>
          <p:cNvSpPr txBox="1"/>
          <p:nvPr/>
        </p:nvSpPr>
        <p:spPr>
          <a:xfrm>
            <a:off x="6224504" y="802667"/>
            <a:ext cx="5118709" cy="1477328"/>
          </a:xfrm>
          <a:prstGeom prst="rect">
            <a:avLst/>
          </a:prstGeom>
          <a:noFill/>
        </p:spPr>
        <p:txBody>
          <a:bodyPr wrap="none" rtlCol="0">
            <a:spAutoFit/>
          </a:bodyPr>
          <a:lstStyle/>
          <a:p>
            <a:r>
              <a:rPr lang="en-US" dirty="0"/>
              <a:t>An air war </a:t>
            </a:r>
          </a:p>
          <a:p>
            <a:endParaRPr lang="en-US" dirty="0"/>
          </a:p>
          <a:p>
            <a:r>
              <a:rPr lang="en-US" dirty="0"/>
              <a:t>A guerrilla war waged in the South against</a:t>
            </a:r>
          </a:p>
          <a:p>
            <a:r>
              <a:rPr lang="en-US" dirty="0"/>
              <a:t>South Vietnamese fighters (the “Viet Cong”)</a:t>
            </a:r>
          </a:p>
          <a:p>
            <a:r>
              <a:rPr lang="en-US" dirty="0"/>
              <a:t>and the North Vietnamese Army</a:t>
            </a:r>
          </a:p>
        </p:txBody>
      </p:sp>
      <p:sp>
        <p:nvSpPr>
          <p:cNvPr id="9" name="Rectangle 8">
            <a:extLst>
              <a:ext uri="{FF2B5EF4-FFF2-40B4-BE49-F238E27FC236}">
                <a16:creationId xmlns:a16="http://schemas.microsoft.com/office/drawing/2014/main" id="{D81B9CAD-0399-0E4F-916A-06D604B8DEC0}"/>
              </a:ext>
            </a:extLst>
          </p:cNvPr>
          <p:cNvSpPr/>
          <p:nvPr/>
        </p:nvSpPr>
        <p:spPr>
          <a:xfrm>
            <a:off x="6141689" y="6245071"/>
            <a:ext cx="6096000" cy="646331"/>
          </a:xfrm>
          <a:prstGeom prst="rect">
            <a:avLst/>
          </a:prstGeom>
        </p:spPr>
        <p:txBody>
          <a:bodyPr>
            <a:spAutoFit/>
          </a:bodyPr>
          <a:lstStyle/>
          <a:p>
            <a:r>
              <a:rPr lang="en-GB" sz="1200" dirty="0">
                <a:solidFill>
                  <a:srgbClr val="54595D"/>
                </a:solidFill>
                <a:latin typeface="Arial" panose="020B0604020202020204" pitchFamily="34" charset="0"/>
              </a:rPr>
              <a:t>U.S. Navy Douglas A-4E </a:t>
            </a:r>
            <a:r>
              <a:rPr lang="en-GB" sz="1200" i="1" dirty="0">
                <a:solidFill>
                  <a:srgbClr val="54595D"/>
                </a:solidFill>
                <a:latin typeface="Arial" panose="020B0604020202020204" pitchFamily="34" charset="0"/>
              </a:rPr>
              <a:t>Skyhawks</a:t>
            </a:r>
            <a:r>
              <a:rPr lang="en-GB" sz="1200" dirty="0">
                <a:solidFill>
                  <a:srgbClr val="54595D"/>
                </a:solidFill>
                <a:latin typeface="Arial" panose="020B0604020202020204" pitchFamily="34" charset="0"/>
              </a:rPr>
              <a:t> from Attack Squadrons VA-163 </a:t>
            </a:r>
            <a:r>
              <a:rPr lang="en-GB" sz="1200" i="1" dirty="0">
                <a:solidFill>
                  <a:srgbClr val="54595D"/>
                </a:solidFill>
                <a:latin typeface="Arial" panose="020B0604020202020204" pitchFamily="34" charset="0"/>
              </a:rPr>
              <a:t>Saints</a:t>
            </a:r>
            <a:r>
              <a:rPr lang="en-GB" sz="1200" dirty="0">
                <a:solidFill>
                  <a:srgbClr val="54595D"/>
                </a:solidFill>
                <a:latin typeface="Arial" panose="020B0604020202020204" pitchFamily="34" charset="0"/>
              </a:rPr>
              <a:t> and VA-164 </a:t>
            </a:r>
            <a:r>
              <a:rPr lang="en-GB" sz="1200" i="1" dirty="0">
                <a:solidFill>
                  <a:srgbClr val="54595D"/>
                </a:solidFill>
                <a:latin typeface="Arial" panose="020B0604020202020204" pitchFamily="34" charset="0"/>
              </a:rPr>
              <a:t>Ghost Riders</a:t>
            </a:r>
            <a:r>
              <a:rPr lang="en-GB" sz="1200" dirty="0">
                <a:solidFill>
                  <a:srgbClr val="54595D"/>
                </a:solidFill>
                <a:latin typeface="Arial" panose="020B0604020202020204" pitchFamily="34" charset="0"/>
              </a:rPr>
              <a:t> attacking the the Phuong </a:t>
            </a:r>
            <a:r>
              <a:rPr lang="en-GB" sz="1200" dirty="0" err="1">
                <a:solidFill>
                  <a:srgbClr val="54595D"/>
                </a:solidFill>
                <a:latin typeface="Arial" panose="020B0604020202020204" pitchFamily="34" charset="0"/>
              </a:rPr>
              <a:t>Dinh</a:t>
            </a:r>
            <a:r>
              <a:rPr lang="en-GB" sz="1200" dirty="0">
                <a:solidFill>
                  <a:srgbClr val="54595D"/>
                </a:solidFill>
                <a:latin typeface="Arial" panose="020B0604020202020204" pitchFamily="34" charset="0"/>
              </a:rPr>
              <a:t> railroad bypass bridge, 10 km north of Thanh Hoe, North Vietnam, on 10 September 1967</a:t>
            </a:r>
            <a:endParaRPr lang="en-US" sz="1200" dirty="0"/>
          </a:p>
        </p:txBody>
      </p:sp>
    </p:spTree>
    <p:extLst>
      <p:ext uri="{BB962C8B-B14F-4D97-AF65-F5344CB8AC3E}">
        <p14:creationId xmlns:p14="http://schemas.microsoft.com/office/powerpoint/2010/main" val="3491112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4720A28-3F5D-9743-9A19-3FB282EFD202}"/>
              </a:ext>
            </a:extLst>
          </p:cNvPr>
          <p:cNvPicPr>
            <a:picLocks noChangeAspect="1"/>
          </p:cNvPicPr>
          <p:nvPr/>
        </p:nvPicPr>
        <p:blipFill>
          <a:blip r:embed="rId2"/>
          <a:stretch>
            <a:fillRect/>
          </a:stretch>
        </p:blipFill>
        <p:spPr>
          <a:xfrm>
            <a:off x="389566" y="2012420"/>
            <a:ext cx="4815067" cy="3834857"/>
          </a:xfrm>
          <a:prstGeom prst="rect">
            <a:avLst/>
          </a:prstGeom>
        </p:spPr>
      </p:pic>
      <p:sp>
        <p:nvSpPr>
          <p:cNvPr id="3" name="TextBox 2">
            <a:extLst>
              <a:ext uri="{FF2B5EF4-FFF2-40B4-BE49-F238E27FC236}">
                <a16:creationId xmlns:a16="http://schemas.microsoft.com/office/drawing/2014/main" id="{3B68FFA0-5B04-754D-96F1-92E1B22CF2D6}"/>
              </a:ext>
            </a:extLst>
          </p:cNvPr>
          <p:cNvSpPr txBox="1"/>
          <p:nvPr/>
        </p:nvSpPr>
        <p:spPr>
          <a:xfrm>
            <a:off x="389566" y="5898961"/>
            <a:ext cx="5301204" cy="461665"/>
          </a:xfrm>
          <a:prstGeom prst="rect">
            <a:avLst/>
          </a:prstGeom>
          <a:noFill/>
        </p:spPr>
        <p:txBody>
          <a:bodyPr wrap="square" rtlCol="0">
            <a:spAutoFit/>
          </a:bodyPr>
          <a:lstStyle/>
          <a:p>
            <a:r>
              <a:rPr lang="en-US" sz="1200" dirty="0"/>
              <a:t>CBS Journalist Morley Safer reporting on the destruction </a:t>
            </a:r>
          </a:p>
          <a:p>
            <a:r>
              <a:rPr lang="en-US" sz="1200" dirty="0"/>
              <a:t>of Cam Ne, August 5, 1965</a:t>
            </a:r>
          </a:p>
        </p:txBody>
      </p:sp>
      <p:sp>
        <p:nvSpPr>
          <p:cNvPr id="4" name="Rectangle 3">
            <a:extLst>
              <a:ext uri="{FF2B5EF4-FFF2-40B4-BE49-F238E27FC236}">
                <a16:creationId xmlns:a16="http://schemas.microsoft.com/office/drawing/2014/main" id="{3870BB10-3353-134C-AA29-CF10FF6051FF}"/>
              </a:ext>
            </a:extLst>
          </p:cNvPr>
          <p:cNvSpPr/>
          <p:nvPr/>
        </p:nvSpPr>
        <p:spPr>
          <a:xfrm>
            <a:off x="389566" y="6308942"/>
            <a:ext cx="4633847" cy="738664"/>
          </a:xfrm>
          <a:prstGeom prst="rect">
            <a:avLst/>
          </a:prstGeom>
        </p:spPr>
        <p:txBody>
          <a:bodyPr wrap="square">
            <a:spAutoFit/>
          </a:bodyPr>
          <a:lstStyle/>
          <a:p>
            <a:r>
              <a:rPr lang="en-US" sz="1200" dirty="0">
                <a:hlinkClick r:id="rId3"/>
              </a:rPr>
              <a:t>https://www.cbsnews.com/news/controversial-report-changed-war-coverage-in-america/</a:t>
            </a:r>
            <a:endParaRPr lang="en-US" sz="1200" dirty="0"/>
          </a:p>
          <a:p>
            <a:endParaRPr lang="en-US" dirty="0"/>
          </a:p>
        </p:txBody>
      </p:sp>
      <p:sp>
        <p:nvSpPr>
          <p:cNvPr id="5" name="TextBox 4">
            <a:extLst>
              <a:ext uri="{FF2B5EF4-FFF2-40B4-BE49-F238E27FC236}">
                <a16:creationId xmlns:a16="http://schemas.microsoft.com/office/drawing/2014/main" id="{03D8159C-465A-C346-B59C-6E0E5E611A93}"/>
              </a:ext>
            </a:extLst>
          </p:cNvPr>
          <p:cNvSpPr txBox="1"/>
          <p:nvPr/>
        </p:nvSpPr>
        <p:spPr>
          <a:xfrm>
            <a:off x="477792" y="227316"/>
            <a:ext cx="6365845" cy="954107"/>
          </a:xfrm>
          <a:prstGeom prst="rect">
            <a:avLst/>
          </a:prstGeom>
          <a:noFill/>
        </p:spPr>
        <p:txBody>
          <a:bodyPr wrap="none" rtlCol="0">
            <a:spAutoFit/>
          </a:bodyPr>
          <a:lstStyle/>
          <a:p>
            <a:r>
              <a:rPr lang="en-US" sz="2800" dirty="0">
                <a:solidFill>
                  <a:srgbClr val="FF0000"/>
                </a:solidFill>
              </a:rPr>
              <a:t>How to fight and win a war against </a:t>
            </a:r>
          </a:p>
          <a:p>
            <a:r>
              <a:rPr lang="en-US" sz="2800" dirty="0">
                <a:solidFill>
                  <a:srgbClr val="FF0000"/>
                </a:solidFill>
              </a:rPr>
              <a:t>a popular nationalist movement?</a:t>
            </a:r>
          </a:p>
        </p:txBody>
      </p:sp>
      <p:sp>
        <p:nvSpPr>
          <p:cNvPr id="6" name="TextBox 5">
            <a:extLst>
              <a:ext uri="{FF2B5EF4-FFF2-40B4-BE49-F238E27FC236}">
                <a16:creationId xmlns:a16="http://schemas.microsoft.com/office/drawing/2014/main" id="{3C69C7FA-10D1-4848-8FDD-AC442051FEA2}"/>
              </a:ext>
            </a:extLst>
          </p:cNvPr>
          <p:cNvSpPr txBox="1"/>
          <p:nvPr/>
        </p:nvSpPr>
        <p:spPr>
          <a:xfrm>
            <a:off x="477792" y="1181423"/>
            <a:ext cx="4817344" cy="830997"/>
          </a:xfrm>
          <a:prstGeom prst="rect">
            <a:avLst/>
          </a:prstGeom>
          <a:noFill/>
        </p:spPr>
        <p:txBody>
          <a:bodyPr wrap="none" rtlCol="0">
            <a:spAutoFit/>
          </a:bodyPr>
          <a:lstStyle/>
          <a:p>
            <a:r>
              <a:rPr lang="en-US" sz="2400" i="1" dirty="0"/>
              <a:t>“We had to destroy the village </a:t>
            </a:r>
          </a:p>
          <a:p>
            <a:r>
              <a:rPr lang="en-US" sz="2400" i="1" dirty="0"/>
              <a:t>to save it”</a:t>
            </a:r>
          </a:p>
        </p:txBody>
      </p:sp>
      <p:pic>
        <p:nvPicPr>
          <p:cNvPr id="7" name="Picture 6">
            <a:extLst>
              <a:ext uri="{FF2B5EF4-FFF2-40B4-BE49-F238E27FC236}">
                <a16:creationId xmlns:a16="http://schemas.microsoft.com/office/drawing/2014/main" id="{E154D90D-26FF-5B47-BE47-341EEBD3EDA6}"/>
              </a:ext>
            </a:extLst>
          </p:cNvPr>
          <p:cNvPicPr>
            <a:picLocks noChangeAspect="1"/>
          </p:cNvPicPr>
          <p:nvPr/>
        </p:nvPicPr>
        <p:blipFill>
          <a:blip r:embed="rId4"/>
          <a:stretch>
            <a:fillRect/>
          </a:stretch>
        </p:blipFill>
        <p:spPr>
          <a:xfrm>
            <a:off x="5255978" y="1596921"/>
            <a:ext cx="6936022" cy="3912628"/>
          </a:xfrm>
          <a:prstGeom prst="rect">
            <a:avLst/>
          </a:prstGeom>
        </p:spPr>
      </p:pic>
      <p:sp>
        <p:nvSpPr>
          <p:cNvPr id="8" name="Rectangle 7">
            <a:extLst>
              <a:ext uri="{FF2B5EF4-FFF2-40B4-BE49-F238E27FC236}">
                <a16:creationId xmlns:a16="http://schemas.microsoft.com/office/drawing/2014/main" id="{B7AB3631-234B-FE44-B911-56CE7DDC96C1}"/>
              </a:ext>
            </a:extLst>
          </p:cNvPr>
          <p:cNvSpPr/>
          <p:nvPr/>
        </p:nvSpPr>
        <p:spPr>
          <a:xfrm>
            <a:off x="5742115" y="5483463"/>
            <a:ext cx="6096000" cy="1600438"/>
          </a:xfrm>
          <a:prstGeom prst="rect">
            <a:avLst/>
          </a:prstGeom>
        </p:spPr>
        <p:txBody>
          <a:bodyPr>
            <a:spAutoFit/>
          </a:bodyPr>
          <a:lstStyle/>
          <a:p>
            <a:r>
              <a:rPr lang="en-GB" sz="1400" dirty="0">
                <a:solidFill>
                  <a:srgbClr val="555555"/>
                </a:solidFill>
              </a:rPr>
              <a:t>South Vietnamese forces follow after terrified children, including 9-year-old Phan </a:t>
            </a:r>
            <a:r>
              <a:rPr lang="en-GB" sz="1400" dirty="0" err="1">
                <a:solidFill>
                  <a:srgbClr val="555555"/>
                </a:solidFill>
              </a:rPr>
              <a:t>Thi</a:t>
            </a:r>
            <a:r>
              <a:rPr lang="en-GB" sz="1400" dirty="0">
                <a:solidFill>
                  <a:srgbClr val="555555"/>
                </a:solidFill>
              </a:rPr>
              <a:t> Kim </a:t>
            </a:r>
            <a:r>
              <a:rPr lang="en-GB" sz="1400" dirty="0" err="1">
                <a:solidFill>
                  <a:srgbClr val="555555"/>
                </a:solidFill>
              </a:rPr>
              <a:t>Phùc</a:t>
            </a:r>
            <a:r>
              <a:rPr lang="en-GB" sz="1400" dirty="0">
                <a:solidFill>
                  <a:srgbClr val="555555"/>
                </a:solidFill>
              </a:rPr>
              <a:t>, </a:t>
            </a:r>
            <a:r>
              <a:rPr lang="en-GB" sz="1400" dirty="0" err="1">
                <a:solidFill>
                  <a:srgbClr val="555555"/>
                </a:solidFill>
              </a:rPr>
              <a:t>center</a:t>
            </a:r>
            <a:r>
              <a:rPr lang="en-GB" sz="1400" dirty="0">
                <a:solidFill>
                  <a:srgbClr val="555555"/>
                </a:solidFill>
              </a:rPr>
              <a:t>, as they run down Route 1 near Trang Bang after an aerial napalm attack on suspected Viet Cong hiding places on June 8, 1972. </a:t>
            </a:r>
            <a:r>
              <a:rPr lang="en-GB" sz="1400" dirty="0" err="1">
                <a:solidFill>
                  <a:srgbClr val="555555"/>
                </a:solidFill>
              </a:rPr>
              <a:t>Credit:Nick</a:t>
            </a:r>
            <a:r>
              <a:rPr lang="en-GB" sz="1400" dirty="0">
                <a:solidFill>
                  <a:srgbClr val="555555"/>
                </a:solidFill>
              </a:rPr>
              <a:t> Ut/The Associated Press</a:t>
            </a:r>
          </a:p>
          <a:p>
            <a:r>
              <a:rPr lang="en-GB" sz="1400" dirty="0">
                <a:solidFill>
                  <a:srgbClr val="555555"/>
                </a:solidFill>
                <a:hlinkClick r:id="rId5"/>
              </a:rPr>
              <a:t>https://www.pri.org/stories/2018-02-21/how-vietnam-wars-napalm-girl-found-hope-after-tragedy</a:t>
            </a:r>
            <a:endParaRPr lang="en-GB" sz="1400" dirty="0">
              <a:solidFill>
                <a:srgbClr val="555555"/>
              </a:solidFill>
            </a:endParaRPr>
          </a:p>
          <a:p>
            <a:endParaRPr lang="en-GB" sz="1400" b="0" i="0" dirty="0">
              <a:solidFill>
                <a:srgbClr val="555555"/>
              </a:solidFill>
              <a:effectLst/>
            </a:endParaRPr>
          </a:p>
        </p:txBody>
      </p:sp>
    </p:spTree>
    <p:extLst>
      <p:ext uri="{BB962C8B-B14F-4D97-AF65-F5344CB8AC3E}">
        <p14:creationId xmlns:p14="http://schemas.microsoft.com/office/powerpoint/2010/main" val="1611133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F091DEB-3D1C-FE4D-923A-AFDE8DD4AC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4556811" cy="6858000"/>
          </a:xfrm>
          <a:prstGeom prst="rect">
            <a:avLst/>
          </a:prstGeom>
        </p:spPr>
      </p:pic>
      <p:sp>
        <p:nvSpPr>
          <p:cNvPr id="5" name="Rectangle 4">
            <a:extLst>
              <a:ext uri="{FF2B5EF4-FFF2-40B4-BE49-F238E27FC236}">
                <a16:creationId xmlns:a16="http://schemas.microsoft.com/office/drawing/2014/main" id="{FDF7E180-DDEE-2644-99AE-F8DE5B95F425}"/>
              </a:ext>
            </a:extLst>
          </p:cNvPr>
          <p:cNvSpPr/>
          <p:nvPr/>
        </p:nvSpPr>
        <p:spPr>
          <a:xfrm>
            <a:off x="4647357" y="6166165"/>
            <a:ext cx="6096000" cy="1169551"/>
          </a:xfrm>
          <a:prstGeom prst="rect">
            <a:avLst/>
          </a:prstGeom>
        </p:spPr>
        <p:txBody>
          <a:bodyPr>
            <a:spAutoFit/>
          </a:bodyPr>
          <a:lstStyle/>
          <a:p>
            <a:r>
              <a:rPr lang="en-GB" sz="1400" dirty="0">
                <a:solidFill>
                  <a:srgbClr val="FF0000"/>
                </a:solidFill>
                <a:latin typeface="helvetica" pitchFamily="2" charset="0"/>
              </a:rPr>
              <a:t>Support Demonstration for draft resister Mike </a:t>
            </a:r>
            <a:r>
              <a:rPr lang="en-GB" sz="1400" dirty="0" err="1">
                <a:solidFill>
                  <a:srgbClr val="FF0000"/>
                </a:solidFill>
                <a:latin typeface="helvetica" pitchFamily="2" charset="0"/>
              </a:rPr>
              <a:t>Leavy</a:t>
            </a:r>
            <a:r>
              <a:rPr lang="en-GB" sz="1400" dirty="0">
                <a:solidFill>
                  <a:srgbClr val="FF0000"/>
                </a:solidFill>
                <a:latin typeface="helvetica" pitchFamily="2" charset="0"/>
              </a:rPr>
              <a:t>, at Seattle's Federal Building, September 13, 1968. </a:t>
            </a:r>
            <a:r>
              <a:rPr lang="en-GB" sz="1400" dirty="0">
                <a:solidFill>
                  <a:srgbClr val="000000"/>
                </a:solidFill>
                <a:latin typeface="helvetica" pitchFamily="2" charset="0"/>
              </a:rPr>
              <a:t>Copyright (c) Fred </a:t>
            </a:r>
            <a:r>
              <a:rPr lang="en-GB" sz="1400" dirty="0" err="1">
                <a:solidFill>
                  <a:srgbClr val="000000"/>
                </a:solidFill>
                <a:latin typeface="helvetica" pitchFamily="2" charset="0"/>
              </a:rPr>
              <a:t>Lonidier</a:t>
            </a:r>
            <a:r>
              <a:rPr lang="en-GB" sz="1400" dirty="0">
                <a:solidFill>
                  <a:srgbClr val="000000"/>
                </a:solidFill>
                <a:latin typeface="helvetica" pitchFamily="2" charset="0"/>
              </a:rPr>
              <a:t>.</a:t>
            </a:r>
          </a:p>
          <a:p>
            <a:r>
              <a:rPr lang="en-GB" sz="1400" dirty="0">
                <a:solidFill>
                  <a:srgbClr val="000000"/>
                </a:solidFill>
                <a:latin typeface="helvetica" pitchFamily="2" charset="0"/>
                <a:hlinkClick r:id="rId3"/>
              </a:rPr>
              <a:t>https://depts.washington.edu/antiwar/pnwhistory_vietnam.shtml</a:t>
            </a:r>
            <a:endParaRPr lang="en-GB" sz="1400" dirty="0">
              <a:solidFill>
                <a:srgbClr val="000000"/>
              </a:solidFill>
              <a:latin typeface="helvetica" pitchFamily="2" charset="0"/>
            </a:endParaRPr>
          </a:p>
          <a:p>
            <a:endParaRPr lang="en-GB" sz="1400" dirty="0">
              <a:solidFill>
                <a:srgbClr val="000000"/>
              </a:solidFill>
              <a:latin typeface="helvetica" pitchFamily="2" charset="0"/>
            </a:endParaRPr>
          </a:p>
          <a:p>
            <a:endParaRPr lang="en-US" sz="1400" dirty="0"/>
          </a:p>
        </p:txBody>
      </p:sp>
      <p:pic>
        <p:nvPicPr>
          <p:cNvPr id="6" name="Picture 5">
            <a:extLst>
              <a:ext uri="{FF2B5EF4-FFF2-40B4-BE49-F238E27FC236}">
                <a16:creationId xmlns:a16="http://schemas.microsoft.com/office/drawing/2014/main" id="{9B513393-7D84-7748-B7D3-8BEAA2AFDA7B}"/>
              </a:ext>
            </a:extLst>
          </p:cNvPr>
          <p:cNvPicPr>
            <a:picLocks noChangeAspect="1"/>
          </p:cNvPicPr>
          <p:nvPr/>
        </p:nvPicPr>
        <p:blipFill>
          <a:blip r:embed="rId4"/>
          <a:stretch>
            <a:fillRect/>
          </a:stretch>
        </p:blipFill>
        <p:spPr>
          <a:xfrm>
            <a:off x="5486401" y="0"/>
            <a:ext cx="6563292" cy="4309895"/>
          </a:xfrm>
          <a:prstGeom prst="rect">
            <a:avLst/>
          </a:prstGeom>
        </p:spPr>
      </p:pic>
      <p:sp>
        <p:nvSpPr>
          <p:cNvPr id="7" name="Rectangle 6">
            <a:extLst>
              <a:ext uri="{FF2B5EF4-FFF2-40B4-BE49-F238E27FC236}">
                <a16:creationId xmlns:a16="http://schemas.microsoft.com/office/drawing/2014/main" id="{5D8941AA-71D8-EA45-948F-6AF56DD67568}"/>
              </a:ext>
            </a:extLst>
          </p:cNvPr>
          <p:cNvSpPr/>
          <p:nvPr/>
        </p:nvSpPr>
        <p:spPr>
          <a:xfrm>
            <a:off x="5720047" y="4309895"/>
            <a:ext cx="6329646" cy="2092881"/>
          </a:xfrm>
          <a:prstGeom prst="rect">
            <a:avLst/>
          </a:prstGeom>
        </p:spPr>
        <p:txBody>
          <a:bodyPr wrap="square">
            <a:spAutoFit/>
          </a:bodyPr>
          <a:lstStyle/>
          <a:p>
            <a:r>
              <a:rPr lang="en-GB" sz="1400" dirty="0">
                <a:solidFill>
                  <a:srgbClr val="FF0000"/>
                </a:solidFill>
                <a:latin typeface="trebuchet ms" panose="020B0703020202090204" pitchFamily="34" charset="0"/>
              </a:rPr>
              <a:t>Demonstrators at the Harlem Peace March to End Racial Oppression, 1967. </a:t>
            </a:r>
          </a:p>
          <a:p>
            <a:r>
              <a:rPr lang="en-GB" sz="1400" dirty="0">
                <a:solidFill>
                  <a:srgbClr val="000000"/>
                </a:solidFill>
                <a:latin typeface="trebuchet ms" panose="020B0703020202090204" pitchFamily="34" charset="0"/>
              </a:rPr>
              <a:t>A young demonstrator carries a placard that reads "No Vietnamese Ever Called Me Nigger" at the Harlem Peace March to End Racial Oppression on April 27, 1967. The statement was taken from boxer Muhammad Ali's original statement about his refusal to participate in the Vietnam War, "</a:t>
            </a:r>
            <a:r>
              <a:rPr lang="en-GB" sz="1400" dirty="0" err="1">
                <a:solidFill>
                  <a:srgbClr val="000000"/>
                </a:solidFill>
                <a:latin typeface="trebuchet ms" panose="020B0703020202090204" pitchFamily="34" charset="0"/>
              </a:rPr>
              <a:t>Ain't</a:t>
            </a:r>
            <a:r>
              <a:rPr lang="en-GB" sz="1400" dirty="0">
                <a:solidFill>
                  <a:srgbClr val="000000"/>
                </a:solidFill>
                <a:latin typeface="trebuchet ms" panose="020B0703020202090204" pitchFamily="34" charset="0"/>
              </a:rPr>
              <a:t> no Vietcong ever called me nigger." Source: Courtesy of Builder Levy.</a:t>
            </a:r>
          </a:p>
          <a:p>
            <a:r>
              <a:rPr lang="en-US" sz="1400" dirty="0">
                <a:hlinkClick r:id="rId5"/>
              </a:rPr>
              <a:t>https://www.amistadresource.org/civil_rights_era/black_opposition_to_vietnam.html</a:t>
            </a:r>
            <a:endParaRPr lang="en-US" sz="1400" dirty="0"/>
          </a:p>
          <a:p>
            <a:endParaRPr lang="en-US" dirty="0"/>
          </a:p>
        </p:txBody>
      </p:sp>
    </p:spTree>
    <p:extLst>
      <p:ext uri="{BB962C8B-B14F-4D97-AF65-F5344CB8AC3E}">
        <p14:creationId xmlns:p14="http://schemas.microsoft.com/office/powerpoint/2010/main" val="1599771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28A17F3-042B-DB4C-8B6A-5C15C2A58D96}"/>
              </a:ext>
            </a:extLst>
          </p:cNvPr>
          <p:cNvSpPr txBox="1"/>
          <p:nvPr/>
        </p:nvSpPr>
        <p:spPr>
          <a:xfrm>
            <a:off x="0" y="196769"/>
            <a:ext cx="6170279" cy="461665"/>
          </a:xfrm>
          <a:prstGeom prst="rect">
            <a:avLst/>
          </a:prstGeom>
          <a:noFill/>
        </p:spPr>
        <p:txBody>
          <a:bodyPr wrap="none" rtlCol="0">
            <a:spAutoFit/>
          </a:bodyPr>
          <a:lstStyle/>
          <a:p>
            <a:r>
              <a:rPr lang="en-US" sz="2400" dirty="0"/>
              <a:t>Women’s resistance to the Vietnam War</a:t>
            </a:r>
          </a:p>
        </p:txBody>
      </p:sp>
      <p:pic>
        <p:nvPicPr>
          <p:cNvPr id="5" name="Picture 4">
            <a:extLst>
              <a:ext uri="{FF2B5EF4-FFF2-40B4-BE49-F238E27FC236}">
                <a16:creationId xmlns:a16="http://schemas.microsoft.com/office/drawing/2014/main" id="{14EBAB8E-5962-4F40-B2D9-2202A8433A3D}"/>
              </a:ext>
            </a:extLst>
          </p:cNvPr>
          <p:cNvPicPr>
            <a:picLocks noChangeAspect="1"/>
          </p:cNvPicPr>
          <p:nvPr/>
        </p:nvPicPr>
        <p:blipFill>
          <a:blip r:embed="rId2"/>
          <a:stretch>
            <a:fillRect/>
          </a:stretch>
        </p:blipFill>
        <p:spPr>
          <a:xfrm>
            <a:off x="6146738" y="0"/>
            <a:ext cx="6045262" cy="6157732"/>
          </a:xfrm>
          <a:prstGeom prst="rect">
            <a:avLst/>
          </a:prstGeom>
        </p:spPr>
      </p:pic>
      <p:sp>
        <p:nvSpPr>
          <p:cNvPr id="6" name="Rectangle 5">
            <a:extLst>
              <a:ext uri="{FF2B5EF4-FFF2-40B4-BE49-F238E27FC236}">
                <a16:creationId xmlns:a16="http://schemas.microsoft.com/office/drawing/2014/main" id="{4D4B459B-87E5-454F-B9F1-4BBCEE111215}"/>
              </a:ext>
            </a:extLst>
          </p:cNvPr>
          <p:cNvSpPr/>
          <p:nvPr/>
        </p:nvSpPr>
        <p:spPr>
          <a:xfrm>
            <a:off x="5999545" y="6157732"/>
            <a:ext cx="6096000" cy="861774"/>
          </a:xfrm>
          <a:prstGeom prst="rect">
            <a:avLst/>
          </a:prstGeom>
        </p:spPr>
        <p:txBody>
          <a:bodyPr>
            <a:spAutoFit/>
          </a:bodyPr>
          <a:lstStyle/>
          <a:p>
            <a:r>
              <a:rPr lang="en-GB" sz="1200" dirty="0">
                <a:solidFill>
                  <a:srgbClr val="0066CC"/>
                </a:solidFill>
                <a:latin typeface="Arial" panose="020B0604020202020204" pitchFamily="34" charset="0"/>
                <a:hlinkClick r:id="rId3"/>
              </a:rPr>
              <a:t>Two</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4"/>
              </a:rPr>
              <a:t>women</a:t>
            </a:r>
            <a:r>
              <a:rPr lang="en-GB" sz="1200" dirty="0">
                <a:solidFill>
                  <a:srgbClr val="525252"/>
                </a:solidFill>
                <a:latin typeface="Arial" panose="020B0604020202020204" pitchFamily="34" charset="0"/>
              </a:rPr>
              <a:t> in </a:t>
            </a:r>
            <a:r>
              <a:rPr lang="en-GB" sz="1200" dirty="0">
                <a:solidFill>
                  <a:srgbClr val="0066CC"/>
                </a:solidFill>
                <a:latin typeface="Arial" panose="020B0604020202020204" pitchFamily="34" charset="0"/>
                <a:hlinkClick r:id="rId5"/>
              </a:rPr>
              <a:t>silent</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6"/>
              </a:rPr>
              <a:t>vigil</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7"/>
              </a:rPr>
              <a:t>holding</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8"/>
              </a:rPr>
              <a:t>protest</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9"/>
              </a:rPr>
              <a:t>signs</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10"/>
              </a:rPr>
              <a:t>against</a:t>
            </a:r>
            <a:r>
              <a:rPr lang="en-GB" sz="1200" dirty="0">
                <a:solidFill>
                  <a:srgbClr val="525252"/>
                </a:solidFill>
                <a:latin typeface="Arial" panose="020B0604020202020204" pitchFamily="34" charset="0"/>
              </a:rPr>
              <a:t> the </a:t>
            </a:r>
            <a:r>
              <a:rPr lang="en-GB" sz="1200" dirty="0">
                <a:solidFill>
                  <a:srgbClr val="0066CC"/>
                </a:solidFill>
                <a:latin typeface="Arial" panose="020B0604020202020204" pitchFamily="34" charset="0"/>
                <a:hlinkClick r:id="rId11"/>
              </a:rPr>
              <a:t>War</a:t>
            </a:r>
            <a:r>
              <a:rPr lang="en-GB" sz="1200" dirty="0">
                <a:solidFill>
                  <a:srgbClr val="525252"/>
                </a:solidFill>
                <a:latin typeface="Arial" panose="020B0604020202020204" pitchFamily="34" charset="0"/>
              </a:rPr>
              <a:t> in </a:t>
            </a:r>
            <a:r>
              <a:rPr lang="en-GB" sz="1200" dirty="0">
                <a:solidFill>
                  <a:srgbClr val="0066CC"/>
                </a:solidFill>
                <a:latin typeface="Arial" panose="020B0604020202020204" pitchFamily="34" charset="0"/>
                <a:hlinkClick r:id="rId12"/>
              </a:rPr>
              <a:t>Vietnam</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13"/>
              </a:rPr>
              <a:t>standing</a:t>
            </a:r>
            <a:r>
              <a:rPr lang="en-GB" sz="1200" dirty="0">
                <a:solidFill>
                  <a:srgbClr val="525252"/>
                </a:solidFill>
                <a:latin typeface="Arial" panose="020B0604020202020204" pitchFamily="34" charset="0"/>
              </a:rPr>
              <a:t> on </a:t>
            </a:r>
            <a:r>
              <a:rPr lang="en-GB" sz="1200" dirty="0">
                <a:solidFill>
                  <a:srgbClr val="0066CC"/>
                </a:solidFill>
                <a:latin typeface="Arial" panose="020B0604020202020204" pitchFamily="34" charset="0"/>
                <a:hlinkClick r:id="rId14"/>
              </a:rPr>
              <a:t>Second</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15"/>
              </a:rPr>
              <a:t>Street</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16"/>
              </a:rPr>
              <a:t>San</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17"/>
              </a:rPr>
              <a:t>Jose</a:t>
            </a:r>
            <a:r>
              <a:rPr lang="en-GB" sz="1200" dirty="0">
                <a:solidFill>
                  <a:srgbClr val="525252"/>
                </a:solidFill>
                <a:latin typeface="Arial" panose="020B0604020202020204" pitchFamily="34" charset="0"/>
              </a:rPr>
              <a:t>.</a:t>
            </a:r>
          </a:p>
          <a:p>
            <a:r>
              <a:rPr lang="en-US" sz="1200" dirty="0">
                <a:hlinkClick r:id="rId18"/>
              </a:rPr>
              <a:t>http://digitalcollections.sjlibrary.org/cdm/ref/collection/sjsuUA/id/1267</a:t>
            </a:r>
            <a:endParaRPr lang="en-US" sz="1200" dirty="0"/>
          </a:p>
          <a:p>
            <a:endParaRPr lang="en-US" sz="1400" dirty="0"/>
          </a:p>
        </p:txBody>
      </p:sp>
      <p:pic>
        <p:nvPicPr>
          <p:cNvPr id="7" name="Picture 6">
            <a:extLst>
              <a:ext uri="{FF2B5EF4-FFF2-40B4-BE49-F238E27FC236}">
                <a16:creationId xmlns:a16="http://schemas.microsoft.com/office/drawing/2014/main" id="{8DBCB961-E701-7E40-89EC-17D6CEC7C517}"/>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363064" y="658434"/>
            <a:ext cx="4234055" cy="5318567"/>
          </a:xfrm>
          <a:prstGeom prst="rect">
            <a:avLst/>
          </a:prstGeom>
        </p:spPr>
      </p:pic>
      <p:sp>
        <p:nvSpPr>
          <p:cNvPr id="8" name="Rectangle 7">
            <a:extLst>
              <a:ext uri="{FF2B5EF4-FFF2-40B4-BE49-F238E27FC236}">
                <a16:creationId xmlns:a16="http://schemas.microsoft.com/office/drawing/2014/main" id="{A47D39ED-B0EE-2542-A481-730B6D297678}"/>
              </a:ext>
            </a:extLst>
          </p:cNvPr>
          <p:cNvSpPr/>
          <p:nvPr/>
        </p:nvSpPr>
        <p:spPr>
          <a:xfrm>
            <a:off x="264194" y="5977001"/>
            <a:ext cx="5511573" cy="1015663"/>
          </a:xfrm>
          <a:prstGeom prst="rect">
            <a:avLst/>
          </a:prstGeom>
        </p:spPr>
        <p:txBody>
          <a:bodyPr wrap="square">
            <a:spAutoFit/>
          </a:bodyPr>
          <a:lstStyle/>
          <a:p>
            <a:r>
              <a:rPr lang="en-GB" sz="1200" b="1" dirty="0">
                <a:solidFill>
                  <a:srgbClr val="000000"/>
                </a:solidFill>
                <a:latin typeface="Constantia" panose="02030602050306030303" pitchFamily="18" charset="0"/>
              </a:rPr>
              <a:t>Helen Boston, “My Son Died in Vain in Vietnam” </a:t>
            </a:r>
            <a:br>
              <a:rPr lang="en-GB" sz="1200" b="1" dirty="0">
                <a:solidFill>
                  <a:srgbClr val="000000"/>
                </a:solidFill>
                <a:latin typeface="Constantia" panose="02030602050306030303" pitchFamily="18" charset="0"/>
              </a:rPr>
            </a:br>
            <a:r>
              <a:rPr lang="en-GB" sz="1200" b="1" dirty="0">
                <a:solidFill>
                  <a:srgbClr val="000000"/>
                </a:solidFill>
                <a:latin typeface="Constantia" panose="02030602050306030303" pitchFamily="18" charset="0"/>
              </a:rPr>
              <a:t>Women Strike for Peace, Washington, D.C. January 4, 1973</a:t>
            </a:r>
          </a:p>
          <a:p>
            <a:r>
              <a:rPr lang="en-US" sz="1200" dirty="0">
                <a:hlinkClick r:id="rId20"/>
              </a:rPr>
              <a:t>https://www.swarthmore.edu/library/peace/Exhibits/Dorothy%20Marder/MarderExhibit1A_files/MarderExhibit1A.html</a:t>
            </a:r>
            <a:endParaRPr lang="en-US" sz="1200" dirty="0"/>
          </a:p>
          <a:p>
            <a:endParaRPr lang="en-US" sz="1200" dirty="0"/>
          </a:p>
        </p:txBody>
      </p:sp>
    </p:spTree>
    <p:extLst>
      <p:ext uri="{BB962C8B-B14F-4D97-AF65-F5344CB8AC3E}">
        <p14:creationId xmlns:p14="http://schemas.microsoft.com/office/powerpoint/2010/main" val="3648401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4F8FB51-2907-8D41-97B0-D8D378D0577D}"/>
              </a:ext>
            </a:extLst>
          </p:cNvPr>
          <p:cNvPicPr>
            <a:picLocks noChangeAspect="1"/>
          </p:cNvPicPr>
          <p:nvPr/>
        </p:nvPicPr>
        <p:blipFill>
          <a:blip r:embed="rId2"/>
          <a:stretch>
            <a:fillRect/>
          </a:stretch>
        </p:blipFill>
        <p:spPr>
          <a:xfrm>
            <a:off x="965" y="0"/>
            <a:ext cx="9525000" cy="6350000"/>
          </a:xfrm>
          <a:prstGeom prst="rect">
            <a:avLst/>
          </a:prstGeom>
        </p:spPr>
      </p:pic>
      <p:sp>
        <p:nvSpPr>
          <p:cNvPr id="3" name="Rectangle 2">
            <a:extLst>
              <a:ext uri="{FF2B5EF4-FFF2-40B4-BE49-F238E27FC236}">
                <a16:creationId xmlns:a16="http://schemas.microsoft.com/office/drawing/2014/main" id="{969F2CCD-7D6E-1E4A-A06F-D872F13BD321}"/>
              </a:ext>
            </a:extLst>
          </p:cNvPr>
          <p:cNvSpPr/>
          <p:nvPr/>
        </p:nvSpPr>
        <p:spPr>
          <a:xfrm>
            <a:off x="9653362" y="4113625"/>
            <a:ext cx="2338086" cy="2031325"/>
          </a:xfrm>
          <a:prstGeom prst="rect">
            <a:avLst/>
          </a:prstGeom>
        </p:spPr>
        <p:txBody>
          <a:bodyPr wrap="square">
            <a:spAutoFit/>
          </a:bodyPr>
          <a:lstStyle/>
          <a:p>
            <a:r>
              <a:rPr lang="en-GB" sz="1400" dirty="0">
                <a:solidFill>
                  <a:srgbClr val="777777"/>
                </a:solidFill>
              </a:rPr>
              <a:t>A female demonstrator offers a flower to military police on guard at the Pentagon during an anti-Vietnam demonstration on Oct. 21, 1967.</a:t>
            </a:r>
          </a:p>
          <a:p>
            <a:r>
              <a:rPr lang="en-GB" sz="1400" dirty="0">
                <a:solidFill>
                  <a:srgbClr val="777777"/>
                </a:solidFill>
              </a:rPr>
              <a:t>ALBERT R. SIMPSON/U.S. ARMY</a:t>
            </a:r>
            <a:endParaRPr lang="en-GB" sz="1400" b="0" i="0" dirty="0">
              <a:solidFill>
                <a:srgbClr val="777777"/>
              </a:solidFill>
              <a:effectLst/>
            </a:endParaRPr>
          </a:p>
        </p:txBody>
      </p:sp>
      <p:sp>
        <p:nvSpPr>
          <p:cNvPr id="4" name="Rectangle 3">
            <a:extLst>
              <a:ext uri="{FF2B5EF4-FFF2-40B4-BE49-F238E27FC236}">
                <a16:creationId xmlns:a16="http://schemas.microsoft.com/office/drawing/2014/main" id="{0034F0A7-39BA-9D41-AB8A-2293B2AB3991}"/>
              </a:ext>
            </a:extLst>
          </p:cNvPr>
          <p:cNvSpPr/>
          <p:nvPr/>
        </p:nvSpPr>
        <p:spPr>
          <a:xfrm>
            <a:off x="189052" y="6350000"/>
            <a:ext cx="11501378" cy="523220"/>
          </a:xfrm>
          <a:prstGeom prst="rect">
            <a:avLst/>
          </a:prstGeom>
        </p:spPr>
        <p:txBody>
          <a:bodyPr wrap="square">
            <a:spAutoFit/>
          </a:bodyPr>
          <a:lstStyle/>
          <a:p>
            <a:r>
              <a:rPr lang="en-US" sz="1400" dirty="0">
                <a:hlinkClick r:id="rId3"/>
              </a:rPr>
              <a:t>https://www.stripes.com/news/special-reports/vietnam-stories/1967/love-protest-music-and-madness-1.495402</a:t>
            </a:r>
            <a:endParaRPr lang="en-US" sz="1400" dirty="0"/>
          </a:p>
          <a:p>
            <a:endParaRPr lang="en-US" sz="1400" dirty="0"/>
          </a:p>
        </p:txBody>
      </p:sp>
      <p:sp>
        <p:nvSpPr>
          <p:cNvPr id="5" name="TextBox 4">
            <a:extLst>
              <a:ext uri="{FF2B5EF4-FFF2-40B4-BE49-F238E27FC236}">
                <a16:creationId xmlns:a16="http://schemas.microsoft.com/office/drawing/2014/main" id="{E3AB5C3E-01E3-C04B-8DF4-C46649CB117F}"/>
              </a:ext>
            </a:extLst>
          </p:cNvPr>
          <p:cNvSpPr txBox="1"/>
          <p:nvPr/>
        </p:nvSpPr>
        <p:spPr>
          <a:xfrm>
            <a:off x="9653362" y="1148778"/>
            <a:ext cx="2465482" cy="2862322"/>
          </a:xfrm>
          <a:prstGeom prst="rect">
            <a:avLst/>
          </a:prstGeom>
          <a:noFill/>
        </p:spPr>
        <p:txBody>
          <a:bodyPr wrap="square" rtlCol="0">
            <a:spAutoFit/>
          </a:bodyPr>
          <a:lstStyle/>
          <a:p>
            <a:r>
              <a:rPr lang="en-US" sz="2000" dirty="0"/>
              <a:t>Vietnam</a:t>
            </a:r>
          </a:p>
          <a:p>
            <a:r>
              <a:rPr lang="en-US" sz="2000" dirty="0"/>
              <a:t>and the</a:t>
            </a:r>
          </a:p>
          <a:p>
            <a:r>
              <a:rPr lang="en-US" sz="2000" dirty="0"/>
              <a:t>counter-culture</a:t>
            </a:r>
          </a:p>
          <a:p>
            <a:endParaRPr lang="en-US" sz="2000" dirty="0"/>
          </a:p>
          <a:p>
            <a:r>
              <a:rPr lang="en-US" sz="2000" dirty="0"/>
              <a:t>Second-wave</a:t>
            </a:r>
          </a:p>
          <a:p>
            <a:r>
              <a:rPr lang="en-US" sz="2000" dirty="0"/>
              <a:t>feminism,</a:t>
            </a:r>
          </a:p>
          <a:p>
            <a:r>
              <a:rPr lang="en-US" sz="2000" dirty="0"/>
              <a:t>women’s rights and the sexual revolution</a:t>
            </a:r>
          </a:p>
        </p:txBody>
      </p:sp>
    </p:spTree>
    <p:extLst>
      <p:ext uri="{BB962C8B-B14F-4D97-AF65-F5344CB8AC3E}">
        <p14:creationId xmlns:p14="http://schemas.microsoft.com/office/powerpoint/2010/main" val="1204728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E98FD-2C63-5B42-B7C0-DE97B8365318}"/>
              </a:ext>
            </a:extLst>
          </p:cNvPr>
          <p:cNvSpPr>
            <a:spLocks noGrp="1"/>
          </p:cNvSpPr>
          <p:nvPr>
            <p:ph type="title"/>
          </p:nvPr>
        </p:nvSpPr>
        <p:spPr/>
        <p:txBody>
          <a:bodyPr/>
          <a:lstStyle/>
          <a:p>
            <a:r>
              <a:rPr lang="en-US" dirty="0"/>
              <a:t>The Army Nurse Corps</a:t>
            </a:r>
          </a:p>
        </p:txBody>
      </p:sp>
      <p:sp>
        <p:nvSpPr>
          <p:cNvPr id="3" name="Text Placeholder 2">
            <a:extLst>
              <a:ext uri="{FF2B5EF4-FFF2-40B4-BE49-F238E27FC236}">
                <a16:creationId xmlns:a16="http://schemas.microsoft.com/office/drawing/2014/main" id="{1946350A-AF65-A44E-8EA8-56CC6F617EA2}"/>
              </a:ext>
            </a:extLst>
          </p:cNvPr>
          <p:cNvSpPr>
            <a:spLocks noGrp="1"/>
          </p:cNvSpPr>
          <p:nvPr>
            <p:ph type="body" idx="1"/>
          </p:nvPr>
        </p:nvSpPr>
        <p:spPr/>
        <p:txBody>
          <a:bodyPr/>
          <a:lstStyle/>
          <a:p>
            <a:endParaRPr lang="en-US"/>
          </a:p>
        </p:txBody>
      </p:sp>
      <p:pic>
        <p:nvPicPr>
          <p:cNvPr id="4" name="Picture 3">
            <a:extLst>
              <a:ext uri="{FF2B5EF4-FFF2-40B4-BE49-F238E27FC236}">
                <a16:creationId xmlns:a16="http://schemas.microsoft.com/office/drawing/2014/main" id="{994323BD-76C8-FC41-9A45-2B1191ACF1B5}"/>
              </a:ext>
            </a:extLst>
          </p:cNvPr>
          <p:cNvPicPr>
            <a:picLocks noChangeAspect="1"/>
          </p:cNvPicPr>
          <p:nvPr/>
        </p:nvPicPr>
        <p:blipFill>
          <a:blip r:embed="rId2"/>
          <a:stretch>
            <a:fillRect/>
          </a:stretch>
        </p:blipFill>
        <p:spPr>
          <a:xfrm>
            <a:off x="6558775" y="-18417"/>
            <a:ext cx="5409448" cy="6876417"/>
          </a:xfrm>
          <a:prstGeom prst="rect">
            <a:avLst/>
          </a:prstGeom>
        </p:spPr>
      </p:pic>
    </p:spTree>
    <p:extLst>
      <p:ext uri="{BB962C8B-B14F-4D97-AF65-F5344CB8AC3E}">
        <p14:creationId xmlns:p14="http://schemas.microsoft.com/office/powerpoint/2010/main" val="41476263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docProps/app.xml><?xml version="1.0" encoding="utf-8"?>
<Properties xmlns="http://schemas.openxmlformats.org/officeDocument/2006/extended-properties" xmlns:vt="http://schemas.openxmlformats.org/officeDocument/2006/docPropsVTypes">
  <Template>{11257C38-3E1F-014A-ACD4-5F79A669699A}tf10001076</Template>
  <TotalTime>4355</TotalTime>
  <Words>1836</Words>
  <Application>Microsoft Macintosh PowerPoint</Application>
  <PresentationFormat>Widescreen</PresentationFormat>
  <Paragraphs>181</Paragraphs>
  <Slides>26</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26</vt:i4>
      </vt:variant>
    </vt:vector>
  </HeadingPairs>
  <TitlesOfParts>
    <vt:vector size="38" baseType="lpstr">
      <vt:lpstr>Arial</vt:lpstr>
      <vt:lpstr>Century Gothic</vt:lpstr>
      <vt:lpstr>Constantia</vt:lpstr>
      <vt:lpstr>Garamond</vt:lpstr>
      <vt:lpstr>helvetica</vt:lpstr>
      <vt:lpstr>Helvetica Neue</vt:lpstr>
      <vt:lpstr>inherit</vt:lpstr>
      <vt:lpstr>nyt-imperial</vt:lpstr>
      <vt:lpstr>PT Serif</vt:lpstr>
      <vt:lpstr>trebuchet ms</vt:lpstr>
      <vt:lpstr>Wingdings 3</vt:lpstr>
      <vt:lpstr>Ion Boardroom</vt:lpstr>
      <vt:lpstr>Gender, sex and service in Vietnam</vt:lpstr>
      <vt:lpstr>PowerPoint Presentation</vt:lpstr>
      <vt:lpstr>The American war in Vietnam</vt:lpstr>
      <vt:lpstr>PowerPoint Presentation</vt:lpstr>
      <vt:lpstr>PowerPoint Presentation</vt:lpstr>
      <vt:lpstr>PowerPoint Presentation</vt:lpstr>
      <vt:lpstr>PowerPoint Presentation</vt:lpstr>
      <vt:lpstr>PowerPoint Presentation</vt:lpstr>
      <vt:lpstr>The Army Nurse Corps</vt:lpstr>
      <vt:lpstr>The feminization of nursing and a recruitment crisis</vt:lpstr>
      <vt:lpstr>The Army Nurse: Soldier of Mercy (1965)</vt:lpstr>
      <vt:lpstr>Women’s motivations for enlistment</vt:lpstr>
      <vt:lpstr>PowerPoint Presentation</vt:lpstr>
      <vt:lpstr>“In country”</vt:lpstr>
      <vt:lpstr>PowerPoint Presentation</vt:lpstr>
      <vt:lpstr>The symbolic/morale function of female nurses  </vt:lpstr>
      <vt:lpstr>PowerPoint Presentation</vt:lpstr>
      <vt:lpstr>Emotional caretaking</vt:lpstr>
      <vt:lpstr>PowerPoint Presentation</vt:lpstr>
      <vt:lpstr>The Women’s Army Corps (WAC) in Vietnam</vt:lpstr>
      <vt:lpstr>Occupational hazards</vt:lpstr>
      <vt:lpstr>A gendered division of labour in the ANC </vt:lpstr>
      <vt:lpstr>PowerPoint Presentation</vt:lpstr>
      <vt:lpstr>Postwar recuperation  </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 sex and service in Vietnam</dc:title>
  <dc:creator>Microsoft Office User</dc:creator>
  <cp:lastModifiedBy>Microsoft Office User</cp:lastModifiedBy>
  <cp:revision>28</cp:revision>
  <dcterms:created xsi:type="dcterms:W3CDTF">2020-01-24T11:12:54Z</dcterms:created>
  <dcterms:modified xsi:type="dcterms:W3CDTF">2020-01-27T11:48:27Z</dcterms:modified>
</cp:coreProperties>
</file>