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2" r:id="rId7"/>
    <p:sldId id="263" r:id="rId8"/>
    <p:sldId id="261" r:id="rId9"/>
    <p:sldId id="264" r:id="rId10"/>
    <p:sldId id="265" r:id="rId11"/>
    <p:sldId id="279" r:id="rId12"/>
    <p:sldId id="266" r:id="rId13"/>
    <p:sldId id="267" r:id="rId14"/>
    <p:sldId id="268" r:id="rId15"/>
    <p:sldId id="281" r:id="rId16"/>
    <p:sldId id="269" r:id="rId17"/>
    <p:sldId id="270" r:id="rId18"/>
    <p:sldId id="271" r:id="rId19"/>
    <p:sldId id="272" r:id="rId20"/>
    <p:sldId id="273" r:id="rId21"/>
    <p:sldId id="275" r:id="rId22"/>
    <p:sldId id="274" r:id="rId23"/>
    <p:sldId id="276" r:id="rId24"/>
    <p:sldId id="277" r:id="rId25"/>
    <p:sldId id="280" r:id="rId26"/>
    <p:sldId id="278" r:id="rId2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4"/>
    <p:restoredTop sz="94745"/>
  </p:normalViewPr>
  <p:slideViewPr>
    <p:cSldViewPr snapToGrid="0" snapToObjects="1">
      <p:cViewPr>
        <p:scale>
          <a:sx n="105" d="100"/>
          <a:sy n="105" d="100"/>
        </p:scale>
        <p:origin x="608" y="3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1" name="Freeform 6"/>
          <p:cNvSpPr/>
          <p:nvPr/>
        </p:nvSpPr>
        <p:spPr bwMode="auto">
          <a:xfrm>
            <a:off x="0" y="-3175"/>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810001" y="1449147"/>
            <a:ext cx="10572000" cy="2971051"/>
          </a:xfrm>
        </p:spPr>
        <p:txBody>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810001" y="5280847"/>
            <a:ext cx="10572000" cy="434974"/>
          </a:xfrm>
        </p:spPr>
        <p:txBody>
          <a:bodyPr anchor="t"/>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8B9EBBA-996F-894A-B54A-D6246ED52CEA}" type="datetimeFigureOut">
              <a:rPr lang="en-US" dirty="0"/>
              <a:pPr/>
              <a:t>2/16/20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0000" y="4800600"/>
            <a:ext cx="10561418" cy="566738"/>
          </a:xfrm>
        </p:spPr>
        <p:txBody>
          <a:bodyPr anchor="b">
            <a:normAutofit/>
          </a:bodyPr>
          <a:lstStyle>
            <a:lvl1pPr algn="l">
              <a:defRPr sz="2400" b="0"/>
            </a:lvl1pPr>
          </a:lstStyle>
          <a:p>
            <a:r>
              <a:rPr lang="en-US" smtClean="0"/>
              <a:t>Click to edit Master title style</a:t>
            </a:r>
            <a:endParaRPr lang="en-US" dirty="0"/>
          </a:p>
        </p:txBody>
      </p:sp>
      <p:sp>
        <p:nvSpPr>
          <p:cNvPr id="15" name="Picture Placeholder 14"/>
          <p:cNvSpPr>
            <a:spLocks noGrp="1" noChangeAspect="1"/>
          </p:cNvSpPr>
          <p:nvPr>
            <p:ph type="pic" sz="quarter" idx="13"/>
          </p:nvPr>
        </p:nvSpPr>
        <p:spPr bwMode="auto">
          <a:xfrm>
            <a:off x="0" y="0"/>
            <a:ext cx="12192000" cy="4800600"/>
          </a:xfrm>
          <a:custGeom>
            <a:avLst/>
            <a:gdLst/>
            <a:ahLst/>
            <a:cxnLst/>
            <a:rect l="0" t="0" r="r" b="b"/>
            <a:pathLst>
              <a:path w="5760" h="3289">
                <a:moveTo>
                  <a:pt x="5760" y="0"/>
                </a:moveTo>
                <a:lnTo>
                  <a:pt x="0" y="0"/>
                </a:lnTo>
                <a:lnTo>
                  <a:pt x="0" y="3100"/>
                </a:lnTo>
                <a:lnTo>
                  <a:pt x="943" y="3100"/>
                </a:lnTo>
                <a:lnTo>
                  <a:pt x="1123" y="3281"/>
                </a:lnTo>
                <a:lnTo>
                  <a:pt x="1123" y="3281"/>
                </a:lnTo>
                <a:lnTo>
                  <a:pt x="1127" y="3283"/>
                </a:lnTo>
                <a:lnTo>
                  <a:pt x="1133" y="3286"/>
                </a:lnTo>
                <a:lnTo>
                  <a:pt x="1139" y="3289"/>
                </a:lnTo>
                <a:lnTo>
                  <a:pt x="1144" y="3289"/>
                </a:lnTo>
                <a:lnTo>
                  <a:pt x="1150" y="3289"/>
                </a:lnTo>
                <a:lnTo>
                  <a:pt x="1155" y="3286"/>
                </a:lnTo>
                <a:lnTo>
                  <a:pt x="1161" y="3283"/>
                </a:lnTo>
                <a:lnTo>
                  <a:pt x="1165" y="3281"/>
                </a:lnTo>
                <a:lnTo>
                  <a:pt x="1345" y="3100"/>
                </a:lnTo>
                <a:lnTo>
                  <a:pt x="5760" y="3100"/>
                </a:lnTo>
                <a:lnTo>
                  <a:pt x="5760" y="0"/>
                </a:lnTo>
                <a:close/>
              </a:path>
            </a:pathLst>
          </a:custGeom>
          <a:noFill/>
          <a:ln>
            <a:solidFill>
              <a:schemeClr val="tx2"/>
            </a:solidFill>
          </a:ln>
        </p:spPr>
        <p:style>
          <a:lnRef idx="1">
            <a:schemeClr val="accent1"/>
          </a:lnRef>
          <a:fillRef idx="3">
            <a:schemeClr val="accent1"/>
          </a:fillRef>
          <a:effectRef idx="2">
            <a:schemeClr val="accent1"/>
          </a:effectRef>
          <a:fontRef idx="minor">
            <a:schemeClr val="lt1"/>
          </a:fontRef>
        </p:style>
        <p:txBody>
          <a:bodyPr wrap="square" numCol="1" anchor="t" anchorCtr="0" compatLnSpc="1">
            <a:prstTxWarp prst="textNoShape">
              <a:avLst/>
            </a:prstTxWarp>
            <a:normAutofit/>
          </a:bodyPr>
          <a:lstStyle>
            <a:lvl1pPr marL="0" indent="0" algn="ctr">
              <a:buFontTx/>
              <a:buNone/>
              <a:defRPr sz="1600"/>
            </a:lvl1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810000" y="5367338"/>
            <a:ext cx="10561418"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8C79C5D-2A6F-F04D-97DA-BEF2467B64E4}" type="datetimeFigureOut">
              <a:rPr lang="en-US" dirty="0"/>
              <a:pPr/>
              <a:t>2/16/20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8" name="Freeform 6"/>
          <p:cNvSpPr>
            <a:spLocks noChangeAspect="1"/>
          </p:cNvSpPr>
          <p:nvPr/>
        </p:nvSpPr>
        <p:spPr bwMode="auto">
          <a:xfrm>
            <a:off x="631697" y="1081456"/>
            <a:ext cx="6332416" cy="3239188"/>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50985" y="1238502"/>
            <a:ext cx="5893840" cy="2645912"/>
          </a:xfrm>
        </p:spPr>
        <p:txBody>
          <a:bodyPr anchor="b"/>
          <a:lstStyle>
            <a:lvl1pPr algn="l">
              <a:defRPr sz="4200" b="1" cap="none"/>
            </a:lvl1pPr>
          </a:lstStyle>
          <a:p>
            <a:r>
              <a:rPr lang="en-US" smtClean="0"/>
              <a:t>Click to edit Master title style</a:t>
            </a:r>
            <a:endParaRPr lang="en-US" dirty="0"/>
          </a:p>
        </p:txBody>
      </p:sp>
      <p:sp>
        <p:nvSpPr>
          <p:cNvPr id="3" name="Text Placeholder 2"/>
          <p:cNvSpPr>
            <a:spLocks noGrp="1"/>
          </p:cNvSpPr>
          <p:nvPr>
            <p:ph type="body" idx="1"/>
          </p:nvPr>
        </p:nvSpPr>
        <p:spPr>
          <a:xfrm>
            <a:off x="853190" y="4443680"/>
            <a:ext cx="5891636" cy="713241"/>
          </a:xfrm>
        </p:spPr>
        <p:txBody>
          <a:bodyPr anchor="t">
            <a:no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 name="Text Placeholder 5"/>
          <p:cNvSpPr>
            <a:spLocks noGrp="1"/>
          </p:cNvSpPr>
          <p:nvPr>
            <p:ph type="body" sz="quarter" idx="16"/>
          </p:nvPr>
        </p:nvSpPr>
        <p:spPr>
          <a:xfrm>
            <a:off x="7574642" y="1081456"/>
            <a:ext cx="3810001" cy="4075465"/>
          </a:xfrm>
        </p:spPr>
        <p:txBody>
          <a:bodyPr anchor="t"/>
          <a:lstStyle>
            <a:lvl1pPr marL="0" indent="0">
              <a:buFontTx/>
              <a:buNone/>
              <a:defRPr/>
            </a:lvl1pPr>
          </a:lstStyle>
          <a:p>
            <a:pPr lvl="0"/>
            <a:r>
              <a:rPr lang="en-US" smtClean="0"/>
              <a:t>Click to edit Master text styles</a:t>
            </a:r>
          </a:p>
        </p:txBody>
      </p:sp>
      <p:sp>
        <p:nvSpPr>
          <p:cNvPr id="4" name="Date Placeholder 3"/>
          <p:cNvSpPr>
            <a:spLocks noGrp="1"/>
          </p:cNvSpPr>
          <p:nvPr>
            <p:ph type="dt" sz="half" idx="10"/>
          </p:nvPr>
        </p:nvSpPr>
        <p:spPr/>
        <p:txBody>
          <a:bodyPr/>
          <a:lstStyle/>
          <a:p>
            <a:fld id="{8DFA1846-DA80-1C48-A609-854EA85C59AD}" type="datetimeFigureOut">
              <a:rPr lang="en-US" dirty="0"/>
              <a:pPr/>
              <a:t>2/16/20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9" name="Freeform 6"/>
          <p:cNvSpPr>
            <a:spLocks noChangeAspect="1"/>
          </p:cNvSpPr>
          <p:nvPr/>
        </p:nvSpPr>
        <p:spPr bwMode="auto">
          <a:xfrm>
            <a:off x="1140884" y="2286585"/>
            <a:ext cx="4895115" cy="2503972"/>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38" name="Title 1"/>
          <p:cNvSpPr>
            <a:spLocks noGrp="1"/>
          </p:cNvSpPr>
          <p:nvPr>
            <p:ph type="title"/>
          </p:nvPr>
        </p:nvSpPr>
        <p:spPr>
          <a:xfrm>
            <a:off x="1357089" y="2435957"/>
            <a:ext cx="4382521" cy="2007789"/>
          </a:xfrm>
        </p:spPr>
        <p:txBody>
          <a:bodyPr/>
          <a:lstStyle>
            <a:lvl1pPr>
              <a:defRPr sz="3200"/>
            </a:lvl1pPr>
          </a:lstStyle>
          <a:p>
            <a:r>
              <a:rPr lang="en-US" smtClean="0"/>
              <a:t>Click to edit Master title style</a:t>
            </a:r>
            <a:endParaRPr lang="en-US" dirty="0"/>
          </a:p>
        </p:txBody>
      </p:sp>
      <p:sp>
        <p:nvSpPr>
          <p:cNvPr id="6" name="Text Placeholder 5"/>
          <p:cNvSpPr>
            <a:spLocks noGrp="1"/>
          </p:cNvSpPr>
          <p:nvPr>
            <p:ph type="body" sz="quarter" idx="16"/>
          </p:nvPr>
        </p:nvSpPr>
        <p:spPr>
          <a:xfrm>
            <a:off x="6156000" y="2286000"/>
            <a:ext cx="4880300" cy="2295525"/>
          </a:xfrm>
        </p:spPr>
        <p:txBody>
          <a:bodyPr anchor="t"/>
          <a:lstStyle>
            <a:lvl1pPr marL="0" indent="0">
              <a:buFontTx/>
              <a:buNone/>
              <a:defRPr/>
            </a:lvl1pPr>
          </a:lstStyle>
          <a:p>
            <a:pPr lvl="0"/>
            <a:r>
              <a:rPr lang="en-US" smtClean="0"/>
              <a:t>Click to edit Master text styles</a:t>
            </a:r>
          </a:p>
        </p:txBody>
      </p:sp>
      <p:sp>
        <p:nvSpPr>
          <p:cNvPr id="2" name="Date Placeholder 1"/>
          <p:cNvSpPr>
            <a:spLocks noGrp="1"/>
          </p:cNvSpPr>
          <p:nvPr>
            <p:ph type="dt" sz="half" idx="10"/>
          </p:nvPr>
        </p:nvSpPr>
        <p:spPr/>
        <p:txBody>
          <a:bodyPr/>
          <a:lstStyle/>
          <a:p>
            <a:fld id="{FBF54567-0DE4-3F47-BF90-CB84690072F9}" type="datetimeFigureOut">
              <a:rPr lang="en-US" dirty="0"/>
              <a:pPr/>
              <a:t>2/16/20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6C52C72-DE31-F449-A4ED-4C594FD91407}" type="datetimeFigureOut">
              <a:rPr lang="en-US" dirty="0"/>
              <a:pPr/>
              <a:t>2/16/20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12" name="Freeform 6"/>
          <p:cNvSpPr>
            <a:spLocks noChangeAspect="1"/>
          </p:cNvSpPr>
          <p:nvPr/>
        </p:nvSpPr>
        <p:spPr bwMode="auto">
          <a:xfrm>
            <a:off x="7669651" y="446089"/>
            <a:ext cx="4522349" cy="5414962"/>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183540" y="586171"/>
            <a:ext cx="2494791" cy="513479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10001" y="446089"/>
            <a:ext cx="6611540" cy="5414962"/>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D62726E-379B-B349-9EED-81ED093FA806}" type="datetimeFigureOut">
              <a:rPr lang="en-US" dirty="0"/>
              <a:pPr/>
              <a:t>2/16/20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1"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447188"/>
            <a:ext cx="10571998" cy="97045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818712" y="2222287"/>
            <a:ext cx="10554574" cy="363651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B3A1323-8D79-1946-B0D7-40001CF92E9D}" type="datetimeFigureOut">
              <a:rPr lang="en-US" dirty="0"/>
              <a:pPr/>
              <a:t>2/16/20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0" name="Freeform 7"/>
          <p:cNvSpPr/>
          <p:nvPr/>
        </p:nvSpPr>
        <p:spPr bwMode="auto">
          <a:xfrm>
            <a:off x="0" y="1"/>
            <a:ext cx="12192000" cy="5203825"/>
          </a:xfrm>
          <a:custGeom>
            <a:avLst/>
            <a:gdLst/>
            <a:ahLst/>
            <a:cxnLst/>
            <a:rect l="0" t="0" r="r" b="b"/>
            <a:pathLst>
              <a:path w="5760" h="3278">
                <a:moveTo>
                  <a:pt x="0" y="0"/>
                </a:moveTo>
                <a:lnTo>
                  <a:pt x="5760" y="0"/>
                </a:lnTo>
                <a:lnTo>
                  <a:pt x="5760" y="3090"/>
                </a:lnTo>
                <a:lnTo>
                  <a:pt x="4817" y="3090"/>
                </a:lnTo>
                <a:lnTo>
                  <a:pt x="4637" y="3270"/>
                </a:lnTo>
                <a:lnTo>
                  <a:pt x="4637" y="3270"/>
                </a:lnTo>
                <a:lnTo>
                  <a:pt x="4633" y="3272"/>
                </a:lnTo>
                <a:lnTo>
                  <a:pt x="4627" y="3275"/>
                </a:lnTo>
                <a:lnTo>
                  <a:pt x="4621" y="3278"/>
                </a:lnTo>
                <a:lnTo>
                  <a:pt x="4616" y="3278"/>
                </a:lnTo>
                <a:lnTo>
                  <a:pt x="4610" y="3278"/>
                </a:lnTo>
                <a:lnTo>
                  <a:pt x="4605" y="3275"/>
                </a:lnTo>
                <a:lnTo>
                  <a:pt x="4599" y="3272"/>
                </a:lnTo>
                <a:lnTo>
                  <a:pt x="4595" y="3270"/>
                </a:lnTo>
                <a:lnTo>
                  <a:pt x="4415" y="3090"/>
                </a:lnTo>
                <a:lnTo>
                  <a:pt x="0" y="3090"/>
                </a:lnTo>
                <a:lnTo>
                  <a:pt x="0" y="0"/>
                </a:lnTo>
                <a:lnTo>
                  <a:pt x="0" y="0"/>
                </a:lnTo>
                <a:close/>
              </a:path>
            </a:pathLst>
          </a:custGeom>
          <a:ln>
            <a:headEnd/>
            <a:tailEnd/>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2951396"/>
            <a:ext cx="10561418" cy="1468800"/>
          </a:xfrm>
        </p:spPr>
        <p:txBody>
          <a:bodyPr anchor="b"/>
          <a:lstStyle>
            <a:lvl1pPr algn="r">
              <a:defRPr sz="4800" b="1" cap="none"/>
            </a:lvl1pPr>
          </a:lstStyle>
          <a:p>
            <a:r>
              <a:rPr lang="en-US" smtClean="0"/>
              <a:t>Click to edit Master title style</a:t>
            </a:r>
            <a:endParaRPr lang="en-US" dirty="0"/>
          </a:p>
        </p:txBody>
      </p:sp>
      <p:sp>
        <p:nvSpPr>
          <p:cNvPr id="3" name="Text Placeholder 2"/>
          <p:cNvSpPr>
            <a:spLocks noGrp="1"/>
          </p:cNvSpPr>
          <p:nvPr>
            <p:ph type="body" idx="1"/>
          </p:nvPr>
        </p:nvSpPr>
        <p:spPr>
          <a:xfrm>
            <a:off x="810000" y="5281201"/>
            <a:ext cx="10561418" cy="433955"/>
          </a:xfrm>
        </p:spPr>
        <p:txBody>
          <a:bodyPr anchor="t">
            <a:no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DFA1846-DA80-1C48-A609-854EA85C59AD}" type="datetimeFigureOut">
              <a:rPr lang="en-US" dirty="0"/>
              <a:pPr/>
              <a:t>2/16/20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18712" y="2222287"/>
            <a:ext cx="5185873" cy="363876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7415" y="2222287"/>
            <a:ext cx="5194583" cy="3638764"/>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7302355-E14B-8545-A8F8-0FE83CC9D524}" type="datetimeFigureOut">
              <a:rPr lang="en-US" dirty="0"/>
              <a:pPr/>
              <a:t>2/16/20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814728" y="2174875"/>
            <a:ext cx="5189857"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14729" y="2751138"/>
            <a:ext cx="5189856" cy="3109913"/>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7415" y="2174875"/>
            <a:ext cx="5194583"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7415" y="2751138"/>
            <a:ext cx="5194583" cy="3109913"/>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2640F58-564D-2B4F-AE67-E407BA4FCF45}" type="datetimeFigureOut">
              <a:rPr lang="en-US" dirty="0"/>
              <a:pPr/>
              <a:t>2/16/20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F13A34C8-038E-2045-AF43-DF7DBB8E0E9E}" type="datetimeFigureOut">
              <a:rPr lang="en-US" dirty="0"/>
              <a:pPr/>
              <a:t>2/16/20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818C68F-D26B-8F47-958C-23B49CF8A634}" type="datetimeFigureOut">
              <a:rPr lang="en-US" dirty="0"/>
              <a:pPr/>
              <a:t>2/16/20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2" name="Freeform 6"/>
          <p:cNvSpPr>
            <a:spLocks noChangeAspect="1"/>
          </p:cNvSpPr>
          <p:nvPr/>
        </p:nvSpPr>
        <p:spPr bwMode="auto">
          <a:xfrm>
            <a:off x="1073151" y="446087"/>
            <a:ext cx="3547533" cy="1814651"/>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073151" y="446088"/>
            <a:ext cx="3547533" cy="1618396"/>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4855633" y="446088"/>
            <a:ext cx="6252633" cy="541496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73151" y="2260738"/>
            <a:ext cx="3547533" cy="360031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0DF5E60-9974-AC48-9591-99C2BB44B7CF}" type="datetimeFigureOut">
              <a:rPr lang="en-US" dirty="0"/>
              <a:pPr/>
              <a:t>2/16/20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4728" y="727522"/>
            <a:ext cx="4852988" cy="1617163"/>
          </a:xfrm>
        </p:spPr>
        <p:txBody>
          <a:bodyPr anchor="b">
            <a:normAutofit/>
          </a:bodyPr>
          <a:lstStyle>
            <a:lvl1pPr algn="l">
              <a:defRPr sz="2400" b="0"/>
            </a:lvl1pPr>
          </a:lstStyle>
          <a:p>
            <a:r>
              <a:rPr lang="en-US" smtClean="0"/>
              <a:t>Click to edit Master title style</a:t>
            </a:r>
            <a:endParaRPr lang="en-US" dirty="0"/>
          </a:p>
        </p:txBody>
      </p:sp>
      <p:sp>
        <p:nvSpPr>
          <p:cNvPr id="9" name="Picture Placeholder 11"/>
          <p:cNvSpPr>
            <a:spLocks noGrp="1" noChangeAspect="1"/>
          </p:cNvSpPr>
          <p:nvPr>
            <p:ph type="pic" sz="quarter" idx="13"/>
          </p:nvPr>
        </p:nvSpPr>
        <p:spPr bwMode="auto">
          <a:xfrm>
            <a:off x="6098117" y="0"/>
            <a:ext cx="6093883" cy="6858000"/>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noFill/>
          <a:ln w="9525">
            <a:solidFill>
              <a:schemeClr val="tx2"/>
            </a:solidFill>
            <a:round/>
            <a:headEnd/>
            <a:tailEnd/>
          </a:ln>
          <a:effectLst/>
        </p:spPr>
        <p:txBody>
          <a:bodyPr wrap="square" numCol="1" anchor="t" anchorCtr="0" compatLnSpc="1">
            <a:prstTxWarp prst="textNoShape">
              <a:avLst/>
            </a:prstTxWarp>
            <a:normAutofit/>
          </a:bodyPr>
          <a:lstStyle>
            <a:lvl1pPr algn="ctr">
              <a:buFontTx/>
              <a:buNone/>
              <a:defRPr sz="1400"/>
            </a:lvl1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814728" y="2344684"/>
            <a:ext cx="4852988" cy="3516365"/>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885810" y="6041362"/>
            <a:ext cx="976879" cy="365125"/>
          </a:xfrm>
        </p:spPr>
        <p:txBody>
          <a:bodyPr/>
          <a:lstStyle/>
          <a:p>
            <a:fld id="{18C79C5D-2A6F-F04D-97DA-BEF2467B64E4}" type="datetimeFigureOut">
              <a:rPr lang="en-US" dirty="0"/>
              <a:pPr/>
              <a:t>2/16/20</a:t>
            </a:fld>
            <a:endParaRPr lang="en-US" dirty="0"/>
          </a:p>
        </p:txBody>
      </p:sp>
      <p:sp>
        <p:nvSpPr>
          <p:cNvPr id="6" name="Footer Placeholder 5"/>
          <p:cNvSpPr>
            <a:spLocks noGrp="1"/>
          </p:cNvSpPr>
          <p:nvPr>
            <p:ph type="ftr" sz="quarter" idx="11"/>
          </p:nvPr>
        </p:nvSpPr>
        <p:spPr>
          <a:xfrm>
            <a:off x="590396" y="6041362"/>
            <a:ext cx="3295413" cy="365125"/>
          </a:xfrm>
        </p:spPr>
        <p:txBody>
          <a:bodyPr/>
          <a:lstStyle/>
          <a:p>
            <a:endParaRPr lang="en-US" dirty="0"/>
          </a:p>
        </p:txBody>
      </p:sp>
      <p:sp>
        <p:nvSpPr>
          <p:cNvPr id="7" name="Slide Number Placeholder 6"/>
          <p:cNvSpPr>
            <a:spLocks noGrp="1"/>
          </p:cNvSpPr>
          <p:nvPr>
            <p:ph type="sldNum" sz="quarter" idx="12"/>
          </p:nvPr>
        </p:nvSpPr>
        <p:spPr>
          <a:xfrm>
            <a:off x="4862689" y="5915888"/>
            <a:ext cx="1062155" cy="490599"/>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10000" y="447188"/>
            <a:ext cx="10571998" cy="970450"/>
          </a:xfrm>
          <a:prstGeom prst="rect">
            <a:avLst/>
          </a:prstGeom>
          <a:effectLst>
            <a:outerShdw blurRad="50800" dir="14400000">
              <a:srgbClr val="000000">
                <a:alpha val="60000"/>
              </a:srgbClr>
            </a:outerShdw>
          </a:effectLst>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10000" y="2184401"/>
            <a:ext cx="10563285" cy="3674397"/>
          </a:xfrm>
          <a:prstGeom prst="rect">
            <a:avLst/>
          </a:prstGeom>
          <a:effectLst>
            <a:outerShdw blurRad="50800" dir="14400000">
              <a:srgbClr val="000000">
                <a:alpha val="40000"/>
              </a:srgbClr>
            </a:outerShdw>
          </a:effectLst>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3"/>
          </p:nvPr>
        </p:nvSpPr>
        <p:spPr>
          <a:xfrm>
            <a:off x="451514" y="6041362"/>
            <a:ext cx="8644320" cy="365125"/>
          </a:xfrm>
          <a:prstGeom prst="rect">
            <a:avLst/>
          </a:prstGeom>
        </p:spPr>
        <p:txBody>
          <a:bodyPr vert="horz" lIns="91440" tIns="45720" rIns="91440" bIns="45720" rtlCol="0" anchor="b"/>
          <a:lstStyle>
            <a:lvl1pPr algn="l">
              <a:defRPr sz="900">
                <a:solidFill>
                  <a:schemeClr val="tx1"/>
                </a:solidFill>
              </a:defRPr>
            </a:lvl1pPr>
          </a:lstStyle>
          <a:p>
            <a:endParaRPr lang="en-US" dirty="0"/>
          </a:p>
        </p:txBody>
      </p:sp>
      <p:sp>
        <p:nvSpPr>
          <p:cNvPr id="4" name="Date Placeholder 3"/>
          <p:cNvSpPr>
            <a:spLocks noGrp="1"/>
          </p:cNvSpPr>
          <p:nvPr>
            <p:ph type="dt" sz="half" idx="2"/>
          </p:nvPr>
        </p:nvSpPr>
        <p:spPr>
          <a:xfrm>
            <a:off x="9334626" y="6041362"/>
            <a:ext cx="1343706" cy="365125"/>
          </a:xfrm>
          <a:prstGeom prst="rect">
            <a:avLst/>
          </a:prstGeom>
        </p:spPr>
        <p:txBody>
          <a:bodyPr vert="horz" lIns="91440" tIns="45720" rIns="91440" bIns="45720" rtlCol="0" anchor="b"/>
          <a:lstStyle>
            <a:lvl1pPr algn="r">
              <a:defRPr sz="900">
                <a:solidFill>
                  <a:schemeClr val="tx1"/>
                </a:solidFill>
              </a:defRPr>
            </a:lvl1pPr>
          </a:lstStyle>
          <a:p>
            <a:fld id="{09B482E8-6E0E-1B4F-B1FD-C69DB9E858D9}" type="datetimeFigureOut">
              <a:rPr lang="en-US" dirty="0"/>
              <a:pPr/>
              <a:t>2/16/20</a:t>
            </a:fld>
            <a:endParaRPr lang="en-US" dirty="0"/>
          </a:p>
        </p:txBody>
      </p:sp>
      <p:sp>
        <p:nvSpPr>
          <p:cNvPr id="6" name="Slide Number Placeholder 5"/>
          <p:cNvSpPr>
            <a:spLocks noGrp="1"/>
          </p:cNvSpPr>
          <p:nvPr>
            <p:ph type="sldNum" sz="quarter" idx="4"/>
          </p:nvPr>
        </p:nvSpPr>
        <p:spPr>
          <a:xfrm>
            <a:off x="10678331" y="5915888"/>
            <a:ext cx="1062155" cy="490599"/>
          </a:xfrm>
          <a:prstGeom prst="rect">
            <a:avLst/>
          </a:prstGeom>
        </p:spPr>
        <p:txBody>
          <a:bodyPr vert="horz" lIns="91440" tIns="45720" rIns="91440" bIns="10800" rtlCol="0" anchor="b"/>
          <a:lstStyle>
            <a:lvl1pPr algn="r">
              <a:defRPr sz="2000">
                <a:solidFill>
                  <a:schemeClr val="accent1"/>
                </a:solidFill>
              </a:defRPr>
            </a:lvl1pPr>
          </a:lstStyle>
          <a:p>
            <a:fld id="{D57F1E4F-1CFF-5643-939E-217C01CD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3" r:id="rId9"/>
    <p:sldLayoutId id="2147483657" r:id="rId10"/>
    <p:sldLayoutId id="2147483666" r:id="rId11"/>
    <p:sldLayoutId id="2147483661" r:id="rId12"/>
    <p:sldLayoutId id="2147483658" r:id="rId13"/>
    <p:sldLayoutId id="2147483659" r:id="rId14"/>
  </p:sldLayoutIdLst>
  <p:hf sldNum="0" hdr="0" ftr="0" dt="0"/>
  <p:txStyles>
    <p:title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accent1"/>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accent1"/>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accent1"/>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5pPr>
      <a:lvl6pPr marL="24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6pPr>
      <a:lvl7pPr marL="28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7pPr>
      <a:lvl8pPr marL="32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8pPr>
      <a:lvl9pPr marL="36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tif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8.tiff"/><Relationship Id="rId4" Type="http://schemas.openxmlformats.org/officeDocument/2006/relationships/hyperlink" Target="https://www.archives.gov/publications/prologue/1993/spring/women-in-the-civil-war-1.html" TargetMode="External"/><Relationship Id="rId1" Type="http://schemas.openxmlformats.org/officeDocument/2006/relationships/slideLayout" Target="../slideLayouts/slideLayout6.xml"/><Relationship Id="rId2" Type="http://schemas.openxmlformats.org/officeDocument/2006/relationships/image" Target="../media/image7.tiff"/></Relationships>
</file>

<file path=ppt/slides/_rels/slide12.xml.rels><?xml version="1.0" encoding="UTF-8" standalone="yes"?>
<Relationships xmlns="http://schemas.openxmlformats.org/package/2006/relationships"><Relationship Id="rId3" Type="http://schemas.openxmlformats.org/officeDocument/2006/relationships/hyperlink" Target="https://www.motherjones.com/politics/2016/01/female-officers-break-down-myths-about-women-at-war/" TargetMode="External"/><Relationship Id="rId4" Type="http://schemas.openxmlformats.org/officeDocument/2006/relationships/image" Target="../media/image10.tiff"/><Relationship Id="rId5" Type="http://schemas.openxmlformats.org/officeDocument/2006/relationships/hyperlink" Target="http://www.darpa.mil/about-us/image-gallery" TargetMode="External"/><Relationship Id="rId6" Type="http://schemas.openxmlformats.org/officeDocument/2006/relationships/hyperlink" Target="http://theconversation.com/eight-myths-about-women-on-the-military-frontline-and-why-we-shouldnt-believe-them-55594" TargetMode="External"/><Relationship Id="rId1" Type="http://schemas.openxmlformats.org/officeDocument/2006/relationships/slideLayout" Target="../slideLayouts/slideLayout6.xml"/><Relationship Id="rId2" Type="http://schemas.openxmlformats.org/officeDocument/2006/relationships/image" Target="../media/image9.tif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1.tif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tiff"/><Relationship Id="rId3" Type="http://schemas.openxmlformats.org/officeDocument/2006/relationships/hyperlink" Target="https://www.c-span.org/video/?325610-3/discussion-women-combat"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hyperlink" Target="https://www.youtube.com/watch?v=aH06LWZs-Ys" TargetMode="External"/><Relationship Id="rId3" Type="http://schemas.openxmlformats.org/officeDocument/2006/relationships/image" Target="../media/image13.tif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4.tiff"/><Relationship Id="rId3" Type="http://schemas.openxmlformats.org/officeDocument/2006/relationships/hyperlink" Target="https://www.theatlantic.com/photo/2018/03/photos-looking-back-at-the-war-in-iraq-15-years-after-the-us-invaded/556028/"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5.tif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hyperlink" Target="https://www.military.com/daily-news/2019/12/11/first-woman-has-made-it-through-seal-officer-screening.html" TargetMode="External"/><Relationship Id="rId3" Type="http://schemas.openxmlformats.org/officeDocument/2006/relationships/hyperlink" Target="https://www.aclu.org/issues/womens-rights/womens-rights-workplace/combat-exclusion-policy-women"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17.tiff"/><Relationship Id="rId4" Type="http://schemas.openxmlformats.org/officeDocument/2006/relationships/hyperlink" Target="https://www.theatlantic.com/politics/archive/2013/01/all-these-objections-women-combat-are-dumb/319101/" TargetMode="External"/><Relationship Id="rId1" Type="http://schemas.openxmlformats.org/officeDocument/2006/relationships/slideLayout" Target="../slideLayouts/slideLayout6.xml"/><Relationship Id="rId2" Type="http://schemas.openxmlformats.org/officeDocument/2006/relationships/image" Target="../media/image16.tif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8.tif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9.tiff"/><Relationship Id="rId3" Type="http://schemas.openxmlformats.org/officeDocument/2006/relationships/hyperlink" Target="https://www.army.mil/article/88366/female_engagement_teams_who_they_are_and_why_they_do_it"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0.tiff"/><Relationship Id="rId3" Type="http://schemas.openxmlformats.org/officeDocument/2006/relationships/hyperlink" Target="https://www.marinecorpstimes.com/news/your-marine-corps/2015/08/05/marine-corps-revives-female-engagement-team-mission/"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22.tiff"/><Relationship Id="rId4" Type="http://schemas.openxmlformats.org/officeDocument/2006/relationships/hyperlink" Target="https://www.independent.co.uk/news/world/middle-east/us-soldier-who-abused-prisoners-at-abu-ghraib-refuses-to-apologise-for-her-actions-7579422.html" TargetMode="External"/><Relationship Id="rId1" Type="http://schemas.openxmlformats.org/officeDocument/2006/relationships/slideLayout" Target="../slideLayouts/slideLayout7.xml"/><Relationship Id="rId2" Type="http://schemas.openxmlformats.org/officeDocument/2006/relationships/image" Target="../media/image21.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3.tif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tif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hyperlink" Target="https://www.thedailybeast.com/the-truth-about-women-in-combat"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www.westernjournalism.com/the-problems-of-women-in-combat-from-a-female-combat-vet/" TargetMode="External"/><Relationship Id="rId4" Type="http://schemas.openxmlformats.org/officeDocument/2006/relationships/hyperlink" Target="https://www.mca-marines.org/gazette/2014/09/why-women-do-not-belong-us-infantry" TargetMode="External"/><Relationship Id="rId5" Type="http://schemas.openxmlformats.org/officeDocument/2006/relationships/hyperlink" Target="https://www.nationalreview.com/author/mike-fredenburg/" TargetMode="External"/><Relationship Id="rId1" Type="http://schemas.openxmlformats.org/officeDocument/2006/relationships/slideLayout" Target="../slideLayouts/slideLayout6.xml"/><Relationship Id="rId2" Type="http://schemas.openxmlformats.org/officeDocument/2006/relationships/hyperlink" Target="https://www.nationalreview.com/2015/07/women-in-combat-military-effectiveness-deadly-pentagon/"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tif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iwf.org/" TargetMode="External"/><Relationship Id="rId3" Type="http://schemas.openxmlformats.org/officeDocument/2006/relationships/image" Target="../media/image6.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Can women fight?</a:t>
            </a:r>
            <a:endParaRPr lang="en-US" dirty="0"/>
          </a:p>
        </p:txBody>
      </p:sp>
      <p:sp>
        <p:nvSpPr>
          <p:cNvPr id="3" name="Subtitle 2"/>
          <p:cNvSpPr>
            <a:spLocks noGrp="1"/>
          </p:cNvSpPr>
          <p:nvPr>
            <p:ph type="subTitle" idx="1"/>
          </p:nvPr>
        </p:nvSpPr>
        <p:spPr/>
        <p:txBody>
          <a:bodyPr/>
          <a:lstStyle/>
          <a:p>
            <a:r>
              <a:rPr lang="en-US" dirty="0" smtClean="0"/>
              <a:t>“Combat Exclusion”: Supporters, Critics and the Erosion of a Ban </a:t>
            </a:r>
            <a:endParaRPr lang="en-US" dirty="0"/>
          </a:p>
        </p:txBody>
      </p:sp>
      <p:pic>
        <p:nvPicPr>
          <p:cNvPr id="4" name="Picture 3"/>
          <p:cNvPicPr>
            <a:picLocks noChangeAspect="1"/>
          </p:cNvPicPr>
          <p:nvPr/>
        </p:nvPicPr>
        <p:blipFill>
          <a:blip r:embed="rId2"/>
          <a:stretch>
            <a:fillRect/>
          </a:stretch>
        </p:blipFill>
        <p:spPr>
          <a:xfrm>
            <a:off x="7379970" y="788670"/>
            <a:ext cx="4569592" cy="3724910"/>
          </a:xfrm>
          <a:prstGeom prst="rect">
            <a:avLst/>
          </a:prstGeom>
        </p:spPr>
      </p:pic>
    </p:spTree>
    <p:extLst>
      <p:ext uri="{BB962C8B-B14F-4D97-AF65-F5344CB8AC3E}">
        <p14:creationId xmlns:p14="http://schemas.microsoft.com/office/powerpoint/2010/main" val="6456206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Critiques of Combat Exclusion</a:t>
            </a:r>
            <a:endParaRPr lang="en-US" dirty="0"/>
          </a:p>
        </p:txBody>
      </p:sp>
      <p:sp>
        <p:nvSpPr>
          <p:cNvPr id="4" name="Text Placeholder 3"/>
          <p:cNvSpPr>
            <a:spLocks noGrp="1"/>
          </p:cNvSpPr>
          <p:nvPr>
            <p:ph type="body" idx="1"/>
          </p:nvPr>
        </p:nvSpPr>
        <p:spPr/>
        <p:txBody>
          <a:bodyPr/>
          <a:lstStyle/>
          <a:p>
            <a:endParaRPr lang="en-US"/>
          </a:p>
        </p:txBody>
      </p:sp>
    </p:spTree>
    <p:extLst>
      <p:ext uri="{BB962C8B-B14F-4D97-AF65-F5344CB8AC3E}">
        <p14:creationId xmlns:p14="http://schemas.microsoft.com/office/powerpoint/2010/main" val="15637858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Women </a:t>
            </a:r>
            <a:r>
              <a:rPr lang="en-US" i="1" dirty="0" smtClean="0"/>
              <a:t>have</a:t>
            </a:r>
            <a:r>
              <a:rPr lang="en-US" dirty="0" smtClean="0"/>
              <a:t> been on the front line</a:t>
            </a:r>
            <a:endParaRPr lang="en-US" dirty="0"/>
          </a:p>
        </p:txBody>
      </p:sp>
      <p:pic>
        <p:nvPicPr>
          <p:cNvPr id="3" name="Picture 2"/>
          <p:cNvPicPr>
            <a:picLocks noChangeAspect="1"/>
          </p:cNvPicPr>
          <p:nvPr/>
        </p:nvPicPr>
        <p:blipFill>
          <a:blip r:embed="rId2"/>
          <a:stretch>
            <a:fillRect/>
          </a:stretch>
        </p:blipFill>
        <p:spPr>
          <a:xfrm>
            <a:off x="573024" y="2376231"/>
            <a:ext cx="2732786" cy="4481769"/>
          </a:xfrm>
          <a:prstGeom prst="rect">
            <a:avLst/>
          </a:prstGeom>
        </p:spPr>
      </p:pic>
      <p:pic>
        <p:nvPicPr>
          <p:cNvPr id="4" name="Picture 3"/>
          <p:cNvPicPr>
            <a:picLocks noChangeAspect="1"/>
          </p:cNvPicPr>
          <p:nvPr/>
        </p:nvPicPr>
        <p:blipFill>
          <a:blip r:embed="rId3"/>
          <a:stretch>
            <a:fillRect/>
          </a:stretch>
        </p:blipFill>
        <p:spPr>
          <a:xfrm>
            <a:off x="3668518" y="2040645"/>
            <a:ext cx="3293114" cy="4817355"/>
          </a:xfrm>
          <a:prstGeom prst="rect">
            <a:avLst/>
          </a:prstGeom>
        </p:spPr>
      </p:pic>
      <p:sp>
        <p:nvSpPr>
          <p:cNvPr id="6" name="Rectangle 5"/>
          <p:cNvSpPr/>
          <p:nvPr/>
        </p:nvSpPr>
        <p:spPr>
          <a:xfrm>
            <a:off x="7217664" y="3987657"/>
            <a:ext cx="5839968" cy="1877437"/>
          </a:xfrm>
          <a:prstGeom prst="rect">
            <a:avLst/>
          </a:prstGeom>
        </p:spPr>
        <p:txBody>
          <a:bodyPr wrap="square">
            <a:spAutoFit/>
          </a:bodyPr>
          <a:lstStyle/>
          <a:p>
            <a:r>
              <a:rPr lang="en-US" sz="2000" b="1" dirty="0">
                <a:latin typeface="Source Sans Pro" charset="0"/>
              </a:rPr>
              <a:t>Disguised as a man (left), Frances Clayton </a:t>
            </a:r>
            <a:endParaRPr lang="en-US" sz="2000" b="1" dirty="0" smtClean="0">
              <a:latin typeface="Source Sans Pro" charset="0"/>
            </a:endParaRPr>
          </a:p>
          <a:p>
            <a:r>
              <a:rPr lang="en-US" sz="2000" b="1" dirty="0" smtClean="0">
                <a:latin typeface="Source Sans Pro" charset="0"/>
              </a:rPr>
              <a:t>served </a:t>
            </a:r>
            <a:r>
              <a:rPr lang="en-US" sz="2000" b="1" dirty="0">
                <a:latin typeface="Source Sans Pro" charset="0"/>
              </a:rPr>
              <a:t>many months in Missouri artillery </a:t>
            </a:r>
            <a:endParaRPr lang="en-US" sz="2000" b="1" dirty="0" smtClean="0">
              <a:latin typeface="Source Sans Pro" charset="0"/>
            </a:endParaRPr>
          </a:p>
          <a:p>
            <a:r>
              <a:rPr lang="en-US" sz="2000" b="1" dirty="0" smtClean="0">
                <a:latin typeface="Source Sans Pro" charset="0"/>
              </a:rPr>
              <a:t>and </a:t>
            </a:r>
            <a:r>
              <a:rPr lang="en-US" sz="2000" b="1" dirty="0">
                <a:latin typeface="Source Sans Pro" charset="0"/>
              </a:rPr>
              <a:t>cavalry </a:t>
            </a:r>
            <a:r>
              <a:rPr lang="en-US" sz="2000" b="1" dirty="0" smtClean="0">
                <a:latin typeface="Source Sans Pro" charset="0"/>
              </a:rPr>
              <a:t>units during the US Civil War. </a:t>
            </a:r>
          </a:p>
          <a:p>
            <a:endParaRPr lang="en-US" sz="2000" b="1" dirty="0" smtClean="0">
              <a:latin typeface="Source Sans Pro" charset="0"/>
            </a:endParaRPr>
          </a:p>
          <a:p>
            <a:r>
              <a:rPr lang="en-US" b="1" dirty="0" smtClean="0">
                <a:latin typeface="Source Sans Pro" charset="0"/>
              </a:rPr>
              <a:t>By </a:t>
            </a:r>
            <a:r>
              <a:rPr lang="en-US" b="1" dirty="0">
                <a:latin typeface="Source Sans Pro" charset="0"/>
              </a:rPr>
              <a:t>courtesy of the Trustees of </a:t>
            </a:r>
            <a:r>
              <a:rPr lang="en-US" b="1" dirty="0" smtClean="0">
                <a:latin typeface="Source Sans Pro" charset="0"/>
              </a:rPr>
              <a:t>the</a:t>
            </a:r>
          </a:p>
          <a:p>
            <a:r>
              <a:rPr lang="en-US" b="1" dirty="0" smtClean="0">
                <a:latin typeface="Source Sans Pro" charset="0"/>
              </a:rPr>
              <a:t> </a:t>
            </a:r>
            <a:r>
              <a:rPr lang="en-US" b="1" dirty="0">
                <a:latin typeface="Source Sans Pro" charset="0"/>
              </a:rPr>
              <a:t>Boston Public </a:t>
            </a:r>
            <a:r>
              <a:rPr lang="en-US" b="1" dirty="0" smtClean="0">
                <a:latin typeface="Source Sans Pro" charset="0"/>
              </a:rPr>
              <a:t>Library.</a:t>
            </a:r>
            <a:endParaRPr lang="en-US" dirty="0"/>
          </a:p>
        </p:txBody>
      </p:sp>
      <p:sp>
        <p:nvSpPr>
          <p:cNvPr id="7" name="Rectangle 6"/>
          <p:cNvSpPr/>
          <p:nvPr/>
        </p:nvSpPr>
        <p:spPr>
          <a:xfrm>
            <a:off x="7120128" y="5976826"/>
            <a:ext cx="4852416" cy="461665"/>
          </a:xfrm>
          <a:prstGeom prst="rect">
            <a:avLst/>
          </a:prstGeom>
        </p:spPr>
        <p:txBody>
          <a:bodyPr wrap="square">
            <a:spAutoFit/>
          </a:bodyPr>
          <a:lstStyle/>
          <a:p>
            <a:r>
              <a:rPr lang="en-US" sz="1200" dirty="0">
                <a:hlinkClick r:id="rId4"/>
              </a:rPr>
              <a:t>https://www.archives.gov/publications/prologue/1993/spring/women-in-the-civil-war-1.html</a:t>
            </a:r>
            <a:endParaRPr lang="en-US" sz="1200" dirty="0"/>
          </a:p>
        </p:txBody>
      </p:sp>
    </p:spTree>
    <p:extLst>
      <p:ext uri="{BB962C8B-B14F-4D97-AF65-F5344CB8AC3E}">
        <p14:creationId xmlns:p14="http://schemas.microsoft.com/office/powerpoint/2010/main" val="9502137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Strength not size</a:t>
            </a:r>
            <a:endParaRPr lang="en-US" dirty="0"/>
          </a:p>
        </p:txBody>
      </p:sp>
      <p:pic>
        <p:nvPicPr>
          <p:cNvPr id="5" name="Picture 4"/>
          <p:cNvPicPr>
            <a:picLocks noChangeAspect="1"/>
          </p:cNvPicPr>
          <p:nvPr/>
        </p:nvPicPr>
        <p:blipFill>
          <a:blip r:embed="rId2"/>
          <a:stretch>
            <a:fillRect/>
          </a:stretch>
        </p:blipFill>
        <p:spPr>
          <a:xfrm>
            <a:off x="243840" y="2416592"/>
            <a:ext cx="4968240" cy="2791678"/>
          </a:xfrm>
          <a:prstGeom prst="rect">
            <a:avLst/>
          </a:prstGeom>
        </p:spPr>
      </p:pic>
      <p:sp>
        <p:nvSpPr>
          <p:cNvPr id="6" name="Rectangle 5"/>
          <p:cNvSpPr/>
          <p:nvPr/>
        </p:nvSpPr>
        <p:spPr>
          <a:xfrm>
            <a:off x="97155" y="5288340"/>
            <a:ext cx="5261610" cy="1569660"/>
          </a:xfrm>
          <a:prstGeom prst="rect">
            <a:avLst/>
          </a:prstGeom>
        </p:spPr>
        <p:txBody>
          <a:bodyPr wrap="square">
            <a:spAutoFit/>
          </a:bodyPr>
          <a:lstStyle/>
          <a:p>
            <a:r>
              <a:rPr lang="en-US" dirty="0">
                <a:latin typeface="Mallory" charset="0"/>
              </a:rPr>
              <a:t>1st Lt. Shaye </a:t>
            </a:r>
            <a:r>
              <a:rPr lang="en-US" dirty="0" err="1">
                <a:latin typeface="Mallory" charset="0"/>
              </a:rPr>
              <a:t>Haver</a:t>
            </a:r>
            <a:r>
              <a:rPr lang="en-US" dirty="0">
                <a:latin typeface="Mallory" charset="0"/>
              </a:rPr>
              <a:t> graduated from the Army's grueling </a:t>
            </a:r>
            <a:r>
              <a:rPr lang="en-US" dirty="0" smtClean="0">
                <a:latin typeface="Mallory" charset="0"/>
              </a:rPr>
              <a:t>Ranger </a:t>
            </a:r>
            <a:r>
              <a:rPr lang="en-US" dirty="0">
                <a:latin typeface="Mallory" charset="0"/>
              </a:rPr>
              <a:t>School in August. </a:t>
            </a:r>
            <a:endParaRPr lang="en-US" dirty="0" smtClean="0">
              <a:latin typeface="Mallory" charset="0"/>
            </a:endParaRPr>
          </a:p>
          <a:p>
            <a:r>
              <a:rPr lang="en-US" b="1" dirty="0" smtClean="0">
                <a:latin typeface="Mallory" charset="0"/>
              </a:rPr>
              <a:t>Robin </a:t>
            </a:r>
            <a:r>
              <a:rPr lang="en-US" b="1" dirty="0" err="1" smtClean="0">
                <a:latin typeface="Mallory" charset="0"/>
              </a:rPr>
              <a:t>Trimarchi</a:t>
            </a:r>
            <a:r>
              <a:rPr lang="en-US" b="1" dirty="0" smtClean="0">
                <a:latin typeface="Mallory" charset="0"/>
              </a:rPr>
              <a:t>/AP</a:t>
            </a:r>
          </a:p>
          <a:p>
            <a:r>
              <a:rPr lang="en-US" sz="1200" dirty="0">
                <a:hlinkClick r:id="rId3"/>
              </a:rPr>
              <a:t>https://www.motherjones.com/politics/2016/01/female-officers-break-down-myths-about-women-at-war/</a:t>
            </a:r>
            <a:endParaRPr lang="en-US" sz="1200" b="1" dirty="0" smtClean="0">
              <a:latin typeface="Mallory" charset="0"/>
            </a:endParaRPr>
          </a:p>
          <a:p>
            <a:endParaRPr lang="en-US" dirty="0"/>
          </a:p>
        </p:txBody>
      </p:sp>
      <p:pic>
        <p:nvPicPr>
          <p:cNvPr id="7" name="Picture 6"/>
          <p:cNvPicPr>
            <a:picLocks noChangeAspect="1"/>
          </p:cNvPicPr>
          <p:nvPr/>
        </p:nvPicPr>
        <p:blipFill>
          <a:blip r:embed="rId4"/>
          <a:stretch>
            <a:fillRect/>
          </a:stretch>
        </p:blipFill>
        <p:spPr>
          <a:xfrm>
            <a:off x="5425440" y="1132072"/>
            <a:ext cx="6766560" cy="4511040"/>
          </a:xfrm>
          <a:prstGeom prst="rect">
            <a:avLst/>
          </a:prstGeom>
        </p:spPr>
      </p:pic>
      <p:sp>
        <p:nvSpPr>
          <p:cNvPr id="8" name="Rectangle 7"/>
          <p:cNvSpPr/>
          <p:nvPr/>
        </p:nvSpPr>
        <p:spPr>
          <a:xfrm>
            <a:off x="5285998" y="5681665"/>
            <a:ext cx="6096000" cy="1292662"/>
          </a:xfrm>
          <a:prstGeom prst="rect">
            <a:avLst/>
          </a:prstGeom>
        </p:spPr>
        <p:txBody>
          <a:bodyPr>
            <a:spAutoFit/>
          </a:bodyPr>
          <a:lstStyle/>
          <a:p>
            <a:r>
              <a:rPr lang="en-US" dirty="0">
                <a:solidFill>
                  <a:srgbClr val="727272"/>
                </a:solidFill>
                <a:latin typeface="Helvetica Neue" charset="0"/>
              </a:rPr>
              <a:t>High-tech research developing exoskeletons that would help reduce injury and fatigue. </a:t>
            </a:r>
            <a:r>
              <a:rPr lang="en-US" dirty="0" smtClean="0">
                <a:solidFill>
                  <a:srgbClr val="555768"/>
                </a:solidFill>
                <a:latin typeface="Helvetica Neue" charset="0"/>
                <a:hlinkClick r:id="rId5"/>
              </a:rPr>
              <a:t>DARPA</a:t>
            </a:r>
            <a:endParaRPr lang="en-US" dirty="0" smtClean="0">
              <a:solidFill>
                <a:srgbClr val="555768"/>
              </a:solidFill>
              <a:latin typeface="Helvetica Neue" charset="0"/>
            </a:endParaRPr>
          </a:p>
          <a:p>
            <a:r>
              <a:rPr lang="en-US" sz="1200" dirty="0">
                <a:hlinkClick r:id="rId6"/>
              </a:rPr>
              <a:t>http://theconversation.com/eight-myths-about-women-on-the-military-frontline-and-why-we-shouldnt-believe-them-55594</a:t>
            </a:r>
            <a:endParaRPr lang="en-US" sz="1200" dirty="0" smtClean="0">
              <a:solidFill>
                <a:srgbClr val="555768"/>
              </a:solidFill>
              <a:latin typeface="Helvetica Neue" charset="0"/>
            </a:endParaRPr>
          </a:p>
          <a:p>
            <a:endParaRPr lang="en-US" dirty="0"/>
          </a:p>
        </p:txBody>
      </p:sp>
    </p:spTree>
    <p:extLst>
      <p:ext uri="{BB962C8B-B14F-4D97-AF65-F5344CB8AC3E}">
        <p14:creationId xmlns:p14="http://schemas.microsoft.com/office/powerpoint/2010/main" val="8657613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1480" y="447188"/>
            <a:ext cx="10970518" cy="970450"/>
          </a:xfrm>
        </p:spPr>
        <p:txBody>
          <a:bodyPr/>
          <a:lstStyle/>
          <a:p>
            <a:r>
              <a:rPr lang="en-US" dirty="0" smtClean="0"/>
              <a:t>The sexless </a:t>
            </a:r>
            <a:br>
              <a:rPr lang="en-US" dirty="0" smtClean="0"/>
            </a:br>
            <a:r>
              <a:rPr lang="en-US" dirty="0" smtClean="0"/>
              <a:t>brain</a:t>
            </a:r>
            <a:endParaRPr lang="en-US" dirty="0"/>
          </a:p>
        </p:txBody>
      </p:sp>
      <p:pic>
        <p:nvPicPr>
          <p:cNvPr id="3" name="Picture 2"/>
          <p:cNvPicPr>
            <a:picLocks noChangeAspect="1"/>
          </p:cNvPicPr>
          <p:nvPr/>
        </p:nvPicPr>
        <p:blipFill>
          <a:blip r:embed="rId2"/>
          <a:stretch>
            <a:fillRect/>
          </a:stretch>
        </p:blipFill>
        <p:spPr>
          <a:xfrm>
            <a:off x="3949212" y="0"/>
            <a:ext cx="8242788" cy="6858000"/>
          </a:xfrm>
          <a:prstGeom prst="rect">
            <a:avLst/>
          </a:prstGeom>
        </p:spPr>
      </p:pic>
      <p:sp>
        <p:nvSpPr>
          <p:cNvPr id="4" name="Rectangle 3"/>
          <p:cNvSpPr/>
          <p:nvPr/>
        </p:nvSpPr>
        <p:spPr>
          <a:xfrm>
            <a:off x="411480" y="4559731"/>
            <a:ext cx="6096000" cy="1477328"/>
          </a:xfrm>
          <a:prstGeom prst="rect">
            <a:avLst/>
          </a:prstGeom>
        </p:spPr>
        <p:txBody>
          <a:bodyPr>
            <a:spAutoFit/>
          </a:bodyPr>
          <a:lstStyle/>
          <a:p>
            <a:r>
              <a:rPr lang="en-US" dirty="0" smtClean="0">
                <a:solidFill>
                  <a:srgbClr val="727272"/>
                </a:solidFill>
                <a:latin typeface="Helvetica Neue" charset="0"/>
              </a:rPr>
              <a:t>“It’s </a:t>
            </a:r>
            <a:r>
              <a:rPr lang="en-US" dirty="0">
                <a:solidFill>
                  <a:srgbClr val="727272"/>
                </a:solidFill>
                <a:latin typeface="Helvetica Neue" charset="0"/>
              </a:rPr>
              <a:t>impossible to tell the sex of </a:t>
            </a:r>
            <a:endParaRPr lang="en-US" dirty="0" smtClean="0">
              <a:solidFill>
                <a:srgbClr val="727272"/>
              </a:solidFill>
              <a:latin typeface="Helvetica Neue" charset="0"/>
            </a:endParaRPr>
          </a:p>
          <a:p>
            <a:r>
              <a:rPr lang="en-US" dirty="0" smtClean="0">
                <a:solidFill>
                  <a:srgbClr val="727272"/>
                </a:solidFill>
                <a:latin typeface="Helvetica Neue" charset="0"/>
              </a:rPr>
              <a:t>an </a:t>
            </a:r>
            <a:r>
              <a:rPr lang="en-US" dirty="0">
                <a:solidFill>
                  <a:srgbClr val="727272"/>
                </a:solidFill>
                <a:latin typeface="Helvetica Neue" charset="0"/>
              </a:rPr>
              <a:t>individual based solely on </a:t>
            </a:r>
            <a:endParaRPr lang="en-US" dirty="0" smtClean="0">
              <a:solidFill>
                <a:srgbClr val="727272"/>
              </a:solidFill>
              <a:latin typeface="Helvetica Neue" charset="0"/>
            </a:endParaRPr>
          </a:p>
          <a:p>
            <a:r>
              <a:rPr lang="en-US" dirty="0" smtClean="0">
                <a:solidFill>
                  <a:srgbClr val="727272"/>
                </a:solidFill>
                <a:latin typeface="Helvetica Neue" charset="0"/>
              </a:rPr>
              <a:t>MRI </a:t>
            </a:r>
            <a:r>
              <a:rPr lang="en-US" dirty="0">
                <a:solidFill>
                  <a:srgbClr val="727272"/>
                </a:solidFill>
                <a:latin typeface="Helvetica Neue" charset="0"/>
              </a:rPr>
              <a:t>images of the brain</a:t>
            </a:r>
            <a:r>
              <a:rPr lang="en-US" dirty="0" smtClean="0">
                <a:solidFill>
                  <a:srgbClr val="727272"/>
                </a:solidFill>
                <a:latin typeface="Helvetica Neue" charset="0"/>
              </a:rPr>
              <a:t>.”</a:t>
            </a:r>
          </a:p>
          <a:p>
            <a:endParaRPr lang="en-US" dirty="0" smtClean="0">
              <a:solidFill>
                <a:srgbClr val="727272"/>
              </a:solidFill>
              <a:latin typeface="Helvetica Neue" charset="0"/>
            </a:endParaRPr>
          </a:p>
          <a:p>
            <a:r>
              <a:rPr lang="en-US" dirty="0" err="1" smtClean="0">
                <a:solidFill>
                  <a:srgbClr val="CCCCCC"/>
                </a:solidFill>
                <a:latin typeface="Helvetica Neue" charset="0"/>
              </a:rPr>
              <a:t>Dr</a:t>
            </a:r>
            <a:r>
              <a:rPr lang="en-US" dirty="0" smtClean="0">
                <a:solidFill>
                  <a:srgbClr val="CCCCCC"/>
                </a:solidFill>
                <a:latin typeface="Helvetica Neue" charset="0"/>
              </a:rPr>
              <a:t> </a:t>
            </a:r>
            <a:r>
              <a:rPr lang="en-US" dirty="0">
                <a:solidFill>
                  <a:srgbClr val="CCCCCC"/>
                </a:solidFill>
                <a:latin typeface="Helvetica Neue" charset="0"/>
              </a:rPr>
              <a:t>Leah T Johnstone</a:t>
            </a:r>
            <a:endParaRPr lang="en-US" dirty="0"/>
          </a:p>
        </p:txBody>
      </p:sp>
    </p:spTree>
    <p:extLst>
      <p:ext uri="{BB962C8B-B14F-4D97-AF65-F5344CB8AC3E}">
        <p14:creationId xmlns:p14="http://schemas.microsoft.com/office/powerpoint/2010/main" val="16488136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“myth” of the “band of brothers”</a:t>
            </a:r>
            <a:endParaRPr lang="en-US" dirty="0"/>
          </a:p>
        </p:txBody>
      </p:sp>
      <p:sp>
        <p:nvSpPr>
          <p:cNvPr id="5" name="Content Placeholder 4"/>
          <p:cNvSpPr>
            <a:spLocks noGrp="1"/>
          </p:cNvSpPr>
          <p:nvPr>
            <p:ph idx="1"/>
          </p:nvPr>
        </p:nvSpPr>
        <p:spPr>
          <a:xfrm>
            <a:off x="302076" y="2750475"/>
            <a:ext cx="8210988" cy="2578192"/>
          </a:xfrm>
        </p:spPr>
        <p:txBody>
          <a:bodyPr>
            <a:normAutofit/>
          </a:bodyPr>
          <a:lstStyle/>
          <a:p>
            <a:r>
              <a:rPr lang="en-US" sz="2000" dirty="0" smtClean="0"/>
              <a:t>Combat exclusion has “</a:t>
            </a:r>
            <a:r>
              <a:rPr lang="en-US" sz="2000" b="1" i="1" dirty="0" smtClean="0"/>
              <a:t>always been about men, not women</a:t>
            </a:r>
            <a:r>
              <a:rPr lang="en-US" sz="2000" dirty="0" smtClean="0"/>
              <a:t>” </a:t>
            </a:r>
          </a:p>
          <a:p>
            <a:r>
              <a:rPr lang="en-US" sz="2000" dirty="0" smtClean="0"/>
              <a:t>Policies intended to keep women from combat were not designed in response to research and evidence</a:t>
            </a:r>
          </a:p>
          <a:p>
            <a:r>
              <a:rPr lang="en-US" sz="2000" dirty="0" smtClean="0"/>
              <a:t>These measures were created and sustained through </a:t>
            </a:r>
            <a:r>
              <a:rPr lang="en-US" sz="2000" b="1" i="1" dirty="0" smtClean="0"/>
              <a:t>“stories, myths, and emotional arguments” </a:t>
            </a:r>
            <a:r>
              <a:rPr lang="en-US" sz="2000" dirty="0" smtClean="0"/>
              <a:t>(p.3)</a:t>
            </a:r>
            <a:endParaRPr lang="en-US" sz="2000" dirty="0"/>
          </a:p>
        </p:txBody>
      </p:sp>
      <p:pic>
        <p:nvPicPr>
          <p:cNvPr id="3" name="Picture 2"/>
          <p:cNvPicPr>
            <a:picLocks noChangeAspect="1"/>
          </p:cNvPicPr>
          <p:nvPr/>
        </p:nvPicPr>
        <p:blipFill>
          <a:blip r:embed="rId2"/>
          <a:stretch>
            <a:fillRect/>
          </a:stretch>
        </p:blipFill>
        <p:spPr>
          <a:xfrm>
            <a:off x="8869680" y="1879508"/>
            <a:ext cx="3322320" cy="4978492"/>
          </a:xfrm>
          <a:prstGeom prst="rect">
            <a:avLst/>
          </a:prstGeom>
        </p:spPr>
      </p:pic>
      <p:sp>
        <p:nvSpPr>
          <p:cNvPr id="4" name="TextBox 3"/>
          <p:cNvSpPr txBox="1"/>
          <p:nvPr/>
        </p:nvSpPr>
        <p:spPr>
          <a:xfrm>
            <a:off x="7920593" y="6488668"/>
            <a:ext cx="697627" cy="369332"/>
          </a:xfrm>
          <a:prstGeom prst="rect">
            <a:avLst/>
          </a:prstGeom>
          <a:noFill/>
        </p:spPr>
        <p:txBody>
          <a:bodyPr wrap="none" rtlCol="0">
            <a:spAutoFit/>
          </a:bodyPr>
          <a:lstStyle/>
          <a:p>
            <a:r>
              <a:rPr lang="en-US" smtClean="0"/>
              <a:t>2015</a:t>
            </a:r>
            <a:endParaRPr lang="en-US" dirty="0"/>
          </a:p>
        </p:txBody>
      </p:sp>
      <p:sp>
        <p:nvSpPr>
          <p:cNvPr id="7" name="Rectangle 6"/>
          <p:cNvSpPr/>
          <p:nvPr/>
        </p:nvSpPr>
        <p:spPr>
          <a:xfrm>
            <a:off x="601980" y="6027003"/>
            <a:ext cx="6096000" cy="646331"/>
          </a:xfrm>
          <a:prstGeom prst="rect">
            <a:avLst/>
          </a:prstGeom>
        </p:spPr>
        <p:txBody>
          <a:bodyPr>
            <a:spAutoFit/>
          </a:bodyPr>
          <a:lstStyle/>
          <a:p>
            <a:r>
              <a:rPr lang="en-US" dirty="0">
                <a:hlinkClick r:id="rId3"/>
              </a:rPr>
              <a:t>https://www.c-span.org/video/?325610-3/discussion-women-combat</a:t>
            </a:r>
            <a:endParaRPr lang="en-US" dirty="0"/>
          </a:p>
        </p:txBody>
      </p:sp>
    </p:spTree>
    <p:extLst>
      <p:ext uri="{BB962C8B-B14F-4D97-AF65-F5344CB8AC3E}">
        <p14:creationId xmlns:p14="http://schemas.microsoft.com/office/powerpoint/2010/main" val="4815640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51711" y="6211669"/>
            <a:ext cx="5785558" cy="646331"/>
          </a:xfrm>
          <a:prstGeom prst="rect">
            <a:avLst/>
          </a:prstGeom>
        </p:spPr>
        <p:txBody>
          <a:bodyPr wrap="none">
            <a:spAutoFit/>
          </a:bodyPr>
          <a:lstStyle/>
          <a:p>
            <a:r>
              <a:rPr lang="en-US" dirty="0">
                <a:hlinkClick r:id="rId2"/>
              </a:rPr>
              <a:t>https://</a:t>
            </a:r>
            <a:r>
              <a:rPr lang="en-US" dirty="0" smtClean="0">
                <a:hlinkClick r:id="rId2"/>
              </a:rPr>
              <a:t>www.youtube.com/watch?v=aH06LWZs-Ys</a:t>
            </a:r>
            <a:endParaRPr lang="en-US" dirty="0" smtClean="0"/>
          </a:p>
          <a:p>
            <a:endParaRPr lang="en-US" dirty="0"/>
          </a:p>
        </p:txBody>
      </p:sp>
      <p:pic>
        <p:nvPicPr>
          <p:cNvPr id="5" name="Picture 4"/>
          <p:cNvPicPr>
            <a:picLocks noChangeAspect="1"/>
          </p:cNvPicPr>
          <p:nvPr/>
        </p:nvPicPr>
        <p:blipFill>
          <a:blip r:embed="rId3"/>
          <a:stretch>
            <a:fillRect/>
          </a:stretch>
        </p:blipFill>
        <p:spPr>
          <a:xfrm>
            <a:off x="720090" y="177164"/>
            <a:ext cx="10515600" cy="5915025"/>
          </a:xfrm>
          <a:prstGeom prst="rect">
            <a:avLst/>
          </a:prstGeom>
        </p:spPr>
      </p:pic>
    </p:spTree>
    <p:extLst>
      <p:ext uri="{BB962C8B-B14F-4D97-AF65-F5344CB8AC3E}">
        <p14:creationId xmlns:p14="http://schemas.microsoft.com/office/powerpoint/2010/main" val="20440351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obsolescence of the “front line” and the “rear” in counterinsurgency warfare</a:t>
            </a:r>
            <a:endParaRPr lang="en-US" dirty="0"/>
          </a:p>
        </p:txBody>
      </p:sp>
      <p:pic>
        <p:nvPicPr>
          <p:cNvPr id="3" name="Picture 2"/>
          <p:cNvPicPr>
            <a:picLocks noChangeAspect="1"/>
          </p:cNvPicPr>
          <p:nvPr/>
        </p:nvPicPr>
        <p:blipFill>
          <a:blip r:embed="rId2"/>
          <a:stretch>
            <a:fillRect/>
          </a:stretch>
        </p:blipFill>
        <p:spPr>
          <a:xfrm>
            <a:off x="4495048" y="1938528"/>
            <a:ext cx="7476704" cy="4797552"/>
          </a:xfrm>
          <a:prstGeom prst="rect">
            <a:avLst/>
          </a:prstGeom>
        </p:spPr>
      </p:pic>
      <p:sp>
        <p:nvSpPr>
          <p:cNvPr id="4" name="Rectangle 3"/>
          <p:cNvSpPr/>
          <p:nvPr/>
        </p:nvSpPr>
        <p:spPr>
          <a:xfrm>
            <a:off x="463296" y="4337304"/>
            <a:ext cx="6096000" cy="2985433"/>
          </a:xfrm>
          <a:prstGeom prst="rect">
            <a:avLst/>
          </a:prstGeom>
        </p:spPr>
        <p:txBody>
          <a:bodyPr>
            <a:spAutoFit/>
          </a:bodyPr>
          <a:lstStyle/>
          <a:p>
            <a:r>
              <a:rPr lang="en-US" sz="1400" dirty="0"/>
              <a:t>U.S. Army soldiers fight a blaze, which </a:t>
            </a:r>
            <a:endParaRPr lang="en-US" sz="1400" dirty="0" smtClean="0"/>
          </a:p>
          <a:p>
            <a:r>
              <a:rPr lang="en-US" sz="1400" dirty="0" smtClean="0"/>
              <a:t>started </a:t>
            </a:r>
            <a:r>
              <a:rPr lang="en-US" sz="1400" dirty="0"/>
              <a:t>after a mortar round fired by </a:t>
            </a:r>
            <a:endParaRPr lang="en-US" sz="1400" dirty="0" smtClean="0"/>
          </a:p>
          <a:p>
            <a:r>
              <a:rPr lang="en-US" sz="1400" dirty="0" smtClean="0"/>
              <a:t>insurgents </a:t>
            </a:r>
            <a:r>
              <a:rPr lang="en-US" sz="1400" dirty="0"/>
              <a:t>ignited a fuel truck at their </a:t>
            </a:r>
            <a:endParaRPr lang="en-US" sz="1400" dirty="0" smtClean="0"/>
          </a:p>
          <a:p>
            <a:r>
              <a:rPr lang="en-US" sz="1400" dirty="0" smtClean="0"/>
              <a:t>operating </a:t>
            </a:r>
            <a:r>
              <a:rPr lang="en-US" sz="1400" dirty="0"/>
              <a:t>base, in </a:t>
            </a:r>
            <a:r>
              <a:rPr lang="en-US" sz="1400" dirty="0" err="1"/>
              <a:t>Baiji</a:t>
            </a:r>
            <a:r>
              <a:rPr lang="en-US" sz="1400" dirty="0"/>
              <a:t> on </a:t>
            </a:r>
            <a:endParaRPr lang="en-US" sz="1400" dirty="0" smtClean="0"/>
          </a:p>
          <a:p>
            <a:r>
              <a:rPr lang="en-US" sz="1400" dirty="0" smtClean="0"/>
              <a:t>December </a:t>
            </a:r>
            <a:r>
              <a:rPr lang="en-US" sz="1400" dirty="0"/>
              <a:t>26, 2007. </a:t>
            </a:r>
            <a:endParaRPr lang="en-US" sz="1400" dirty="0" smtClean="0"/>
          </a:p>
          <a:p>
            <a:endParaRPr lang="en-US" dirty="0" smtClean="0">
              <a:latin typeface="-apple-system" charset="0"/>
            </a:endParaRPr>
          </a:p>
          <a:p>
            <a:r>
              <a:rPr lang="en-US" sz="1600" dirty="0"/>
              <a:t>Bob Strong / </a:t>
            </a:r>
            <a:r>
              <a:rPr lang="en-US" sz="1600" dirty="0" smtClean="0"/>
              <a:t>Reuters</a:t>
            </a:r>
          </a:p>
          <a:p>
            <a:r>
              <a:rPr lang="en-US" sz="1600" dirty="0">
                <a:hlinkClick r:id="rId3"/>
              </a:rPr>
              <a:t>https://www.theatlantic.com/photo/2018/03/photos-looking-back-at-the-war-in-iraq-15-years-after-the-us-invaded/556028/</a:t>
            </a:r>
            <a:endParaRPr lang="en-US" sz="1600" dirty="0"/>
          </a:p>
          <a:p>
            <a:r>
              <a:rPr lang="en-US" dirty="0"/>
              <a:t/>
            </a:r>
            <a:br>
              <a:rPr lang="en-US" dirty="0"/>
            </a:br>
            <a:endParaRPr lang="en-US" dirty="0"/>
          </a:p>
        </p:txBody>
      </p:sp>
      <p:sp>
        <p:nvSpPr>
          <p:cNvPr id="5" name="TextBox 4"/>
          <p:cNvSpPr txBox="1"/>
          <p:nvPr/>
        </p:nvSpPr>
        <p:spPr>
          <a:xfrm>
            <a:off x="560832" y="2399252"/>
            <a:ext cx="3496470" cy="1631216"/>
          </a:xfrm>
          <a:prstGeom prst="rect">
            <a:avLst/>
          </a:prstGeom>
          <a:noFill/>
        </p:spPr>
        <p:txBody>
          <a:bodyPr wrap="none" rtlCol="0">
            <a:spAutoFit/>
          </a:bodyPr>
          <a:lstStyle/>
          <a:p>
            <a:r>
              <a:rPr lang="en-US" sz="2000" dirty="0" smtClean="0"/>
              <a:t>A war of house-to-house</a:t>
            </a:r>
          </a:p>
          <a:p>
            <a:r>
              <a:rPr lang="en-US" sz="2000" dirty="0" smtClean="0"/>
              <a:t>searches for “insurgents”; </a:t>
            </a:r>
          </a:p>
          <a:p>
            <a:r>
              <a:rPr lang="en-US" sz="2000" dirty="0" smtClean="0"/>
              <a:t>mortar attacks on bases;</a:t>
            </a:r>
          </a:p>
          <a:p>
            <a:r>
              <a:rPr lang="en-US" sz="2000" dirty="0"/>
              <a:t>c</a:t>
            </a:r>
            <a:r>
              <a:rPr lang="en-US" sz="2000" dirty="0" smtClean="0"/>
              <a:t>onvoys and road checks;</a:t>
            </a:r>
          </a:p>
          <a:p>
            <a:r>
              <a:rPr lang="en-US" sz="2000" dirty="0"/>
              <a:t>a</a:t>
            </a:r>
            <a:r>
              <a:rPr lang="en-US" sz="2000" dirty="0" smtClean="0"/>
              <a:t>mbushes and IEDs</a:t>
            </a:r>
            <a:endParaRPr lang="en-US" sz="2000" dirty="0"/>
          </a:p>
        </p:txBody>
      </p:sp>
    </p:spTree>
    <p:extLst>
      <p:ext uri="{BB962C8B-B14F-4D97-AF65-F5344CB8AC3E}">
        <p14:creationId xmlns:p14="http://schemas.microsoft.com/office/powerpoint/2010/main" val="1713510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Exclusion and its erosion</a:t>
            </a:r>
            <a:endParaRPr lang="en-US" dirty="0"/>
          </a:p>
        </p:txBody>
      </p:sp>
      <p:sp>
        <p:nvSpPr>
          <p:cNvPr id="4" name="Text Placeholder 3"/>
          <p:cNvSpPr>
            <a:spLocks noGrp="1"/>
          </p:cNvSpPr>
          <p:nvPr>
            <p:ph type="body" idx="1"/>
          </p:nvPr>
        </p:nvSpPr>
        <p:spPr/>
        <p:txBody>
          <a:bodyPr/>
          <a:lstStyle/>
          <a:p>
            <a:endParaRPr lang="en-US"/>
          </a:p>
        </p:txBody>
      </p:sp>
    </p:spTree>
    <p:extLst>
      <p:ext uri="{BB962C8B-B14F-4D97-AF65-F5344CB8AC3E}">
        <p14:creationId xmlns:p14="http://schemas.microsoft.com/office/powerpoint/2010/main" val="16728211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a:xfrm>
            <a:off x="719328" y="173037"/>
            <a:ext cx="10572750" cy="969963"/>
          </a:xfrm>
        </p:spPr>
        <p:txBody>
          <a:bodyPr/>
          <a:lstStyle/>
          <a:p>
            <a:r>
              <a:rPr lang="en-US" dirty="0" smtClean="0"/>
              <a:t>How Combat Exclusion came into being</a:t>
            </a:r>
            <a:endParaRPr lang="en-US" dirty="0"/>
          </a:p>
        </p:txBody>
      </p:sp>
      <p:sp>
        <p:nvSpPr>
          <p:cNvPr id="6" name="Content Placeholder 5"/>
          <p:cNvSpPr>
            <a:spLocks noGrp="1"/>
          </p:cNvSpPr>
          <p:nvPr>
            <p:ph idx="4294967295"/>
          </p:nvPr>
        </p:nvSpPr>
        <p:spPr>
          <a:xfrm>
            <a:off x="633984" y="1868487"/>
            <a:ext cx="6510528" cy="4264025"/>
          </a:xfrm>
        </p:spPr>
        <p:txBody>
          <a:bodyPr>
            <a:normAutofit/>
          </a:bodyPr>
          <a:lstStyle/>
          <a:p>
            <a:r>
              <a:rPr lang="en-US" sz="2000" dirty="0" smtClean="0"/>
              <a:t>WWII: Women’s Army Corps organized– and publicly sold– on the basis that  it “released men for combat”</a:t>
            </a:r>
          </a:p>
          <a:p>
            <a:r>
              <a:rPr lang="en-US" sz="2000" dirty="0" smtClean="0"/>
              <a:t>1948: </a:t>
            </a:r>
            <a:r>
              <a:rPr lang="en-US" sz="2000" b="1" dirty="0" smtClean="0"/>
              <a:t>Women’s Armed Services Integration Act</a:t>
            </a:r>
            <a:r>
              <a:rPr lang="en-US" sz="2000" dirty="0" smtClean="0"/>
              <a:t>– set cap on women in the military at 2%; formally excluded women from combat</a:t>
            </a:r>
          </a:p>
          <a:p>
            <a:r>
              <a:rPr lang="en-US" sz="2000" dirty="0" smtClean="0"/>
              <a:t>Until the switch to an All Volunteer Force in 1973, relatively few women served</a:t>
            </a:r>
          </a:p>
          <a:p>
            <a:r>
              <a:rPr lang="en-US" sz="2000" dirty="0" smtClean="0"/>
              <a:t>From the 1980s onwards, more women entered the military and ‘Combat Exclusion’ was firmed up</a:t>
            </a:r>
            <a:endParaRPr lang="en-US" sz="2000" dirty="0"/>
          </a:p>
        </p:txBody>
      </p:sp>
      <p:pic>
        <p:nvPicPr>
          <p:cNvPr id="5" name="Picture 4"/>
          <p:cNvPicPr>
            <a:picLocks noChangeAspect="1"/>
          </p:cNvPicPr>
          <p:nvPr/>
        </p:nvPicPr>
        <p:blipFill>
          <a:blip r:embed="rId2"/>
          <a:stretch>
            <a:fillRect/>
          </a:stretch>
        </p:blipFill>
        <p:spPr>
          <a:xfrm>
            <a:off x="7708900" y="1143000"/>
            <a:ext cx="4483100" cy="5715000"/>
          </a:xfrm>
          <a:prstGeom prst="rect">
            <a:avLst/>
          </a:prstGeom>
        </p:spPr>
      </p:pic>
    </p:spTree>
    <p:extLst>
      <p:ext uri="{BB962C8B-B14F-4D97-AF65-F5344CB8AC3E}">
        <p14:creationId xmlns:p14="http://schemas.microsoft.com/office/powerpoint/2010/main" val="2486909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16992" y="-113157"/>
            <a:ext cx="10572750" cy="969963"/>
          </a:xfrm>
        </p:spPr>
        <p:txBody>
          <a:bodyPr/>
          <a:lstStyle/>
          <a:p>
            <a:r>
              <a:rPr lang="en-US" dirty="0" smtClean="0"/>
              <a:t>How rules evolved</a:t>
            </a:r>
            <a:endParaRPr lang="en-US" dirty="0"/>
          </a:p>
        </p:txBody>
      </p:sp>
      <p:sp>
        <p:nvSpPr>
          <p:cNvPr id="3" name="Content Placeholder 2"/>
          <p:cNvSpPr>
            <a:spLocks noGrp="1"/>
          </p:cNvSpPr>
          <p:nvPr>
            <p:ph idx="4294967295"/>
          </p:nvPr>
        </p:nvSpPr>
        <p:spPr>
          <a:xfrm>
            <a:off x="316992" y="0"/>
            <a:ext cx="11411712" cy="7778496"/>
          </a:xfrm>
        </p:spPr>
        <p:txBody>
          <a:bodyPr>
            <a:normAutofit/>
          </a:bodyPr>
          <a:lstStyle/>
          <a:p>
            <a:r>
              <a:rPr lang="en-US" dirty="0" smtClean="0">
                <a:solidFill>
                  <a:srgbClr val="00B0F0"/>
                </a:solidFill>
              </a:rPr>
              <a:t>1988: </a:t>
            </a:r>
            <a:r>
              <a:rPr lang="en-US" dirty="0" smtClean="0"/>
              <a:t>The </a:t>
            </a:r>
            <a:r>
              <a:rPr lang="en-US" b="1" dirty="0" smtClean="0"/>
              <a:t>DOD’s “Risk Rule</a:t>
            </a:r>
            <a:r>
              <a:rPr lang="en-US" dirty="0" smtClean="0"/>
              <a:t>” permitted exclusion of women from any role, combat or non-combat, </a:t>
            </a:r>
            <a:r>
              <a:rPr lang="en-US" b="1" dirty="0" smtClean="0"/>
              <a:t>“if the risks of exposure to direct combat, hostile fire or capture were equal to, or greater than, the risks in the units they supported”</a:t>
            </a:r>
          </a:p>
          <a:p>
            <a:r>
              <a:rPr lang="en-US" dirty="0" smtClean="0"/>
              <a:t>a/c Mackenzie, the Risk Rule underscores that Exclusion is a </a:t>
            </a:r>
            <a:r>
              <a:rPr lang="en-US" b="1" dirty="0" smtClean="0"/>
              <a:t>“trope rather than a formal policy”</a:t>
            </a:r>
            <a:r>
              <a:rPr lang="en-US" dirty="0" smtClean="0"/>
              <a:t>. It didn’t stipulate that particular Military Occupational Specialties (MOS) were closed to women, but required that positions be restricted on the basis of “perception, interpretation, and comparison of an incredibly subjective concept: risk” (</a:t>
            </a:r>
            <a:r>
              <a:rPr lang="en-US" i="1" dirty="0" smtClean="0"/>
              <a:t>Beyond the Band of Brothers</a:t>
            </a:r>
            <a:r>
              <a:rPr lang="en-US" dirty="0" smtClean="0"/>
              <a:t>, p.25)</a:t>
            </a:r>
          </a:p>
          <a:p>
            <a:r>
              <a:rPr lang="en-US" b="1" dirty="0" smtClean="0"/>
              <a:t>National Defense Authorization Act </a:t>
            </a:r>
            <a:r>
              <a:rPr lang="en-US" dirty="0" smtClean="0"/>
              <a:t>of 1992-93 lifted limits on assignment of women to combat aircraft in the USAF, Navy and USMC</a:t>
            </a:r>
          </a:p>
          <a:p>
            <a:r>
              <a:rPr lang="en-US" dirty="0" smtClean="0"/>
              <a:t>Established the Presidential Commission on the Assignment of Women in the Armed Forces</a:t>
            </a:r>
          </a:p>
          <a:p>
            <a:r>
              <a:rPr lang="en-US" dirty="0" smtClean="0">
                <a:solidFill>
                  <a:srgbClr val="00B0F0"/>
                </a:solidFill>
              </a:rPr>
              <a:t>1994: </a:t>
            </a:r>
            <a:r>
              <a:rPr lang="en-US" dirty="0" smtClean="0"/>
              <a:t>Defense Sec memo, </a:t>
            </a:r>
            <a:r>
              <a:rPr lang="en-US" b="1" dirty="0" smtClean="0"/>
              <a:t>“Direct Ground Combat Definition and Assignment Rule”</a:t>
            </a:r>
            <a:r>
              <a:rPr lang="en-US" dirty="0" smtClean="0"/>
              <a:t>. </a:t>
            </a:r>
          </a:p>
          <a:p>
            <a:r>
              <a:rPr lang="en-US" dirty="0" smtClean="0"/>
              <a:t>All service members should be eligible for positions for which they qualify; but women should be excluded from roles within units below brigade level whose primary mission was direct combat.</a:t>
            </a:r>
          </a:p>
          <a:p>
            <a:r>
              <a:rPr lang="en-US" dirty="0" smtClean="0"/>
              <a:t>Individual services could further restrict women if cost of separate “berthing and privacy” arrangements was prohibitive; where combat and support units were “</a:t>
            </a:r>
            <a:r>
              <a:rPr lang="en-US" dirty="0" err="1" smtClean="0"/>
              <a:t>colocated</a:t>
            </a:r>
            <a:r>
              <a:rPr lang="en-US" dirty="0" smtClean="0"/>
              <a:t>”; where units engaged in reconnaissance ops and Special Operations </a:t>
            </a:r>
            <a:r>
              <a:rPr lang="en-US" dirty="0" err="1" smtClean="0"/>
              <a:t>Froces</a:t>
            </a:r>
            <a:r>
              <a:rPr lang="en-US" dirty="0" smtClean="0"/>
              <a:t> </a:t>
            </a:r>
            <a:r>
              <a:rPr lang="en-US" dirty="0" err="1" smtClean="0"/>
              <a:t>missionns</a:t>
            </a:r>
            <a:endParaRPr lang="en-US" dirty="0" smtClean="0"/>
          </a:p>
          <a:p>
            <a:endParaRPr lang="en-US" dirty="0"/>
          </a:p>
        </p:txBody>
      </p:sp>
    </p:spTree>
    <p:extLst>
      <p:ext uri="{BB962C8B-B14F-4D97-AF65-F5344CB8AC3E}">
        <p14:creationId xmlns:p14="http://schemas.microsoft.com/office/powerpoint/2010/main" val="7452834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Lecture overview</a:t>
            </a:r>
            <a:endParaRPr lang="en-US" dirty="0"/>
          </a:p>
        </p:txBody>
      </p:sp>
      <p:sp>
        <p:nvSpPr>
          <p:cNvPr id="3" name="Content Placeholder 2"/>
          <p:cNvSpPr>
            <a:spLocks noGrp="1"/>
          </p:cNvSpPr>
          <p:nvPr>
            <p:ph idx="1"/>
          </p:nvPr>
        </p:nvSpPr>
        <p:spPr>
          <a:xfrm>
            <a:off x="480060" y="2222287"/>
            <a:ext cx="10893226" cy="4487123"/>
          </a:xfrm>
        </p:spPr>
        <p:txBody>
          <a:bodyPr>
            <a:normAutofit/>
          </a:bodyPr>
          <a:lstStyle/>
          <a:p>
            <a:r>
              <a:rPr lang="en-US" sz="2800" dirty="0" smtClean="0"/>
              <a:t>Arguments against women in combat: what drove them?</a:t>
            </a:r>
          </a:p>
          <a:p>
            <a:pPr marL="0" indent="0">
              <a:buNone/>
            </a:pPr>
            <a:r>
              <a:rPr lang="en-US" sz="2800" dirty="0" smtClean="0"/>
              <a:t>	Who </a:t>
            </a:r>
            <a:r>
              <a:rPr lang="en-US" sz="2800" dirty="0"/>
              <a:t>made them</a:t>
            </a:r>
            <a:r>
              <a:rPr lang="en-US" sz="2800" dirty="0" smtClean="0"/>
              <a:t>?</a:t>
            </a:r>
          </a:p>
          <a:p>
            <a:r>
              <a:rPr lang="en-US" sz="2800" dirty="0" smtClean="0"/>
              <a:t>Critics and critiques of “Combat Exclusion”</a:t>
            </a:r>
          </a:p>
          <a:p>
            <a:r>
              <a:rPr lang="en-US" sz="2800" dirty="0" smtClean="0"/>
              <a:t>How the ban on women in combat was established, evolved, and ended (2013)</a:t>
            </a:r>
          </a:p>
          <a:p>
            <a:r>
              <a:rPr lang="en-US" sz="2800" dirty="0" smtClean="0"/>
              <a:t>The </a:t>
            </a:r>
            <a:r>
              <a:rPr lang="en-US" sz="2800" dirty="0" err="1" smtClean="0"/>
              <a:t>instrumentalization</a:t>
            </a:r>
            <a:r>
              <a:rPr lang="en-US" sz="2800" dirty="0" smtClean="0"/>
              <a:t> of gender in counterinsurgency warfare</a:t>
            </a:r>
            <a:endParaRPr lang="en-US" sz="2800" dirty="0"/>
          </a:p>
        </p:txBody>
      </p:sp>
    </p:spTree>
    <p:extLst>
      <p:ext uri="{BB962C8B-B14F-4D97-AF65-F5344CB8AC3E}">
        <p14:creationId xmlns:p14="http://schemas.microsoft.com/office/powerpoint/2010/main" val="18585269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682752" y="1"/>
            <a:ext cx="10219182" cy="768096"/>
          </a:xfrm>
        </p:spPr>
        <p:txBody>
          <a:bodyPr/>
          <a:lstStyle/>
          <a:p>
            <a:r>
              <a:rPr lang="en-US" dirty="0" smtClean="0"/>
              <a:t>How/why Combat Exclusion ended</a:t>
            </a:r>
            <a:endParaRPr lang="en-US" dirty="0"/>
          </a:p>
        </p:txBody>
      </p:sp>
      <p:sp>
        <p:nvSpPr>
          <p:cNvPr id="3" name="Content Placeholder 2"/>
          <p:cNvSpPr>
            <a:spLocks noGrp="1"/>
          </p:cNvSpPr>
          <p:nvPr>
            <p:ph idx="4294967295"/>
          </p:nvPr>
        </p:nvSpPr>
        <p:spPr>
          <a:xfrm>
            <a:off x="329184" y="484981"/>
            <a:ext cx="11314176" cy="6506972"/>
          </a:xfrm>
        </p:spPr>
        <p:txBody>
          <a:bodyPr>
            <a:normAutofit/>
          </a:bodyPr>
          <a:lstStyle/>
          <a:p>
            <a:r>
              <a:rPr lang="en-US" dirty="0" smtClean="0">
                <a:solidFill>
                  <a:srgbClr val="00B0F0"/>
                </a:solidFill>
              </a:rPr>
              <a:t>2013:</a:t>
            </a:r>
            <a:r>
              <a:rPr lang="en-US" dirty="0" smtClean="0"/>
              <a:t> Defense Sec. Leon Panetta announced the revocation of the 1994 Combat Exclusion memo, but some fields and training programs still remained barred to women</a:t>
            </a:r>
          </a:p>
          <a:p>
            <a:r>
              <a:rPr lang="en-US" dirty="0" smtClean="0">
                <a:solidFill>
                  <a:srgbClr val="00B0F0"/>
                </a:solidFill>
              </a:rPr>
              <a:t>2015</a:t>
            </a:r>
            <a:r>
              <a:rPr lang="en-US" dirty="0" smtClean="0"/>
              <a:t>: Ash Carter announced that </a:t>
            </a:r>
            <a:r>
              <a:rPr lang="en-US" b="1" dirty="0" smtClean="0"/>
              <a:t>all</a:t>
            </a:r>
            <a:r>
              <a:rPr lang="en-US" dirty="0" smtClean="0"/>
              <a:t> military programs and jobs would be open to women without exception</a:t>
            </a:r>
          </a:p>
          <a:p>
            <a:r>
              <a:rPr lang="en-US" dirty="0" smtClean="0"/>
              <a:t>2 women graduated from the Army Ranger School in 2015</a:t>
            </a:r>
          </a:p>
          <a:p>
            <a:r>
              <a:rPr lang="en-US" dirty="0" smtClean="0">
                <a:solidFill>
                  <a:srgbClr val="00B0F0"/>
                </a:solidFill>
              </a:rPr>
              <a:t>2019</a:t>
            </a:r>
            <a:r>
              <a:rPr lang="en-US" dirty="0" smtClean="0"/>
              <a:t>: the first woman graduated from the Navy SEAL officer program</a:t>
            </a:r>
          </a:p>
          <a:p>
            <a:r>
              <a:rPr lang="en-US" dirty="0">
                <a:hlinkClick r:id="rId2"/>
              </a:rPr>
              <a:t>https://www.military.com/daily-news/2019/12/11/first-woman-has-made-it-through-seal-officer-screening.html</a:t>
            </a:r>
            <a:endParaRPr lang="en-US" dirty="0" smtClean="0"/>
          </a:p>
          <a:p>
            <a:r>
              <a:rPr lang="en-US" dirty="0" smtClean="0"/>
              <a:t>These moves resulted from pressure from legal cases initiated by military women– often working with the American Civil Liberties Union (ACLU)– to challenge the constitutionality of DOD policy blocking them from some MOS and from combat roles.  </a:t>
            </a:r>
            <a:r>
              <a:rPr lang="en-US" dirty="0">
                <a:hlinkClick r:id="rId3"/>
              </a:rPr>
              <a:t>https://</a:t>
            </a:r>
            <a:r>
              <a:rPr lang="en-US" dirty="0" smtClean="0">
                <a:hlinkClick r:id="rId3"/>
              </a:rPr>
              <a:t>www.aclu.org/issues/womens-rights/womens-rights-workplace/combat-exclusion-policy-women</a:t>
            </a:r>
            <a:endParaRPr lang="en-US" dirty="0" smtClean="0"/>
          </a:p>
          <a:p>
            <a:r>
              <a:rPr lang="en-US" dirty="0" smtClean="0"/>
              <a:t>Combat Exclusion had been undermined in Iraq and Afghanistan by commanders’ exploitation of its loop-holes and subjective evaluation of ‘risk’– hypocrisy/cynicism publicly visible</a:t>
            </a:r>
          </a:p>
          <a:p>
            <a:r>
              <a:rPr lang="en-US" dirty="0" smtClean="0"/>
              <a:t>Women </a:t>
            </a:r>
            <a:r>
              <a:rPr lang="en-US" i="1" dirty="0" smtClean="0"/>
              <a:t>were</a:t>
            </a:r>
            <a:r>
              <a:rPr lang="en-US" dirty="0" smtClean="0"/>
              <a:t> in combat, but were not always compensated accordingly; nor were they able to earn promotions based on combat performance </a:t>
            </a:r>
            <a:endParaRPr lang="en-US" dirty="0"/>
          </a:p>
        </p:txBody>
      </p:sp>
    </p:spTree>
    <p:extLst>
      <p:ext uri="{BB962C8B-B14F-4D97-AF65-F5344CB8AC3E}">
        <p14:creationId xmlns:p14="http://schemas.microsoft.com/office/powerpoint/2010/main" val="18542812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2737" y="751988"/>
            <a:ext cx="10571998" cy="970450"/>
          </a:xfrm>
        </p:spPr>
        <p:txBody>
          <a:bodyPr/>
          <a:lstStyle/>
          <a:p>
            <a:r>
              <a:rPr lang="en-US" dirty="0" smtClean="0"/>
              <a:t>A victory– for women’s rights? </a:t>
            </a:r>
            <a:br>
              <a:rPr lang="en-US" dirty="0" smtClean="0"/>
            </a:br>
            <a:r>
              <a:rPr lang="en-US" dirty="0" smtClean="0"/>
              <a:t>For “political correctness”? For militarism?</a:t>
            </a:r>
            <a:endParaRPr lang="en-US" dirty="0"/>
          </a:p>
        </p:txBody>
      </p:sp>
      <p:pic>
        <p:nvPicPr>
          <p:cNvPr id="3" name="Picture 2"/>
          <p:cNvPicPr>
            <a:picLocks noChangeAspect="1"/>
          </p:cNvPicPr>
          <p:nvPr/>
        </p:nvPicPr>
        <p:blipFill>
          <a:blip r:embed="rId2"/>
          <a:stretch>
            <a:fillRect/>
          </a:stretch>
        </p:blipFill>
        <p:spPr>
          <a:xfrm>
            <a:off x="572273" y="2534159"/>
            <a:ext cx="4852399" cy="2879090"/>
          </a:xfrm>
          <a:prstGeom prst="rect">
            <a:avLst/>
          </a:prstGeom>
        </p:spPr>
      </p:pic>
      <p:pic>
        <p:nvPicPr>
          <p:cNvPr id="4" name="Picture 3"/>
          <p:cNvPicPr>
            <a:picLocks noChangeAspect="1"/>
          </p:cNvPicPr>
          <p:nvPr/>
        </p:nvPicPr>
        <p:blipFill>
          <a:blip r:embed="rId3"/>
          <a:stretch>
            <a:fillRect/>
          </a:stretch>
        </p:blipFill>
        <p:spPr>
          <a:xfrm>
            <a:off x="5888736" y="2513829"/>
            <a:ext cx="4779264" cy="2899420"/>
          </a:xfrm>
          <a:prstGeom prst="rect">
            <a:avLst/>
          </a:prstGeom>
        </p:spPr>
      </p:pic>
      <p:sp>
        <p:nvSpPr>
          <p:cNvPr id="5" name="Rectangle 4"/>
          <p:cNvSpPr/>
          <p:nvPr/>
        </p:nvSpPr>
        <p:spPr>
          <a:xfrm>
            <a:off x="810000" y="5722727"/>
            <a:ext cx="9626352" cy="646331"/>
          </a:xfrm>
          <a:prstGeom prst="rect">
            <a:avLst/>
          </a:prstGeom>
        </p:spPr>
        <p:txBody>
          <a:bodyPr wrap="square">
            <a:spAutoFit/>
          </a:bodyPr>
          <a:lstStyle/>
          <a:p>
            <a:r>
              <a:rPr lang="en-US" dirty="0">
                <a:hlinkClick r:id="rId4"/>
              </a:rPr>
              <a:t>https://www.theatlantic.com/politics/archive/2013/01/all-these-objections-women-combat-are-dumb/319101/</a:t>
            </a:r>
            <a:endParaRPr lang="en-US" dirty="0"/>
          </a:p>
        </p:txBody>
      </p:sp>
    </p:spTree>
    <p:extLst>
      <p:ext uri="{BB962C8B-B14F-4D97-AF65-F5344CB8AC3E}">
        <p14:creationId xmlns:p14="http://schemas.microsoft.com/office/powerpoint/2010/main" val="155146259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err="1" smtClean="0"/>
              <a:t>Instrumentalizing</a:t>
            </a:r>
            <a:r>
              <a:rPr lang="en-US" dirty="0" smtClean="0"/>
              <a:t> gender in </a:t>
            </a:r>
            <a:r>
              <a:rPr lang="en-US" dirty="0"/>
              <a:t>c</a:t>
            </a:r>
            <a:r>
              <a:rPr lang="en-US" dirty="0" smtClean="0"/>
              <a:t>ounterinsurgency warfare</a:t>
            </a:r>
            <a:endParaRPr lang="en-US" dirty="0"/>
          </a:p>
        </p:txBody>
      </p:sp>
      <p:sp>
        <p:nvSpPr>
          <p:cNvPr id="4" name="Text Placeholder 3"/>
          <p:cNvSpPr>
            <a:spLocks noGrp="1"/>
          </p:cNvSpPr>
          <p:nvPr>
            <p:ph type="body" idx="1"/>
          </p:nvPr>
        </p:nvSpPr>
        <p:spPr/>
        <p:txBody>
          <a:bodyPr/>
          <a:lstStyle/>
          <a:p>
            <a:r>
              <a:rPr lang="en-US" dirty="0" smtClean="0"/>
              <a:t>Women soldiers in Iraq and Afghanistan</a:t>
            </a:r>
            <a:endParaRPr lang="en-US" dirty="0"/>
          </a:p>
        </p:txBody>
      </p:sp>
    </p:spTree>
    <p:extLst>
      <p:ext uri="{BB962C8B-B14F-4D97-AF65-F5344CB8AC3E}">
        <p14:creationId xmlns:p14="http://schemas.microsoft.com/office/powerpoint/2010/main" val="62198096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a:xfrm>
            <a:off x="477520" y="0"/>
            <a:ext cx="10572750" cy="969963"/>
          </a:xfrm>
        </p:spPr>
        <p:txBody>
          <a:bodyPr/>
          <a:lstStyle/>
          <a:p>
            <a:r>
              <a:rPr lang="en-US" dirty="0" smtClean="0"/>
              <a:t>“Lioness” teams in Iraq</a:t>
            </a:r>
            <a:endParaRPr lang="en-US" dirty="0"/>
          </a:p>
        </p:txBody>
      </p:sp>
      <p:pic>
        <p:nvPicPr>
          <p:cNvPr id="5" name="Picture 4"/>
          <p:cNvPicPr>
            <a:picLocks noChangeAspect="1"/>
          </p:cNvPicPr>
          <p:nvPr/>
        </p:nvPicPr>
        <p:blipFill>
          <a:blip r:embed="rId2"/>
          <a:stretch>
            <a:fillRect/>
          </a:stretch>
        </p:blipFill>
        <p:spPr>
          <a:xfrm>
            <a:off x="477520" y="1422400"/>
            <a:ext cx="8128000" cy="5435600"/>
          </a:xfrm>
          <a:prstGeom prst="rect">
            <a:avLst/>
          </a:prstGeom>
        </p:spPr>
      </p:pic>
      <p:sp>
        <p:nvSpPr>
          <p:cNvPr id="6" name="Rectangle 5"/>
          <p:cNvSpPr/>
          <p:nvPr/>
        </p:nvSpPr>
        <p:spPr>
          <a:xfrm>
            <a:off x="8703310" y="2457450"/>
            <a:ext cx="2978150" cy="3693319"/>
          </a:xfrm>
          <a:prstGeom prst="rect">
            <a:avLst/>
          </a:prstGeom>
        </p:spPr>
        <p:txBody>
          <a:bodyPr wrap="square">
            <a:spAutoFit/>
          </a:bodyPr>
          <a:lstStyle/>
          <a:p>
            <a:r>
              <a:rPr lang="en-US" dirty="0" smtClean="0">
                <a:latin typeface="Arial" charset="0"/>
              </a:rPr>
              <a:t>“Cpl</a:t>
            </a:r>
            <a:r>
              <a:rPr lang="en-US" dirty="0">
                <a:latin typeface="Arial" charset="0"/>
              </a:rPr>
              <a:t>. Jennifer San Martin, 24, a lioness attached to 3rd Battalion, 23rd Marine Regiment, Regimental Combat Team 5, who is from Katy, Texas, searches an Iraqi woman as she travels through the checkpoint in Haditha City, </a:t>
            </a:r>
            <a:r>
              <a:rPr lang="en-US" dirty="0" smtClean="0">
                <a:latin typeface="Arial" charset="0"/>
              </a:rPr>
              <a:t>Iraq.” (2008)</a:t>
            </a:r>
          </a:p>
          <a:p>
            <a:endParaRPr lang="en-US" dirty="0">
              <a:latin typeface="Arial" charset="0"/>
            </a:endParaRPr>
          </a:p>
          <a:p>
            <a:r>
              <a:rPr lang="is-IS" dirty="0" smtClean="0"/>
              <a:t>USMC-02730.jpg</a:t>
            </a:r>
          </a:p>
          <a:p>
            <a:endParaRPr lang="en-US" dirty="0"/>
          </a:p>
        </p:txBody>
      </p:sp>
    </p:spTree>
    <p:extLst>
      <p:ext uri="{BB962C8B-B14F-4D97-AF65-F5344CB8AC3E}">
        <p14:creationId xmlns:p14="http://schemas.microsoft.com/office/powerpoint/2010/main" val="45477663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27660" y="0"/>
            <a:ext cx="11864340" cy="969963"/>
          </a:xfrm>
        </p:spPr>
        <p:txBody>
          <a:bodyPr/>
          <a:lstStyle/>
          <a:p>
            <a:r>
              <a:rPr lang="en-US" dirty="0" smtClean="0"/>
              <a:t>“Female Engagement Teams” in Afghanistan</a:t>
            </a:r>
            <a:endParaRPr lang="en-US" dirty="0"/>
          </a:p>
        </p:txBody>
      </p:sp>
      <p:pic>
        <p:nvPicPr>
          <p:cNvPr id="3" name="Picture 2"/>
          <p:cNvPicPr>
            <a:picLocks noChangeAspect="1"/>
          </p:cNvPicPr>
          <p:nvPr/>
        </p:nvPicPr>
        <p:blipFill>
          <a:blip r:embed="rId2"/>
          <a:stretch>
            <a:fillRect/>
          </a:stretch>
        </p:blipFill>
        <p:spPr>
          <a:xfrm>
            <a:off x="327660" y="1698546"/>
            <a:ext cx="5740400" cy="3811984"/>
          </a:xfrm>
          <a:prstGeom prst="rect">
            <a:avLst/>
          </a:prstGeom>
        </p:spPr>
      </p:pic>
      <p:sp>
        <p:nvSpPr>
          <p:cNvPr id="4" name="Rectangle 3"/>
          <p:cNvSpPr/>
          <p:nvPr/>
        </p:nvSpPr>
        <p:spPr>
          <a:xfrm>
            <a:off x="6172200" y="1948299"/>
            <a:ext cx="5314950" cy="3970318"/>
          </a:xfrm>
          <a:prstGeom prst="rect">
            <a:avLst/>
          </a:prstGeom>
        </p:spPr>
        <p:txBody>
          <a:bodyPr wrap="square">
            <a:spAutoFit/>
          </a:bodyPr>
          <a:lstStyle/>
          <a:p>
            <a:r>
              <a:rPr lang="en-US" dirty="0" smtClean="0">
                <a:solidFill>
                  <a:srgbClr val="FFFFFF"/>
                </a:solidFill>
                <a:latin typeface="Overpass" charset="0"/>
              </a:rPr>
              <a:t>“</a:t>
            </a:r>
            <a:r>
              <a:rPr lang="en-US" dirty="0" err="1" smtClean="0">
                <a:solidFill>
                  <a:srgbClr val="FFFFFF"/>
                </a:solidFill>
                <a:latin typeface="Overpass" charset="0"/>
              </a:rPr>
              <a:t>Spc</a:t>
            </a:r>
            <a:r>
              <a:rPr lang="en-US" dirty="0">
                <a:solidFill>
                  <a:srgbClr val="FFFFFF"/>
                </a:solidFill>
                <a:latin typeface="Overpass" charset="0"/>
              </a:rPr>
              <a:t>. Heather Ray and Pfc. Jacqueline </a:t>
            </a:r>
            <a:r>
              <a:rPr lang="en-US" dirty="0" err="1">
                <a:solidFill>
                  <a:srgbClr val="FFFFFF"/>
                </a:solidFill>
                <a:latin typeface="Overpass" charset="0"/>
              </a:rPr>
              <a:t>Buschman</a:t>
            </a:r>
            <a:r>
              <a:rPr lang="en-US" dirty="0">
                <a:solidFill>
                  <a:srgbClr val="FFFFFF"/>
                </a:solidFill>
                <a:latin typeface="Overpass" charset="0"/>
              </a:rPr>
              <a:t>, Battle Company, 5th Battalion 20th Infantry Regiment, Task Force 1-14 Cavalry Regiment, and their female interpreter, return from a meeting with some Afghan women in the village of </a:t>
            </a:r>
            <a:r>
              <a:rPr lang="en-US" dirty="0" err="1">
                <a:solidFill>
                  <a:srgbClr val="FFFFFF"/>
                </a:solidFill>
                <a:latin typeface="Overpass" charset="0"/>
              </a:rPr>
              <a:t>Akhvond</a:t>
            </a:r>
            <a:r>
              <a:rPr lang="en-US" dirty="0">
                <a:solidFill>
                  <a:srgbClr val="FFFFFF"/>
                </a:solidFill>
                <a:latin typeface="Overpass" charset="0"/>
              </a:rPr>
              <a:t> </a:t>
            </a:r>
            <a:r>
              <a:rPr lang="en-US" dirty="0" err="1">
                <a:solidFill>
                  <a:srgbClr val="FFFFFF"/>
                </a:solidFill>
                <a:latin typeface="Overpass" charset="0"/>
              </a:rPr>
              <a:t>Qalay</a:t>
            </a:r>
            <a:r>
              <a:rPr lang="en-US" dirty="0">
                <a:solidFill>
                  <a:srgbClr val="FFFFFF"/>
                </a:solidFill>
                <a:latin typeface="Overpass" charset="0"/>
              </a:rPr>
              <a:t>, Afghanistan, May 8, 2012. Women account for nearly half the population of Afghanistan and have considerable influence on Afghan society so it is important for female engagement teams, such as the one Ray and </a:t>
            </a:r>
            <a:r>
              <a:rPr lang="en-US" dirty="0" err="1">
                <a:solidFill>
                  <a:srgbClr val="FFFFFF"/>
                </a:solidFill>
                <a:latin typeface="Overpass" charset="0"/>
              </a:rPr>
              <a:t>Buschman</a:t>
            </a:r>
            <a:r>
              <a:rPr lang="en-US" dirty="0">
                <a:solidFill>
                  <a:srgbClr val="FFFFFF"/>
                </a:solidFill>
                <a:latin typeface="Overpass" charset="0"/>
              </a:rPr>
              <a:t> make up, to develop trust-based and enduring relationships with the Afghan women they encounter on patrols</a:t>
            </a:r>
            <a:r>
              <a:rPr lang="en-US" dirty="0" smtClean="0">
                <a:solidFill>
                  <a:srgbClr val="FFFFFF"/>
                </a:solidFill>
                <a:latin typeface="Overpass" charset="0"/>
              </a:rPr>
              <a:t>.”</a:t>
            </a:r>
            <a:r>
              <a:rPr lang="en-US" i="1" dirty="0">
                <a:solidFill>
                  <a:srgbClr val="FFFFFF"/>
                </a:solidFill>
                <a:latin typeface="Overpass" charset="0"/>
              </a:rPr>
              <a:t> </a:t>
            </a:r>
            <a:endParaRPr lang="en-US" i="1" dirty="0" smtClean="0">
              <a:solidFill>
                <a:srgbClr val="FFFFFF"/>
              </a:solidFill>
              <a:latin typeface="Overpass" charset="0"/>
            </a:endParaRPr>
          </a:p>
          <a:p>
            <a:endParaRPr lang="en-US" i="1" dirty="0">
              <a:solidFill>
                <a:srgbClr val="FFFFFF"/>
              </a:solidFill>
              <a:latin typeface="Overpass" charset="0"/>
            </a:endParaRPr>
          </a:p>
          <a:p>
            <a:r>
              <a:rPr lang="en-US" i="1" dirty="0" smtClean="0">
                <a:solidFill>
                  <a:srgbClr val="FFFFFF"/>
                </a:solidFill>
                <a:latin typeface="Overpass" charset="0"/>
              </a:rPr>
              <a:t>(</a:t>
            </a:r>
            <a:r>
              <a:rPr lang="en-US" i="1" dirty="0">
                <a:solidFill>
                  <a:srgbClr val="FFFFFF"/>
                </a:solidFill>
                <a:latin typeface="Overpass" charset="0"/>
              </a:rPr>
              <a:t>Photo Credit: Sgt. Christopher McCullough)</a:t>
            </a:r>
            <a:endParaRPr lang="en-US" dirty="0"/>
          </a:p>
        </p:txBody>
      </p:sp>
      <p:sp>
        <p:nvSpPr>
          <p:cNvPr id="5" name="Rectangle 4"/>
          <p:cNvSpPr/>
          <p:nvPr/>
        </p:nvSpPr>
        <p:spPr>
          <a:xfrm>
            <a:off x="149860" y="5746165"/>
            <a:ext cx="6096000" cy="923330"/>
          </a:xfrm>
          <a:prstGeom prst="rect">
            <a:avLst/>
          </a:prstGeom>
        </p:spPr>
        <p:txBody>
          <a:bodyPr>
            <a:spAutoFit/>
          </a:bodyPr>
          <a:lstStyle/>
          <a:p>
            <a:r>
              <a:rPr lang="en-US" dirty="0">
                <a:hlinkClick r:id="rId3"/>
              </a:rPr>
              <a:t>https://</a:t>
            </a:r>
            <a:r>
              <a:rPr lang="en-US" dirty="0" smtClean="0">
                <a:hlinkClick r:id="rId3"/>
              </a:rPr>
              <a:t>www.army.mil/article/88366/female_engagement_teams_who_they_are_and_why_they_do_it</a:t>
            </a:r>
            <a:endParaRPr lang="en-US" dirty="0" smtClean="0"/>
          </a:p>
          <a:p>
            <a:endParaRPr lang="en-US" dirty="0"/>
          </a:p>
        </p:txBody>
      </p:sp>
    </p:spTree>
    <p:extLst>
      <p:ext uri="{BB962C8B-B14F-4D97-AF65-F5344CB8AC3E}">
        <p14:creationId xmlns:p14="http://schemas.microsoft.com/office/powerpoint/2010/main" val="53658796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0"/>
            <a:ext cx="9844019" cy="6858000"/>
          </a:xfrm>
          <a:prstGeom prst="rect">
            <a:avLst/>
          </a:prstGeom>
        </p:spPr>
      </p:pic>
      <p:sp>
        <p:nvSpPr>
          <p:cNvPr id="3" name="TextBox 2"/>
          <p:cNvSpPr txBox="1"/>
          <p:nvPr/>
        </p:nvSpPr>
        <p:spPr>
          <a:xfrm>
            <a:off x="10093947" y="194310"/>
            <a:ext cx="1854995" cy="1323439"/>
          </a:xfrm>
          <a:prstGeom prst="rect">
            <a:avLst/>
          </a:prstGeom>
          <a:noFill/>
        </p:spPr>
        <p:txBody>
          <a:bodyPr wrap="none" rtlCol="0">
            <a:spAutoFit/>
          </a:bodyPr>
          <a:lstStyle/>
          <a:p>
            <a:r>
              <a:rPr lang="en-US" sz="2000" b="1" dirty="0" smtClean="0">
                <a:solidFill>
                  <a:srgbClr val="FF0000"/>
                </a:solidFill>
              </a:rPr>
              <a:t>Whose hearts</a:t>
            </a:r>
          </a:p>
          <a:p>
            <a:r>
              <a:rPr lang="en-US" sz="2000" b="1" dirty="0">
                <a:solidFill>
                  <a:srgbClr val="FF0000"/>
                </a:solidFill>
              </a:rPr>
              <a:t>a</a:t>
            </a:r>
            <a:r>
              <a:rPr lang="en-US" sz="2000" b="1" dirty="0" smtClean="0">
                <a:solidFill>
                  <a:srgbClr val="FF0000"/>
                </a:solidFill>
              </a:rPr>
              <a:t>nd minds—</a:t>
            </a:r>
          </a:p>
          <a:p>
            <a:r>
              <a:rPr lang="en-US" sz="2000" b="1" dirty="0" smtClean="0">
                <a:solidFill>
                  <a:srgbClr val="FF0000"/>
                </a:solidFill>
              </a:rPr>
              <a:t>Afghanis or</a:t>
            </a:r>
          </a:p>
          <a:p>
            <a:r>
              <a:rPr lang="en-US" sz="2000" b="1" dirty="0" smtClean="0">
                <a:solidFill>
                  <a:srgbClr val="FF0000"/>
                </a:solidFill>
              </a:rPr>
              <a:t>Americans?</a:t>
            </a:r>
            <a:endParaRPr lang="en-US" sz="2000" b="1" dirty="0">
              <a:solidFill>
                <a:srgbClr val="FF0000"/>
              </a:solidFill>
            </a:endParaRPr>
          </a:p>
        </p:txBody>
      </p:sp>
      <p:sp>
        <p:nvSpPr>
          <p:cNvPr id="4" name="Rectangle 3"/>
          <p:cNvSpPr/>
          <p:nvPr/>
        </p:nvSpPr>
        <p:spPr>
          <a:xfrm>
            <a:off x="249928" y="5934670"/>
            <a:ext cx="6096000" cy="923330"/>
          </a:xfrm>
          <a:prstGeom prst="rect">
            <a:avLst/>
          </a:prstGeom>
        </p:spPr>
        <p:txBody>
          <a:bodyPr>
            <a:spAutoFit/>
          </a:bodyPr>
          <a:lstStyle/>
          <a:p>
            <a:r>
              <a:rPr lang="en-US" dirty="0">
                <a:hlinkClick r:id="rId3"/>
              </a:rPr>
              <a:t>https://www.marinecorpstimes.com/news/your-marine-corps/2015/08/05/marine-corps-revives-female-engagement-team-mission/</a:t>
            </a:r>
            <a:endParaRPr lang="en-US" dirty="0"/>
          </a:p>
        </p:txBody>
      </p:sp>
      <p:sp>
        <p:nvSpPr>
          <p:cNvPr id="5" name="Rectangle 4"/>
          <p:cNvSpPr/>
          <p:nvPr/>
        </p:nvSpPr>
        <p:spPr>
          <a:xfrm>
            <a:off x="10029403" y="1671638"/>
            <a:ext cx="1817370" cy="5078313"/>
          </a:xfrm>
          <a:prstGeom prst="rect">
            <a:avLst/>
          </a:prstGeom>
        </p:spPr>
        <p:txBody>
          <a:bodyPr wrap="square">
            <a:spAutoFit/>
          </a:bodyPr>
          <a:lstStyle/>
          <a:p>
            <a:r>
              <a:rPr lang="en-US" dirty="0" smtClean="0">
                <a:latin typeface="Arial" charset="0"/>
              </a:rPr>
              <a:t>“Marines </a:t>
            </a:r>
            <a:r>
              <a:rPr lang="en-US" dirty="0">
                <a:latin typeface="Arial" charset="0"/>
              </a:rPr>
              <a:t>and sailors from the female engagement team with Bravo Battery, 3rd Low Altitude Air Defense Battalion, conduct a medical outreach for residents in the village of Habib Abad, </a:t>
            </a:r>
            <a:r>
              <a:rPr lang="en-US" dirty="0" smtClean="0">
                <a:latin typeface="Arial" charset="0"/>
              </a:rPr>
              <a:t>Afghanistan”</a:t>
            </a:r>
          </a:p>
          <a:p>
            <a:endParaRPr lang="en-US" dirty="0">
              <a:latin typeface="Arial" charset="0"/>
            </a:endParaRPr>
          </a:p>
          <a:p>
            <a:r>
              <a:rPr lang="en-US" dirty="0" smtClean="0">
                <a:latin typeface="Arial" charset="0"/>
              </a:rPr>
              <a:t>July 3, 2015</a:t>
            </a:r>
            <a:endParaRPr lang="en-US" dirty="0"/>
          </a:p>
        </p:txBody>
      </p:sp>
    </p:spTree>
    <p:extLst>
      <p:ext uri="{BB962C8B-B14F-4D97-AF65-F5344CB8AC3E}">
        <p14:creationId xmlns:p14="http://schemas.microsoft.com/office/powerpoint/2010/main" val="120351827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548640" y="653415"/>
            <a:ext cx="10572750" cy="969963"/>
          </a:xfrm>
        </p:spPr>
        <p:txBody>
          <a:bodyPr/>
          <a:lstStyle/>
          <a:p>
            <a:r>
              <a:rPr lang="en-US" dirty="0" smtClean="0"/>
              <a:t>“Cultural knowledge,” women soldiers and torture</a:t>
            </a:r>
            <a:endParaRPr lang="en-US" dirty="0"/>
          </a:p>
        </p:txBody>
      </p:sp>
      <p:sp>
        <p:nvSpPr>
          <p:cNvPr id="3" name="TextBox 2"/>
          <p:cNvSpPr txBox="1"/>
          <p:nvPr/>
        </p:nvSpPr>
        <p:spPr>
          <a:xfrm>
            <a:off x="548640" y="2183130"/>
            <a:ext cx="3812262" cy="461665"/>
          </a:xfrm>
          <a:prstGeom prst="rect">
            <a:avLst/>
          </a:prstGeom>
          <a:noFill/>
        </p:spPr>
        <p:txBody>
          <a:bodyPr wrap="none" rtlCol="0">
            <a:spAutoFit/>
          </a:bodyPr>
          <a:lstStyle/>
          <a:p>
            <a:r>
              <a:rPr lang="en-US" sz="2400" smtClean="0"/>
              <a:t>The Abu </a:t>
            </a:r>
            <a:r>
              <a:rPr lang="en-US" sz="2400" dirty="0" smtClean="0"/>
              <a:t>Ghraib scandal</a:t>
            </a:r>
            <a:endParaRPr lang="en-US" sz="2400" dirty="0"/>
          </a:p>
        </p:txBody>
      </p:sp>
      <p:pic>
        <p:nvPicPr>
          <p:cNvPr id="5" name="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554980" y="1880235"/>
            <a:ext cx="6637020" cy="4977765"/>
          </a:xfrm>
          <a:prstGeom prst="rect">
            <a:avLst/>
          </a:prstGeom>
        </p:spPr>
      </p:pic>
      <p:pic>
        <p:nvPicPr>
          <p:cNvPr id="6" name="Picture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48640" y="2770207"/>
            <a:ext cx="4023360" cy="3017520"/>
          </a:xfrm>
          <a:prstGeom prst="rect">
            <a:avLst/>
          </a:prstGeom>
        </p:spPr>
      </p:pic>
      <p:sp>
        <p:nvSpPr>
          <p:cNvPr id="7" name="Rectangle 6"/>
          <p:cNvSpPr/>
          <p:nvPr/>
        </p:nvSpPr>
        <p:spPr>
          <a:xfrm>
            <a:off x="422910" y="5787727"/>
            <a:ext cx="7074302" cy="1015663"/>
          </a:xfrm>
          <a:prstGeom prst="rect">
            <a:avLst/>
          </a:prstGeom>
        </p:spPr>
        <p:txBody>
          <a:bodyPr wrap="square">
            <a:spAutoFit/>
          </a:bodyPr>
          <a:lstStyle/>
          <a:p>
            <a:r>
              <a:rPr lang="en-US" dirty="0" smtClean="0">
                <a:latin typeface="Independent Serif" charset="0"/>
              </a:rPr>
              <a:t>Pfc </a:t>
            </a:r>
            <a:r>
              <a:rPr lang="en-US" dirty="0" err="1" smtClean="0">
                <a:latin typeface="Independent Serif" charset="0"/>
              </a:rPr>
              <a:t>Lynndie</a:t>
            </a:r>
            <a:r>
              <a:rPr lang="en-US" dirty="0" smtClean="0">
                <a:latin typeface="Independent Serif" charset="0"/>
              </a:rPr>
              <a:t> England with </a:t>
            </a:r>
            <a:r>
              <a:rPr lang="en-US" dirty="0">
                <a:latin typeface="Independent Serif" charset="0"/>
              </a:rPr>
              <a:t>prisoners at Abu Ghraib </a:t>
            </a:r>
            <a:endParaRPr lang="en-US" dirty="0" smtClean="0">
              <a:latin typeface="Independent Serif" charset="0"/>
            </a:endParaRPr>
          </a:p>
          <a:p>
            <a:r>
              <a:rPr lang="en-US" dirty="0" smtClean="0">
                <a:latin typeface="Independent Serif" charset="0"/>
              </a:rPr>
              <a:t>jail </a:t>
            </a:r>
            <a:r>
              <a:rPr lang="en-US" dirty="0">
                <a:latin typeface="Independent Serif" charset="0"/>
              </a:rPr>
              <a:t>in Baghdad in </a:t>
            </a:r>
            <a:r>
              <a:rPr lang="en-US" dirty="0" smtClean="0">
                <a:latin typeface="Independent Serif" charset="0"/>
              </a:rPr>
              <a:t>2004</a:t>
            </a:r>
          </a:p>
          <a:p>
            <a:r>
              <a:rPr lang="en-US" sz="1200" dirty="0">
                <a:hlinkClick r:id="rId4"/>
              </a:rPr>
              <a:t>https://</a:t>
            </a:r>
            <a:r>
              <a:rPr lang="en-US" sz="1200" dirty="0" smtClean="0">
                <a:hlinkClick r:id="rId4"/>
              </a:rPr>
              <a:t>www.independent.co.uk/news/world/middle-east/us-soldier-who-abused-prisoners</a:t>
            </a:r>
          </a:p>
          <a:p>
            <a:r>
              <a:rPr lang="en-US" sz="1200" dirty="0" smtClean="0">
                <a:hlinkClick r:id="rId4"/>
              </a:rPr>
              <a:t>-</a:t>
            </a:r>
            <a:r>
              <a:rPr lang="en-US" sz="1200" dirty="0">
                <a:hlinkClick r:id="rId4"/>
              </a:rPr>
              <a:t>at-abu-ghraib-refuses-to-apologise-for-her-actions-7579422.html</a:t>
            </a:r>
            <a:endParaRPr lang="en-US" sz="1200" dirty="0"/>
          </a:p>
        </p:txBody>
      </p:sp>
    </p:spTree>
    <p:extLst>
      <p:ext uri="{BB962C8B-B14F-4D97-AF65-F5344CB8AC3E}">
        <p14:creationId xmlns:p14="http://schemas.microsoft.com/office/powerpoint/2010/main" val="18870735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No female fighters</a:t>
            </a:r>
            <a:endParaRPr lang="en-US" dirty="0"/>
          </a:p>
        </p:txBody>
      </p:sp>
      <p:sp>
        <p:nvSpPr>
          <p:cNvPr id="5" name="Text Placeholder 4"/>
          <p:cNvSpPr>
            <a:spLocks noGrp="1"/>
          </p:cNvSpPr>
          <p:nvPr>
            <p:ph type="body" idx="1"/>
          </p:nvPr>
        </p:nvSpPr>
        <p:spPr/>
        <p:txBody>
          <a:bodyPr/>
          <a:lstStyle/>
          <a:p>
            <a:r>
              <a:rPr lang="en-US" dirty="0" smtClean="0"/>
              <a:t>Making the case</a:t>
            </a:r>
            <a:endParaRPr lang="en-US" dirty="0"/>
          </a:p>
        </p:txBody>
      </p:sp>
      <p:pic>
        <p:nvPicPr>
          <p:cNvPr id="6" name="Picture 5"/>
          <p:cNvPicPr>
            <a:picLocks noChangeAspect="1"/>
          </p:cNvPicPr>
          <p:nvPr/>
        </p:nvPicPr>
        <p:blipFill>
          <a:blip r:embed="rId2"/>
          <a:stretch>
            <a:fillRect/>
          </a:stretch>
        </p:blipFill>
        <p:spPr>
          <a:xfrm>
            <a:off x="194310" y="0"/>
            <a:ext cx="4076700" cy="6337300"/>
          </a:xfrm>
          <a:prstGeom prst="rect">
            <a:avLst/>
          </a:prstGeom>
        </p:spPr>
      </p:pic>
      <p:sp>
        <p:nvSpPr>
          <p:cNvPr id="7" name="TextBox 6"/>
          <p:cNvSpPr txBox="1"/>
          <p:nvPr/>
        </p:nvSpPr>
        <p:spPr>
          <a:xfrm>
            <a:off x="1975104" y="6416884"/>
            <a:ext cx="697627" cy="369332"/>
          </a:xfrm>
          <a:prstGeom prst="rect">
            <a:avLst/>
          </a:prstGeom>
          <a:noFill/>
        </p:spPr>
        <p:txBody>
          <a:bodyPr wrap="none" rtlCol="0">
            <a:spAutoFit/>
          </a:bodyPr>
          <a:lstStyle/>
          <a:p>
            <a:r>
              <a:rPr lang="en-US" smtClean="0"/>
              <a:t>2007</a:t>
            </a:r>
            <a:endParaRPr lang="en-US"/>
          </a:p>
        </p:txBody>
      </p:sp>
    </p:spTree>
    <p:extLst>
      <p:ext uri="{BB962C8B-B14F-4D97-AF65-F5344CB8AC3E}">
        <p14:creationId xmlns:p14="http://schemas.microsoft.com/office/powerpoint/2010/main" val="9991657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Sex: anatomy as incapacity</a:t>
            </a:r>
            <a:endParaRPr lang="en-US" dirty="0"/>
          </a:p>
        </p:txBody>
      </p:sp>
      <p:sp>
        <p:nvSpPr>
          <p:cNvPr id="5" name="TextBox 4"/>
          <p:cNvSpPr txBox="1"/>
          <p:nvPr/>
        </p:nvSpPr>
        <p:spPr>
          <a:xfrm>
            <a:off x="640080" y="2234187"/>
            <a:ext cx="6654386" cy="646331"/>
          </a:xfrm>
          <a:prstGeom prst="rect">
            <a:avLst/>
          </a:prstGeom>
          <a:noFill/>
        </p:spPr>
        <p:txBody>
          <a:bodyPr wrap="none" rtlCol="0">
            <a:spAutoFit/>
          </a:bodyPr>
          <a:lstStyle/>
          <a:p>
            <a:r>
              <a:rPr lang="en-US" sz="3600" dirty="0" smtClean="0"/>
              <a:t>“Women aren’t built to fight”</a:t>
            </a:r>
            <a:endParaRPr lang="en-US" sz="3600" dirty="0"/>
          </a:p>
        </p:txBody>
      </p:sp>
      <p:sp>
        <p:nvSpPr>
          <p:cNvPr id="7" name="TextBox 6"/>
          <p:cNvSpPr txBox="1"/>
          <p:nvPr/>
        </p:nvSpPr>
        <p:spPr>
          <a:xfrm>
            <a:off x="2537460" y="4343400"/>
            <a:ext cx="248786" cy="369332"/>
          </a:xfrm>
          <a:prstGeom prst="rect">
            <a:avLst/>
          </a:prstGeom>
          <a:noFill/>
        </p:spPr>
        <p:txBody>
          <a:bodyPr wrap="none" rtlCol="0">
            <a:spAutoFit/>
          </a:bodyPr>
          <a:lstStyle/>
          <a:p>
            <a:r>
              <a:rPr lang="en-US" dirty="0" smtClean="0"/>
              <a:t> </a:t>
            </a:r>
            <a:endParaRPr lang="en-US" dirty="0"/>
          </a:p>
        </p:txBody>
      </p:sp>
      <p:sp>
        <p:nvSpPr>
          <p:cNvPr id="8" name="TextBox 7"/>
          <p:cNvSpPr txBox="1"/>
          <p:nvPr/>
        </p:nvSpPr>
        <p:spPr>
          <a:xfrm>
            <a:off x="6095999" y="3589347"/>
            <a:ext cx="5184433" cy="2554545"/>
          </a:xfrm>
          <a:prstGeom prst="rect">
            <a:avLst/>
          </a:prstGeom>
          <a:noFill/>
        </p:spPr>
        <p:txBody>
          <a:bodyPr wrap="none" rtlCol="0">
            <a:spAutoFit/>
          </a:bodyPr>
          <a:lstStyle/>
          <a:p>
            <a:pPr marL="285750" indent="-285750">
              <a:buFont typeface="Arial" charset="0"/>
              <a:buChar char="•"/>
            </a:pPr>
            <a:r>
              <a:rPr lang="en-US" sz="2000" dirty="0" smtClean="0"/>
              <a:t>Women are physically smaller/weaker</a:t>
            </a:r>
          </a:p>
          <a:p>
            <a:pPr marL="285750" indent="-285750">
              <a:buFont typeface="Arial" charset="0"/>
              <a:buChar char="•"/>
            </a:pPr>
            <a:r>
              <a:rPr lang="en-US" sz="2000" dirty="0" smtClean="0"/>
              <a:t>Women have periods</a:t>
            </a:r>
          </a:p>
          <a:p>
            <a:pPr marL="285750" indent="-285750">
              <a:buFont typeface="Arial" charset="0"/>
              <a:buChar char="•"/>
            </a:pPr>
            <a:r>
              <a:rPr lang="en-US" sz="2000" dirty="0" smtClean="0"/>
              <a:t>And before they have periods  </a:t>
            </a:r>
          </a:p>
          <a:p>
            <a:r>
              <a:rPr lang="en-US" sz="2000" dirty="0"/>
              <a:t>	</a:t>
            </a:r>
            <a:r>
              <a:rPr lang="en-US" sz="2000" dirty="0" smtClean="0"/>
              <a:t>they</a:t>
            </a:r>
            <a:r>
              <a:rPr lang="en-US" sz="2000" dirty="0"/>
              <a:t> </a:t>
            </a:r>
            <a:r>
              <a:rPr lang="en-US" sz="2000" dirty="0" smtClean="0"/>
              <a:t>get PMS</a:t>
            </a:r>
          </a:p>
          <a:p>
            <a:pPr marL="285750" indent="-285750">
              <a:buFont typeface="Arial" charset="0"/>
              <a:buChar char="•"/>
            </a:pPr>
            <a:r>
              <a:rPr lang="en-US" sz="2000" dirty="0" smtClean="0"/>
              <a:t>They can get pregnant</a:t>
            </a:r>
          </a:p>
          <a:p>
            <a:pPr marL="285750" indent="-285750">
              <a:buFont typeface="Arial" charset="0"/>
              <a:buChar char="•"/>
            </a:pPr>
            <a:r>
              <a:rPr lang="en-US" sz="2000" dirty="0" smtClean="0"/>
              <a:t>And have babies</a:t>
            </a:r>
            <a:r>
              <a:rPr lang="is-IS" sz="2000" dirty="0" smtClean="0"/>
              <a:t>….</a:t>
            </a:r>
            <a:endParaRPr lang="is-IS" sz="2000" dirty="0"/>
          </a:p>
          <a:p>
            <a:pPr marL="285750" indent="-285750">
              <a:buFont typeface="Arial" charset="0"/>
              <a:buChar char="•"/>
            </a:pPr>
            <a:r>
              <a:rPr lang="is-IS" sz="2000" dirty="0" smtClean="0"/>
              <a:t>How to manage bodily differences/</a:t>
            </a:r>
          </a:p>
          <a:p>
            <a:r>
              <a:rPr lang="is-IS" sz="2000" dirty="0"/>
              <a:t>	</a:t>
            </a:r>
            <a:r>
              <a:rPr lang="is-IS" sz="2000" dirty="0" smtClean="0"/>
              <a:t>bodily functions on the battlefield?</a:t>
            </a:r>
          </a:p>
        </p:txBody>
      </p:sp>
      <p:pic>
        <p:nvPicPr>
          <p:cNvPr id="9" name="Picture 8"/>
          <p:cNvPicPr>
            <a:picLocks noChangeAspect="1"/>
          </p:cNvPicPr>
          <p:nvPr/>
        </p:nvPicPr>
        <p:blipFill>
          <a:blip r:embed="rId2"/>
          <a:stretch>
            <a:fillRect/>
          </a:stretch>
        </p:blipFill>
        <p:spPr>
          <a:xfrm>
            <a:off x="957580" y="3302000"/>
            <a:ext cx="4699000" cy="3556000"/>
          </a:xfrm>
          <a:prstGeom prst="rect">
            <a:avLst/>
          </a:prstGeom>
        </p:spPr>
      </p:pic>
    </p:spTree>
    <p:extLst>
      <p:ext uri="{BB962C8B-B14F-4D97-AF65-F5344CB8AC3E}">
        <p14:creationId xmlns:p14="http://schemas.microsoft.com/office/powerpoint/2010/main" val="6755552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Gender: femininity as weakness</a:t>
            </a:r>
            <a:endParaRPr lang="en-US" dirty="0"/>
          </a:p>
        </p:txBody>
      </p:sp>
      <p:sp>
        <p:nvSpPr>
          <p:cNvPr id="3" name="TextBox 2"/>
          <p:cNvSpPr txBox="1"/>
          <p:nvPr/>
        </p:nvSpPr>
        <p:spPr>
          <a:xfrm>
            <a:off x="579313" y="2274570"/>
            <a:ext cx="11562781" cy="1815882"/>
          </a:xfrm>
          <a:prstGeom prst="rect">
            <a:avLst/>
          </a:prstGeom>
          <a:noFill/>
        </p:spPr>
        <p:txBody>
          <a:bodyPr wrap="none" rtlCol="0">
            <a:spAutoFit/>
          </a:bodyPr>
          <a:lstStyle/>
          <a:p>
            <a:pPr marL="285750" indent="-285750">
              <a:buFont typeface="Arial" charset="0"/>
              <a:buChar char="•"/>
            </a:pPr>
            <a:r>
              <a:rPr lang="en-US" sz="2800" dirty="0"/>
              <a:t>F</a:t>
            </a:r>
            <a:r>
              <a:rPr lang="en-US" sz="2800" dirty="0" smtClean="0"/>
              <a:t>eminine ”nature” isn’t compatible with front line combat</a:t>
            </a:r>
          </a:p>
          <a:p>
            <a:pPr marL="285750" indent="-285750">
              <a:buFont typeface="Arial" charset="0"/>
              <a:buChar char="•"/>
            </a:pPr>
            <a:r>
              <a:rPr lang="en-US" sz="2800" dirty="0" smtClean="0"/>
              <a:t>Too emotional; too irrational</a:t>
            </a:r>
          </a:p>
          <a:p>
            <a:pPr marL="285750" indent="-285750">
              <a:buFont typeface="Arial" charset="0"/>
              <a:buChar char="•"/>
            </a:pPr>
            <a:r>
              <a:rPr lang="en-US" sz="2800" dirty="0" smtClean="0"/>
              <a:t>Lacking in courage, stamina, resilience and “killer instinct”</a:t>
            </a:r>
          </a:p>
          <a:p>
            <a:pPr marL="285750" indent="-285750">
              <a:buFont typeface="Arial" charset="0"/>
              <a:buChar char="•"/>
            </a:pPr>
            <a:r>
              <a:rPr lang="en-US" sz="2800" dirty="0" smtClean="0"/>
              <a:t>Women in combat roles would require male soldiers’ protection</a:t>
            </a:r>
            <a:endParaRPr lang="en-US" sz="2800" dirty="0"/>
          </a:p>
        </p:txBody>
      </p:sp>
      <p:sp>
        <p:nvSpPr>
          <p:cNvPr id="5" name="Rectangle 4"/>
          <p:cNvSpPr/>
          <p:nvPr/>
        </p:nvSpPr>
        <p:spPr>
          <a:xfrm>
            <a:off x="2354580" y="4281309"/>
            <a:ext cx="6460199" cy="2400657"/>
          </a:xfrm>
          <a:prstGeom prst="rect">
            <a:avLst/>
          </a:prstGeom>
        </p:spPr>
        <p:txBody>
          <a:bodyPr wrap="square">
            <a:spAutoFit/>
          </a:bodyPr>
          <a:lstStyle/>
          <a:p>
            <a:r>
              <a:rPr lang="en-US" i="1" dirty="0">
                <a:latin typeface="Georgia" charset="0"/>
              </a:rPr>
              <a:t>"The majority of females I know are not soldiers. They are employed. Anything strenuous is avoided with a passion. I would hate to serve with them during combat! I would end up doing my job and 2/3 of theirs just to stay alive</a:t>
            </a:r>
            <a:r>
              <a:rPr lang="en-US" i="1" dirty="0" smtClean="0">
                <a:latin typeface="Georgia" charset="0"/>
              </a:rPr>
              <a:t>.”</a:t>
            </a:r>
          </a:p>
          <a:p>
            <a:endParaRPr lang="en-US" i="1" dirty="0" smtClean="0">
              <a:latin typeface="Georgia" charset="0"/>
            </a:endParaRPr>
          </a:p>
          <a:p>
            <a:r>
              <a:rPr lang="en-US" dirty="0" smtClean="0">
                <a:latin typeface="Georgia" charset="0"/>
              </a:rPr>
              <a:t>Anon. enlisted male soldier quoted by David </a:t>
            </a:r>
            <a:r>
              <a:rPr lang="en-US" dirty="0" err="1" smtClean="0">
                <a:latin typeface="Georgia" charset="0"/>
              </a:rPr>
              <a:t>Frum</a:t>
            </a:r>
            <a:r>
              <a:rPr lang="en-US" dirty="0" smtClean="0">
                <a:latin typeface="Georgia" charset="0"/>
              </a:rPr>
              <a:t>,</a:t>
            </a:r>
          </a:p>
          <a:p>
            <a:r>
              <a:rPr lang="en-US" dirty="0" smtClean="0">
                <a:latin typeface="Georgia" charset="0"/>
              </a:rPr>
              <a:t>“The Truth About Women in Combat,” April 2017</a:t>
            </a:r>
          </a:p>
          <a:p>
            <a:r>
              <a:rPr lang="en-US" sz="1200" dirty="0">
                <a:hlinkClick r:id="rId2"/>
              </a:rPr>
              <a:t>https://www.thedailybeast.com/the-truth-about-women-in-combat</a:t>
            </a:r>
            <a:endParaRPr lang="en-US" sz="1200" dirty="0" smtClean="0">
              <a:latin typeface="Georgia" charset="0"/>
            </a:endParaRPr>
          </a:p>
          <a:p>
            <a:endParaRPr lang="en-US" sz="1200" dirty="0"/>
          </a:p>
        </p:txBody>
      </p:sp>
    </p:spTree>
    <p:extLst>
      <p:ext uri="{BB962C8B-B14F-4D97-AF65-F5344CB8AC3E}">
        <p14:creationId xmlns:p14="http://schemas.microsoft.com/office/powerpoint/2010/main" val="4812564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Sex: women as distraction/temptation</a:t>
            </a:r>
            <a:endParaRPr lang="en-US" dirty="0"/>
          </a:p>
        </p:txBody>
      </p:sp>
      <p:sp>
        <p:nvSpPr>
          <p:cNvPr id="3" name="Rectangle 2"/>
          <p:cNvSpPr/>
          <p:nvPr/>
        </p:nvSpPr>
        <p:spPr>
          <a:xfrm>
            <a:off x="910590" y="6077635"/>
            <a:ext cx="10976610" cy="646331"/>
          </a:xfrm>
          <a:prstGeom prst="rect">
            <a:avLst/>
          </a:prstGeom>
        </p:spPr>
        <p:txBody>
          <a:bodyPr wrap="square">
            <a:spAutoFit/>
          </a:bodyPr>
          <a:lstStyle/>
          <a:p>
            <a:r>
              <a:rPr lang="en-US" dirty="0">
                <a:hlinkClick r:id="rId2"/>
              </a:rPr>
              <a:t>https://www.nationalreview.com/2015/07/women-in-combat-military-effectiveness-deadly-pentagon/</a:t>
            </a:r>
            <a:endParaRPr lang="en-US" dirty="0"/>
          </a:p>
        </p:txBody>
      </p:sp>
      <p:sp>
        <p:nvSpPr>
          <p:cNvPr id="4" name="Rectangle 3"/>
          <p:cNvSpPr/>
          <p:nvPr/>
        </p:nvSpPr>
        <p:spPr>
          <a:xfrm>
            <a:off x="1027170" y="2286318"/>
            <a:ext cx="9659880" cy="5262979"/>
          </a:xfrm>
          <a:prstGeom prst="rect">
            <a:avLst/>
          </a:prstGeom>
        </p:spPr>
        <p:txBody>
          <a:bodyPr wrap="square">
            <a:spAutoFit/>
          </a:bodyPr>
          <a:lstStyle/>
          <a:p>
            <a:pPr fontAlgn="base"/>
            <a:r>
              <a:rPr lang="en-US" sz="2400" dirty="0" smtClean="0">
                <a:latin typeface="Georgia" charset="0"/>
              </a:rPr>
              <a:t>“The </a:t>
            </a:r>
            <a:r>
              <a:rPr lang="en-US" sz="2400" dirty="0">
                <a:latin typeface="Georgia" charset="0"/>
              </a:rPr>
              <a:t>U.S. military is already awash in </a:t>
            </a:r>
            <a:r>
              <a:rPr lang="en-US" sz="2400" dirty="0">
                <a:latin typeface="Georgia" charset="0"/>
                <a:hlinkClick r:id="rId3"/>
              </a:rPr>
              <a:t>discipline and morale problems</a:t>
            </a:r>
            <a:r>
              <a:rPr lang="en-US" sz="2400" dirty="0">
                <a:latin typeface="Georgia" charset="0"/>
              </a:rPr>
              <a:t> coming out of female–male interactions. Captain Serrano notes that </a:t>
            </a:r>
            <a:r>
              <a:rPr lang="en-US" sz="2400" dirty="0" smtClean="0">
                <a:latin typeface="Georgia" charset="0"/>
              </a:rPr>
              <a:t>‘platoon </a:t>
            </a:r>
            <a:r>
              <a:rPr lang="en-US" sz="2400" dirty="0">
                <a:latin typeface="Georgia" charset="0"/>
              </a:rPr>
              <a:t>commanders in co-ed units already deal with a </a:t>
            </a:r>
            <a:r>
              <a:rPr lang="en-US" sz="2400" dirty="0">
                <a:latin typeface="Georgia" charset="0"/>
                <a:hlinkClick r:id="rId4"/>
              </a:rPr>
              <a:t>tremendous amount of drama, pregnancies, and sex</a:t>
            </a:r>
            <a:r>
              <a:rPr lang="en-US" sz="2400" dirty="0">
                <a:latin typeface="Georgia" charset="0"/>
              </a:rPr>
              <a:t> in the co-ed unit barracks</a:t>
            </a:r>
            <a:r>
              <a:rPr lang="en-US" sz="2400" dirty="0" smtClean="0">
                <a:latin typeface="Georgia" charset="0"/>
              </a:rPr>
              <a:t>.’ </a:t>
            </a:r>
            <a:r>
              <a:rPr lang="en-US" sz="2400" dirty="0">
                <a:latin typeface="Georgia" charset="0"/>
              </a:rPr>
              <a:t>The unavoidable disruption means units that are less lethal and less survivable</a:t>
            </a:r>
            <a:r>
              <a:rPr lang="en-US" sz="2400" dirty="0" smtClean="0">
                <a:latin typeface="Georgia" charset="0"/>
              </a:rPr>
              <a:t>.”</a:t>
            </a:r>
          </a:p>
          <a:p>
            <a:pPr fontAlgn="base"/>
            <a:endParaRPr lang="en-US" sz="2400" dirty="0">
              <a:latin typeface="Georgia" charset="0"/>
            </a:endParaRPr>
          </a:p>
          <a:p>
            <a:pPr fontAlgn="base"/>
            <a:r>
              <a:rPr lang="en-US" sz="2400" b="1" i="1" dirty="0"/>
              <a:t>Putting Women in Combat Is an Even Worse Idea Than You’d </a:t>
            </a:r>
            <a:r>
              <a:rPr lang="en-US" sz="2400" b="1" i="1" dirty="0" smtClean="0"/>
              <a:t>Think</a:t>
            </a:r>
          </a:p>
          <a:p>
            <a:pPr fontAlgn="base"/>
            <a:r>
              <a:rPr lang="en-US" sz="2400" b="1" dirty="0" smtClean="0"/>
              <a:t>By</a:t>
            </a:r>
            <a:r>
              <a:rPr lang="en-US" sz="2400" dirty="0"/>
              <a:t> </a:t>
            </a:r>
            <a:r>
              <a:rPr lang="en-US" sz="2400" b="1" cap="all" dirty="0">
                <a:hlinkClick r:id="rId5" tooltip="Posts by Mike Fredenburg"/>
              </a:rPr>
              <a:t>MIKE </a:t>
            </a:r>
            <a:r>
              <a:rPr lang="en-US" sz="2400" b="1" cap="all" dirty="0" smtClean="0">
                <a:hlinkClick r:id="rId5" tooltip="Posts by Mike Fredenburg"/>
              </a:rPr>
              <a:t>FREDENBURg</a:t>
            </a:r>
            <a:r>
              <a:rPr lang="en-US" sz="2400" b="1" cap="all" dirty="0" smtClean="0"/>
              <a:t>, </a:t>
            </a:r>
            <a:r>
              <a:rPr lang="en-US" sz="2400" dirty="0" smtClean="0"/>
              <a:t>July </a:t>
            </a:r>
            <a:r>
              <a:rPr lang="en-US" sz="2400" dirty="0"/>
              <a:t>15, </a:t>
            </a:r>
            <a:r>
              <a:rPr lang="en-US" sz="2400" dirty="0" smtClean="0"/>
              <a:t>2015</a:t>
            </a:r>
          </a:p>
          <a:p>
            <a:pPr fontAlgn="base"/>
            <a:endParaRPr lang="en-US" sz="2400" dirty="0"/>
          </a:p>
          <a:p>
            <a:pPr fontAlgn="base"/>
            <a:endParaRPr lang="en-US" sz="2400" dirty="0">
              <a:latin typeface="Georgia" charset="0"/>
            </a:endParaRPr>
          </a:p>
          <a:p>
            <a:pPr algn="ctr" fontAlgn="base"/>
            <a:r>
              <a:rPr lang="en-US" sz="2400" dirty="0">
                <a:latin typeface="Open Sans" charset="0"/>
              </a:rPr>
              <a:t/>
            </a:r>
            <a:br>
              <a:rPr lang="en-US" sz="2400" dirty="0">
                <a:latin typeface="Open Sans" charset="0"/>
              </a:rPr>
            </a:br>
            <a:endParaRPr lang="en-US" sz="2400" b="0" i="0" dirty="0">
              <a:effectLst/>
              <a:latin typeface="Open Sans" charset="0"/>
            </a:endParaRPr>
          </a:p>
        </p:txBody>
      </p:sp>
    </p:spTree>
    <p:extLst>
      <p:ext uri="{BB962C8B-B14F-4D97-AF65-F5344CB8AC3E}">
        <p14:creationId xmlns:p14="http://schemas.microsoft.com/office/powerpoint/2010/main" val="12160270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Combat cohesion </a:t>
            </a:r>
            <a:endParaRPr lang="en-US" dirty="0"/>
          </a:p>
        </p:txBody>
      </p:sp>
      <p:sp>
        <p:nvSpPr>
          <p:cNvPr id="3" name="Content Placeholder 2"/>
          <p:cNvSpPr>
            <a:spLocks noGrp="1"/>
          </p:cNvSpPr>
          <p:nvPr>
            <p:ph idx="1"/>
          </p:nvPr>
        </p:nvSpPr>
        <p:spPr>
          <a:xfrm>
            <a:off x="827424" y="2839507"/>
            <a:ext cx="10554574" cy="3636511"/>
          </a:xfrm>
        </p:spPr>
        <p:txBody>
          <a:bodyPr>
            <a:noAutofit/>
          </a:bodyPr>
          <a:lstStyle/>
          <a:p>
            <a:r>
              <a:rPr lang="en-US" sz="2800" dirty="0" smtClean="0"/>
              <a:t>Why men fight</a:t>
            </a:r>
          </a:p>
          <a:p>
            <a:r>
              <a:rPr lang="en-US" sz="2800" dirty="0" smtClean="0"/>
              <a:t>Cause or comrades?</a:t>
            </a:r>
          </a:p>
          <a:p>
            <a:r>
              <a:rPr lang="en-US" sz="2800" dirty="0" smtClean="0"/>
              <a:t>Men fight for the “guy standing next to him”</a:t>
            </a:r>
          </a:p>
          <a:p>
            <a:r>
              <a:rPr lang="en-US" sz="2800" dirty="0" smtClean="0"/>
              <a:t>Women’s presence in hitherto all-male units would corrode fraternal bonds</a:t>
            </a:r>
          </a:p>
          <a:p>
            <a:r>
              <a:rPr lang="en-US" sz="2800" dirty="0" smtClean="0"/>
              <a:t>“primary group” cohesion requires women’s exclusion</a:t>
            </a:r>
          </a:p>
          <a:p>
            <a:r>
              <a:rPr lang="en-US" sz="2800" dirty="0" smtClean="0"/>
              <a:t>morale and fighting </a:t>
            </a:r>
            <a:r>
              <a:rPr lang="en-US" sz="2800" dirty="0" err="1" smtClean="0"/>
              <a:t>elan</a:t>
            </a:r>
            <a:r>
              <a:rPr lang="en-US" sz="2800" dirty="0" smtClean="0"/>
              <a:t> depend on male bonding</a:t>
            </a:r>
          </a:p>
          <a:p>
            <a:endParaRPr lang="en-US" sz="2800" dirty="0"/>
          </a:p>
        </p:txBody>
      </p:sp>
    </p:spTree>
    <p:extLst>
      <p:ext uri="{BB962C8B-B14F-4D97-AF65-F5344CB8AC3E}">
        <p14:creationId xmlns:p14="http://schemas.microsoft.com/office/powerpoint/2010/main" val="21044706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 society’s gendered </a:t>
            </a:r>
            <a:br>
              <a:rPr lang="en-US" dirty="0" smtClean="0"/>
            </a:br>
            <a:r>
              <a:rPr lang="en-US" dirty="0" smtClean="0"/>
              <a:t>division of </a:t>
            </a:r>
            <a:r>
              <a:rPr lang="en-US" dirty="0" err="1" smtClean="0"/>
              <a:t>labour</a:t>
            </a:r>
            <a:endParaRPr lang="en-US" dirty="0"/>
          </a:p>
        </p:txBody>
      </p:sp>
      <p:sp>
        <p:nvSpPr>
          <p:cNvPr id="6" name="Content Placeholder 5"/>
          <p:cNvSpPr>
            <a:spLocks noGrp="1"/>
          </p:cNvSpPr>
          <p:nvPr>
            <p:ph idx="1"/>
          </p:nvPr>
        </p:nvSpPr>
        <p:spPr>
          <a:xfrm>
            <a:off x="578682" y="2919517"/>
            <a:ext cx="10554574" cy="3636511"/>
          </a:xfrm>
        </p:spPr>
        <p:txBody>
          <a:bodyPr>
            <a:normAutofit fontScale="92500" lnSpcReduction="10000"/>
          </a:bodyPr>
          <a:lstStyle/>
          <a:p>
            <a:r>
              <a:rPr lang="en-US" sz="2400" dirty="0" smtClean="0"/>
              <a:t>Men protect women</a:t>
            </a:r>
          </a:p>
          <a:p>
            <a:r>
              <a:rPr lang="en-US" sz="2400" dirty="0" smtClean="0"/>
              <a:t>Women protect children</a:t>
            </a:r>
          </a:p>
          <a:p>
            <a:r>
              <a:rPr lang="en-US" sz="2400" dirty="0" smtClean="0"/>
              <a:t>Men fight</a:t>
            </a:r>
          </a:p>
          <a:p>
            <a:r>
              <a:rPr lang="en-US" sz="2400" dirty="0" smtClean="0"/>
              <a:t>Women nurture</a:t>
            </a:r>
          </a:p>
          <a:p>
            <a:r>
              <a:rPr lang="en-US" sz="2400" dirty="0" smtClean="0"/>
              <a:t>If called upon by the state, men take life</a:t>
            </a:r>
          </a:p>
          <a:p>
            <a:r>
              <a:rPr lang="en-US" sz="2400" dirty="0" smtClean="0"/>
              <a:t>Women reproduce it</a:t>
            </a:r>
          </a:p>
          <a:p>
            <a:r>
              <a:rPr lang="en-US" sz="2400" dirty="0" smtClean="0"/>
              <a:t>Putting women’s lives at risk of death or</a:t>
            </a:r>
          </a:p>
          <a:p>
            <a:pPr marL="0" indent="0">
              <a:buNone/>
            </a:pPr>
            <a:r>
              <a:rPr lang="en-US" sz="2400" dirty="0" smtClean="0"/>
              <a:t>	capture in war is less tolerable</a:t>
            </a:r>
          </a:p>
          <a:p>
            <a:pPr marL="0" indent="0">
              <a:buNone/>
            </a:pPr>
            <a:endParaRPr lang="en-US" sz="2400" dirty="0" smtClean="0"/>
          </a:p>
          <a:p>
            <a:pPr marL="0" indent="0">
              <a:buNone/>
            </a:pPr>
            <a:endParaRPr lang="en-US" sz="2400" dirty="0" smtClean="0"/>
          </a:p>
          <a:p>
            <a:pPr marL="0" indent="0">
              <a:buNone/>
            </a:pPr>
            <a:endParaRPr lang="en-US" sz="2400" dirty="0"/>
          </a:p>
        </p:txBody>
      </p:sp>
      <p:pic>
        <p:nvPicPr>
          <p:cNvPr id="4" name="Picture 3"/>
          <p:cNvPicPr>
            <a:picLocks noChangeAspect="1"/>
          </p:cNvPicPr>
          <p:nvPr/>
        </p:nvPicPr>
        <p:blipFill>
          <a:blip r:embed="rId2"/>
          <a:stretch>
            <a:fillRect/>
          </a:stretch>
        </p:blipFill>
        <p:spPr>
          <a:xfrm>
            <a:off x="7048500" y="0"/>
            <a:ext cx="5143500" cy="6858000"/>
          </a:xfrm>
          <a:prstGeom prst="rect">
            <a:avLst/>
          </a:prstGeom>
        </p:spPr>
      </p:pic>
      <p:sp>
        <p:nvSpPr>
          <p:cNvPr id="7" name="TextBox 6"/>
          <p:cNvSpPr txBox="1"/>
          <p:nvPr/>
        </p:nvSpPr>
        <p:spPr>
          <a:xfrm>
            <a:off x="5314950" y="6053108"/>
            <a:ext cx="1327608" cy="369332"/>
          </a:xfrm>
          <a:prstGeom prst="rect">
            <a:avLst/>
          </a:prstGeom>
          <a:noFill/>
        </p:spPr>
        <p:txBody>
          <a:bodyPr wrap="none" rtlCol="0">
            <a:spAutoFit/>
          </a:bodyPr>
          <a:lstStyle/>
          <a:p>
            <a:r>
              <a:rPr lang="en-US" dirty="0" smtClean="0"/>
              <a:t>Sept. 1990</a:t>
            </a:r>
            <a:endParaRPr lang="en-US" dirty="0"/>
          </a:p>
        </p:txBody>
      </p:sp>
    </p:spTree>
    <p:extLst>
      <p:ext uri="{BB962C8B-B14F-4D97-AF65-F5344CB8AC3E}">
        <p14:creationId xmlns:p14="http://schemas.microsoft.com/office/powerpoint/2010/main" val="2795661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1360" y="252116"/>
            <a:ext cx="10571998" cy="970450"/>
          </a:xfrm>
        </p:spPr>
        <p:txBody>
          <a:bodyPr/>
          <a:lstStyle/>
          <a:p>
            <a:r>
              <a:rPr lang="en-US" dirty="0" smtClean="0"/>
              <a:t>Who makes these arguments?</a:t>
            </a:r>
            <a:endParaRPr lang="en-US" dirty="0"/>
          </a:p>
        </p:txBody>
      </p:sp>
      <p:sp>
        <p:nvSpPr>
          <p:cNvPr id="3" name="Content Placeholder 2"/>
          <p:cNvSpPr>
            <a:spLocks noGrp="1"/>
          </p:cNvSpPr>
          <p:nvPr>
            <p:ph idx="1"/>
          </p:nvPr>
        </p:nvSpPr>
        <p:spPr>
          <a:xfrm>
            <a:off x="818712" y="2222287"/>
            <a:ext cx="6886632" cy="3636511"/>
          </a:xfrm>
        </p:spPr>
        <p:txBody>
          <a:bodyPr>
            <a:noAutofit/>
          </a:bodyPr>
          <a:lstStyle/>
          <a:p>
            <a:r>
              <a:rPr lang="en-US" sz="2400" dirty="0" smtClean="0"/>
              <a:t>Some senior male military commanders</a:t>
            </a:r>
          </a:p>
          <a:p>
            <a:r>
              <a:rPr lang="en-US" sz="2400" dirty="0" smtClean="0"/>
              <a:t>Some male enlisted men</a:t>
            </a:r>
          </a:p>
          <a:p>
            <a:r>
              <a:rPr lang="en-US" sz="2400" dirty="0" smtClean="0"/>
              <a:t>Conservative pundits/commentators</a:t>
            </a:r>
          </a:p>
          <a:p>
            <a:r>
              <a:rPr lang="en-US" sz="2400" dirty="0" smtClean="0"/>
              <a:t>Public intellectuals (cf. Martin van </a:t>
            </a:r>
            <a:r>
              <a:rPr lang="en-US" sz="2400" dirty="0" err="1" smtClean="0"/>
              <a:t>Creveld</a:t>
            </a:r>
            <a:r>
              <a:rPr lang="en-US" sz="2400" dirty="0" smtClean="0"/>
              <a:t>)</a:t>
            </a:r>
          </a:p>
          <a:p>
            <a:r>
              <a:rPr lang="en-US" sz="2400" dirty="0" smtClean="0"/>
              <a:t>Some conservative women’s organizations (e.g. the Independent Women’s Forum, </a:t>
            </a:r>
            <a:r>
              <a:rPr lang="en-US" sz="2400" dirty="0">
                <a:hlinkClick r:id="rId2"/>
              </a:rPr>
              <a:t>https://www.iwf.org/</a:t>
            </a:r>
            <a:r>
              <a:rPr lang="en-US" sz="2400" dirty="0" smtClean="0"/>
              <a:t>)</a:t>
            </a:r>
          </a:p>
          <a:p>
            <a:r>
              <a:rPr lang="en-US" sz="2400" dirty="0" smtClean="0"/>
              <a:t>Some military wives</a:t>
            </a:r>
            <a:endParaRPr lang="en-US" sz="2400" dirty="0"/>
          </a:p>
        </p:txBody>
      </p:sp>
      <p:pic>
        <p:nvPicPr>
          <p:cNvPr id="4" name="Picture 3"/>
          <p:cNvPicPr>
            <a:picLocks noChangeAspect="1"/>
          </p:cNvPicPr>
          <p:nvPr/>
        </p:nvPicPr>
        <p:blipFill>
          <a:blip r:embed="rId3"/>
          <a:stretch>
            <a:fillRect/>
          </a:stretch>
        </p:blipFill>
        <p:spPr>
          <a:xfrm>
            <a:off x="7950200" y="0"/>
            <a:ext cx="4241800" cy="6858000"/>
          </a:xfrm>
          <a:prstGeom prst="rect">
            <a:avLst/>
          </a:prstGeom>
        </p:spPr>
      </p:pic>
    </p:spTree>
    <p:extLst>
      <p:ext uri="{BB962C8B-B14F-4D97-AF65-F5344CB8AC3E}">
        <p14:creationId xmlns:p14="http://schemas.microsoft.com/office/powerpoint/2010/main" val="104439331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Quotable">
  <a:themeElements>
    <a:clrScheme name="Quotable">
      <a:dk1>
        <a:sysClr val="windowText" lastClr="000000"/>
      </a:dk1>
      <a:lt1>
        <a:sysClr val="window" lastClr="FFFFFF"/>
      </a:lt1>
      <a:dk2>
        <a:srgbClr val="212121"/>
      </a:dk2>
      <a:lt2>
        <a:srgbClr val="636363"/>
      </a:lt2>
      <a:accent1>
        <a:srgbClr val="00C6BB"/>
      </a:accent1>
      <a:accent2>
        <a:srgbClr val="6FEBA0"/>
      </a:accent2>
      <a:accent3>
        <a:srgbClr val="B6DF5E"/>
      </a:accent3>
      <a:accent4>
        <a:srgbClr val="EFB251"/>
      </a:accent4>
      <a:accent5>
        <a:srgbClr val="EF755F"/>
      </a:accent5>
      <a:accent6>
        <a:srgbClr val="ED515C"/>
      </a:accent6>
      <a:hlink>
        <a:srgbClr val="8F8F8F"/>
      </a:hlink>
      <a:folHlink>
        <a:srgbClr val="A5A5A5"/>
      </a:folHlink>
    </a:clrScheme>
    <a:fontScheme name="Quotabl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Quotable">
      <a:fillStyleLst>
        <a:solidFill>
          <a:schemeClr val="phClr"/>
        </a:solidFill>
        <a:gradFill rotWithShape="1">
          <a:gsLst>
            <a:gs pos="0">
              <a:schemeClr val="phClr">
                <a:tint val="80000"/>
                <a:lumMod val="105000"/>
              </a:schemeClr>
            </a:gs>
            <a:gs pos="100000">
              <a:schemeClr val="phClr">
                <a:tint val="90000"/>
              </a:schemeClr>
            </a:gs>
          </a:gsLst>
          <a:lin ang="5400000" scaled="0"/>
        </a:gradFill>
        <a:blipFill rotWithShape="1">
          <a:blip xmlns:r="http://schemas.openxmlformats.org/officeDocument/2006/relationships" r:embed="rId1">
            <a:duotone>
              <a:schemeClr val="phClr">
                <a:tint val="98000"/>
                <a:lumMod val="102000"/>
              </a:schemeClr>
              <a:schemeClr val="phClr">
                <a:shade val="98000"/>
                <a:lumMod val="98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effectStyle>
        <a:effectStyle>
          <a:effectLst>
            <a:innerShdw blurRad="63500" dist="25400" dir="13500000">
              <a:srgbClr val="000000">
                <a:alpha val="75000"/>
              </a:srgbClr>
            </a:innerShdw>
          </a:effectLst>
        </a:effectStyle>
      </a:effectStyleLst>
      <a:bgFillStyleLst>
        <a:solidFill>
          <a:schemeClr val="phClr"/>
        </a:solidFill>
        <a:gradFill rotWithShape="1">
          <a:gsLst>
            <a:gs pos="0">
              <a:schemeClr val="phClr">
                <a:tint val="100000"/>
              </a:schemeClr>
            </a:gs>
            <a:gs pos="100000">
              <a:schemeClr val="phClr">
                <a:tint val="84000"/>
                <a:shade val="84000"/>
                <a:lumMod val="90000"/>
              </a:schemeClr>
            </a:gs>
          </a:gsLst>
          <a:lin ang="5400000" scaled="0"/>
        </a:gradFill>
        <a:gradFill rotWithShape="1">
          <a:gsLst>
            <a:gs pos="0">
              <a:schemeClr val="phClr">
                <a:tint val="84000"/>
                <a:shade val="90000"/>
                <a:satMod val="120000"/>
                <a:lumMod val="90000"/>
              </a:schemeClr>
            </a:gs>
            <a:gs pos="100000">
              <a:schemeClr val="phClr"/>
            </a:gs>
          </a:gsLst>
          <a:lin ang="5400000" scaled="0"/>
        </a:gradFill>
      </a:bgFillStyleLst>
    </a:fmtScheme>
  </a:themeElements>
  <a:objectDefaults/>
  <a:extraClrSchemeLst/>
  <a:extLst>
    <a:ext uri="{05A4C25C-085E-4340-85A3-A5531E510DB2}">
      <thm15:themeFamily xmlns:thm15="http://schemas.microsoft.com/office/thememl/2012/main" name="Quotable" id="{39EC5628-30ED-4578-ACD8-9820EDB8E15A}" vid="{6F3559E9-1A4C-49D8-94D4-F41003531C49}"/>
    </a:ext>
  </a:extLst>
</a:theme>
</file>

<file path=docProps/app.xml><?xml version="1.0" encoding="utf-8"?>
<Properties xmlns="http://schemas.openxmlformats.org/officeDocument/2006/extended-properties" xmlns:vt="http://schemas.openxmlformats.org/officeDocument/2006/docPropsVTypes">
  <Template>Quotable</Template>
  <TotalTime>1549</TotalTime>
  <Words>1338</Words>
  <Application>Microsoft Macintosh PowerPoint</Application>
  <PresentationFormat>Widescreen</PresentationFormat>
  <Paragraphs>159</Paragraphs>
  <Slides>26</Slides>
  <Notes>0</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26</vt:i4>
      </vt:variant>
    </vt:vector>
  </HeadingPairs>
  <TitlesOfParts>
    <vt:vector size="38" baseType="lpstr">
      <vt:lpstr>-apple-system</vt:lpstr>
      <vt:lpstr>Century Gothic</vt:lpstr>
      <vt:lpstr>Georgia</vt:lpstr>
      <vt:lpstr>Helvetica Neue</vt:lpstr>
      <vt:lpstr>Independent Serif</vt:lpstr>
      <vt:lpstr>Mallory</vt:lpstr>
      <vt:lpstr>Open Sans</vt:lpstr>
      <vt:lpstr>Overpass</vt:lpstr>
      <vt:lpstr>Source Sans Pro</vt:lpstr>
      <vt:lpstr>Wingdings 2</vt:lpstr>
      <vt:lpstr>Arial</vt:lpstr>
      <vt:lpstr>Quotable</vt:lpstr>
      <vt:lpstr>Can women fight?</vt:lpstr>
      <vt:lpstr>Lecture overview</vt:lpstr>
      <vt:lpstr>No female fighters</vt:lpstr>
      <vt:lpstr>Sex: anatomy as incapacity</vt:lpstr>
      <vt:lpstr>Gender: femininity as weakness</vt:lpstr>
      <vt:lpstr>Sex: women as distraction/temptation</vt:lpstr>
      <vt:lpstr>Combat cohesion </vt:lpstr>
      <vt:lpstr>US society’s gendered  division of labour</vt:lpstr>
      <vt:lpstr>Who makes these arguments?</vt:lpstr>
      <vt:lpstr>Critiques of Combat Exclusion</vt:lpstr>
      <vt:lpstr>Women have been on the front line</vt:lpstr>
      <vt:lpstr>Strength not size</vt:lpstr>
      <vt:lpstr>The sexless  brain</vt:lpstr>
      <vt:lpstr>The “myth” of the “band of brothers”</vt:lpstr>
      <vt:lpstr>PowerPoint Presentation</vt:lpstr>
      <vt:lpstr>The obsolescence of the “front line” and the “rear” in counterinsurgency warfare</vt:lpstr>
      <vt:lpstr>Exclusion and its erosion</vt:lpstr>
      <vt:lpstr>How Combat Exclusion came into being</vt:lpstr>
      <vt:lpstr>How rules evolved</vt:lpstr>
      <vt:lpstr>How/why Combat Exclusion ended</vt:lpstr>
      <vt:lpstr>A victory– for women’s rights?  For “political correctness”? For militarism?</vt:lpstr>
      <vt:lpstr>Instrumentalizing gender in counterinsurgency warfare</vt:lpstr>
      <vt:lpstr>“Lioness” teams in Iraq</vt:lpstr>
      <vt:lpstr>“Female Engagement Teams” in Afghanistan</vt:lpstr>
      <vt:lpstr>PowerPoint Presentation</vt:lpstr>
      <vt:lpstr>“Cultural knowledge,” women soldiers and torture</vt:lpstr>
    </vt:vector>
  </TitlesOfParts>
  <Company/>
  <LinksUpToDate>false</LinksUpToDate>
  <SharedDoc>false</SharedDoc>
  <HyperlinksChanged>false</HyperlinksChanged>
  <AppVersion>15.0039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Can women fight?</dc:title>
  <dc:creator>Susan Carruthers</dc:creator>
  <cp:lastModifiedBy>Susan Carruthers</cp:lastModifiedBy>
  <cp:revision>30</cp:revision>
  <dcterms:created xsi:type="dcterms:W3CDTF">2020-02-16T08:09:24Z</dcterms:created>
  <dcterms:modified xsi:type="dcterms:W3CDTF">2020-02-17T09:59:15Z</dcterms:modified>
</cp:coreProperties>
</file>