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61" r:id="rId5"/>
    <p:sldId id="265" r:id="rId6"/>
    <p:sldId id="262" r:id="rId7"/>
    <p:sldId id="266" r:id="rId8"/>
    <p:sldId id="267" r:id="rId9"/>
    <p:sldId id="268" r:id="rId10"/>
    <p:sldId id="269" r:id="rId11"/>
    <p:sldId id="270" r:id="rId12"/>
    <p:sldId id="272" r:id="rId13"/>
    <p:sldId id="279" r:id="rId14"/>
    <p:sldId id="263" r:id="rId15"/>
    <p:sldId id="273" r:id="rId16"/>
    <p:sldId id="275" r:id="rId17"/>
    <p:sldId id="258" r:id="rId18"/>
    <p:sldId id="264" r:id="rId19"/>
    <p:sldId id="277" r:id="rId20"/>
    <p:sldId id="278" r:id="rId21"/>
    <p:sldId id="25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0"/>
  </p:normalViewPr>
  <p:slideViewPr>
    <p:cSldViewPr snapToGrid="0" snapToObjects="1">
      <p:cViewPr varScale="1">
        <p:scale>
          <a:sx n="110" d="100"/>
          <a:sy n="110" d="100"/>
        </p:scale>
        <p:origin x="6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3/1/20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3/1/20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hyperlink" Target="https://www.youtube.com/watch?v=j8OyjTkWhcA" TargetMode="Externa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dBIEUbqEhvE" TargetMode="External"/><Relationship Id="rId2" Type="http://schemas.openxmlformats.org/officeDocument/2006/relationships/hyperlink" Target="https://slate.com/human-interest/2016/03/the-secret-history-of-the-name-jody.html" TargetMode="External"/><Relationship Id="rId1" Type="http://schemas.openxmlformats.org/officeDocument/2006/relationships/slideLayout" Target="../slideLayouts/slideLayout6.xml"/><Relationship Id="rId4" Type="http://schemas.openxmlformats.org/officeDocument/2006/relationships/image" Target="../media/image13.tif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hyperlink" Target="https://www.rand.org/content/dam/rand/pubs/research_reports/RR900/RR941/RAND_RR941.pdf"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www.armytimes.com/article/20100331/OFFDUTY03/3310301/Addicted-online-porn" TargetMode="External"/><Relationship Id="rId2" Type="http://schemas.openxmlformats.org/officeDocument/2006/relationships/image" Target="../media/image15.tiff"/><Relationship Id="rId1" Type="http://schemas.openxmlformats.org/officeDocument/2006/relationships/slideLayout" Target="../slideLayouts/slideLayout6.xml"/><Relationship Id="rId6" Type="http://schemas.openxmlformats.org/officeDocument/2006/relationships/hyperlink" Target="https://www.counterpunch.org/2010/06/18/pornography-and-the-military/" TargetMode="External"/><Relationship Id="rId5" Type="http://schemas.openxmlformats.org/officeDocument/2006/relationships/hyperlink" Target="https://www.thepublicdiscourse.com/2013/06/10360/" TargetMode="External"/><Relationship Id="rId4" Type="http://schemas.openxmlformats.org/officeDocument/2006/relationships/hyperlink" Target="http://www.catholic.org/international/international_story.php?id=21243"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military.com/benefits/military-legal-matters/courts-martial-explained.html" TargetMode="External"/><Relationship Id="rId2" Type="http://schemas.openxmlformats.org/officeDocument/2006/relationships/image" Target="../media/image16.tiff"/><Relationship Id="rId1" Type="http://schemas.openxmlformats.org/officeDocument/2006/relationships/slideLayout" Target="../slideLayouts/slideLayout6.xml"/><Relationship Id="rId4" Type="http://schemas.openxmlformats.org/officeDocument/2006/relationships/hyperlink" Target="https://www.af.mil/News/Commentaries/Display/Article/586763/general-courts-martial-for-sexual-assault-how-do-they-work/"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usmilitary.about.com/library/milinfo/blferes.htm"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defense.gov/Explore/News/Article/Article/1030795/dod-unveils-plan-to-broaden-sexual-assault-support-to-men/" TargetMode="External"/><Relationship Id="rId2" Type="http://schemas.openxmlformats.org/officeDocument/2006/relationships/hyperlink" Target="https://www.sapr.mil/" TargetMode="External"/><Relationship Id="rId1" Type="http://schemas.openxmlformats.org/officeDocument/2006/relationships/slideLayout" Target="../slideLayouts/slideLayout2.xml"/><Relationship Id="rId5" Type="http://schemas.openxmlformats.org/officeDocument/2006/relationships/image" Target="../media/image18.tiff"/><Relationship Id="rId4" Type="http://schemas.openxmlformats.org/officeDocument/2006/relationships/hyperlink" Target="https://www.usafa.edu/cadet-life/cadet-support-services/sexual-assault-respons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hyperlink" Target="https://www.youtube.com/watch?v=3fBaFQk6aE0" TargetMode="External"/><Relationship Id="rId1" Type="http://schemas.openxmlformats.org/officeDocument/2006/relationships/slideLayout" Target="../slideLayouts/slideLayout7.xml"/><Relationship Id="rId4" Type="http://schemas.openxmlformats.org/officeDocument/2006/relationships/hyperlink" Target="http://www.pbs.org/independentlens/films/invisible-war/"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militarytimes.com/news/your-army/2019/01/15/heres-what-you-need-to-know-about-the-biggest-update-to-ucmj-in-decade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youtu.be/gp9oJaheJGY" TargetMode="External"/><Relationship Id="rId3" Type="http://schemas.openxmlformats.org/officeDocument/2006/relationships/hyperlink" Target="https://www.protectourdefenders.com/" TargetMode="External"/><Relationship Id="rId7" Type="http://schemas.openxmlformats.org/officeDocument/2006/relationships/image" Target="../media/image19.tiff"/><Relationship Id="rId2" Type="http://schemas.openxmlformats.org/officeDocument/2006/relationships/hyperlink" Target="https://www.servicewomen.org/" TargetMode="External"/><Relationship Id="rId1" Type="http://schemas.openxmlformats.org/officeDocument/2006/relationships/slideLayout" Target="../slideLayouts/slideLayout6.xml"/><Relationship Id="rId6" Type="http://schemas.openxmlformats.org/officeDocument/2006/relationships/hyperlink" Target="https://www.hrw.org/sites/default/files/report_pdf/us0516_militaryweb_1.pdf" TargetMode="External"/><Relationship Id="rId5" Type="http://schemas.openxmlformats.org/officeDocument/2006/relationships/hyperlink" Target="http://www.ncdsv.org/ncd_military_svissues.html" TargetMode="External"/><Relationship Id="rId4" Type="http://schemas.openxmlformats.org/officeDocument/2006/relationships/hyperlink" Target="https://www.protectourdefenders.com/wp-content/uploads/2019/12/MST-Debunking-Claims-of-Progress.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www.msnbc.com/msnbc/why-the-military-still-bans-sodom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6.xml"/><Relationship Id="rId6" Type="http://schemas.openxmlformats.org/officeDocument/2006/relationships/hyperlink" Target="https://www.youtube.com/watch?v=93vW5QZilAw" TargetMode="External"/><Relationship Id="rId5" Type="http://schemas.openxmlformats.org/officeDocument/2006/relationships/hyperlink" Target="https://www.latimes.com/archives/la-xpm-1993-04-24-mn-26672-story.html" TargetMode="External"/><Relationship Id="rId4" Type="http://schemas.openxmlformats.org/officeDocument/2006/relationships/hyperlink" Target="https://www.sandiegouniontribune.com/opinion/commentary/sdut-utbg-tailhook-navy-women-2016sep01-story.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armytimes.com/opinion/2016/11/08/20-years-on-what-the-army-s-learned-from-the-aberdeen-sex-scandal/" TargetMode="External"/><Relationship Id="rId2" Type="http://schemas.openxmlformats.org/officeDocument/2006/relationships/hyperlink" Target="https://www.washingtonpost.com/wp-srv/local/longterm/library/aberdeen/caution.htm" TargetMode="External"/><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9.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hyperlink" Target="https://www.cbsnews.com/news/air-force-academy-sexual-harassment-retaliation-allegations/" TargetMode="External"/><Relationship Id="rId1" Type="http://schemas.openxmlformats.org/officeDocument/2006/relationships/slideLayout" Target="../slideLayouts/slideLayout2.xml"/><Relationship Id="rId4" Type="http://schemas.openxmlformats.org/officeDocument/2006/relationships/hyperlink" Target="https://www.vanityfair.com/news/2003/12/airforce2003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EA767-9026-E048-92F6-35BDC93648ED}"/>
              </a:ext>
            </a:extLst>
          </p:cNvPr>
          <p:cNvSpPr>
            <a:spLocks noGrp="1"/>
          </p:cNvSpPr>
          <p:nvPr>
            <p:ph type="ctrTitle"/>
          </p:nvPr>
        </p:nvSpPr>
        <p:spPr/>
        <p:txBody>
          <a:bodyPr/>
          <a:lstStyle/>
          <a:p>
            <a:r>
              <a:rPr lang="en-US" dirty="0"/>
              <a:t>An “invisible </a:t>
            </a:r>
            <a:r>
              <a:rPr lang="en-US"/>
              <a:t>war”</a:t>
            </a:r>
            <a:endParaRPr lang="en-US" dirty="0"/>
          </a:p>
        </p:txBody>
      </p:sp>
      <p:sp>
        <p:nvSpPr>
          <p:cNvPr id="3" name="Subtitle 2">
            <a:extLst>
              <a:ext uri="{FF2B5EF4-FFF2-40B4-BE49-F238E27FC236}">
                <a16:creationId xmlns:a16="http://schemas.microsoft.com/office/drawing/2014/main" id="{DAA870DC-76A3-464E-B0B3-A7B2A28F75BC}"/>
              </a:ext>
            </a:extLst>
          </p:cNvPr>
          <p:cNvSpPr>
            <a:spLocks noGrp="1"/>
          </p:cNvSpPr>
          <p:nvPr>
            <p:ph type="subTitle" idx="1"/>
          </p:nvPr>
        </p:nvSpPr>
        <p:spPr/>
        <p:txBody>
          <a:bodyPr/>
          <a:lstStyle/>
          <a:p>
            <a:r>
              <a:rPr lang="en-US" dirty="0"/>
              <a:t>Sexual violence in the US military</a:t>
            </a:r>
          </a:p>
        </p:txBody>
      </p:sp>
    </p:spTree>
    <p:extLst>
      <p:ext uri="{BB962C8B-B14F-4D97-AF65-F5344CB8AC3E}">
        <p14:creationId xmlns:p14="http://schemas.microsoft.com/office/powerpoint/2010/main" val="122779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962F9-94EE-FB4D-AC36-854B6428CEAB}"/>
              </a:ext>
            </a:extLst>
          </p:cNvPr>
          <p:cNvSpPr>
            <a:spLocks noGrp="1"/>
          </p:cNvSpPr>
          <p:nvPr>
            <p:ph type="title"/>
          </p:nvPr>
        </p:nvSpPr>
        <p:spPr>
          <a:xfrm>
            <a:off x="518789" y="304492"/>
            <a:ext cx="9404723" cy="1400530"/>
          </a:xfrm>
        </p:spPr>
        <p:txBody>
          <a:bodyPr/>
          <a:lstStyle/>
          <a:p>
            <a:r>
              <a:rPr lang="en-US" sz="3600" b="1" dirty="0">
                <a:solidFill>
                  <a:schemeClr val="accent1"/>
                </a:solidFill>
              </a:rPr>
              <a:t>Elements of rape culture:</a:t>
            </a:r>
            <a:br>
              <a:rPr lang="en-US" sz="3600" b="1" dirty="0">
                <a:solidFill>
                  <a:schemeClr val="accent1"/>
                </a:solidFill>
              </a:rPr>
            </a:br>
            <a:r>
              <a:rPr lang="en-US" sz="3200" dirty="0"/>
              <a:t>adversative training</a:t>
            </a:r>
          </a:p>
        </p:txBody>
      </p:sp>
      <p:sp>
        <p:nvSpPr>
          <p:cNvPr id="3" name="TextBox 2">
            <a:extLst>
              <a:ext uri="{FF2B5EF4-FFF2-40B4-BE49-F238E27FC236}">
                <a16:creationId xmlns:a16="http://schemas.microsoft.com/office/drawing/2014/main" id="{1E7930BF-E042-A84B-8956-2B2D67591591}"/>
              </a:ext>
            </a:extLst>
          </p:cNvPr>
          <p:cNvSpPr txBox="1"/>
          <p:nvPr/>
        </p:nvSpPr>
        <p:spPr>
          <a:xfrm>
            <a:off x="407055" y="5752617"/>
            <a:ext cx="11397672" cy="1200329"/>
          </a:xfrm>
          <a:prstGeom prst="rect">
            <a:avLst/>
          </a:prstGeom>
          <a:noFill/>
        </p:spPr>
        <p:txBody>
          <a:bodyPr wrap="none" rtlCol="0">
            <a:spAutoFit/>
          </a:bodyPr>
          <a:lstStyle/>
          <a:p>
            <a:r>
              <a:rPr lang="en-US" dirty="0"/>
              <a:t>Watch a clip from </a:t>
            </a:r>
            <a:r>
              <a:rPr lang="en-US" i="1" dirty="0"/>
              <a:t>Full Metal Jacket</a:t>
            </a:r>
            <a:r>
              <a:rPr lang="en-US" dirty="0"/>
              <a:t>– a Stanley Kubrick film released in 1987 about the Vietnam war– </a:t>
            </a:r>
          </a:p>
          <a:p>
            <a:r>
              <a:rPr lang="en-US" dirty="0"/>
              <a:t>for a purportedly quite realistic representation of a US Marine Corps drill sergeant in action: </a:t>
            </a:r>
          </a:p>
          <a:p>
            <a:r>
              <a:rPr lang="en-US" dirty="0">
                <a:hlinkClick r:id="rId2"/>
              </a:rPr>
              <a:t>https://www.youtube.com/watch?v=j8OyjTkWhcA</a:t>
            </a:r>
            <a:endParaRPr lang="en-US" dirty="0"/>
          </a:p>
          <a:p>
            <a:endParaRPr lang="en-US" dirty="0"/>
          </a:p>
        </p:txBody>
      </p:sp>
      <p:pic>
        <p:nvPicPr>
          <p:cNvPr id="4" name="Picture 3">
            <a:extLst>
              <a:ext uri="{FF2B5EF4-FFF2-40B4-BE49-F238E27FC236}">
                <a16:creationId xmlns:a16="http://schemas.microsoft.com/office/drawing/2014/main" id="{AE3B9F05-E9CF-3749-97B3-5AA8B336BF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7601" y="0"/>
            <a:ext cx="3396975" cy="5098648"/>
          </a:xfrm>
          <a:prstGeom prst="rect">
            <a:avLst/>
          </a:prstGeom>
        </p:spPr>
      </p:pic>
      <p:pic>
        <p:nvPicPr>
          <p:cNvPr id="5" name="Picture 4">
            <a:extLst>
              <a:ext uri="{FF2B5EF4-FFF2-40B4-BE49-F238E27FC236}">
                <a16:creationId xmlns:a16="http://schemas.microsoft.com/office/drawing/2014/main" id="{DBEEBDEB-C565-CB49-BE80-A0D05BED0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6110" y="1574157"/>
            <a:ext cx="7121129" cy="3999701"/>
          </a:xfrm>
          <a:prstGeom prst="rect">
            <a:avLst/>
          </a:prstGeom>
        </p:spPr>
      </p:pic>
    </p:spTree>
    <p:extLst>
      <p:ext uri="{BB962C8B-B14F-4D97-AF65-F5344CB8AC3E}">
        <p14:creationId xmlns:p14="http://schemas.microsoft.com/office/powerpoint/2010/main" val="3136664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1FEA8-EBE3-CE42-95F7-7416F0308A99}"/>
              </a:ext>
            </a:extLst>
          </p:cNvPr>
          <p:cNvSpPr>
            <a:spLocks noGrp="1"/>
          </p:cNvSpPr>
          <p:nvPr>
            <p:ph type="title"/>
          </p:nvPr>
        </p:nvSpPr>
        <p:spPr/>
        <p:txBody>
          <a:bodyPr/>
          <a:lstStyle/>
          <a:p>
            <a:r>
              <a:rPr lang="en-US" dirty="0">
                <a:solidFill>
                  <a:schemeClr val="accent1"/>
                </a:solidFill>
              </a:rPr>
              <a:t>Pervasive misogyny: Jody chants</a:t>
            </a:r>
          </a:p>
        </p:txBody>
      </p:sp>
      <p:sp>
        <p:nvSpPr>
          <p:cNvPr id="3" name="Rectangle 2">
            <a:extLst>
              <a:ext uri="{FF2B5EF4-FFF2-40B4-BE49-F238E27FC236}">
                <a16:creationId xmlns:a16="http://schemas.microsoft.com/office/drawing/2014/main" id="{0D4FB83C-6FB8-AA40-AA27-2CB80EFDA1A6}"/>
              </a:ext>
            </a:extLst>
          </p:cNvPr>
          <p:cNvSpPr/>
          <p:nvPr/>
        </p:nvSpPr>
        <p:spPr>
          <a:xfrm>
            <a:off x="489996" y="1448134"/>
            <a:ext cx="5424668" cy="4278094"/>
          </a:xfrm>
          <a:prstGeom prst="rect">
            <a:avLst/>
          </a:prstGeom>
        </p:spPr>
        <p:txBody>
          <a:bodyPr wrap="square">
            <a:spAutoFit/>
          </a:bodyPr>
          <a:lstStyle/>
          <a:p>
            <a:r>
              <a:rPr lang="en-GB" sz="2800" i="1" dirty="0">
                <a:solidFill>
                  <a:schemeClr val="tx1">
                    <a:lumMod val="95000"/>
                  </a:schemeClr>
                </a:solidFill>
              </a:rPr>
              <a:t>“</a:t>
            </a:r>
            <a:r>
              <a:rPr lang="en-GB" sz="2800" i="1" dirty="0"/>
              <a:t>Jody this and Jody that</a:t>
            </a:r>
            <a:br>
              <a:rPr lang="en-GB" sz="2800" i="1" dirty="0"/>
            </a:br>
            <a:r>
              <a:rPr lang="en-GB" sz="2800" i="1" dirty="0"/>
              <a:t>Jody is a real cool cat</a:t>
            </a:r>
            <a:br>
              <a:rPr lang="en-GB" sz="2800" i="1" dirty="0"/>
            </a:br>
            <a:r>
              <a:rPr lang="en-GB" sz="2800" i="1" dirty="0" err="1"/>
              <a:t>Ain’t</a:t>
            </a:r>
            <a:r>
              <a:rPr lang="en-GB" sz="2800" i="1" dirty="0"/>
              <a:t> no use in calling home</a:t>
            </a:r>
            <a:br>
              <a:rPr lang="en-GB" sz="2800" i="1" dirty="0"/>
            </a:br>
            <a:r>
              <a:rPr lang="en-GB" sz="2800" i="1" dirty="0"/>
              <a:t>Jody’s on your telephone</a:t>
            </a:r>
            <a:br>
              <a:rPr lang="en-GB" sz="2800" i="1" dirty="0"/>
            </a:br>
            <a:r>
              <a:rPr lang="en-GB" sz="2800" i="1" dirty="0" err="1"/>
              <a:t>Ain’t</a:t>
            </a:r>
            <a:r>
              <a:rPr lang="en-GB" sz="2800" i="1" dirty="0"/>
              <a:t> no use in going home</a:t>
            </a:r>
            <a:br>
              <a:rPr lang="en-GB" sz="2800" i="1" dirty="0"/>
            </a:br>
            <a:r>
              <a:rPr lang="en-GB" sz="2800" i="1" dirty="0"/>
              <a:t>Jody’s got your girl and gone</a:t>
            </a:r>
            <a:br>
              <a:rPr lang="en-GB" sz="2800" i="1" dirty="0"/>
            </a:br>
            <a:r>
              <a:rPr lang="en-GB" sz="2800" i="1" dirty="0" err="1"/>
              <a:t>Ain’t</a:t>
            </a:r>
            <a:r>
              <a:rPr lang="en-GB" sz="2800" i="1" dirty="0"/>
              <a:t> no use in feeling blue</a:t>
            </a:r>
            <a:br>
              <a:rPr lang="en-GB" sz="2800" i="1" dirty="0"/>
            </a:br>
            <a:r>
              <a:rPr lang="en-GB" sz="2800" i="1" dirty="0"/>
              <a:t>Jody’s got your sister too”</a:t>
            </a:r>
            <a:endParaRPr lang="en-GB" sz="2800" i="1" dirty="0">
              <a:solidFill>
                <a:schemeClr val="tx1">
                  <a:lumMod val="95000"/>
                </a:schemeClr>
              </a:solidFill>
            </a:endParaRPr>
          </a:p>
          <a:p>
            <a:endParaRPr lang="en-GB" sz="2400" dirty="0">
              <a:solidFill>
                <a:schemeClr val="tx1">
                  <a:lumMod val="95000"/>
                </a:schemeClr>
              </a:solidFill>
            </a:endParaRPr>
          </a:p>
          <a:p>
            <a:r>
              <a:rPr lang="en-GB" sz="2400" dirty="0">
                <a:solidFill>
                  <a:schemeClr val="tx1">
                    <a:lumMod val="95000"/>
                  </a:schemeClr>
                </a:solidFill>
              </a:rPr>
              <a:t>U.S. Army marching cadence, 1944</a:t>
            </a:r>
            <a:endParaRPr lang="en-GB" sz="2400" b="0" i="0" dirty="0">
              <a:solidFill>
                <a:schemeClr val="tx1">
                  <a:lumMod val="95000"/>
                </a:schemeClr>
              </a:solidFill>
              <a:effectLst/>
            </a:endParaRPr>
          </a:p>
        </p:txBody>
      </p:sp>
      <p:sp>
        <p:nvSpPr>
          <p:cNvPr id="4" name="Rectangle 3">
            <a:extLst>
              <a:ext uri="{FF2B5EF4-FFF2-40B4-BE49-F238E27FC236}">
                <a16:creationId xmlns:a16="http://schemas.microsoft.com/office/drawing/2014/main" id="{8BE604A9-0CD4-274A-B99A-C4A9EEA9357C}"/>
              </a:ext>
            </a:extLst>
          </p:cNvPr>
          <p:cNvSpPr/>
          <p:nvPr/>
        </p:nvSpPr>
        <p:spPr>
          <a:xfrm>
            <a:off x="489996" y="6087020"/>
            <a:ext cx="11970294" cy="369332"/>
          </a:xfrm>
          <a:prstGeom prst="rect">
            <a:avLst/>
          </a:prstGeom>
        </p:spPr>
        <p:txBody>
          <a:bodyPr wrap="square">
            <a:spAutoFit/>
          </a:bodyPr>
          <a:lstStyle/>
          <a:p>
            <a:r>
              <a:rPr lang="en-GB" dirty="0">
                <a:hlinkClick r:id="rId2"/>
              </a:rPr>
              <a:t>https://slate.com/human-interest/2016/03/the-secret-history-of-the-name-jody.html</a:t>
            </a:r>
            <a:endParaRPr lang="en-US" dirty="0"/>
          </a:p>
        </p:txBody>
      </p:sp>
      <p:sp>
        <p:nvSpPr>
          <p:cNvPr id="5" name="TextBox 4">
            <a:extLst>
              <a:ext uri="{FF2B5EF4-FFF2-40B4-BE49-F238E27FC236}">
                <a16:creationId xmlns:a16="http://schemas.microsoft.com/office/drawing/2014/main" id="{7E1C3A6F-AD51-0943-8F74-509EC05D086A}"/>
              </a:ext>
            </a:extLst>
          </p:cNvPr>
          <p:cNvSpPr txBox="1"/>
          <p:nvPr/>
        </p:nvSpPr>
        <p:spPr>
          <a:xfrm>
            <a:off x="6088284" y="4907666"/>
            <a:ext cx="5832046" cy="369332"/>
          </a:xfrm>
          <a:prstGeom prst="rect">
            <a:avLst/>
          </a:prstGeom>
          <a:noFill/>
        </p:spPr>
        <p:txBody>
          <a:bodyPr wrap="none" rtlCol="0">
            <a:spAutoFit/>
          </a:bodyPr>
          <a:lstStyle/>
          <a:p>
            <a:r>
              <a:rPr lang="en-GB" dirty="0">
                <a:hlinkClick r:id="rId3"/>
              </a:rPr>
              <a:t>https://www.youtube.com/watch?v=dBIEUbqEhvE</a:t>
            </a:r>
            <a:endParaRPr lang="en-US" dirty="0"/>
          </a:p>
        </p:txBody>
      </p:sp>
      <p:pic>
        <p:nvPicPr>
          <p:cNvPr id="6" name="Picture 5">
            <a:extLst>
              <a:ext uri="{FF2B5EF4-FFF2-40B4-BE49-F238E27FC236}">
                <a16:creationId xmlns:a16="http://schemas.microsoft.com/office/drawing/2014/main" id="{E53F159F-3F78-BF4E-B238-5890AFD641DE}"/>
              </a:ext>
            </a:extLst>
          </p:cNvPr>
          <p:cNvPicPr>
            <a:picLocks noChangeAspect="1"/>
          </p:cNvPicPr>
          <p:nvPr/>
        </p:nvPicPr>
        <p:blipFill>
          <a:blip r:embed="rId4"/>
          <a:stretch>
            <a:fillRect/>
          </a:stretch>
        </p:blipFill>
        <p:spPr>
          <a:xfrm>
            <a:off x="6088284" y="1296363"/>
            <a:ext cx="5450390" cy="3065845"/>
          </a:xfrm>
          <a:prstGeom prst="rect">
            <a:avLst/>
          </a:prstGeom>
        </p:spPr>
      </p:pic>
      <p:sp>
        <p:nvSpPr>
          <p:cNvPr id="7" name="TextBox 6">
            <a:extLst>
              <a:ext uri="{FF2B5EF4-FFF2-40B4-BE49-F238E27FC236}">
                <a16:creationId xmlns:a16="http://schemas.microsoft.com/office/drawing/2014/main" id="{F375E8E7-4072-7248-8B85-6FCDC8584758}"/>
              </a:ext>
            </a:extLst>
          </p:cNvPr>
          <p:cNvSpPr txBox="1"/>
          <p:nvPr/>
        </p:nvSpPr>
        <p:spPr>
          <a:xfrm>
            <a:off x="6162824" y="4538334"/>
            <a:ext cx="5682966" cy="369332"/>
          </a:xfrm>
          <a:prstGeom prst="rect">
            <a:avLst/>
          </a:prstGeom>
          <a:noFill/>
        </p:spPr>
        <p:txBody>
          <a:bodyPr wrap="none" rtlCol="0">
            <a:spAutoFit/>
          </a:bodyPr>
          <a:lstStyle/>
          <a:p>
            <a:r>
              <a:rPr lang="en-US" dirty="0"/>
              <a:t>Watch a Jody cadence being performed in 2010</a:t>
            </a:r>
          </a:p>
        </p:txBody>
      </p:sp>
    </p:spTree>
    <p:extLst>
      <p:ext uri="{BB962C8B-B14F-4D97-AF65-F5344CB8AC3E}">
        <p14:creationId xmlns:p14="http://schemas.microsoft.com/office/powerpoint/2010/main" val="1673638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D12D9-930E-0744-9633-EC8A43F94974}"/>
              </a:ext>
            </a:extLst>
          </p:cNvPr>
          <p:cNvSpPr>
            <a:spLocks noGrp="1"/>
          </p:cNvSpPr>
          <p:nvPr>
            <p:ph type="title"/>
          </p:nvPr>
        </p:nvSpPr>
        <p:spPr>
          <a:xfrm>
            <a:off x="403043" y="299229"/>
            <a:ext cx="9404723" cy="1400530"/>
          </a:xfrm>
        </p:spPr>
        <p:txBody>
          <a:bodyPr/>
          <a:lstStyle/>
          <a:p>
            <a:r>
              <a:rPr lang="en-US" sz="3600" dirty="0">
                <a:solidFill>
                  <a:schemeClr val="accent1"/>
                </a:solidFill>
              </a:rPr>
              <a:t>Hazing rituals/gendered degradation</a:t>
            </a:r>
          </a:p>
        </p:txBody>
      </p:sp>
      <p:sp>
        <p:nvSpPr>
          <p:cNvPr id="4" name="TextBox 3">
            <a:extLst>
              <a:ext uri="{FF2B5EF4-FFF2-40B4-BE49-F238E27FC236}">
                <a16:creationId xmlns:a16="http://schemas.microsoft.com/office/drawing/2014/main" id="{33ADB73F-E769-0B4C-B2BC-240898851E16}"/>
              </a:ext>
            </a:extLst>
          </p:cNvPr>
          <p:cNvSpPr txBox="1"/>
          <p:nvPr/>
        </p:nvSpPr>
        <p:spPr>
          <a:xfrm>
            <a:off x="403043" y="999257"/>
            <a:ext cx="10971273" cy="1200329"/>
          </a:xfrm>
          <a:prstGeom prst="rect">
            <a:avLst/>
          </a:prstGeom>
          <a:noFill/>
        </p:spPr>
        <p:txBody>
          <a:bodyPr wrap="none" rtlCol="0">
            <a:spAutoFit/>
          </a:bodyPr>
          <a:lstStyle/>
          <a:p>
            <a:r>
              <a:rPr lang="en-US" dirty="0"/>
              <a:t>Read a 2015 report by RAND on hazing in the military, with recommendations for its suppression:</a:t>
            </a:r>
          </a:p>
          <a:p>
            <a:r>
              <a:rPr lang="en-GB" dirty="0">
                <a:hlinkClick r:id="rId2"/>
              </a:rPr>
              <a:t>https://www.rand.org/content/dam/rand/pubs/research_reports/RR900/RR941/RAND_RR941.pdf</a:t>
            </a:r>
            <a:endParaRPr lang="en-GB" dirty="0"/>
          </a:p>
          <a:p>
            <a:endParaRPr lang="en-US" dirty="0"/>
          </a:p>
          <a:p>
            <a:endParaRPr lang="en-US" dirty="0"/>
          </a:p>
        </p:txBody>
      </p:sp>
      <p:sp>
        <p:nvSpPr>
          <p:cNvPr id="6" name="Rectangle 5">
            <a:extLst>
              <a:ext uri="{FF2B5EF4-FFF2-40B4-BE49-F238E27FC236}">
                <a16:creationId xmlns:a16="http://schemas.microsoft.com/office/drawing/2014/main" id="{0E6A51AA-3961-C440-97FA-3FC7E4E27D71}"/>
              </a:ext>
            </a:extLst>
          </p:cNvPr>
          <p:cNvSpPr/>
          <p:nvPr/>
        </p:nvSpPr>
        <p:spPr>
          <a:xfrm>
            <a:off x="403043" y="1699759"/>
            <a:ext cx="7838132" cy="5016758"/>
          </a:xfrm>
          <a:prstGeom prst="rect">
            <a:avLst/>
          </a:prstGeom>
        </p:spPr>
        <p:txBody>
          <a:bodyPr wrap="square">
            <a:spAutoFit/>
          </a:bodyPr>
          <a:lstStyle/>
          <a:p>
            <a:r>
              <a:rPr lang="en-GB" sz="2000" b="1" dirty="0">
                <a:solidFill>
                  <a:schemeClr val="accent1"/>
                </a:solidFill>
              </a:rPr>
              <a:t>The DoD Definition of Hazing Can Be Improved</a:t>
            </a:r>
          </a:p>
          <a:p>
            <a:pPr>
              <a:buFont typeface="Arial" panose="020B0604020202020204" pitchFamily="34" charset="0"/>
              <a:buChar char="•"/>
            </a:pPr>
            <a:r>
              <a:rPr lang="en-GB" sz="2000" dirty="0"/>
              <a:t>The definition should include qualities that distinguish hazing from other types of abuse and mistreatment.</a:t>
            </a:r>
          </a:p>
          <a:p>
            <a:pPr>
              <a:buFont typeface="Arial" panose="020B0604020202020204" pitchFamily="34" charset="0"/>
              <a:buChar char="•"/>
            </a:pPr>
            <a:r>
              <a:rPr lang="en-GB" sz="2000" dirty="0"/>
              <a:t>It should clarify the role of authority figures and the individual's responsibility.</a:t>
            </a:r>
          </a:p>
          <a:p>
            <a:pPr>
              <a:buFont typeface="Arial" panose="020B0604020202020204" pitchFamily="34" charset="0"/>
              <a:buChar char="•"/>
            </a:pPr>
            <a:r>
              <a:rPr lang="en-GB" sz="2000" dirty="0"/>
              <a:t>It should consider the addition of more objective terms in describing harm, such as "psychological injury" or "extreme mental stress" and provide current examples.</a:t>
            </a:r>
          </a:p>
          <a:p>
            <a:pPr>
              <a:buFont typeface="Arial" panose="020B0604020202020204" pitchFamily="34" charset="0"/>
              <a:buChar char="•"/>
            </a:pPr>
            <a:endParaRPr lang="en-GB" sz="2000" dirty="0"/>
          </a:p>
          <a:p>
            <a:r>
              <a:rPr lang="en-GB" sz="2000" b="1" dirty="0">
                <a:solidFill>
                  <a:schemeClr val="accent1"/>
                </a:solidFill>
              </a:rPr>
              <a:t>The Effects of &amp; Motivations for Hazing Need to be Addressed</a:t>
            </a:r>
          </a:p>
          <a:p>
            <a:pPr>
              <a:buFont typeface="Arial" panose="020B0604020202020204" pitchFamily="34" charset="0"/>
              <a:buChar char="•"/>
            </a:pPr>
            <a:r>
              <a:rPr lang="en-GB" sz="2000" dirty="0"/>
              <a:t>Among other things, proponents of hazing argue that acts of hazing or harsh initiation rituals contribute to increased liking of, commitment to, and cohesion within the group.</a:t>
            </a:r>
          </a:p>
          <a:p>
            <a:pPr>
              <a:buFont typeface="Arial" panose="020B0604020202020204" pitchFamily="34" charset="0"/>
              <a:buChar char="•"/>
            </a:pPr>
            <a:r>
              <a:rPr lang="en-GB" sz="2000" dirty="0"/>
              <a:t>However, evidence for these different effects is mixed, and research and reports demonstrate that hazing can lead to physical and psychological injuries among </a:t>
            </a:r>
            <a:r>
              <a:rPr lang="en-GB" sz="2000" dirty="0" err="1"/>
              <a:t>hazees</a:t>
            </a:r>
            <a:r>
              <a:rPr lang="en-GB" sz="2000" dirty="0"/>
              <a:t>.</a:t>
            </a:r>
            <a:endParaRPr lang="en-GB" sz="2000" b="0" i="0" dirty="0">
              <a:effectLst/>
            </a:endParaRPr>
          </a:p>
        </p:txBody>
      </p:sp>
      <p:pic>
        <p:nvPicPr>
          <p:cNvPr id="7" name="Picture 6">
            <a:extLst>
              <a:ext uri="{FF2B5EF4-FFF2-40B4-BE49-F238E27FC236}">
                <a16:creationId xmlns:a16="http://schemas.microsoft.com/office/drawing/2014/main" id="{D938ADA9-7297-3944-96DB-A9C910ED28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61095" y="1900435"/>
            <a:ext cx="3252486" cy="4878730"/>
          </a:xfrm>
          <a:prstGeom prst="rect">
            <a:avLst/>
          </a:prstGeom>
        </p:spPr>
      </p:pic>
    </p:spTree>
    <p:extLst>
      <p:ext uri="{BB962C8B-B14F-4D97-AF65-F5344CB8AC3E}">
        <p14:creationId xmlns:p14="http://schemas.microsoft.com/office/powerpoint/2010/main" val="3595555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26AFB-05ED-B44D-80D5-98D2BC22C894}"/>
              </a:ext>
            </a:extLst>
          </p:cNvPr>
          <p:cNvSpPr>
            <a:spLocks noGrp="1"/>
          </p:cNvSpPr>
          <p:nvPr>
            <p:ph type="title"/>
          </p:nvPr>
        </p:nvSpPr>
        <p:spPr/>
        <p:txBody>
          <a:bodyPr/>
          <a:lstStyle/>
          <a:p>
            <a:r>
              <a:rPr lang="en-US" dirty="0">
                <a:solidFill>
                  <a:schemeClr val="accent1"/>
                </a:solidFill>
              </a:rPr>
              <a:t>Pornography</a:t>
            </a:r>
          </a:p>
        </p:txBody>
      </p:sp>
      <p:pic>
        <p:nvPicPr>
          <p:cNvPr id="3" name="Picture 2">
            <a:extLst>
              <a:ext uri="{FF2B5EF4-FFF2-40B4-BE49-F238E27FC236}">
                <a16:creationId xmlns:a16="http://schemas.microsoft.com/office/drawing/2014/main" id="{CFCA9572-2924-3149-99F2-53BF4B66F763}"/>
              </a:ext>
            </a:extLst>
          </p:cNvPr>
          <p:cNvPicPr>
            <a:picLocks noChangeAspect="1"/>
          </p:cNvPicPr>
          <p:nvPr/>
        </p:nvPicPr>
        <p:blipFill>
          <a:blip r:embed="rId2"/>
          <a:stretch>
            <a:fillRect/>
          </a:stretch>
        </p:blipFill>
        <p:spPr>
          <a:xfrm>
            <a:off x="8564596" y="0"/>
            <a:ext cx="3507129" cy="5711556"/>
          </a:xfrm>
          <a:prstGeom prst="rect">
            <a:avLst/>
          </a:prstGeom>
        </p:spPr>
      </p:pic>
      <p:sp>
        <p:nvSpPr>
          <p:cNvPr id="4" name="TextBox 3">
            <a:extLst>
              <a:ext uri="{FF2B5EF4-FFF2-40B4-BE49-F238E27FC236}">
                <a16:creationId xmlns:a16="http://schemas.microsoft.com/office/drawing/2014/main" id="{0AB67170-9979-6240-BBD7-B3E0C4DC04AC}"/>
              </a:ext>
            </a:extLst>
          </p:cNvPr>
          <p:cNvSpPr txBox="1"/>
          <p:nvPr/>
        </p:nvSpPr>
        <p:spPr>
          <a:xfrm>
            <a:off x="8537438" y="5711556"/>
            <a:ext cx="3435556" cy="1077218"/>
          </a:xfrm>
          <a:prstGeom prst="rect">
            <a:avLst/>
          </a:prstGeom>
          <a:noFill/>
        </p:spPr>
        <p:txBody>
          <a:bodyPr wrap="none" rtlCol="0">
            <a:spAutoFit/>
          </a:bodyPr>
          <a:lstStyle/>
          <a:p>
            <a:r>
              <a:rPr lang="en-US" sz="1600" dirty="0"/>
              <a:t>Does pornography encourage</a:t>
            </a:r>
          </a:p>
          <a:p>
            <a:r>
              <a:rPr lang="en-US" sz="1600" dirty="0"/>
              <a:t>sexual violence against women?</a:t>
            </a:r>
          </a:p>
          <a:p>
            <a:r>
              <a:rPr lang="en-US" sz="1600" dirty="0"/>
              <a:t>Radical feminist Dworkin made</a:t>
            </a:r>
          </a:p>
          <a:p>
            <a:r>
              <a:rPr lang="en-US" sz="1600" dirty="0"/>
              <a:t>the case in this 1981 classic.</a:t>
            </a:r>
          </a:p>
        </p:txBody>
      </p:sp>
      <p:sp>
        <p:nvSpPr>
          <p:cNvPr id="5" name="TextBox 4">
            <a:extLst>
              <a:ext uri="{FF2B5EF4-FFF2-40B4-BE49-F238E27FC236}">
                <a16:creationId xmlns:a16="http://schemas.microsoft.com/office/drawing/2014/main" id="{3CFF4408-474D-8241-98C6-E6D53E257CC1}"/>
              </a:ext>
            </a:extLst>
          </p:cNvPr>
          <p:cNvSpPr txBox="1"/>
          <p:nvPr/>
        </p:nvSpPr>
        <p:spPr>
          <a:xfrm>
            <a:off x="646111" y="1239554"/>
            <a:ext cx="7659469" cy="1477328"/>
          </a:xfrm>
          <a:prstGeom prst="rect">
            <a:avLst/>
          </a:prstGeom>
          <a:noFill/>
        </p:spPr>
        <p:txBody>
          <a:bodyPr wrap="none" rtlCol="0">
            <a:spAutoFit/>
          </a:bodyPr>
          <a:lstStyle/>
          <a:p>
            <a:r>
              <a:rPr lang="en-US" dirty="0"/>
              <a:t>Pornography use is pervasive, and becoming ever more prevalent,</a:t>
            </a:r>
          </a:p>
          <a:p>
            <a:r>
              <a:rPr lang="en-US" dirty="0"/>
              <a:t>in the US military. Does this phenomenon help explain why sexual </a:t>
            </a:r>
          </a:p>
          <a:p>
            <a:r>
              <a:rPr lang="en-US" dirty="0"/>
              <a:t>assault is so rife in the armed forces?</a:t>
            </a:r>
          </a:p>
          <a:p>
            <a:endParaRPr lang="en-US" dirty="0"/>
          </a:p>
          <a:p>
            <a:r>
              <a:rPr lang="en-US" dirty="0"/>
              <a:t>Feminists and social conservatives converge– sort of...</a:t>
            </a:r>
          </a:p>
        </p:txBody>
      </p:sp>
      <p:sp>
        <p:nvSpPr>
          <p:cNvPr id="6" name="Rectangle 5">
            <a:extLst>
              <a:ext uri="{FF2B5EF4-FFF2-40B4-BE49-F238E27FC236}">
                <a16:creationId xmlns:a16="http://schemas.microsoft.com/office/drawing/2014/main" id="{B0D93CD8-F1D5-7948-AD24-ABB875B0EB01}"/>
              </a:ext>
            </a:extLst>
          </p:cNvPr>
          <p:cNvSpPr/>
          <p:nvPr/>
        </p:nvSpPr>
        <p:spPr>
          <a:xfrm>
            <a:off x="646111" y="2725288"/>
            <a:ext cx="7315200" cy="4124206"/>
          </a:xfrm>
          <a:prstGeom prst="rect">
            <a:avLst/>
          </a:prstGeom>
        </p:spPr>
        <p:txBody>
          <a:bodyPr wrap="square">
            <a:spAutoFit/>
          </a:bodyPr>
          <a:lstStyle/>
          <a:p>
            <a:pPr fontAlgn="base"/>
            <a:r>
              <a:rPr lang="en-GB" dirty="0">
                <a:solidFill>
                  <a:schemeClr val="bg2">
                    <a:lumMod val="20000"/>
                    <a:lumOff val="80000"/>
                  </a:schemeClr>
                </a:solidFill>
                <a:latin typeface="Open Sans"/>
              </a:rPr>
              <a:t>“…. in an interview with the </a:t>
            </a:r>
            <a:r>
              <a:rPr lang="en-GB" i="1" dirty="0">
                <a:solidFill>
                  <a:schemeClr val="bg2">
                    <a:lumMod val="20000"/>
                    <a:lumOff val="80000"/>
                  </a:schemeClr>
                </a:solidFill>
                <a:latin typeface="Open Sans"/>
                <a:hlinkClick r:id="rId3">
                  <a:extLst>
                    <a:ext uri="{A12FA001-AC4F-418D-AE19-62706E023703}">
                      <ahyp:hlinkClr xmlns:ahyp="http://schemas.microsoft.com/office/drawing/2018/hyperlinkcolor" val="tx"/>
                    </a:ext>
                  </a:extLst>
                </a:hlinkClick>
              </a:rPr>
              <a:t>Army Times</a:t>
            </a:r>
            <a:r>
              <a:rPr lang="en-GB" dirty="0">
                <a:solidFill>
                  <a:schemeClr val="bg2">
                    <a:lumMod val="20000"/>
                    <a:lumOff val="80000"/>
                  </a:schemeClr>
                </a:solidFill>
                <a:latin typeface="Open Sans"/>
              </a:rPr>
              <a:t>, Navy Lt. Michael Howard, a licensed therapist and military chaplain, believes that at least 20 percent of the military is addicted to online pornography. The common theme among many military </a:t>
            </a:r>
            <a:r>
              <a:rPr lang="en-GB" dirty="0">
                <a:solidFill>
                  <a:schemeClr val="bg2">
                    <a:lumMod val="20000"/>
                    <a:lumOff val="80000"/>
                  </a:schemeClr>
                </a:solidFill>
                <a:latin typeface="Open Sans"/>
                <a:hlinkClick r:id="rId4">
                  <a:extLst>
                    <a:ext uri="{A12FA001-AC4F-418D-AE19-62706E023703}">
                      <ahyp:hlinkClr xmlns:ahyp="http://schemas.microsoft.com/office/drawing/2018/hyperlinkcolor" val="tx"/>
                    </a:ext>
                  </a:extLst>
                </a:hlinkClick>
              </a:rPr>
              <a:t>chaplains</a:t>
            </a:r>
            <a:r>
              <a:rPr lang="en-GB" dirty="0">
                <a:solidFill>
                  <a:schemeClr val="bg2">
                    <a:lumMod val="20000"/>
                    <a:lumOff val="80000"/>
                  </a:schemeClr>
                </a:solidFill>
                <a:latin typeface="Open Sans"/>
              </a:rPr>
              <a:t> is that addiction to internet pornography is one of the biggest, if not the biggest, personal problem facing our military members today.</a:t>
            </a:r>
          </a:p>
          <a:p>
            <a:pPr fontAlgn="base"/>
            <a:r>
              <a:rPr lang="en-GB" dirty="0">
                <a:solidFill>
                  <a:schemeClr val="bg2">
                    <a:lumMod val="20000"/>
                    <a:lumOff val="80000"/>
                  </a:schemeClr>
                </a:solidFill>
                <a:latin typeface="Open Sans"/>
              </a:rPr>
              <a:t>It is not uncommon for military members to come home from a deployment addicted to pornography. Military spouses often complain about these devastating addictions post-deployment.” </a:t>
            </a:r>
            <a:endParaRPr lang="en-GB" i="1" dirty="0">
              <a:solidFill>
                <a:schemeClr val="bg2">
                  <a:lumMod val="20000"/>
                  <a:lumOff val="80000"/>
                </a:schemeClr>
              </a:solidFill>
              <a:latin typeface="Open Sans"/>
            </a:endParaRPr>
          </a:p>
          <a:p>
            <a:pPr fontAlgn="base"/>
            <a:r>
              <a:rPr lang="en-GB" i="1" dirty="0">
                <a:solidFill>
                  <a:schemeClr val="bg2">
                    <a:lumMod val="20000"/>
                    <a:lumOff val="80000"/>
                  </a:schemeClr>
                </a:solidFill>
                <a:latin typeface="Open Sans"/>
              </a:rPr>
              <a:t>The Public Discourse</a:t>
            </a:r>
            <a:r>
              <a:rPr lang="en-GB" dirty="0">
                <a:solidFill>
                  <a:schemeClr val="bg2">
                    <a:lumMod val="20000"/>
                    <a:lumOff val="80000"/>
                  </a:schemeClr>
                </a:solidFill>
                <a:latin typeface="Open Sans"/>
              </a:rPr>
              <a:t>, June 2013</a:t>
            </a:r>
          </a:p>
          <a:p>
            <a:pPr fontAlgn="base"/>
            <a:r>
              <a:rPr lang="en-GB" sz="1400" dirty="0">
                <a:hlinkClick r:id="rId5"/>
              </a:rPr>
              <a:t>https://www.thepublicdiscourse.com/2013/06/10360/</a:t>
            </a:r>
            <a:endParaRPr lang="en-GB" sz="1400" dirty="0"/>
          </a:p>
          <a:p>
            <a:pPr fontAlgn="base"/>
            <a:endParaRPr lang="en-GB" dirty="0"/>
          </a:p>
          <a:p>
            <a:pPr fontAlgn="base"/>
            <a:r>
              <a:rPr lang="en-GB" dirty="0"/>
              <a:t>For a left/feminist critique of porn use in the military:</a:t>
            </a:r>
          </a:p>
          <a:p>
            <a:pPr fontAlgn="base"/>
            <a:r>
              <a:rPr lang="en-GB" sz="1400" dirty="0">
                <a:hlinkClick r:id="rId6"/>
              </a:rPr>
              <a:t>https://www.counterpunch.org/2010/06/18/pornography-and-the-military/</a:t>
            </a:r>
            <a:endParaRPr lang="en-GB" sz="1400" dirty="0"/>
          </a:p>
          <a:p>
            <a:pPr fontAlgn="base"/>
            <a:endParaRPr lang="en-GB" b="0" i="0" dirty="0">
              <a:solidFill>
                <a:schemeClr val="bg2">
                  <a:lumMod val="20000"/>
                  <a:lumOff val="80000"/>
                </a:schemeClr>
              </a:solidFill>
              <a:effectLst/>
              <a:latin typeface="Open Sans"/>
            </a:endParaRPr>
          </a:p>
        </p:txBody>
      </p:sp>
    </p:spTree>
    <p:extLst>
      <p:ext uri="{BB962C8B-B14F-4D97-AF65-F5344CB8AC3E}">
        <p14:creationId xmlns:p14="http://schemas.microsoft.com/office/powerpoint/2010/main" val="3974977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CACEC4-A89F-C949-A81A-6F85F94D92C7}"/>
              </a:ext>
            </a:extLst>
          </p:cNvPr>
          <p:cNvSpPr>
            <a:spLocks noGrp="1"/>
          </p:cNvSpPr>
          <p:nvPr>
            <p:ph type="title"/>
          </p:nvPr>
        </p:nvSpPr>
        <p:spPr/>
        <p:txBody>
          <a:bodyPr/>
          <a:lstStyle/>
          <a:p>
            <a:r>
              <a:rPr lang="en-US" dirty="0"/>
              <a:t>Part III: Military (In)justice</a:t>
            </a:r>
          </a:p>
        </p:txBody>
      </p:sp>
      <p:sp>
        <p:nvSpPr>
          <p:cNvPr id="4" name="Text Placeholder 3">
            <a:extLst>
              <a:ext uri="{FF2B5EF4-FFF2-40B4-BE49-F238E27FC236}">
                <a16:creationId xmlns:a16="http://schemas.microsoft.com/office/drawing/2014/main" id="{024CA98E-6E96-8D43-8809-4D3F0D250FF7}"/>
              </a:ext>
            </a:extLst>
          </p:cNvPr>
          <p:cNvSpPr>
            <a:spLocks noGrp="1"/>
          </p:cNvSpPr>
          <p:nvPr>
            <p:ph type="body" idx="1"/>
          </p:nvPr>
        </p:nvSpPr>
        <p:spPr/>
        <p:txBody>
          <a:bodyPr/>
          <a:lstStyle/>
          <a:p>
            <a:r>
              <a:rPr lang="en-US" dirty="0"/>
              <a:t>The military judicial system</a:t>
            </a:r>
          </a:p>
        </p:txBody>
      </p:sp>
    </p:spTree>
    <p:extLst>
      <p:ext uri="{BB962C8B-B14F-4D97-AF65-F5344CB8AC3E}">
        <p14:creationId xmlns:p14="http://schemas.microsoft.com/office/powerpoint/2010/main" val="261672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B5C94B-2EA1-C046-929D-E6471F59C33F}"/>
              </a:ext>
            </a:extLst>
          </p:cNvPr>
          <p:cNvSpPr>
            <a:spLocks noGrp="1"/>
          </p:cNvSpPr>
          <p:nvPr>
            <p:ph type="title"/>
          </p:nvPr>
        </p:nvSpPr>
        <p:spPr>
          <a:xfrm>
            <a:off x="947053" y="313822"/>
            <a:ext cx="9404723" cy="1400530"/>
          </a:xfrm>
        </p:spPr>
        <p:txBody>
          <a:bodyPr/>
          <a:lstStyle/>
          <a:p>
            <a:r>
              <a:rPr lang="en-US" sz="3200" dirty="0"/>
              <a:t>Obstacles to reporting</a:t>
            </a:r>
          </a:p>
        </p:txBody>
      </p:sp>
      <p:sp>
        <p:nvSpPr>
          <p:cNvPr id="5" name="Content Placeholder 4">
            <a:extLst>
              <a:ext uri="{FF2B5EF4-FFF2-40B4-BE49-F238E27FC236}">
                <a16:creationId xmlns:a16="http://schemas.microsoft.com/office/drawing/2014/main" id="{66FF8727-5D54-374A-A90F-C5EAC9BBEF09}"/>
              </a:ext>
            </a:extLst>
          </p:cNvPr>
          <p:cNvSpPr>
            <a:spLocks noGrp="1"/>
          </p:cNvSpPr>
          <p:nvPr>
            <p:ph idx="1"/>
          </p:nvPr>
        </p:nvSpPr>
        <p:spPr>
          <a:xfrm>
            <a:off x="605601" y="1250066"/>
            <a:ext cx="10517670" cy="5067781"/>
          </a:xfrm>
        </p:spPr>
        <p:txBody>
          <a:bodyPr>
            <a:normAutofit lnSpcReduction="10000"/>
          </a:bodyPr>
          <a:lstStyle/>
          <a:p>
            <a:r>
              <a:rPr lang="en-US" dirty="0"/>
              <a:t>In 2009, a report estimated that </a:t>
            </a:r>
            <a:r>
              <a:rPr lang="en-US" dirty="0">
                <a:solidFill>
                  <a:schemeClr val="accent1"/>
                </a:solidFill>
              </a:rPr>
              <a:t>80%</a:t>
            </a:r>
            <a:r>
              <a:rPr lang="en-US" dirty="0"/>
              <a:t> of military sexual assault survivors do not report crimes perpetrated against them. Why not?</a:t>
            </a:r>
          </a:p>
          <a:p>
            <a:r>
              <a:rPr lang="en-US" dirty="0"/>
              <a:t>Fear of betraying colleagues in tight-knit units living in close quarters</a:t>
            </a:r>
          </a:p>
          <a:p>
            <a:r>
              <a:rPr lang="en-US" dirty="0"/>
              <a:t>Threats of retaliatory violence made by perpetrators </a:t>
            </a:r>
          </a:p>
          <a:p>
            <a:r>
              <a:rPr lang="en-US" dirty="0"/>
              <a:t>Pvt. Jessica Bleckley (17), one of the Aberdeen Proving Ground victims, said that the drill sergeant who demanded she have sex with him warned her </a:t>
            </a:r>
            <a:r>
              <a:rPr lang="en-US" dirty="0">
                <a:solidFill>
                  <a:schemeClr val="accent1"/>
                </a:solidFill>
              </a:rPr>
              <a:t>“if I told anybody… he would cut my throat, that he knew ways of killing people where no one would find out who did it”</a:t>
            </a:r>
            <a:r>
              <a:rPr lang="en-US" dirty="0"/>
              <a:t> (quoted in </a:t>
            </a:r>
            <a:r>
              <a:rPr lang="en-US" i="1" dirty="0"/>
              <a:t>Newsweek</a:t>
            </a:r>
            <a:r>
              <a:rPr lang="en-US" dirty="0"/>
              <a:t>, 25 Nov. 1996)</a:t>
            </a:r>
          </a:p>
          <a:p>
            <a:r>
              <a:rPr lang="en-US" dirty="0"/>
              <a:t>The risk of being accused of homosexuality– especially during the era of DADT-- a potentially career ending claim, feared by women and men alike</a:t>
            </a:r>
          </a:p>
          <a:p>
            <a:r>
              <a:rPr lang="en-US" dirty="0"/>
              <a:t>Married victims of sexual violence fear being court-martialed for adultery</a:t>
            </a:r>
          </a:p>
          <a:p>
            <a:r>
              <a:rPr lang="en-US" dirty="0"/>
              <a:t>Victims may be discharged on mental health grounds</a:t>
            </a:r>
          </a:p>
          <a:p>
            <a:r>
              <a:rPr lang="en-US" dirty="0"/>
              <a:t>How to report up the chain of command if your commanding officer is the perpetrator?</a:t>
            </a:r>
          </a:p>
        </p:txBody>
      </p:sp>
    </p:spTree>
    <p:extLst>
      <p:ext uri="{BB962C8B-B14F-4D97-AF65-F5344CB8AC3E}">
        <p14:creationId xmlns:p14="http://schemas.microsoft.com/office/powerpoint/2010/main" val="1366075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CE95C-3DCB-3547-92A3-752B57BFF1AB}"/>
              </a:ext>
            </a:extLst>
          </p:cNvPr>
          <p:cNvSpPr>
            <a:spLocks noGrp="1"/>
          </p:cNvSpPr>
          <p:nvPr>
            <p:ph type="title"/>
          </p:nvPr>
        </p:nvSpPr>
        <p:spPr>
          <a:xfrm>
            <a:off x="439839" y="262606"/>
            <a:ext cx="9404723" cy="1400530"/>
          </a:xfrm>
        </p:spPr>
        <p:txBody>
          <a:bodyPr/>
          <a:lstStyle/>
          <a:p>
            <a:r>
              <a:rPr lang="en-US" dirty="0"/>
              <a:t>Courts-martial</a:t>
            </a:r>
          </a:p>
        </p:txBody>
      </p:sp>
      <p:pic>
        <p:nvPicPr>
          <p:cNvPr id="3" name="Picture 2">
            <a:extLst>
              <a:ext uri="{FF2B5EF4-FFF2-40B4-BE49-F238E27FC236}">
                <a16:creationId xmlns:a16="http://schemas.microsoft.com/office/drawing/2014/main" id="{90ECED64-465F-1841-BC01-267EEA4771B4}"/>
              </a:ext>
            </a:extLst>
          </p:cNvPr>
          <p:cNvPicPr>
            <a:picLocks noChangeAspect="1"/>
          </p:cNvPicPr>
          <p:nvPr/>
        </p:nvPicPr>
        <p:blipFill>
          <a:blip r:embed="rId2"/>
          <a:stretch>
            <a:fillRect/>
          </a:stretch>
        </p:blipFill>
        <p:spPr>
          <a:xfrm>
            <a:off x="7199453" y="1663136"/>
            <a:ext cx="4105958" cy="3557045"/>
          </a:xfrm>
          <a:prstGeom prst="rect">
            <a:avLst/>
          </a:prstGeom>
        </p:spPr>
      </p:pic>
      <p:sp>
        <p:nvSpPr>
          <p:cNvPr id="4" name="TextBox 3">
            <a:extLst>
              <a:ext uri="{FF2B5EF4-FFF2-40B4-BE49-F238E27FC236}">
                <a16:creationId xmlns:a16="http://schemas.microsoft.com/office/drawing/2014/main" id="{8456D360-68E3-904E-BB7C-2935CA45E78C}"/>
              </a:ext>
            </a:extLst>
          </p:cNvPr>
          <p:cNvSpPr txBox="1"/>
          <p:nvPr/>
        </p:nvSpPr>
        <p:spPr>
          <a:xfrm>
            <a:off x="439839" y="962871"/>
            <a:ext cx="12431094" cy="6340197"/>
          </a:xfrm>
          <a:prstGeom prst="rect">
            <a:avLst/>
          </a:prstGeom>
          <a:noFill/>
        </p:spPr>
        <p:txBody>
          <a:bodyPr wrap="square" rtlCol="0">
            <a:spAutoFit/>
          </a:bodyPr>
          <a:lstStyle/>
          <a:p>
            <a:r>
              <a:rPr lang="en-US" dirty="0"/>
              <a:t>The US military tries service personnel in three different</a:t>
            </a:r>
          </a:p>
          <a:p>
            <a:r>
              <a:rPr lang="en-US" dirty="0"/>
              <a:t>types of courts-martial, depending on the severity of the</a:t>
            </a:r>
          </a:p>
          <a:p>
            <a:r>
              <a:rPr lang="en-US" dirty="0"/>
              <a:t>charges: </a:t>
            </a:r>
            <a:r>
              <a:rPr lang="en-GB" dirty="0"/>
              <a:t>summary, special, and general</a:t>
            </a:r>
            <a:r>
              <a:rPr lang="en-US" dirty="0"/>
              <a:t>. </a:t>
            </a:r>
          </a:p>
          <a:p>
            <a:endParaRPr lang="en-US" dirty="0"/>
          </a:p>
          <a:p>
            <a:r>
              <a:rPr lang="en-GB" dirty="0"/>
              <a:t>A general court-martial– for serious offenses, including</a:t>
            </a:r>
          </a:p>
          <a:p>
            <a:r>
              <a:rPr lang="en-GB" dirty="0"/>
              <a:t>sexual assault—consists of not less than five </a:t>
            </a:r>
          </a:p>
          <a:p>
            <a:r>
              <a:rPr lang="en-GB" dirty="0"/>
              <a:t>members and a military judge. An accused </a:t>
            </a:r>
          </a:p>
          <a:p>
            <a:r>
              <a:rPr lang="en-GB" dirty="0"/>
              <a:t>may be tried by military judge alone upon request.</a:t>
            </a:r>
          </a:p>
          <a:p>
            <a:endParaRPr lang="en-GB" dirty="0"/>
          </a:p>
          <a:p>
            <a:r>
              <a:rPr lang="en-GB" dirty="0"/>
              <a:t>Since 2013, sexual assault victims may be represented by </a:t>
            </a:r>
          </a:p>
          <a:p>
            <a:r>
              <a:rPr lang="en-GB" dirty="0"/>
              <a:t>a “</a:t>
            </a:r>
            <a:r>
              <a:rPr lang="en-GB" dirty="0">
                <a:solidFill>
                  <a:schemeClr val="accent1"/>
                </a:solidFill>
              </a:rPr>
              <a:t>Special Victim’s Counsel.”</a:t>
            </a:r>
          </a:p>
          <a:p>
            <a:endParaRPr lang="en-GB" dirty="0"/>
          </a:p>
          <a:p>
            <a:r>
              <a:rPr lang="en-GB" dirty="0">
                <a:solidFill>
                  <a:schemeClr val="accent1"/>
                </a:solidFill>
              </a:rPr>
              <a:t>Military Rule of Evidence 412 </a:t>
            </a:r>
            <a:r>
              <a:rPr lang="en-GB" dirty="0"/>
              <a:t>prohibits either side from </a:t>
            </a:r>
          </a:p>
          <a:p>
            <a:r>
              <a:rPr lang="en-GB" dirty="0"/>
              <a:t>presenting evidence of a victim's past sexual behaviour </a:t>
            </a:r>
          </a:p>
          <a:p>
            <a:r>
              <a:rPr lang="en-GB" dirty="0"/>
              <a:t>and “sexual predisposition.”</a:t>
            </a:r>
          </a:p>
          <a:p>
            <a:endParaRPr lang="en-GB" dirty="0"/>
          </a:p>
          <a:p>
            <a:r>
              <a:rPr lang="en-GB" dirty="0"/>
              <a:t>A general court-martial may adjudge any punishment not prohibited by the UCMJ, including death.</a:t>
            </a:r>
          </a:p>
          <a:p>
            <a:r>
              <a:rPr lang="en-GB" dirty="0">
                <a:hlinkClick r:id="rId3"/>
              </a:rPr>
              <a:t>https://www.military.com/benefits/military-legal-matters/courts-martial-explained.html</a:t>
            </a:r>
            <a:endParaRPr lang="en-GB" dirty="0"/>
          </a:p>
          <a:p>
            <a:endParaRPr lang="en-GB" dirty="0"/>
          </a:p>
          <a:p>
            <a:r>
              <a:rPr lang="en-GB" dirty="0"/>
              <a:t>Read about how the USAF handles sexual assault cases by court martial:</a:t>
            </a:r>
          </a:p>
          <a:p>
            <a:r>
              <a:rPr lang="en-GB" sz="1400" dirty="0">
                <a:hlinkClick r:id="rId4"/>
              </a:rPr>
              <a:t>https://www.af.mil/News/Commentaries/Display/Article/586763/general-courts-martial-for-sexual-assault-how-do-they-work/</a:t>
            </a:r>
            <a:endParaRPr lang="en-US" sz="1400" dirty="0"/>
          </a:p>
          <a:p>
            <a:endParaRPr lang="en-US" sz="1400" dirty="0"/>
          </a:p>
          <a:p>
            <a:endParaRPr lang="en-US" dirty="0"/>
          </a:p>
        </p:txBody>
      </p:sp>
    </p:spTree>
    <p:extLst>
      <p:ext uri="{BB962C8B-B14F-4D97-AF65-F5344CB8AC3E}">
        <p14:creationId xmlns:p14="http://schemas.microsoft.com/office/powerpoint/2010/main" val="3166240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329A6-675B-9447-86ED-13C6DA017C30}"/>
              </a:ext>
            </a:extLst>
          </p:cNvPr>
          <p:cNvSpPr>
            <a:spLocks noGrp="1"/>
          </p:cNvSpPr>
          <p:nvPr>
            <p:ph type="title"/>
          </p:nvPr>
        </p:nvSpPr>
        <p:spPr/>
        <p:txBody>
          <a:bodyPr/>
          <a:lstStyle/>
          <a:p>
            <a:r>
              <a:rPr lang="en-US" sz="3200" dirty="0"/>
              <a:t>The civil justice system: The </a:t>
            </a:r>
            <a:r>
              <a:rPr lang="en-US" sz="3200" dirty="0" err="1"/>
              <a:t>Feres</a:t>
            </a:r>
            <a:r>
              <a:rPr lang="en-US" sz="3200" dirty="0"/>
              <a:t> Doctrine</a:t>
            </a:r>
          </a:p>
        </p:txBody>
      </p:sp>
      <p:sp>
        <p:nvSpPr>
          <p:cNvPr id="3" name="Rectangle 2">
            <a:extLst>
              <a:ext uri="{FF2B5EF4-FFF2-40B4-BE49-F238E27FC236}">
                <a16:creationId xmlns:a16="http://schemas.microsoft.com/office/drawing/2014/main" id="{A81A8F33-6980-FA4B-BAFF-AE7A61C77E58}"/>
              </a:ext>
            </a:extLst>
          </p:cNvPr>
          <p:cNvSpPr/>
          <p:nvPr/>
        </p:nvSpPr>
        <p:spPr>
          <a:xfrm>
            <a:off x="727134" y="2154189"/>
            <a:ext cx="6096000" cy="4154984"/>
          </a:xfrm>
          <a:prstGeom prst="rect">
            <a:avLst/>
          </a:prstGeom>
        </p:spPr>
        <p:txBody>
          <a:bodyPr>
            <a:spAutoFit/>
          </a:bodyPr>
          <a:lstStyle/>
          <a:p>
            <a:r>
              <a:rPr lang="en-GB" sz="2400" dirty="0">
                <a:latin typeface="Karma"/>
              </a:rPr>
              <a:t>The </a:t>
            </a:r>
            <a:r>
              <a:rPr lang="en-GB" sz="2400" dirty="0" err="1">
                <a:latin typeface="Karma"/>
              </a:rPr>
              <a:t>Feres</a:t>
            </a:r>
            <a:r>
              <a:rPr lang="en-GB" sz="2400" dirty="0">
                <a:latin typeface="Karma"/>
              </a:rPr>
              <a:t> doctrine, established in 1950, prevents servicemembers for suing based on any injuries that “</a:t>
            </a:r>
            <a:r>
              <a:rPr lang="en-GB" sz="2400" dirty="0">
                <a:latin typeface="Karma"/>
                <a:hlinkClick r:id="rId2">
                  <a:extLst>
                    <a:ext uri="{A12FA001-AC4F-418D-AE19-62706E023703}">
                      <ahyp:hlinkClr xmlns:ahyp="http://schemas.microsoft.com/office/drawing/2018/hyperlinkcolor" val="tx"/>
                    </a:ext>
                  </a:extLst>
                </a:hlinkClick>
              </a:rPr>
              <a:t>arise out of or are in the course of activity incident to service</a:t>
            </a:r>
            <a:r>
              <a:rPr lang="en-GB" sz="2400" dirty="0">
                <a:latin typeface="Karma"/>
              </a:rPr>
              <a:t>.” </a:t>
            </a:r>
          </a:p>
          <a:p>
            <a:endParaRPr lang="en-GB" sz="2400" dirty="0">
              <a:latin typeface="Karma"/>
            </a:endParaRPr>
          </a:p>
          <a:p>
            <a:r>
              <a:rPr lang="en-GB" sz="2400" dirty="0">
                <a:latin typeface="Karma"/>
              </a:rPr>
              <a:t>The </a:t>
            </a:r>
            <a:r>
              <a:rPr lang="en-GB" sz="2400" dirty="0" err="1">
                <a:latin typeface="Karma"/>
              </a:rPr>
              <a:t>Feres</a:t>
            </a:r>
            <a:r>
              <a:rPr lang="en-GB" sz="2400" dirty="0">
                <a:latin typeface="Karma"/>
              </a:rPr>
              <a:t> doctrine’s domain has stretched to prevent just about anyone from suing the military, including victims of rape.</a:t>
            </a:r>
          </a:p>
          <a:p>
            <a:endParaRPr lang="en-GB" sz="2400" dirty="0">
              <a:latin typeface="Karma"/>
            </a:endParaRPr>
          </a:p>
          <a:p>
            <a:r>
              <a:rPr lang="en-GB" sz="2400" dirty="0">
                <a:latin typeface="Karma"/>
              </a:rPr>
              <a:t>Servicemembers have been effectively blocked from civil courts.</a:t>
            </a:r>
            <a:endParaRPr lang="en-US" sz="2400" dirty="0"/>
          </a:p>
        </p:txBody>
      </p:sp>
      <p:sp>
        <p:nvSpPr>
          <p:cNvPr id="4" name="TextBox 3">
            <a:extLst>
              <a:ext uri="{FF2B5EF4-FFF2-40B4-BE49-F238E27FC236}">
                <a16:creationId xmlns:a16="http://schemas.microsoft.com/office/drawing/2014/main" id="{E912536D-6C7E-5743-BF81-789BBE09DE91}"/>
              </a:ext>
            </a:extLst>
          </p:cNvPr>
          <p:cNvSpPr txBox="1"/>
          <p:nvPr/>
        </p:nvSpPr>
        <p:spPr>
          <a:xfrm>
            <a:off x="646111" y="1127480"/>
            <a:ext cx="9828332" cy="830997"/>
          </a:xfrm>
          <a:prstGeom prst="rect">
            <a:avLst/>
          </a:prstGeom>
          <a:noFill/>
        </p:spPr>
        <p:txBody>
          <a:bodyPr wrap="none" rtlCol="0">
            <a:spAutoFit/>
          </a:bodyPr>
          <a:lstStyle/>
          <a:p>
            <a:r>
              <a:rPr lang="en-US" sz="2400" dirty="0">
                <a:solidFill>
                  <a:schemeClr val="accent1"/>
                </a:solidFill>
              </a:rPr>
              <a:t>Q: Why don’t victims of sexual assault who are military personnel </a:t>
            </a:r>
          </a:p>
          <a:p>
            <a:r>
              <a:rPr lang="en-US" sz="2400" dirty="0">
                <a:solidFill>
                  <a:schemeClr val="accent1"/>
                </a:solidFill>
              </a:rPr>
              <a:t>or veterans use the regular US judicial system to seek redress?</a:t>
            </a:r>
          </a:p>
        </p:txBody>
      </p:sp>
      <p:sp>
        <p:nvSpPr>
          <p:cNvPr id="5" name="TextBox 4">
            <a:extLst>
              <a:ext uri="{FF2B5EF4-FFF2-40B4-BE49-F238E27FC236}">
                <a16:creationId xmlns:a16="http://schemas.microsoft.com/office/drawing/2014/main" id="{C0D3218A-CF64-264D-B5FE-D36278E62B80}"/>
              </a:ext>
            </a:extLst>
          </p:cNvPr>
          <p:cNvSpPr txBox="1"/>
          <p:nvPr/>
        </p:nvSpPr>
        <p:spPr>
          <a:xfrm>
            <a:off x="7112502" y="3026778"/>
            <a:ext cx="4658952" cy="2031325"/>
          </a:xfrm>
          <a:prstGeom prst="rect">
            <a:avLst/>
          </a:prstGeom>
          <a:noFill/>
        </p:spPr>
        <p:txBody>
          <a:bodyPr wrap="square" rtlCol="0">
            <a:spAutoFit/>
          </a:bodyPr>
          <a:lstStyle/>
          <a:p>
            <a:r>
              <a:rPr lang="en-GB" dirty="0">
                <a:solidFill>
                  <a:schemeClr val="bg2">
                    <a:lumMod val="20000"/>
                    <a:lumOff val="80000"/>
                  </a:schemeClr>
                </a:solidFill>
              </a:rPr>
              <a:t>The doctrine comes from the U.S. Supreme Court case </a:t>
            </a:r>
            <a:r>
              <a:rPr lang="en-GB" i="1" dirty="0" err="1">
                <a:solidFill>
                  <a:schemeClr val="bg2">
                    <a:lumMod val="20000"/>
                    <a:lumOff val="80000"/>
                  </a:schemeClr>
                </a:solidFill>
              </a:rPr>
              <a:t>Feres</a:t>
            </a:r>
            <a:r>
              <a:rPr lang="en-GB" i="1" dirty="0">
                <a:solidFill>
                  <a:schemeClr val="bg2">
                    <a:lumMod val="20000"/>
                    <a:lumOff val="80000"/>
                  </a:schemeClr>
                </a:solidFill>
              </a:rPr>
              <a:t> v. United States</a:t>
            </a:r>
            <a:r>
              <a:rPr lang="en-GB" dirty="0">
                <a:solidFill>
                  <a:schemeClr val="bg2">
                    <a:lumMod val="20000"/>
                    <a:lumOff val="80000"/>
                  </a:schemeClr>
                </a:solidFill>
              </a:rPr>
              <a:t>, in which servicemen who picked up highly radioactive weapons fragments from a crashed airplane were not permitted to recover damages from </a:t>
            </a:r>
          </a:p>
          <a:p>
            <a:r>
              <a:rPr lang="en-GB" dirty="0">
                <a:solidFill>
                  <a:schemeClr val="bg2">
                    <a:lumMod val="20000"/>
                    <a:lumOff val="80000"/>
                  </a:schemeClr>
                </a:solidFill>
              </a:rPr>
              <a:t>the government.</a:t>
            </a:r>
            <a:endParaRPr lang="en-US" dirty="0">
              <a:solidFill>
                <a:schemeClr val="bg2">
                  <a:lumMod val="20000"/>
                  <a:lumOff val="80000"/>
                </a:schemeClr>
              </a:solidFill>
            </a:endParaRPr>
          </a:p>
        </p:txBody>
      </p:sp>
    </p:spTree>
    <p:extLst>
      <p:ext uri="{BB962C8B-B14F-4D97-AF65-F5344CB8AC3E}">
        <p14:creationId xmlns:p14="http://schemas.microsoft.com/office/powerpoint/2010/main" val="3307234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6F33C-35AC-9B4D-A643-4401ADA94E3C}"/>
              </a:ext>
            </a:extLst>
          </p:cNvPr>
          <p:cNvSpPr>
            <a:spLocks noGrp="1"/>
          </p:cNvSpPr>
          <p:nvPr>
            <p:ph type="title"/>
          </p:nvPr>
        </p:nvSpPr>
        <p:spPr/>
        <p:txBody>
          <a:bodyPr/>
          <a:lstStyle/>
          <a:p>
            <a:r>
              <a:rPr lang="en-US" dirty="0"/>
              <a:t>Institutional Reform?</a:t>
            </a:r>
          </a:p>
        </p:txBody>
      </p:sp>
      <p:sp>
        <p:nvSpPr>
          <p:cNvPr id="3" name="Text Placeholder 2">
            <a:extLst>
              <a:ext uri="{FF2B5EF4-FFF2-40B4-BE49-F238E27FC236}">
                <a16:creationId xmlns:a16="http://schemas.microsoft.com/office/drawing/2014/main" id="{BE3BE671-32A7-544A-B23C-97E17EB4378C}"/>
              </a:ext>
            </a:extLst>
          </p:cNvPr>
          <p:cNvSpPr>
            <a:spLocks noGrp="1"/>
          </p:cNvSpPr>
          <p:nvPr>
            <p:ph type="body" idx="1"/>
          </p:nvPr>
        </p:nvSpPr>
        <p:spPr/>
        <p:txBody>
          <a:bodyPr/>
          <a:lstStyle/>
          <a:p>
            <a:r>
              <a:rPr lang="en-US" dirty="0"/>
              <a:t>Can military culture be changed?</a:t>
            </a:r>
          </a:p>
        </p:txBody>
      </p:sp>
      <p:pic>
        <p:nvPicPr>
          <p:cNvPr id="4" name="Picture 3">
            <a:extLst>
              <a:ext uri="{FF2B5EF4-FFF2-40B4-BE49-F238E27FC236}">
                <a16:creationId xmlns:a16="http://schemas.microsoft.com/office/drawing/2014/main" id="{76FBF605-6BB1-FC40-9C78-117F8064B52D}"/>
              </a:ext>
            </a:extLst>
          </p:cNvPr>
          <p:cNvPicPr>
            <a:picLocks noChangeAspect="1"/>
          </p:cNvPicPr>
          <p:nvPr/>
        </p:nvPicPr>
        <p:blipFill>
          <a:blip r:embed="rId2"/>
          <a:stretch>
            <a:fillRect/>
          </a:stretch>
        </p:blipFill>
        <p:spPr>
          <a:xfrm>
            <a:off x="7315201" y="2176952"/>
            <a:ext cx="4051138" cy="4051138"/>
          </a:xfrm>
          <a:prstGeom prst="rect">
            <a:avLst/>
          </a:prstGeom>
        </p:spPr>
      </p:pic>
    </p:spTree>
    <p:extLst>
      <p:ext uri="{BB962C8B-B14F-4D97-AF65-F5344CB8AC3E}">
        <p14:creationId xmlns:p14="http://schemas.microsoft.com/office/powerpoint/2010/main" val="3432427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F5F5D-E774-8443-AC54-05521B2288C4}"/>
              </a:ext>
            </a:extLst>
          </p:cNvPr>
          <p:cNvSpPr>
            <a:spLocks noGrp="1"/>
          </p:cNvSpPr>
          <p:nvPr>
            <p:ph type="title"/>
          </p:nvPr>
        </p:nvSpPr>
        <p:spPr>
          <a:xfrm>
            <a:off x="416688" y="173145"/>
            <a:ext cx="10116274" cy="1400530"/>
          </a:xfrm>
        </p:spPr>
        <p:txBody>
          <a:bodyPr/>
          <a:lstStyle/>
          <a:p>
            <a:r>
              <a:rPr lang="en-US" sz="3200" dirty="0"/>
              <a:t>What has the military done to address </a:t>
            </a:r>
            <a:br>
              <a:rPr lang="en-US" sz="3200" dirty="0"/>
            </a:br>
            <a:r>
              <a:rPr lang="en-US" sz="3200" dirty="0"/>
              <a:t>sexual violence?</a:t>
            </a:r>
          </a:p>
        </p:txBody>
      </p:sp>
      <p:sp>
        <p:nvSpPr>
          <p:cNvPr id="5" name="Content Placeholder 4">
            <a:extLst>
              <a:ext uri="{FF2B5EF4-FFF2-40B4-BE49-F238E27FC236}">
                <a16:creationId xmlns:a16="http://schemas.microsoft.com/office/drawing/2014/main" id="{9AF11070-4396-E748-8B45-4F6108274B39}"/>
              </a:ext>
            </a:extLst>
          </p:cNvPr>
          <p:cNvSpPr>
            <a:spLocks noGrp="1"/>
          </p:cNvSpPr>
          <p:nvPr>
            <p:ph idx="1"/>
          </p:nvPr>
        </p:nvSpPr>
        <p:spPr>
          <a:xfrm>
            <a:off x="219919" y="1435261"/>
            <a:ext cx="8611565" cy="5324354"/>
          </a:xfrm>
        </p:spPr>
        <p:txBody>
          <a:bodyPr>
            <a:normAutofit fontScale="92500" lnSpcReduction="20000"/>
          </a:bodyPr>
          <a:lstStyle/>
          <a:p>
            <a:r>
              <a:rPr lang="en-US" dirty="0"/>
              <a:t>2005: </a:t>
            </a:r>
            <a:r>
              <a:rPr lang="en-US" dirty="0">
                <a:solidFill>
                  <a:schemeClr val="accent1"/>
                </a:solidFill>
              </a:rPr>
              <a:t>Defense Task Force </a:t>
            </a:r>
            <a:r>
              <a:rPr lang="en-US" dirty="0"/>
              <a:t>established</a:t>
            </a:r>
          </a:p>
          <a:p>
            <a:r>
              <a:rPr lang="en-GB" b="1" dirty="0">
                <a:solidFill>
                  <a:schemeClr val="accent1"/>
                </a:solidFill>
              </a:rPr>
              <a:t>DoD Sexual Assault Prevention and Response Office </a:t>
            </a:r>
            <a:r>
              <a:rPr lang="en-GB" dirty="0">
                <a:hlinkClick r:id="rId2"/>
              </a:rPr>
              <a:t>https://www.sapr.mil</a:t>
            </a:r>
            <a:endParaRPr lang="en-GB" dirty="0"/>
          </a:p>
          <a:p>
            <a:r>
              <a:rPr lang="en-GB" dirty="0"/>
              <a:t>Clearer and more robust definitions of sexual assault</a:t>
            </a:r>
          </a:p>
          <a:p>
            <a:r>
              <a:rPr lang="en-GB" dirty="0"/>
              <a:t>Improved reporting procedures; mandatory training</a:t>
            </a:r>
          </a:p>
          <a:p>
            <a:r>
              <a:rPr lang="en-GB" dirty="0"/>
              <a:t>Preventive measures, including outlawing hazing rituals, “</a:t>
            </a:r>
            <a:r>
              <a:rPr lang="en-GB" dirty="0" err="1"/>
              <a:t>Jodies</a:t>
            </a:r>
            <a:r>
              <a:rPr lang="en-GB" dirty="0"/>
              <a:t>” </a:t>
            </a:r>
          </a:p>
          <a:p>
            <a:r>
              <a:rPr lang="en-GB" dirty="0"/>
              <a:t>Appointment of SAPR officers</a:t>
            </a:r>
          </a:p>
          <a:p>
            <a:r>
              <a:rPr lang="en-GB" dirty="0"/>
              <a:t>Better support for survivors, including allowing the latter a right NOT to initiate a formal complaint; recognition of the relationship between sexual assault and PTSD; provision of appropriate professional treatment</a:t>
            </a:r>
          </a:p>
          <a:p>
            <a:r>
              <a:rPr lang="en-GB" dirty="0"/>
              <a:t>2016: DOD announces more support to </a:t>
            </a:r>
            <a:r>
              <a:rPr lang="en-GB" dirty="0">
                <a:solidFill>
                  <a:schemeClr val="accent1"/>
                </a:solidFill>
              </a:rPr>
              <a:t>male</a:t>
            </a:r>
            <a:r>
              <a:rPr lang="en-GB" dirty="0"/>
              <a:t> victims of sexual assault</a:t>
            </a:r>
          </a:p>
          <a:p>
            <a:r>
              <a:rPr lang="en-GB" dirty="0">
                <a:hlinkClick r:id="rId3"/>
              </a:rPr>
              <a:t>https://www.defense.gov/Explore/News/Article/Article/1030795/dod-unveils-plan-to-broaden-sexual-assault-support-to-men/</a:t>
            </a:r>
            <a:endParaRPr lang="en-GB" dirty="0"/>
          </a:p>
          <a:p>
            <a:r>
              <a:rPr lang="en-US" dirty="0"/>
              <a:t>USAFA: </a:t>
            </a:r>
            <a:r>
              <a:rPr lang="en-US" dirty="0">
                <a:hlinkClick r:id="rId4"/>
              </a:rPr>
              <a:t>https://www.usafa.edu/cadet-life/cadet-support-services/sexual-assault-response/</a:t>
            </a:r>
            <a:endParaRPr lang="en-US" dirty="0"/>
          </a:p>
          <a:p>
            <a:endParaRPr lang="en-US" dirty="0"/>
          </a:p>
        </p:txBody>
      </p:sp>
      <p:pic>
        <p:nvPicPr>
          <p:cNvPr id="7" name="Picture 6">
            <a:extLst>
              <a:ext uri="{FF2B5EF4-FFF2-40B4-BE49-F238E27FC236}">
                <a16:creationId xmlns:a16="http://schemas.microsoft.com/office/drawing/2014/main" id="{1DB03BB9-7B45-3145-BD6F-4160DA5D6764}"/>
              </a:ext>
            </a:extLst>
          </p:cNvPr>
          <p:cNvPicPr>
            <a:picLocks noChangeAspect="1"/>
          </p:cNvPicPr>
          <p:nvPr/>
        </p:nvPicPr>
        <p:blipFill>
          <a:blip r:embed="rId5"/>
          <a:stretch>
            <a:fillRect/>
          </a:stretch>
        </p:blipFill>
        <p:spPr>
          <a:xfrm>
            <a:off x="9010891" y="1849701"/>
            <a:ext cx="3044141" cy="4819890"/>
          </a:xfrm>
          <a:prstGeom prst="rect">
            <a:avLst/>
          </a:prstGeom>
        </p:spPr>
      </p:pic>
    </p:spTree>
    <p:extLst>
      <p:ext uri="{BB962C8B-B14F-4D97-AF65-F5344CB8AC3E}">
        <p14:creationId xmlns:p14="http://schemas.microsoft.com/office/powerpoint/2010/main" val="3218906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799754-417E-7B43-B240-92F4BBBA5242}"/>
              </a:ext>
            </a:extLst>
          </p:cNvPr>
          <p:cNvSpPr/>
          <p:nvPr/>
        </p:nvSpPr>
        <p:spPr>
          <a:xfrm>
            <a:off x="2632761" y="5732892"/>
            <a:ext cx="5838458" cy="646331"/>
          </a:xfrm>
          <a:prstGeom prst="rect">
            <a:avLst/>
          </a:prstGeom>
        </p:spPr>
        <p:txBody>
          <a:bodyPr wrap="none">
            <a:spAutoFit/>
          </a:bodyPr>
          <a:lstStyle/>
          <a:p>
            <a:r>
              <a:rPr lang="en-US" dirty="0">
                <a:hlinkClick r:id="rId2"/>
              </a:rPr>
              <a:t>https://www.youtube.com/watch?v=3fBaFQk6aE0</a:t>
            </a:r>
            <a:endParaRPr lang="en-US" dirty="0"/>
          </a:p>
          <a:p>
            <a:endParaRPr lang="en-US" dirty="0"/>
          </a:p>
        </p:txBody>
      </p:sp>
      <p:pic>
        <p:nvPicPr>
          <p:cNvPr id="5" name="Picture 4">
            <a:extLst>
              <a:ext uri="{FF2B5EF4-FFF2-40B4-BE49-F238E27FC236}">
                <a16:creationId xmlns:a16="http://schemas.microsoft.com/office/drawing/2014/main" id="{9FBF27B4-4EA2-F745-AECD-7A0E298DEFE1}"/>
              </a:ext>
            </a:extLst>
          </p:cNvPr>
          <p:cNvPicPr>
            <a:picLocks noChangeAspect="1"/>
          </p:cNvPicPr>
          <p:nvPr/>
        </p:nvPicPr>
        <p:blipFill>
          <a:blip r:embed="rId3"/>
          <a:stretch>
            <a:fillRect/>
          </a:stretch>
        </p:blipFill>
        <p:spPr>
          <a:xfrm>
            <a:off x="1643605" y="269343"/>
            <a:ext cx="7986531" cy="5319030"/>
          </a:xfrm>
          <a:prstGeom prst="rect">
            <a:avLst/>
          </a:prstGeom>
        </p:spPr>
      </p:pic>
      <p:sp>
        <p:nvSpPr>
          <p:cNvPr id="6" name="TextBox 5">
            <a:extLst>
              <a:ext uri="{FF2B5EF4-FFF2-40B4-BE49-F238E27FC236}">
                <a16:creationId xmlns:a16="http://schemas.microsoft.com/office/drawing/2014/main" id="{CB29D42E-B3B6-FC40-A74A-108DB08D457B}"/>
              </a:ext>
            </a:extLst>
          </p:cNvPr>
          <p:cNvSpPr txBox="1"/>
          <p:nvPr/>
        </p:nvSpPr>
        <p:spPr>
          <a:xfrm>
            <a:off x="1342663" y="6154410"/>
            <a:ext cx="9530173" cy="646331"/>
          </a:xfrm>
          <a:prstGeom prst="rect">
            <a:avLst/>
          </a:prstGeom>
          <a:noFill/>
        </p:spPr>
        <p:txBody>
          <a:bodyPr wrap="none" rtlCol="0">
            <a:spAutoFit/>
          </a:bodyPr>
          <a:lstStyle/>
          <a:p>
            <a:r>
              <a:rPr lang="en-US" dirty="0"/>
              <a:t>Read more about the film: </a:t>
            </a:r>
            <a:r>
              <a:rPr lang="en-US" dirty="0">
                <a:hlinkClick r:id="rId4"/>
              </a:rPr>
              <a:t>http://www.pbs.org/independentlens/films/invisible-war/</a:t>
            </a:r>
            <a:endParaRPr lang="en-US" dirty="0"/>
          </a:p>
          <a:p>
            <a:endParaRPr lang="en-US" dirty="0"/>
          </a:p>
        </p:txBody>
      </p:sp>
      <p:sp>
        <p:nvSpPr>
          <p:cNvPr id="7" name="TextBox 6">
            <a:extLst>
              <a:ext uri="{FF2B5EF4-FFF2-40B4-BE49-F238E27FC236}">
                <a16:creationId xmlns:a16="http://schemas.microsoft.com/office/drawing/2014/main" id="{13E9D508-2281-5345-BAF0-1FF6810E3FAF}"/>
              </a:ext>
            </a:extLst>
          </p:cNvPr>
          <p:cNvSpPr txBox="1"/>
          <p:nvPr/>
        </p:nvSpPr>
        <p:spPr>
          <a:xfrm>
            <a:off x="9954228" y="4687747"/>
            <a:ext cx="1678665" cy="646331"/>
          </a:xfrm>
          <a:prstGeom prst="rect">
            <a:avLst/>
          </a:prstGeom>
          <a:noFill/>
        </p:spPr>
        <p:txBody>
          <a:bodyPr wrap="none" rtlCol="0">
            <a:spAutoFit/>
          </a:bodyPr>
          <a:lstStyle/>
          <a:p>
            <a:r>
              <a:rPr lang="en-US" dirty="0"/>
              <a:t>Dir. Kirby Dick</a:t>
            </a:r>
          </a:p>
          <a:p>
            <a:r>
              <a:rPr lang="en-US" dirty="0"/>
              <a:t>2012</a:t>
            </a:r>
          </a:p>
        </p:txBody>
      </p:sp>
    </p:spTree>
    <p:extLst>
      <p:ext uri="{BB962C8B-B14F-4D97-AF65-F5344CB8AC3E}">
        <p14:creationId xmlns:p14="http://schemas.microsoft.com/office/powerpoint/2010/main" val="1172933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131-2CBF-5747-82E7-B6388DDF2D7A}"/>
              </a:ext>
            </a:extLst>
          </p:cNvPr>
          <p:cNvSpPr>
            <a:spLocks noGrp="1"/>
          </p:cNvSpPr>
          <p:nvPr>
            <p:ph type="title"/>
          </p:nvPr>
        </p:nvSpPr>
        <p:spPr/>
        <p:txBody>
          <a:bodyPr/>
          <a:lstStyle/>
          <a:p>
            <a:r>
              <a:rPr lang="en-US" dirty="0"/>
              <a:t>Recent revisions of the UCMJ</a:t>
            </a:r>
          </a:p>
        </p:txBody>
      </p:sp>
      <p:sp>
        <p:nvSpPr>
          <p:cNvPr id="3" name="Content Placeholder 2">
            <a:extLst>
              <a:ext uri="{FF2B5EF4-FFF2-40B4-BE49-F238E27FC236}">
                <a16:creationId xmlns:a16="http://schemas.microsoft.com/office/drawing/2014/main" id="{6A2786FE-929D-2340-80A3-AE7684A5E13D}"/>
              </a:ext>
            </a:extLst>
          </p:cNvPr>
          <p:cNvSpPr>
            <a:spLocks noGrp="1"/>
          </p:cNvSpPr>
          <p:nvPr>
            <p:ph idx="1"/>
          </p:nvPr>
        </p:nvSpPr>
        <p:spPr>
          <a:xfrm>
            <a:off x="646111" y="1342664"/>
            <a:ext cx="9250243" cy="4706066"/>
          </a:xfrm>
        </p:spPr>
        <p:txBody>
          <a:bodyPr>
            <a:normAutofit fontScale="92500" lnSpcReduction="10000"/>
          </a:bodyPr>
          <a:lstStyle/>
          <a:p>
            <a:r>
              <a:rPr lang="en-US" dirty="0"/>
              <a:t>2019: Changes to the UCMJ, including articles relating to adultery, sexual violence and intimate partner violence (expanded to include violence against former partners and non-spouses)</a:t>
            </a:r>
          </a:p>
          <a:p>
            <a:r>
              <a:rPr lang="en-US" dirty="0">
                <a:solidFill>
                  <a:schemeClr val="accent1"/>
                </a:solidFill>
              </a:rPr>
              <a:t>Adultery</a:t>
            </a:r>
            <a:r>
              <a:rPr lang="en-US" dirty="0"/>
              <a:t> now encompasses a wider array of sexual encounters, but excludes legally separated people from its definition</a:t>
            </a:r>
          </a:p>
          <a:p>
            <a:r>
              <a:rPr lang="en-US" dirty="0">
                <a:solidFill>
                  <a:schemeClr val="accent1"/>
                </a:solidFill>
              </a:rPr>
              <a:t>Cyberstalking</a:t>
            </a:r>
            <a:r>
              <a:rPr lang="en-US" dirty="0"/>
              <a:t> has been added as a crime</a:t>
            </a:r>
          </a:p>
          <a:p>
            <a:r>
              <a:rPr lang="en-GB" dirty="0">
                <a:solidFill>
                  <a:schemeClr val="accent1"/>
                </a:solidFill>
              </a:rPr>
              <a:t>Article 132, Retaliation</a:t>
            </a:r>
            <a:r>
              <a:rPr lang="en-GB" dirty="0"/>
              <a:t>. It is now illegal to misuse authority in an attempt to retaliate against a person for making a complaint or reporting a crime. This might include corrective training or withholding awards for no other reason than to punish whistle-blowing, for example. It is also illegal to discourage someone from making a complaint or reporting a crime. </a:t>
            </a:r>
            <a:endParaRPr lang="en-US" dirty="0"/>
          </a:p>
          <a:p>
            <a:endParaRPr lang="en-US" dirty="0"/>
          </a:p>
          <a:p>
            <a:r>
              <a:rPr lang="en-US" dirty="0"/>
              <a:t> </a:t>
            </a:r>
            <a:r>
              <a:rPr lang="en-US" dirty="0">
                <a:hlinkClick r:id="rId2"/>
              </a:rPr>
              <a:t>https://www.militarytimes.com/news/your-army/2019/01/15/heres-what-you-need-to-know-about-the-biggest-update-to-ucmj-in-decades/</a:t>
            </a:r>
            <a:endParaRPr lang="en-US" dirty="0"/>
          </a:p>
          <a:p>
            <a:endParaRPr lang="en-US" dirty="0"/>
          </a:p>
        </p:txBody>
      </p:sp>
    </p:spTree>
    <p:extLst>
      <p:ext uri="{BB962C8B-B14F-4D97-AF65-F5344CB8AC3E}">
        <p14:creationId xmlns:p14="http://schemas.microsoft.com/office/powerpoint/2010/main" val="406402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272B2-F0BC-434C-8DEC-038D026E3A32}"/>
              </a:ext>
            </a:extLst>
          </p:cNvPr>
          <p:cNvSpPr>
            <a:spLocks noGrp="1"/>
          </p:cNvSpPr>
          <p:nvPr>
            <p:ph type="title"/>
          </p:nvPr>
        </p:nvSpPr>
        <p:spPr>
          <a:xfrm>
            <a:off x="229002" y="296663"/>
            <a:ext cx="8845549" cy="983841"/>
          </a:xfrm>
        </p:spPr>
        <p:txBody>
          <a:bodyPr/>
          <a:lstStyle/>
          <a:p>
            <a:r>
              <a:rPr lang="en-US" dirty="0"/>
              <a:t>Activism for justice and change</a:t>
            </a:r>
          </a:p>
        </p:txBody>
      </p:sp>
      <p:sp>
        <p:nvSpPr>
          <p:cNvPr id="3" name="Rectangle 2">
            <a:extLst>
              <a:ext uri="{FF2B5EF4-FFF2-40B4-BE49-F238E27FC236}">
                <a16:creationId xmlns:a16="http://schemas.microsoft.com/office/drawing/2014/main" id="{860E1CDF-9ADA-DA4D-94E0-854C87E15699}"/>
              </a:ext>
            </a:extLst>
          </p:cNvPr>
          <p:cNvSpPr/>
          <p:nvPr/>
        </p:nvSpPr>
        <p:spPr>
          <a:xfrm>
            <a:off x="7967413" y="3742977"/>
            <a:ext cx="3711272" cy="646331"/>
          </a:xfrm>
          <a:prstGeom prst="rect">
            <a:avLst/>
          </a:prstGeom>
        </p:spPr>
        <p:txBody>
          <a:bodyPr wrap="none">
            <a:spAutoFit/>
          </a:bodyPr>
          <a:lstStyle/>
          <a:p>
            <a:r>
              <a:rPr lang="en-US" dirty="0">
                <a:hlinkClick r:id="rId2"/>
              </a:rPr>
              <a:t>https://www.servicewomen.org</a:t>
            </a:r>
            <a:endParaRPr lang="en-US" dirty="0"/>
          </a:p>
          <a:p>
            <a:endParaRPr lang="en-US" dirty="0"/>
          </a:p>
        </p:txBody>
      </p:sp>
      <p:sp>
        <p:nvSpPr>
          <p:cNvPr id="4" name="Rectangle 3">
            <a:extLst>
              <a:ext uri="{FF2B5EF4-FFF2-40B4-BE49-F238E27FC236}">
                <a16:creationId xmlns:a16="http://schemas.microsoft.com/office/drawing/2014/main" id="{44EF857C-C6EC-3549-AD71-C33F90634CC6}"/>
              </a:ext>
            </a:extLst>
          </p:cNvPr>
          <p:cNvSpPr/>
          <p:nvPr/>
        </p:nvSpPr>
        <p:spPr>
          <a:xfrm>
            <a:off x="321600" y="788583"/>
            <a:ext cx="7043929" cy="6771084"/>
          </a:xfrm>
          <a:prstGeom prst="rect">
            <a:avLst/>
          </a:prstGeom>
        </p:spPr>
        <p:txBody>
          <a:bodyPr wrap="square">
            <a:spAutoFit/>
          </a:bodyPr>
          <a:lstStyle/>
          <a:p>
            <a:pPr algn="ctr" fontAlgn="base"/>
            <a:endParaRPr lang="en-GB" dirty="0">
              <a:solidFill>
                <a:srgbClr val="FFFFFF"/>
              </a:solidFill>
              <a:latin typeface="Oswald"/>
            </a:endParaRPr>
          </a:p>
          <a:p>
            <a:pPr fontAlgn="base"/>
            <a:r>
              <a:rPr lang="en-GB" b="1" dirty="0">
                <a:solidFill>
                  <a:schemeClr val="accent1"/>
                </a:solidFill>
                <a:latin typeface="Muli"/>
              </a:rPr>
              <a:t>“The Service Women’s Action Network (SWAN) </a:t>
            </a:r>
            <a:r>
              <a:rPr lang="en-GB" dirty="0">
                <a:solidFill>
                  <a:srgbClr val="FFFFFF"/>
                </a:solidFill>
                <a:latin typeface="Muli"/>
              </a:rPr>
              <a:t>is the voice of women who have served or are currently serving in the military. We are a member-driven network dedicated to supporting, connecting and advocating for the individual and collective needs of service women”</a:t>
            </a:r>
          </a:p>
          <a:p>
            <a:pPr fontAlgn="base"/>
            <a:endParaRPr lang="en-GB" dirty="0">
              <a:solidFill>
                <a:srgbClr val="FFFFFF"/>
              </a:solidFill>
              <a:latin typeface="Muli"/>
            </a:endParaRPr>
          </a:p>
          <a:p>
            <a:pPr fontAlgn="base"/>
            <a:r>
              <a:rPr lang="en-GB" b="1" dirty="0">
                <a:solidFill>
                  <a:schemeClr val="accent1"/>
                </a:solidFill>
                <a:latin typeface="Muli"/>
              </a:rPr>
              <a:t>Protect our Defenders </a:t>
            </a:r>
            <a:r>
              <a:rPr lang="en-GB" dirty="0"/>
              <a:t>provides </a:t>
            </a:r>
            <a:r>
              <a:rPr lang="en-GB" b="1" dirty="0"/>
              <a:t>free legal and other assistance</a:t>
            </a:r>
            <a:r>
              <a:rPr lang="en-GB" dirty="0"/>
              <a:t> for military sexual assault survivors, including active-duty service members, veterans, and civilians.</a:t>
            </a:r>
            <a:endParaRPr lang="en-GB" b="1" dirty="0">
              <a:solidFill>
                <a:schemeClr val="accent1"/>
              </a:solidFill>
              <a:latin typeface="Muli"/>
            </a:endParaRPr>
          </a:p>
          <a:p>
            <a:pPr fontAlgn="base"/>
            <a:r>
              <a:rPr lang="en-GB" sz="1400" dirty="0">
                <a:hlinkClick r:id="rId3"/>
              </a:rPr>
              <a:t>https://www.protectourdefenders.com/</a:t>
            </a:r>
            <a:endParaRPr lang="en-GB" sz="1400" dirty="0"/>
          </a:p>
          <a:p>
            <a:pPr fontAlgn="base"/>
            <a:endParaRPr lang="en-GB" sz="1400" dirty="0"/>
          </a:p>
          <a:p>
            <a:pPr fontAlgn="base"/>
            <a:r>
              <a:rPr lang="en-GB" dirty="0">
                <a:solidFill>
                  <a:srgbClr val="FFFFFF"/>
                </a:solidFill>
                <a:latin typeface="Muli"/>
              </a:rPr>
              <a:t>For a critique of how little change the DOD has effected:</a:t>
            </a:r>
          </a:p>
          <a:p>
            <a:pPr fontAlgn="base"/>
            <a:r>
              <a:rPr lang="en-GB" sz="1400" dirty="0">
                <a:hlinkClick r:id="rId4"/>
              </a:rPr>
              <a:t>https://www.protectourdefenders.com/wp-content/uploads/2019/12/MST-Debunking-Claims-of-Progress.pdf</a:t>
            </a:r>
            <a:endParaRPr lang="en-GB" sz="1400" dirty="0">
              <a:solidFill>
                <a:srgbClr val="FFFFFF"/>
              </a:solidFill>
              <a:latin typeface="Muli"/>
            </a:endParaRPr>
          </a:p>
          <a:p>
            <a:pPr fontAlgn="base"/>
            <a:endParaRPr lang="en-GB" dirty="0">
              <a:solidFill>
                <a:srgbClr val="FFFFFF"/>
              </a:solidFill>
              <a:latin typeface="Muli"/>
            </a:endParaRPr>
          </a:p>
          <a:p>
            <a:pPr fontAlgn="base"/>
            <a:r>
              <a:rPr lang="en-GB" b="1" dirty="0">
                <a:solidFill>
                  <a:schemeClr val="accent1"/>
                </a:solidFill>
                <a:latin typeface="Muli"/>
              </a:rPr>
              <a:t>National </a:t>
            </a:r>
            <a:r>
              <a:rPr lang="en-GB" b="1" dirty="0" err="1">
                <a:solidFill>
                  <a:schemeClr val="accent1"/>
                </a:solidFill>
                <a:latin typeface="Muli"/>
              </a:rPr>
              <a:t>Center</a:t>
            </a:r>
            <a:r>
              <a:rPr lang="en-GB" b="1" dirty="0">
                <a:solidFill>
                  <a:schemeClr val="accent1"/>
                </a:solidFill>
                <a:latin typeface="Muli"/>
              </a:rPr>
              <a:t> on Domestic and Sexual Violence</a:t>
            </a:r>
            <a:r>
              <a:rPr lang="en-GB" b="1" dirty="0">
                <a:solidFill>
                  <a:srgbClr val="FFFFFF"/>
                </a:solidFill>
                <a:latin typeface="Muli"/>
              </a:rPr>
              <a:t> </a:t>
            </a:r>
            <a:endParaRPr lang="en-GB" dirty="0">
              <a:solidFill>
                <a:srgbClr val="FFFFFF"/>
              </a:solidFill>
              <a:latin typeface="Muli"/>
            </a:endParaRPr>
          </a:p>
          <a:p>
            <a:pPr fontAlgn="base"/>
            <a:r>
              <a:rPr lang="en-GB" sz="1400" dirty="0">
                <a:hlinkClick r:id="rId5"/>
              </a:rPr>
              <a:t>http://www.ncdsv.org/ncd_military_svissues.html</a:t>
            </a:r>
            <a:endParaRPr lang="en-GB" sz="1400" dirty="0"/>
          </a:p>
          <a:p>
            <a:pPr fontAlgn="base"/>
            <a:endParaRPr lang="en-GB" dirty="0"/>
          </a:p>
          <a:p>
            <a:pPr fontAlgn="base"/>
            <a:r>
              <a:rPr lang="en-GB" b="1" dirty="0">
                <a:solidFill>
                  <a:schemeClr val="accent1"/>
                </a:solidFill>
              </a:rPr>
              <a:t>Human Rights Watch</a:t>
            </a:r>
          </a:p>
          <a:p>
            <a:pPr fontAlgn="base"/>
            <a:r>
              <a:rPr lang="en-GB" dirty="0"/>
              <a:t>Supporting wrongfully discharged military rape survivors</a:t>
            </a:r>
          </a:p>
          <a:p>
            <a:pPr fontAlgn="base"/>
            <a:r>
              <a:rPr lang="en-GB" sz="1400" dirty="0">
                <a:hlinkClick r:id="rId6"/>
              </a:rPr>
              <a:t>https://www.hrw.org/sites/default/files/report_pdf/us0516_militaryweb_1.pdf</a:t>
            </a:r>
            <a:endParaRPr lang="en-GB" sz="1400" dirty="0"/>
          </a:p>
          <a:p>
            <a:pPr fontAlgn="base"/>
            <a:endParaRPr lang="en-GB" sz="2000" dirty="0"/>
          </a:p>
          <a:p>
            <a:pPr fontAlgn="base"/>
            <a:endParaRPr lang="en-GB" sz="2000" dirty="0"/>
          </a:p>
          <a:p>
            <a:pPr fontAlgn="base"/>
            <a:endParaRPr lang="en-GB" sz="2000" dirty="0">
              <a:solidFill>
                <a:srgbClr val="FFFFFF"/>
              </a:solidFill>
              <a:latin typeface="Muli"/>
            </a:endParaRPr>
          </a:p>
          <a:p>
            <a:pPr fontAlgn="base"/>
            <a:endParaRPr lang="en-GB" sz="2000" b="0" i="0" dirty="0">
              <a:solidFill>
                <a:srgbClr val="FFFFFF"/>
              </a:solidFill>
              <a:effectLst/>
              <a:latin typeface="Muli"/>
            </a:endParaRPr>
          </a:p>
        </p:txBody>
      </p:sp>
      <p:pic>
        <p:nvPicPr>
          <p:cNvPr id="5" name="Picture 4">
            <a:extLst>
              <a:ext uri="{FF2B5EF4-FFF2-40B4-BE49-F238E27FC236}">
                <a16:creationId xmlns:a16="http://schemas.microsoft.com/office/drawing/2014/main" id="{B781F319-CFD5-BF4B-B9A1-43E6703635E9}"/>
              </a:ext>
            </a:extLst>
          </p:cNvPr>
          <p:cNvPicPr>
            <a:picLocks noChangeAspect="1"/>
          </p:cNvPicPr>
          <p:nvPr/>
        </p:nvPicPr>
        <p:blipFill>
          <a:blip r:embed="rId7"/>
          <a:stretch>
            <a:fillRect/>
          </a:stretch>
        </p:blipFill>
        <p:spPr>
          <a:xfrm>
            <a:off x="8079130" y="1484124"/>
            <a:ext cx="2863375" cy="2160090"/>
          </a:xfrm>
          <a:prstGeom prst="rect">
            <a:avLst/>
          </a:prstGeom>
        </p:spPr>
      </p:pic>
      <p:sp>
        <p:nvSpPr>
          <p:cNvPr id="6" name="TextBox 5">
            <a:extLst>
              <a:ext uri="{FF2B5EF4-FFF2-40B4-BE49-F238E27FC236}">
                <a16:creationId xmlns:a16="http://schemas.microsoft.com/office/drawing/2014/main" id="{20D4E957-228A-324B-924B-B08F5DF74D92}"/>
              </a:ext>
            </a:extLst>
          </p:cNvPr>
          <p:cNvSpPr txBox="1"/>
          <p:nvPr/>
        </p:nvSpPr>
        <p:spPr>
          <a:xfrm>
            <a:off x="8079130" y="5312780"/>
            <a:ext cx="3703258" cy="1200329"/>
          </a:xfrm>
          <a:prstGeom prst="rect">
            <a:avLst/>
          </a:prstGeom>
          <a:noFill/>
        </p:spPr>
        <p:txBody>
          <a:bodyPr wrap="none" rtlCol="0">
            <a:spAutoFit/>
          </a:bodyPr>
          <a:lstStyle/>
          <a:p>
            <a:r>
              <a:rPr lang="en-US" dirty="0"/>
              <a:t>Video testimony from </a:t>
            </a:r>
          </a:p>
          <a:p>
            <a:r>
              <a:rPr lang="en-US" dirty="0"/>
              <a:t>Protect Our Defenders</a:t>
            </a:r>
          </a:p>
          <a:p>
            <a:r>
              <a:rPr lang="en-US" dirty="0">
                <a:hlinkClick r:id="rId8"/>
              </a:rPr>
              <a:t>https://youtu.be/gp9oJaheJGY</a:t>
            </a:r>
            <a:endParaRPr lang="en-US" dirty="0"/>
          </a:p>
          <a:p>
            <a:endParaRPr lang="en-US" dirty="0"/>
          </a:p>
        </p:txBody>
      </p:sp>
    </p:spTree>
    <p:extLst>
      <p:ext uri="{BB962C8B-B14F-4D97-AF65-F5344CB8AC3E}">
        <p14:creationId xmlns:p14="http://schemas.microsoft.com/office/powerpoint/2010/main" val="453306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D5866-0E37-B74C-A8C3-F526B00F7429}"/>
              </a:ext>
            </a:extLst>
          </p:cNvPr>
          <p:cNvSpPr>
            <a:spLocks noGrp="1"/>
          </p:cNvSpPr>
          <p:nvPr>
            <p:ph type="title"/>
          </p:nvPr>
        </p:nvSpPr>
        <p:spPr/>
        <p:txBody>
          <a:bodyPr/>
          <a:lstStyle/>
          <a:p>
            <a:r>
              <a:rPr lang="en-US" dirty="0"/>
              <a:t>Lecture overview</a:t>
            </a:r>
          </a:p>
        </p:txBody>
      </p:sp>
      <p:sp>
        <p:nvSpPr>
          <p:cNvPr id="3" name="Content Placeholder 2">
            <a:extLst>
              <a:ext uri="{FF2B5EF4-FFF2-40B4-BE49-F238E27FC236}">
                <a16:creationId xmlns:a16="http://schemas.microsoft.com/office/drawing/2014/main" id="{C545BF0F-7756-2340-93DD-DA516F8C2B1F}"/>
              </a:ext>
            </a:extLst>
          </p:cNvPr>
          <p:cNvSpPr>
            <a:spLocks noGrp="1"/>
          </p:cNvSpPr>
          <p:nvPr>
            <p:ph idx="1"/>
          </p:nvPr>
        </p:nvSpPr>
        <p:spPr>
          <a:xfrm>
            <a:off x="544009" y="1331090"/>
            <a:ext cx="11111697" cy="5243330"/>
          </a:xfrm>
        </p:spPr>
        <p:txBody>
          <a:bodyPr>
            <a:normAutofit/>
          </a:bodyPr>
          <a:lstStyle/>
          <a:p>
            <a:r>
              <a:rPr lang="en-US" sz="2400" dirty="0"/>
              <a:t>An </a:t>
            </a:r>
            <a:r>
              <a:rPr lang="en-US" sz="2400" dirty="0">
                <a:solidFill>
                  <a:schemeClr val="accent1"/>
                </a:solidFill>
              </a:rPr>
              <a:t>“invisible war” </a:t>
            </a:r>
            <a:r>
              <a:rPr lang="en-US" sz="2400" dirty="0"/>
              <a:t>amid a series of </a:t>
            </a:r>
            <a:r>
              <a:rPr lang="en-US" sz="2400" dirty="0">
                <a:solidFill>
                  <a:schemeClr val="accent1"/>
                </a:solidFill>
              </a:rPr>
              <a:t>highly visible military scandals</a:t>
            </a:r>
            <a:r>
              <a:rPr lang="en-US" sz="2400" dirty="0"/>
              <a:t> over several decades</a:t>
            </a:r>
          </a:p>
          <a:p>
            <a:r>
              <a:rPr lang="en-US" sz="2400" dirty="0"/>
              <a:t>The nature of this war: a misogynistic campaign against women in uniform? Victims’ struggle to overcome PTSD? A campaign to expose a problem whose dimensions are persistently minimized? For justice?</a:t>
            </a:r>
          </a:p>
          <a:p>
            <a:r>
              <a:rPr lang="en-US" sz="2400" dirty="0"/>
              <a:t>Part I: What the </a:t>
            </a:r>
            <a:r>
              <a:rPr lang="en-US" sz="2400" dirty="0">
                <a:solidFill>
                  <a:schemeClr val="accent1"/>
                </a:solidFill>
              </a:rPr>
              <a:t>UCMJ</a:t>
            </a:r>
            <a:r>
              <a:rPr lang="en-US" sz="2400" dirty="0"/>
              <a:t> says about prohibited forms of sexual </a:t>
            </a:r>
            <a:r>
              <a:rPr lang="en-US" sz="2400" dirty="0" err="1"/>
              <a:t>behaviour</a:t>
            </a:r>
            <a:endParaRPr lang="en-US" sz="2400" dirty="0"/>
          </a:p>
          <a:p>
            <a:r>
              <a:rPr lang="en-US" sz="2400" dirty="0"/>
              <a:t>Part II: </a:t>
            </a:r>
            <a:r>
              <a:rPr lang="en-US" sz="2400" dirty="0">
                <a:solidFill>
                  <a:schemeClr val="accent1"/>
                </a:solidFill>
              </a:rPr>
              <a:t>Rape culture</a:t>
            </a:r>
            <a:r>
              <a:rPr lang="en-US" sz="2400" dirty="0"/>
              <a:t> in the military</a:t>
            </a:r>
          </a:p>
          <a:p>
            <a:r>
              <a:rPr lang="en-US" sz="2400" dirty="0"/>
              <a:t>Part III: </a:t>
            </a:r>
            <a:r>
              <a:rPr lang="en-US" sz="2400" dirty="0">
                <a:solidFill>
                  <a:schemeClr val="accent1"/>
                </a:solidFill>
              </a:rPr>
              <a:t>Military (in)justice</a:t>
            </a:r>
            <a:r>
              <a:rPr lang="en-US" sz="2400" dirty="0"/>
              <a:t>– how the military criminal justice system works </a:t>
            </a:r>
          </a:p>
          <a:p>
            <a:r>
              <a:rPr lang="en-US" sz="2400" dirty="0"/>
              <a:t>Part IV: Is </a:t>
            </a:r>
            <a:r>
              <a:rPr lang="en-US" sz="2400" dirty="0">
                <a:solidFill>
                  <a:schemeClr val="accent1"/>
                </a:solidFill>
              </a:rPr>
              <a:t>change </a:t>
            </a:r>
            <a:r>
              <a:rPr lang="en-US" sz="2400" dirty="0"/>
              <a:t>possible? What and how much would need to change to end the “epidemic” of </a:t>
            </a:r>
            <a:r>
              <a:rPr lang="en-US" sz="2400" dirty="0" err="1"/>
              <a:t>intramilitary</a:t>
            </a:r>
            <a:r>
              <a:rPr lang="en-US" sz="2400" dirty="0"/>
              <a:t> sexual violence?</a:t>
            </a:r>
          </a:p>
        </p:txBody>
      </p:sp>
    </p:spTree>
    <p:extLst>
      <p:ext uri="{BB962C8B-B14F-4D97-AF65-F5344CB8AC3E}">
        <p14:creationId xmlns:p14="http://schemas.microsoft.com/office/powerpoint/2010/main" val="116866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F22B7E-97A0-E84B-8A15-B514308AA5D2}"/>
              </a:ext>
            </a:extLst>
          </p:cNvPr>
          <p:cNvSpPr>
            <a:spLocks noGrp="1"/>
          </p:cNvSpPr>
          <p:nvPr>
            <p:ph type="title"/>
          </p:nvPr>
        </p:nvSpPr>
        <p:spPr/>
        <p:txBody>
          <a:bodyPr/>
          <a:lstStyle/>
          <a:p>
            <a:r>
              <a:rPr lang="en-US" dirty="0"/>
              <a:t>Part 1: Theory</a:t>
            </a:r>
          </a:p>
        </p:txBody>
      </p:sp>
      <p:sp>
        <p:nvSpPr>
          <p:cNvPr id="5" name="Text Placeholder 4">
            <a:extLst>
              <a:ext uri="{FF2B5EF4-FFF2-40B4-BE49-F238E27FC236}">
                <a16:creationId xmlns:a16="http://schemas.microsoft.com/office/drawing/2014/main" id="{20C7C914-2743-4A42-961E-83F5ADD9B5DC}"/>
              </a:ext>
            </a:extLst>
          </p:cNvPr>
          <p:cNvSpPr>
            <a:spLocks noGrp="1"/>
          </p:cNvSpPr>
          <p:nvPr>
            <p:ph type="body" idx="1"/>
          </p:nvPr>
        </p:nvSpPr>
        <p:spPr/>
        <p:txBody>
          <a:bodyPr/>
          <a:lstStyle/>
          <a:p>
            <a:r>
              <a:rPr lang="en-US" dirty="0"/>
              <a:t>What the military says about illicit sexual </a:t>
            </a:r>
            <a:r>
              <a:rPr lang="en-US" dirty="0" err="1"/>
              <a:t>behaviour</a:t>
            </a:r>
            <a:endParaRPr lang="en-US" dirty="0"/>
          </a:p>
        </p:txBody>
      </p:sp>
    </p:spTree>
    <p:extLst>
      <p:ext uri="{BB962C8B-B14F-4D97-AF65-F5344CB8AC3E}">
        <p14:creationId xmlns:p14="http://schemas.microsoft.com/office/powerpoint/2010/main" val="293512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087D4B-586C-F94F-B93A-B7DA19BB3521}"/>
              </a:ext>
            </a:extLst>
          </p:cNvPr>
          <p:cNvSpPr>
            <a:spLocks noGrp="1"/>
          </p:cNvSpPr>
          <p:nvPr>
            <p:ph type="title"/>
          </p:nvPr>
        </p:nvSpPr>
        <p:spPr>
          <a:xfrm>
            <a:off x="484066" y="203862"/>
            <a:ext cx="9404723" cy="1400530"/>
          </a:xfrm>
        </p:spPr>
        <p:txBody>
          <a:bodyPr/>
          <a:lstStyle/>
          <a:p>
            <a:r>
              <a:rPr lang="en-US" sz="3200" dirty="0"/>
              <a:t>The military’s written codes…</a:t>
            </a:r>
          </a:p>
        </p:txBody>
      </p:sp>
      <p:sp>
        <p:nvSpPr>
          <p:cNvPr id="6" name="Content Placeholder 5">
            <a:extLst>
              <a:ext uri="{FF2B5EF4-FFF2-40B4-BE49-F238E27FC236}">
                <a16:creationId xmlns:a16="http://schemas.microsoft.com/office/drawing/2014/main" id="{814EC5E5-1455-334B-851F-0FDE204B1FB8}"/>
              </a:ext>
            </a:extLst>
          </p:cNvPr>
          <p:cNvSpPr>
            <a:spLocks noGrp="1"/>
          </p:cNvSpPr>
          <p:nvPr>
            <p:ph idx="1"/>
          </p:nvPr>
        </p:nvSpPr>
        <p:spPr>
          <a:xfrm>
            <a:off x="231495" y="659756"/>
            <a:ext cx="10556110" cy="5972537"/>
          </a:xfrm>
        </p:spPr>
        <p:txBody>
          <a:bodyPr>
            <a:normAutofit fontScale="85000" lnSpcReduction="20000"/>
          </a:bodyPr>
          <a:lstStyle/>
          <a:p>
            <a:pPr marL="0" indent="0">
              <a:buNone/>
            </a:pPr>
            <a:endParaRPr lang="en-US" dirty="0"/>
          </a:p>
          <a:p>
            <a:r>
              <a:rPr lang="en-US" dirty="0"/>
              <a:t> The UCMJ promises to punish conduct “</a:t>
            </a:r>
            <a:r>
              <a:rPr lang="en-US" dirty="0">
                <a:solidFill>
                  <a:schemeClr val="accent1"/>
                </a:solidFill>
              </a:rPr>
              <a:t>unbecoming an officer and a gentleman</a:t>
            </a:r>
            <a:r>
              <a:rPr lang="en-US" dirty="0"/>
              <a:t>” (Article 133)</a:t>
            </a:r>
          </a:p>
          <a:p>
            <a:r>
              <a:rPr lang="en-US" dirty="0"/>
              <a:t>Article 134 prohibits conduct </a:t>
            </a:r>
            <a:r>
              <a:rPr lang="en-GB" dirty="0"/>
              <a:t>prejudicial to “good order and discipline in the armed forces, [and] all conduct of a nature to bring discredit upon the armed forces”</a:t>
            </a:r>
            <a:endParaRPr lang="en-US" dirty="0"/>
          </a:p>
          <a:p>
            <a:r>
              <a:rPr lang="en-US" dirty="0"/>
              <a:t>UCMJ outlaws an array of </a:t>
            </a:r>
            <a:r>
              <a:rPr lang="en-US" dirty="0" err="1"/>
              <a:t>behaviours</a:t>
            </a:r>
            <a:r>
              <a:rPr lang="en-US" dirty="0"/>
              <a:t> relating to sex and intimate relationships:</a:t>
            </a:r>
          </a:p>
          <a:p>
            <a:r>
              <a:rPr lang="en-US" dirty="0"/>
              <a:t>Sodomy (Article 125): </a:t>
            </a:r>
            <a:r>
              <a:rPr lang="en-GB" dirty="0"/>
              <a:t>“unnatural carnal copulation” with “another person of the same or opposite sex or with an animal.” Why?? </a:t>
            </a:r>
            <a:r>
              <a:rPr lang="en-GB" dirty="0">
                <a:hlinkClick r:id="rId2"/>
              </a:rPr>
              <a:t>http://www.msnbc.com/msnbc/why-the-military-still-bans-sodomy</a:t>
            </a:r>
            <a:endParaRPr lang="en-US" dirty="0"/>
          </a:p>
          <a:p>
            <a:r>
              <a:rPr lang="en-US" dirty="0"/>
              <a:t>Adultery (until Jan. 2019 defined as sexual intercourse between a man and a woman– “specifically the variety that can produce offspring”). Unmarried soldiers (M or F) could be court-martialed for adultery if they slept with a married person.</a:t>
            </a:r>
          </a:p>
          <a:p>
            <a:r>
              <a:rPr lang="en-US" dirty="0"/>
              <a:t>Bigamy</a:t>
            </a:r>
          </a:p>
          <a:p>
            <a:r>
              <a:rPr lang="en-US" dirty="0"/>
              <a:t>Alienation of affections</a:t>
            </a:r>
          </a:p>
          <a:p>
            <a:r>
              <a:rPr lang="en-US" dirty="0"/>
              <a:t>Wrongful cohabitation</a:t>
            </a:r>
          </a:p>
          <a:p>
            <a:r>
              <a:rPr lang="en-US" dirty="0"/>
              <a:t>Pandering</a:t>
            </a:r>
          </a:p>
          <a:p>
            <a:r>
              <a:rPr lang="en-US" dirty="0"/>
              <a:t>Indecent exposure</a:t>
            </a:r>
          </a:p>
          <a:p>
            <a:r>
              <a:rPr lang="en-US" dirty="0"/>
              <a:t>”Peeping Tom” offenses</a:t>
            </a:r>
          </a:p>
          <a:p>
            <a:r>
              <a:rPr lang="en-US" dirty="0"/>
              <a:t>The military also outlaws “fraternization”– officers having sexual relationships with enlisted personnel; and (more recently) has prohibited touching by drill sergeants </a:t>
            </a:r>
          </a:p>
          <a:p>
            <a:endParaRPr lang="en-US" dirty="0"/>
          </a:p>
          <a:p>
            <a:pPr marL="0" indent="0">
              <a:buNone/>
            </a:pPr>
            <a:endParaRPr lang="en-US" dirty="0"/>
          </a:p>
        </p:txBody>
      </p:sp>
    </p:spTree>
    <p:extLst>
      <p:ext uri="{BB962C8B-B14F-4D97-AF65-F5344CB8AC3E}">
        <p14:creationId xmlns:p14="http://schemas.microsoft.com/office/powerpoint/2010/main" val="295361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C2F87-63FC-854C-94D3-9E622D034471}"/>
              </a:ext>
            </a:extLst>
          </p:cNvPr>
          <p:cNvSpPr>
            <a:spLocks noGrp="1"/>
          </p:cNvSpPr>
          <p:nvPr>
            <p:ph type="title"/>
          </p:nvPr>
        </p:nvSpPr>
        <p:spPr/>
        <p:txBody>
          <a:bodyPr/>
          <a:lstStyle/>
          <a:p>
            <a:r>
              <a:rPr lang="en-US" dirty="0"/>
              <a:t>Part II: Practice</a:t>
            </a:r>
          </a:p>
        </p:txBody>
      </p:sp>
      <p:sp>
        <p:nvSpPr>
          <p:cNvPr id="3" name="Text Placeholder 2">
            <a:extLst>
              <a:ext uri="{FF2B5EF4-FFF2-40B4-BE49-F238E27FC236}">
                <a16:creationId xmlns:a16="http://schemas.microsoft.com/office/drawing/2014/main" id="{E3F213A8-1208-CF43-B830-24A450F48229}"/>
              </a:ext>
            </a:extLst>
          </p:cNvPr>
          <p:cNvSpPr>
            <a:spLocks noGrp="1"/>
          </p:cNvSpPr>
          <p:nvPr>
            <p:ph type="body" idx="1"/>
          </p:nvPr>
        </p:nvSpPr>
        <p:spPr/>
        <p:txBody>
          <a:bodyPr/>
          <a:lstStyle/>
          <a:p>
            <a:r>
              <a:rPr lang="en-US" dirty="0"/>
              <a:t>Rape culture in the us military</a:t>
            </a:r>
          </a:p>
        </p:txBody>
      </p:sp>
    </p:spTree>
    <p:extLst>
      <p:ext uri="{BB962C8B-B14F-4D97-AF65-F5344CB8AC3E}">
        <p14:creationId xmlns:p14="http://schemas.microsoft.com/office/powerpoint/2010/main" val="1142623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B9FF70-5923-DB47-A55A-0C045D7278D8}"/>
              </a:ext>
            </a:extLst>
          </p:cNvPr>
          <p:cNvSpPr>
            <a:spLocks noGrp="1"/>
          </p:cNvSpPr>
          <p:nvPr>
            <p:ph type="title"/>
          </p:nvPr>
        </p:nvSpPr>
        <p:spPr>
          <a:xfrm>
            <a:off x="525969" y="105477"/>
            <a:ext cx="9404723" cy="1400530"/>
          </a:xfrm>
        </p:spPr>
        <p:txBody>
          <a:bodyPr/>
          <a:lstStyle/>
          <a:p>
            <a:r>
              <a:rPr lang="en-US" sz="3600" dirty="0"/>
              <a:t>The </a:t>
            </a:r>
            <a:r>
              <a:rPr lang="en-US" sz="3600" dirty="0" err="1"/>
              <a:t>Tailhook</a:t>
            </a:r>
            <a:r>
              <a:rPr lang="en-US" sz="3600" dirty="0"/>
              <a:t> Scandal (1991)</a:t>
            </a:r>
          </a:p>
        </p:txBody>
      </p:sp>
      <p:pic>
        <p:nvPicPr>
          <p:cNvPr id="5" name="Picture 4">
            <a:extLst>
              <a:ext uri="{FF2B5EF4-FFF2-40B4-BE49-F238E27FC236}">
                <a16:creationId xmlns:a16="http://schemas.microsoft.com/office/drawing/2014/main" id="{A88E977B-0E5D-3148-B770-EAA24827DD3C}"/>
              </a:ext>
            </a:extLst>
          </p:cNvPr>
          <p:cNvPicPr>
            <a:picLocks noChangeAspect="1"/>
          </p:cNvPicPr>
          <p:nvPr/>
        </p:nvPicPr>
        <p:blipFill>
          <a:blip r:embed="rId2"/>
          <a:stretch>
            <a:fillRect/>
          </a:stretch>
        </p:blipFill>
        <p:spPr>
          <a:xfrm>
            <a:off x="8381251" y="0"/>
            <a:ext cx="2806731" cy="3576577"/>
          </a:xfrm>
          <a:prstGeom prst="rect">
            <a:avLst/>
          </a:prstGeom>
        </p:spPr>
      </p:pic>
      <p:pic>
        <p:nvPicPr>
          <p:cNvPr id="6" name="Picture 5">
            <a:extLst>
              <a:ext uri="{FF2B5EF4-FFF2-40B4-BE49-F238E27FC236}">
                <a16:creationId xmlns:a16="http://schemas.microsoft.com/office/drawing/2014/main" id="{5BD41E2F-C132-5F44-B71B-FC0F8E4DA17C}"/>
              </a:ext>
            </a:extLst>
          </p:cNvPr>
          <p:cNvPicPr>
            <a:picLocks noChangeAspect="1"/>
          </p:cNvPicPr>
          <p:nvPr/>
        </p:nvPicPr>
        <p:blipFill>
          <a:blip r:embed="rId3"/>
          <a:stretch>
            <a:fillRect/>
          </a:stretch>
        </p:blipFill>
        <p:spPr>
          <a:xfrm>
            <a:off x="525969" y="805742"/>
            <a:ext cx="7052589" cy="4634558"/>
          </a:xfrm>
          <a:prstGeom prst="rect">
            <a:avLst/>
          </a:prstGeom>
        </p:spPr>
      </p:pic>
      <p:sp>
        <p:nvSpPr>
          <p:cNvPr id="7" name="Rectangle 6">
            <a:extLst>
              <a:ext uri="{FF2B5EF4-FFF2-40B4-BE49-F238E27FC236}">
                <a16:creationId xmlns:a16="http://schemas.microsoft.com/office/drawing/2014/main" id="{E964D596-A86D-9D41-BC52-E334C97C4DD7}"/>
              </a:ext>
            </a:extLst>
          </p:cNvPr>
          <p:cNvSpPr/>
          <p:nvPr/>
        </p:nvSpPr>
        <p:spPr>
          <a:xfrm>
            <a:off x="379891" y="5514201"/>
            <a:ext cx="7560339" cy="1600438"/>
          </a:xfrm>
          <a:prstGeom prst="rect">
            <a:avLst/>
          </a:prstGeom>
        </p:spPr>
        <p:txBody>
          <a:bodyPr wrap="square">
            <a:spAutoFit/>
          </a:bodyPr>
          <a:lstStyle/>
          <a:p>
            <a:r>
              <a:rPr lang="en-GB" sz="1400" dirty="0">
                <a:latin typeface="BentonGothic"/>
              </a:rPr>
              <a:t>Demonstrators beat the effigy of a Navy flier while protesting sexism in the military in front of then-Naval Air Station Miramar in 1992, a year after the </a:t>
            </a:r>
            <a:r>
              <a:rPr lang="en-GB" sz="1400" dirty="0" err="1">
                <a:latin typeface="BentonGothic"/>
              </a:rPr>
              <a:t>Tailhook</a:t>
            </a:r>
            <a:r>
              <a:rPr lang="en-GB" sz="1400" dirty="0">
                <a:latin typeface="BentonGothic"/>
              </a:rPr>
              <a:t> scandal.   U-T file photo</a:t>
            </a:r>
          </a:p>
          <a:p>
            <a:r>
              <a:rPr lang="en-GB" sz="1400" dirty="0">
                <a:hlinkClick r:id="rId4"/>
              </a:rPr>
              <a:t>https://www.sandiegouniontribune.com/opinion/commentary/sdut-utbg-tailhook-navy-women-2016sep01-story.html</a:t>
            </a:r>
            <a:endParaRPr lang="en-GB" sz="1400" dirty="0"/>
          </a:p>
          <a:p>
            <a:r>
              <a:rPr lang="en-GB" sz="1400" dirty="0"/>
              <a:t>Read a contemporary press account: </a:t>
            </a:r>
            <a:r>
              <a:rPr lang="en-GB" sz="1400" dirty="0">
                <a:hlinkClick r:id="rId5"/>
              </a:rPr>
              <a:t>https://www.latimes.com/archives/la-xpm-1993-04-24-mn-26672-story.html</a:t>
            </a:r>
            <a:endParaRPr lang="en-GB" sz="1400" dirty="0"/>
          </a:p>
          <a:p>
            <a:endParaRPr lang="en-GB" sz="1400" b="0" i="0" dirty="0">
              <a:effectLst/>
              <a:latin typeface="BentonGothic"/>
            </a:endParaRPr>
          </a:p>
        </p:txBody>
      </p:sp>
      <p:sp>
        <p:nvSpPr>
          <p:cNvPr id="8" name="Rectangle 7">
            <a:extLst>
              <a:ext uri="{FF2B5EF4-FFF2-40B4-BE49-F238E27FC236}">
                <a16:creationId xmlns:a16="http://schemas.microsoft.com/office/drawing/2014/main" id="{3EDC9F0C-1F6F-D443-A618-DD3850053409}"/>
              </a:ext>
            </a:extLst>
          </p:cNvPr>
          <p:cNvSpPr/>
          <p:nvPr/>
        </p:nvSpPr>
        <p:spPr>
          <a:xfrm>
            <a:off x="7812910" y="3687901"/>
            <a:ext cx="4235563" cy="3170099"/>
          </a:xfrm>
          <a:prstGeom prst="rect">
            <a:avLst/>
          </a:prstGeom>
        </p:spPr>
        <p:txBody>
          <a:bodyPr wrap="square">
            <a:spAutoFit/>
          </a:bodyPr>
          <a:lstStyle/>
          <a:p>
            <a:r>
              <a:rPr lang="en-GB" dirty="0"/>
              <a:t>At an annual officers’ convention held at the Hilton in Las Vegas, more than 100 US Navy and  Marine Corps aviation officers  sexually assaulted 83 women and seven men, or otherwise engaged in "improper and indecent" conduct.</a:t>
            </a:r>
          </a:p>
          <a:p>
            <a:endParaRPr lang="en-GB" dirty="0">
              <a:latin typeface="arial" panose="020B0604020202020204" pitchFamily="34" charset="0"/>
            </a:endParaRPr>
          </a:p>
          <a:p>
            <a:r>
              <a:rPr lang="en-GB" sz="1400" dirty="0">
                <a:latin typeface="arial" panose="020B0604020202020204" pitchFamily="34" charset="0"/>
              </a:rPr>
              <a:t>Watch a </a:t>
            </a:r>
            <a:r>
              <a:rPr lang="en-GB" sz="1400" i="1" dirty="0">
                <a:latin typeface="arial" panose="020B0604020202020204" pitchFamily="34" charset="0"/>
              </a:rPr>
              <a:t>New York Times </a:t>
            </a:r>
            <a:r>
              <a:rPr lang="en-GB" sz="1400" dirty="0">
                <a:latin typeface="arial" panose="020B0604020202020204" pitchFamily="34" charset="0"/>
              </a:rPr>
              <a:t>retrospective video report from 2013: </a:t>
            </a:r>
            <a:r>
              <a:rPr lang="en-GB" sz="1400" dirty="0">
                <a:hlinkClick r:id="rId6"/>
              </a:rPr>
              <a:t>https://www.youtube.com/watch?v=93vW5QZilAw</a:t>
            </a:r>
            <a:endParaRPr lang="en-US" sz="1400" dirty="0"/>
          </a:p>
        </p:txBody>
      </p:sp>
    </p:spTree>
    <p:extLst>
      <p:ext uri="{BB962C8B-B14F-4D97-AF65-F5344CB8AC3E}">
        <p14:creationId xmlns:p14="http://schemas.microsoft.com/office/powerpoint/2010/main" val="4047495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5BFF7-7288-E94F-BF87-AB2D9440C26F}"/>
              </a:ext>
            </a:extLst>
          </p:cNvPr>
          <p:cNvSpPr>
            <a:spLocks noGrp="1"/>
          </p:cNvSpPr>
          <p:nvPr>
            <p:ph type="title"/>
          </p:nvPr>
        </p:nvSpPr>
        <p:spPr>
          <a:xfrm>
            <a:off x="588238" y="282148"/>
            <a:ext cx="9404723" cy="1400530"/>
          </a:xfrm>
        </p:spPr>
        <p:txBody>
          <a:bodyPr/>
          <a:lstStyle/>
          <a:p>
            <a:r>
              <a:rPr lang="en-US" sz="3200" dirty="0"/>
              <a:t>The Aberdeen Proving Ground Scandal (1996)</a:t>
            </a:r>
          </a:p>
        </p:txBody>
      </p:sp>
      <p:sp>
        <p:nvSpPr>
          <p:cNvPr id="3" name="Content Placeholder 2">
            <a:extLst>
              <a:ext uri="{FF2B5EF4-FFF2-40B4-BE49-F238E27FC236}">
                <a16:creationId xmlns:a16="http://schemas.microsoft.com/office/drawing/2014/main" id="{8446B8FC-1A1A-E84F-8AC9-1B8222DA6034}"/>
              </a:ext>
            </a:extLst>
          </p:cNvPr>
          <p:cNvSpPr>
            <a:spLocks noGrp="1"/>
          </p:cNvSpPr>
          <p:nvPr>
            <p:ph idx="1"/>
          </p:nvPr>
        </p:nvSpPr>
        <p:spPr>
          <a:xfrm>
            <a:off x="219920" y="744977"/>
            <a:ext cx="6632294" cy="5922041"/>
          </a:xfrm>
        </p:spPr>
        <p:txBody>
          <a:bodyPr>
            <a:normAutofit fontScale="92500" lnSpcReduction="10000"/>
          </a:bodyPr>
          <a:lstStyle/>
          <a:p>
            <a:endParaRPr lang="en-US" dirty="0"/>
          </a:p>
          <a:p>
            <a:r>
              <a:rPr lang="en-GB" dirty="0"/>
              <a:t>On Nov. 7, 1996, the Army announced that three male trainers at Aberdeen Proving Ground– a northern Maryland training base—had  been charged with rape, abuse and harassment of female soldiers under their supervision. Accusations against other soldiers followed, and the Army soon found itself in the middle of a scandal exposing rampant sex and abuse of authority among male drill sergeants and the female soldiers whose lives they virtually controlled.</a:t>
            </a:r>
            <a:endParaRPr lang="en-US" dirty="0"/>
          </a:p>
          <a:p>
            <a:r>
              <a:rPr lang="en-US" dirty="0"/>
              <a:t>Read a contemporary press account:</a:t>
            </a:r>
          </a:p>
          <a:p>
            <a:r>
              <a:rPr lang="en-GB" dirty="0">
                <a:hlinkClick r:id="rId2"/>
              </a:rPr>
              <a:t>https://www.washingtonpost.com/wp-srv/local/longterm/library/aberdeen/caution.htm</a:t>
            </a:r>
            <a:endParaRPr lang="en-GB" dirty="0"/>
          </a:p>
          <a:p>
            <a:r>
              <a:rPr lang="en-GB" dirty="0"/>
              <a:t>What a retired major general says the army learned from this episode, 20 years on:</a:t>
            </a:r>
          </a:p>
          <a:p>
            <a:r>
              <a:rPr lang="en-GB" dirty="0">
                <a:hlinkClick r:id="rId3"/>
              </a:rPr>
              <a:t>https://www.armytimes.com/opinion/2016/11/08/20-years-on-what-the-army-s-learned-from-the-aberdeen-sex-scandal/</a:t>
            </a:r>
            <a:endParaRPr lang="en-US" dirty="0"/>
          </a:p>
        </p:txBody>
      </p:sp>
      <p:pic>
        <p:nvPicPr>
          <p:cNvPr id="5" name="Picture 4">
            <a:extLst>
              <a:ext uri="{FF2B5EF4-FFF2-40B4-BE49-F238E27FC236}">
                <a16:creationId xmlns:a16="http://schemas.microsoft.com/office/drawing/2014/main" id="{2A341CAA-CFFC-DF44-BDF3-83FDF4FB4C55}"/>
              </a:ext>
            </a:extLst>
          </p:cNvPr>
          <p:cNvPicPr>
            <a:picLocks noChangeAspect="1"/>
          </p:cNvPicPr>
          <p:nvPr/>
        </p:nvPicPr>
        <p:blipFill>
          <a:blip r:embed="rId4"/>
          <a:stretch>
            <a:fillRect/>
          </a:stretch>
        </p:blipFill>
        <p:spPr>
          <a:xfrm>
            <a:off x="7048500" y="1682678"/>
            <a:ext cx="5143500" cy="3454400"/>
          </a:xfrm>
          <a:prstGeom prst="rect">
            <a:avLst/>
          </a:prstGeom>
        </p:spPr>
      </p:pic>
    </p:spTree>
    <p:extLst>
      <p:ext uri="{BB962C8B-B14F-4D97-AF65-F5344CB8AC3E}">
        <p14:creationId xmlns:p14="http://schemas.microsoft.com/office/powerpoint/2010/main" val="4264447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E5A7D-15AD-DE4E-A571-0F43EF520022}"/>
              </a:ext>
            </a:extLst>
          </p:cNvPr>
          <p:cNvSpPr>
            <a:spLocks noGrp="1"/>
          </p:cNvSpPr>
          <p:nvPr>
            <p:ph type="title"/>
          </p:nvPr>
        </p:nvSpPr>
        <p:spPr/>
        <p:txBody>
          <a:bodyPr/>
          <a:lstStyle/>
          <a:p>
            <a:r>
              <a:rPr lang="en-US" sz="3200" dirty="0"/>
              <a:t>US Air Force Academy (USAFA) scandal 2003 +</a:t>
            </a:r>
          </a:p>
        </p:txBody>
      </p:sp>
      <p:sp>
        <p:nvSpPr>
          <p:cNvPr id="3" name="Content Placeholder 2">
            <a:extLst>
              <a:ext uri="{FF2B5EF4-FFF2-40B4-BE49-F238E27FC236}">
                <a16:creationId xmlns:a16="http://schemas.microsoft.com/office/drawing/2014/main" id="{24F5E629-8386-5D4F-A352-C641A23AAB55}"/>
              </a:ext>
            </a:extLst>
          </p:cNvPr>
          <p:cNvSpPr>
            <a:spLocks noGrp="1"/>
          </p:cNvSpPr>
          <p:nvPr>
            <p:ph idx="1"/>
          </p:nvPr>
        </p:nvSpPr>
        <p:spPr>
          <a:xfrm>
            <a:off x="277792" y="1152983"/>
            <a:ext cx="8055980" cy="5208608"/>
          </a:xfrm>
        </p:spPr>
        <p:txBody>
          <a:bodyPr>
            <a:normAutofit fontScale="92500" lnSpcReduction="10000"/>
          </a:bodyPr>
          <a:lstStyle/>
          <a:p>
            <a:pPr marL="0" indent="0">
              <a:buNone/>
            </a:pPr>
            <a:endParaRPr lang="en-GB" dirty="0">
              <a:hlinkClick r:id="rId2"/>
            </a:endParaRPr>
          </a:p>
          <a:p>
            <a:r>
              <a:rPr lang="en-GB" dirty="0"/>
              <a:t>12% of the women who graduated from the Air Force Academy in 2003 reported that they were victims of rape or attempted rape while at the Academy</a:t>
            </a:r>
          </a:p>
          <a:p>
            <a:r>
              <a:rPr lang="en-GB" dirty="0"/>
              <a:t>70% of the 579 women at the Academy alleged they had been the victims of sexual harassment</a:t>
            </a:r>
          </a:p>
          <a:p>
            <a:r>
              <a:rPr lang="en-GB" dirty="0"/>
              <a:t>22% said they experienced "pressure for sexual </a:t>
            </a:r>
            <a:r>
              <a:rPr lang="en-GB" dirty="0" err="1"/>
              <a:t>favors</a:t>
            </a:r>
            <a:r>
              <a:rPr lang="en-GB" dirty="0"/>
              <a:t>”</a:t>
            </a:r>
          </a:p>
          <a:p>
            <a:r>
              <a:rPr lang="en-GB" dirty="0"/>
              <a:t>The allegations made by four women “whistle-blowers” in 2003 triggered a major investigation and prompted the DoD to do (or be seen to be doing) more to address endemic sexual violence in the armed forces</a:t>
            </a:r>
          </a:p>
          <a:p>
            <a:r>
              <a:rPr lang="en-GB" dirty="0"/>
              <a:t>More recent sexual assaults have also been reported at the USAFA:</a:t>
            </a:r>
          </a:p>
          <a:p>
            <a:r>
              <a:rPr lang="en-GB" dirty="0">
                <a:hlinkClick r:id="rId2"/>
              </a:rPr>
              <a:t>CBS News report 2017</a:t>
            </a:r>
          </a:p>
          <a:p>
            <a:r>
              <a:rPr lang="en-GB" dirty="0">
                <a:hlinkClick r:id="rId2"/>
              </a:rPr>
              <a:t>https://www.cbsnews.com/news/air-force-academy-sexual-harassment-retaliation-allegations/</a:t>
            </a:r>
            <a:endParaRPr lang="en-US" dirty="0"/>
          </a:p>
        </p:txBody>
      </p:sp>
      <p:pic>
        <p:nvPicPr>
          <p:cNvPr id="4" name="Picture 3">
            <a:extLst>
              <a:ext uri="{FF2B5EF4-FFF2-40B4-BE49-F238E27FC236}">
                <a16:creationId xmlns:a16="http://schemas.microsoft.com/office/drawing/2014/main" id="{D03031E1-F735-EC47-858C-279C0EA3ABF2}"/>
              </a:ext>
            </a:extLst>
          </p:cNvPr>
          <p:cNvPicPr>
            <a:picLocks noChangeAspect="1"/>
          </p:cNvPicPr>
          <p:nvPr/>
        </p:nvPicPr>
        <p:blipFill>
          <a:blip r:embed="rId3"/>
          <a:stretch>
            <a:fillRect/>
          </a:stretch>
        </p:blipFill>
        <p:spPr>
          <a:xfrm>
            <a:off x="8333772" y="2430684"/>
            <a:ext cx="3816791" cy="2296281"/>
          </a:xfrm>
          <a:prstGeom prst="rect">
            <a:avLst/>
          </a:prstGeom>
        </p:spPr>
      </p:pic>
      <p:sp>
        <p:nvSpPr>
          <p:cNvPr id="5" name="Rectangle 4">
            <a:extLst>
              <a:ext uri="{FF2B5EF4-FFF2-40B4-BE49-F238E27FC236}">
                <a16:creationId xmlns:a16="http://schemas.microsoft.com/office/drawing/2014/main" id="{99556A06-87B5-8143-B3C4-99A248ABC6B5}"/>
              </a:ext>
            </a:extLst>
          </p:cNvPr>
          <p:cNvSpPr/>
          <p:nvPr/>
        </p:nvSpPr>
        <p:spPr>
          <a:xfrm>
            <a:off x="8418653" y="4805614"/>
            <a:ext cx="3773347" cy="1477328"/>
          </a:xfrm>
          <a:prstGeom prst="rect">
            <a:avLst/>
          </a:prstGeom>
        </p:spPr>
        <p:txBody>
          <a:bodyPr wrap="square">
            <a:spAutoFit/>
          </a:bodyPr>
          <a:lstStyle/>
          <a:p>
            <a:r>
              <a:rPr lang="en-US" dirty="0"/>
              <a:t>Read more on the 2003 USAFA scandal:</a:t>
            </a:r>
          </a:p>
          <a:p>
            <a:r>
              <a:rPr lang="en-US" dirty="0">
                <a:hlinkClick r:id="rId4"/>
              </a:rPr>
              <a:t>https://www.vanityfair.com/news/2003/12/airforce200312</a:t>
            </a:r>
            <a:endParaRPr lang="en-US" dirty="0"/>
          </a:p>
          <a:p>
            <a:endParaRPr lang="en-US" dirty="0"/>
          </a:p>
        </p:txBody>
      </p:sp>
    </p:spTree>
    <p:extLst>
      <p:ext uri="{BB962C8B-B14F-4D97-AF65-F5344CB8AC3E}">
        <p14:creationId xmlns:p14="http://schemas.microsoft.com/office/powerpoint/2010/main" val="25294878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1759</TotalTime>
  <Words>1879</Words>
  <Application>Microsoft Macintosh PowerPoint</Application>
  <PresentationFormat>Widescreen</PresentationFormat>
  <Paragraphs>180</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Arial</vt:lpstr>
      <vt:lpstr>BentonGothic</vt:lpstr>
      <vt:lpstr>Century Gothic</vt:lpstr>
      <vt:lpstr>Karma</vt:lpstr>
      <vt:lpstr>Muli</vt:lpstr>
      <vt:lpstr>Open Sans</vt:lpstr>
      <vt:lpstr>Oswald</vt:lpstr>
      <vt:lpstr>Wingdings 3</vt:lpstr>
      <vt:lpstr>Ion</vt:lpstr>
      <vt:lpstr>An “invisible war”</vt:lpstr>
      <vt:lpstr>PowerPoint Presentation</vt:lpstr>
      <vt:lpstr>Lecture overview</vt:lpstr>
      <vt:lpstr>Part 1: Theory</vt:lpstr>
      <vt:lpstr>The military’s written codes…</vt:lpstr>
      <vt:lpstr>Part II: Practice</vt:lpstr>
      <vt:lpstr>The Tailhook Scandal (1991)</vt:lpstr>
      <vt:lpstr>The Aberdeen Proving Ground Scandal (1996)</vt:lpstr>
      <vt:lpstr>US Air Force Academy (USAFA) scandal 2003 +</vt:lpstr>
      <vt:lpstr>Elements of rape culture: adversative training</vt:lpstr>
      <vt:lpstr>Pervasive misogyny: Jody chants</vt:lpstr>
      <vt:lpstr>Hazing rituals/gendered degradation</vt:lpstr>
      <vt:lpstr>Pornography</vt:lpstr>
      <vt:lpstr>Part III: Military (In)justice</vt:lpstr>
      <vt:lpstr>Obstacles to reporting</vt:lpstr>
      <vt:lpstr>Courts-martial</vt:lpstr>
      <vt:lpstr>The civil justice system: The Feres Doctrine</vt:lpstr>
      <vt:lpstr>Institutional Reform?</vt:lpstr>
      <vt:lpstr>What has the military done to address  sexual violence?</vt:lpstr>
      <vt:lpstr>Recent revisions of the UCMJ</vt:lpstr>
      <vt:lpstr>Activism for justice and change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“invisible war”?</dc:title>
  <dc:creator>Microsoft Office User</dc:creator>
  <cp:lastModifiedBy>Microsoft Office User</cp:lastModifiedBy>
  <cp:revision>37</cp:revision>
  <dcterms:created xsi:type="dcterms:W3CDTF">2020-03-01T09:21:53Z</dcterms:created>
  <dcterms:modified xsi:type="dcterms:W3CDTF">2020-03-02T14:41:41Z</dcterms:modified>
</cp:coreProperties>
</file>