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89" r:id="rId4"/>
    <p:sldId id="287" r:id="rId5"/>
    <p:sldId id="260" r:id="rId6"/>
    <p:sldId id="265" r:id="rId7"/>
    <p:sldId id="266" r:id="rId8"/>
    <p:sldId id="267" r:id="rId9"/>
    <p:sldId id="268" r:id="rId10"/>
    <p:sldId id="284" r:id="rId11"/>
    <p:sldId id="281" r:id="rId12"/>
    <p:sldId id="269" r:id="rId13"/>
    <p:sldId id="270" r:id="rId14"/>
    <p:sldId id="272" r:id="rId15"/>
    <p:sldId id="279" r:id="rId16"/>
    <p:sldId id="285" r:id="rId17"/>
    <p:sldId id="273" r:id="rId18"/>
    <p:sldId id="286" r:id="rId19"/>
    <p:sldId id="275" r:id="rId20"/>
    <p:sldId id="290" r:id="rId21"/>
    <p:sldId id="258" r:id="rId22"/>
    <p:sldId id="264" r:id="rId23"/>
    <p:sldId id="277" r:id="rId24"/>
    <p:sldId id="278" r:id="rId25"/>
    <p:sldId id="282" r:id="rId26"/>
    <p:sldId id="283" r:id="rId27"/>
    <p:sldId id="288" r:id="rId28"/>
    <p:sldId id="259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13"/>
    <p:restoredTop sz="94670"/>
  </p:normalViewPr>
  <p:slideViewPr>
    <p:cSldViewPr snapToGrid="0" snapToObjects="1">
      <p:cViewPr varScale="1">
        <p:scale>
          <a:sx n="108" d="100"/>
          <a:sy n="108" d="100"/>
        </p:scale>
        <p:origin x="21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3/9/26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ytimes.com/article/vanessa-guillen-fort-hood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hyperlink" Target="https://www.youtube.com/watch?v=j8OyjTkWhcA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BIEUbqEhvE" TargetMode="External"/><Relationship Id="rId2" Type="http://schemas.openxmlformats.org/officeDocument/2006/relationships/hyperlink" Target="https://slate.com/human-interest/2016/03/the-secret-history-of-the-name-jody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hyperlink" Target="https://www.rand.org/content/dam/rand/pubs/research_reports/RR900/RR941/RAND_RR941.pdf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mytimes.com/article/20100331/OFFDUTY03/3310301/Addicted-online-porn" TargetMode="External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counterpunch.org/2010/06/18/pornography-and-the-military/" TargetMode="External"/><Relationship Id="rId5" Type="http://schemas.openxmlformats.org/officeDocument/2006/relationships/hyperlink" Target="https://www.thepublicdiscourse.com/2013/06/10360/" TargetMode="External"/><Relationship Id="rId4" Type="http://schemas.openxmlformats.org/officeDocument/2006/relationships/hyperlink" Target="http://www.catholic.org/international/international_story.php?id=21243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nyti.ms/3iaVn5X" TargetMode="External"/><Relationship Id="rId2" Type="http://schemas.openxmlformats.org/officeDocument/2006/relationships/hyperlink" Target="https://www.nytimes.com/2021/06/19/opinion/sunday/inhofe-reed-military-sexual-assault-gillibrand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litary.com/benefits/military-legal-matters/courts-martial-explained.html" TargetMode="External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af.mil/News/Commentaries/Display/Article/586763/general-courts-martial-for-sexual-assault-how-do-they-wor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hyperlink" Target="https://www.youtube.com/watch?v=3fBaFQk6aE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bs.org/independentlens/films/invisible-war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opvaw.org/uploads/mcclatchy_graphic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usmilitary.about.com/library/milinfo/blferes.htm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mfor.uscourts.gov/digest/IIIA45.htm" TargetMode="External"/><Relationship Id="rId7" Type="http://schemas.openxmlformats.org/officeDocument/2006/relationships/image" Target="../media/image22.tiff"/><Relationship Id="rId2" Type="http://schemas.openxmlformats.org/officeDocument/2006/relationships/hyperlink" Target="https://www.sapr.mi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safa.edu/cadet-life/cadet-support-services/sexual-assault-response/" TargetMode="External"/><Relationship Id="rId5" Type="http://schemas.openxmlformats.org/officeDocument/2006/relationships/hyperlink" Target="https://www.defense.gov/Explore/News/Article/Article/1030795/dod-unveils-plan-to-broaden-sexual-assault-support-to-men/" TargetMode="External"/><Relationship Id="rId4" Type="http://schemas.openxmlformats.org/officeDocument/2006/relationships/hyperlink" Target="https://www.youtube.com/watch?v=itSa2UIKhkQ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litarytimes.com/news/your-army/2019/01/15/heres-what-you-need-to-know-about-the-biggest-update-to-ucmj-in-decades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litarytimes.com/news/pentagon-congress/2021/09/22/pentagon-unveils-new-sexual-assault-response-plan-with-a-deadline-of-up-to-8-years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ytimes.com/2021/08/03/magazine/military-sexual-assault.html" TargetMode="External"/><Relationship Id="rId2" Type="http://schemas.openxmlformats.org/officeDocument/2006/relationships/hyperlink" Target="https://www.nytimes.com/2021/10/11/health/ricardo-cruciani-sexual-abus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fense.gov/News/News-Stories/Article/Article/3479106/executive-order-changes-how-military-handles-sexual-assaults/#:~:text=The%20executive%20order%20makes%20changes,the%20military%20chain%20of%20command" TargetMode="External"/><Relationship Id="rId2" Type="http://schemas.openxmlformats.org/officeDocument/2006/relationships/hyperlink" Target="http://www.defense.gov/News/Author/42773/c-todd-lopez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war.gov/News/News-Stories/Article/Article/3779672/dod-report-prevalence-of-sexual-assault-declined-across-services-in-2023/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gp9oJaheJGY" TargetMode="External"/><Relationship Id="rId3" Type="http://schemas.openxmlformats.org/officeDocument/2006/relationships/hyperlink" Target="https://www.protectourdefenders.com/" TargetMode="External"/><Relationship Id="rId7" Type="http://schemas.openxmlformats.org/officeDocument/2006/relationships/image" Target="../media/image24.tiff"/><Relationship Id="rId2" Type="http://schemas.openxmlformats.org/officeDocument/2006/relationships/hyperlink" Target="https://www.servicewomen.org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rw.org/sites/default/files/report_pdf/us0516_militaryweb_1.pdf" TargetMode="External"/><Relationship Id="rId5" Type="http://schemas.openxmlformats.org/officeDocument/2006/relationships/hyperlink" Target="http://www.ncdsv.org/ncd_military_svissues.html" TargetMode="External"/><Relationship Id="rId4" Type="http://schemas.openxmlformats.org/officeDocument/2006/relationships/hyperlink" Target="https://www.protectourdefenders.com/wp-content/uploads/2019/12/MST-Debunking-Claims-of-Progress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tista.com/chart/17887/the-estimated-number-of-sexual-assaults-in-the-us-military/?srsltid=AfmBOoqFQVhZRtbiYGuTFy_pL5WAWSl8lU5LIV0Pgc7LiqU-eJBEyV8e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snbc.com/msnbc/why-the-military-still-bans-sodom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latimes.com/archives/la-xpm-1993-04-24-mn-26672-story.html" TargetMode="External"/><Relationship Id="rId4" Type="http://schemas.openxmlformats.org/officeDocument/2006/relationships/hyperlink" Target="https://www.sandiegouniontribune.com/opinion/commentary/sdut-utbg-tailhook-navy-women-2016sep01-story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mytimes.com/opinion/2016/11/08/20-years-on-what-the-army-s-learned-from-the-aberdeen-sex-scandal/" TargetMode="External"/><Relationship Id="rId2" Type="http://schemas.openxmlformats.org/officeDocument/2006/relationships/hyperlink" Target="https://www.washingtonpost.com/wp-srv/local/longterm/library/aberdeen/caution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hyperlink" Target="https://www.cbsnews.com/news/air-force-academy-sexual-harassment-retaliation-allegation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vanityfair.com/news/2003/12/airforce20031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EA767-9026-E048-92F6-35BDC93648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 ‘invisible war’?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A870DC-76A3-464E-B0B3-A7B2A28F7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9708988" cy="153836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Sexual violence in the US military</a:t>
            </a:r>
          </a:p>
          <a:p>
            <a:r>
              <a:rPr lang="en-US" dirty="0"/>
              <a:t>HI2C6	week 9</a:t>
            </a:r>
          </a:p>
          <a:p>
            <a:r>
              <a:rPr lang="en-US" i="1" dirty="0"/>
              <a:t>Warning: This lecture deals with difficult &amp; distressing material.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79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95CBF-7A26-B148-8A58-683DA48CD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44" y="19629"/>
            <a:ext cx="9404723" cy="891333"/>
          </a:xfrm>
        </p:spPr>
        <p:txBody>
          <a:bodyPr/>
          <a:lstStyle/>
          <a:p>
            <a:r>
              <a:rPr lang="en-US" b="1" dirty="0"/>
              <a:t>The Vanessa</a:t>
            </a:r>
            <a:r>
              <a:rPr lang="en-GB" b="1" dirty="0"/>
              <a:t> </a:t>
            </a:r>
            <a:r>
              <a:rPr lang="en-GB" b="1" dirty="0" err="1"/>
              <a:t>Guillén</a:t>
            </a:r>
            <a:r>
              <a:rPr lang="en-US" b="1" dirty="0"/>
              <a:t> case (2020)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C942A-2246-E148-97D6-6242FD6A6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95036"/>
            <a:ext cx="6604000" cy="5267927"/>
          </a:xfrm>
        </p:spPr>
        <p:txBody>
          <a:bodyPr>
            <a:noAutofit/>
          </a:bodyPr>
          <a:lstStyle/>
          <a:p>
            <a:r>
              <a:rPr lang="en-GB" sz="2400" dirty="0"/>
              <a:t>In April 2020, 19 year-old Army Specialist Vanessa Guillén was bludgeoned to death in an </a:t>
            </a:r>
            <a:r>
              <a:rPr lang="en-GB" sz="2400" dirty="0" err="1"/>
              <a:t>armory</a:t>
            </a:r>
            <a:r>
              <a:rPr lang="en-GB" sz="2400" dirty="0"/>
              <a:t> by another Specialist at Fort Hood, TX– a 20 year-old male soldier, who later killed himself. He was having an affair with a married female soldier and purportedly thought Guillén might expose his violation of the UCMJ.</a:t>
            </a:r>
          </a:p>
          <a:p>
            <a:r>
              <a:rPr lang="en-GB" sz="2400" dirty="0"/>
              <a:t>Investigators found Guillén had endured harassment by her supervisor, which unit leaders had failed to address despite the problem being repeatedly reported. </a:t>
            </a:r>
          </a:p>
          <a:p>
            <a:r>
              <a:rPr lang="en-GB" sz="2400" dirty="0"/>
              <a:t>The base in general was found to have a command climate </a:t>
            </a:r>
            <a:r>
              <a:rPr lang="en-GB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“permissive of sexual harassment and sexual assault.” </a:t>
            </a:r>
          </a:p>
          <a:p>
            <a:endParaRPr lang="en-US" sz="2400" dirty="0"/>
          </a:p>
        </p:txBody>
      </p:sp>
      <p:pic>
        <p:nvPicPr>
          <p:cNvPr id="3074" name="Picture 2" descr="A memorial in Austin, Texas, for Specialist Vanessa Guillen, 20, on Monday.">
            <a:extLst>
              <a:ext uri="{FF2B5EF4-FFF2-40B4-BE49-F238E27FC236}">
                <a16:creationId xmlns:a16="http://schemas.microsoft.com/office/drawing/2014/main" id="{7F523FD2-40DC-4643-8EDD-BF554155B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1112" y="1686369"/>
            <a:ext cx="5682802" cy="379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293619E-2DFA-AA42-A1E9-F43A2DFA0DC9}"/>
              </a:ext>
            </a:extLst>
          </p:cNvPr>
          <p:cNvSpPr/>
          <p:nvPr/>
        </p:nvSpPr>
        <p:spPr>
          <a:xfrm>
            <a:off x="6491112" y="565712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https://www.nytimes.com/article/vanessa-guillen-fort-hood.html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403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B8C662B-8DA1-E649-888D-ADA180132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WHY?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22C788-75B1-C245-82B0-603264541F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2" descr="April is Sexual Assault Awareness and Prevention Month (SAAPM).">
            <a:extLst>
              <a:ext uri="{FF2B5EF4-FFF2-40B4-BE49-F238E27FC236}">
                <a16:creationId xmlns:a16="http://schemas.microsoft.com/office/drawing/2014/main" id="{763EA0F6-F9AD-5D40-AB2F-0EC0353B3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9858" y="1560786"/>
            <a:ext cx="7942142" cy="529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237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962F9-94EE-FB4D-AC36-854B6428C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789" y="304492"/>
            <a:ext cx="9404723" cy="1400530"/>
          </a:xfrm>
        </p:spPr>
        <p:txBody>
          <a:bodyPr/>
          <a:lstStyle/>
          <a:p>
            <a:r>
              <a:rPr lang="en-US" sz="3600" b="1" dirty="0">
                <a:solidFill>
                  <a:schemeClr val="tx1"/>
                </a:solidFill>
              </a:rPr>
              <a:t>Elements of rape culture: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A</a:t>
            </a:r>
            <a:r>
              <a:rPr lang="en-US" sz="3200" dirty="0"/>
              <a:t>dversative training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7930BF-E042-A84B-8956-2B2D67591591}"/>
              </a:ext>
            </a:extLst>
          </p:cNvPr>
          <p:cNvSpPr txBox="1"/>
          <p:nvPr/>
        </p:nvSpPr>
        <p:spPr>
          <a:xfrm>
            <a:off x="407055" y="5752617"/>
            <a:ext cx="113976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Watch a clip from </a:t>
            </a:r>
            <a:r>
              <a:rPr lang="en-US" i="1" dirty="0"/>
              <a:t>Full Metal Jacket</a:t>
            </a:r>
            <a:r>
              <a:rPr lang="en-US" dirty="0"/>
              <a:t>– a Stanley Kubrick film released in 1987 about the Vietnam war– </a:t>
            </a:r>
          </a:p>
          <a:p>
            <a:r>
              <a:rPr lang="en-US" dirty="0"/>
              <a:t>for a purportedly quite realistic representation of a US Marine Corps drill sergeant in action: </a:t>
            </a:r>
          </a:p>
          <a:p>
            <a:r>
              <a:rPr lang="en-US" dirty="0">
                <a:hlinkClick r:id="rId2"/>
              </a:rPr>
              <a:t>https://www.youtube.com/watch?v=j8OyjTkWhcA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3B9F05-E9CF-3749-97B3-5AA8B336BF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601" y="0"/>
            <a:ext cx="3396975" cy="50986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EEBDEB-C565-CB49-BE80-A0D05BED02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10" y="1574157"/>
            <a:ext cx="7121129" cy="399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664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1FEA8-EBE3-CE42-95F7-7416F0308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Pervasive misogyny: Jody chants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4FB83C-6FB8-AA40-AA27-2CB80EFDA1A6}"/>
              </a:ext>
            </a:extLst>
          </p:cNvPr>
          <p:cNvSpPr/>
          <p:nvPr/>
        </p:nvSpPr>
        <p:spPr>
          <a:xfrm>
            <a:off x="489996" y="1448134"/>
            <a:ext cx="54246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i="1" dirty="0">
                <a:solidFill>
                  <a:schemeClr val="tx1">
                    <a:lumMod val="95000"/>
                  </a:schemeClr>
                </a:solidFill>
              </a:rPr>
              <a:t>“</a:t>
            </a:r>
            <a:r>
              <a:rPr lang="en-GB" sz="2800" i="1" dirty="0"/>
              <a:t>Jody this and Jody that</a:t>
            </a:r>
            <a:br>
              <a:rPr lang="en-GB" sz="2800" i="1" dirty="0"/>
            </a:br>
            <a:r>
              <a:rPr lang="en-GB" sz="2800" i="1" dirty="0"/>
              <a:t>Jody is a real cool cat</a:t>
            </a:r>
            <a:br>
              <a:rPr lang="en-GB" sz="2800" i="1" dirty="0"/>
            </a:br>
            <a:r>
              <a:rPr lang="en-GB" sz="2800" i="1" dirty="0" err="1"/>
              <a:t>Ain’t</a:t>
            </a:r>
            <a:r>
              <a:rPr lang="en-GB" sz="2800" i="1" dirty="0"/>
              <a:t> no use in calling home</a:t>
            </a:r>
            <a:br>
              <a:rPr lang="en-GB" sz="2800" i="1" dirty="0"/>
            </a:br>
            <a:r>
              <a:rPr lang="en-GB" sz="2800" i="1" dirty="0"/>
              <a:t>Jody’s on your telephone</a:t>
            </a:r>
            <a:br>
              <a:rPr lang="en-GB" sz="2800" i="1" dirty="0"/>
            </a:br>
            <a:r>
              <a:rPr lang="en-GB" sz="2800" i="1" dirty="0" err="1"/>
              <a:t>Ain’t</a:t>
            </a:r>
            <a:r>
              <a:rPr lang="en-GB" sz="2800" i="1" dirty="0"/>
              <a:t> no use in going home</a:t>
            </a:r>
            <a:br>
              <a:rPr lang="en-GB" sz="2800" i="1" dirty="0"/>
            </a:br>
            <a:r>
              <a:rPr lang="en-GB" sz="2800" i="1" dirty="0"/>
              <a:t>Jody’s got your girl and gone</a:t>
            </a:r>
            <a:br>
              <a:rPr lang="en-GB" sz="2800" i="1" dirty="0"/>
            </a:br>
            <a:r>
              <a:rPr lang="en-GB" sz="2800" i="1" dirty="0" err="1"/>
              <a:t>Ain’t</a:t>
            </a:r>
            <a:r>
              <a:rPr lang="en-GB" sz="2800" i="1" dirty="0"/>
              <a:t> no use in feeling blue</a:t>
            </a:r>
            <a:br>
              <a:rPr lang="en-GB" sz="2800" i="1" dirty="0"/>
            </a:br>
            <a:r>
              <a:rPr lang="en-GB" sz="2800" i="1" dirty="0"/>
              <a:t>Jody’s got your sister too”</a:t>
            </a:r>
            <a:endParaRPr lang="en-GB" sz="2800" i="1" dirty="0">
              <a:solidFill>
                <a:schemeClr val="tx1">
                  <a:lumMod val="95000"/>
                </a:schemeClr>
              </a:solidFill>
            </a:endParaRPr>
          </a:p>
          <a:p>
            <a:endParaRPr lang="en-GB" sz="2400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GB" sz="2400" dirty="0">
                <a:solidFill>
                  <a:schemeClr val="tx1">
                    <a:lumMod val="95000"/>
                  </a:schemeClr>
                </a:solidFill>
              </a:rPr>
              <a:t>U.S. Army marching cadence, 1944</a:t>
            </a:r>
            <a:endParaRPr lang="en-GB" sz="2400" b="0" i="0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E604A9-0CD4-274A-B99A-C4A9EEA9357C}"/>
              </a:ext>
            </a:extLst>
          </p:cNvPr>
          <p:cNvSpPr/>
          <p:nvPr/>
        </p:nvSpPr>
        <p:spPr>
          <a:xfrm>
            <a:off x="489996" y="6087020"/>
            <a:ext cx="119702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https://slate.com/human-interest/2016/03/the-secret-history-of-the-name-jody.html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1C3A6F-AD51-0943-8F74-509EC05D086A}"/>
              </a:ext>
            </a:extLst>
          </p:cNvPr>
          <p:cNvSpPr txBox="1"/>
          <p:nvPr/>
        </p:nvSpPr>
        <p:spPr>
          <a:xfrm>
            <a:off x="6088284" y="4907666"/>
            <a:ext cx="5832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https://www.youtube.com/watch?v=dBIEUbqEhvE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3F159F-3F78-BF4E-B238-5890AFD64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284" y="1296363"/>
            <a:ext cx="5450390" cy="30658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75E8E7-4072-7248-8B85-6FCDC8584758}"/>
              </a:ext>
            </a:extLst>
          </p:cNvPr>
          <p:cNvSpPr txBox="1"/>
          <p:nvPr/>
        </p:nvSpPr>
        <p:spPr>
          <a:xfrm>
            <a:off x="6162824" y="4538334"/>
            <a:ext cx="568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Watch a Jody cadence being performed in 2010</a:t>
            </a:r>
          </a:p>
        </p:txBody>
      </p:sp>
    </p:spTree>
    <p:extLst>
      <p:ext uri="{BB962C8B-B14F-4D97-AF65-F5344CB8AC3E}">
        <p14:creationId xmlns:p14="http://schemas.microsoft.com/office/powerpoint/2010/main" val="1673638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D12D9-930E-0744-9633-EC8A43F9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043" y="299229"/>
            <a:ext cx="9404723" cy="1400530"/>
          </a:xfrm>
        </p:spPr>
        <p:txBody>
          <a:bodyPr/>
          <a:lstStyle/>
          <a:p>
            <a:r>
              <a:rPr lang="en-US" sz="3600" b="1" dirty="0">
                <a:solidFill>
                  <a:schemeClr val="tx1"/>
                </a:solidFill>
              </a:rPr>
              <a:t>Hazing rituals/gendered degradation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ADB73F-E769-0B4C-B2BC-240898851E16}"/>
              </a:ext>
            </a:extLst>
          </p:cNvPr>
          <p:cNvSpPr txBox="1"/>
          <p:nvPr/>
        </p:nvSpPr>
        <p:spPr>
          <a:xfrm>
            <a:off x="403043" y="999257"/>
            <a:ext cx="109712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 a 2015 report by RAND on hazing in the military, with recommendations for its suppression:</a:t>
            </a:r>
          </a:p>
          <a:p>
            <a:r>
              <a:rPr lang="en-GB" dirty="0">
                <a:hlinkClick r:id="rId2"/>
              </a:rPr>
              <a:t>https://www.rand.org/content/dam/rand/pubs/research_reports/RR900/RR941/RAND_RR941.pdf</a:t>
            </a:r>
            <a:endParaRPr lang="en-GB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6A51AA-3961-C440-97FA-3FC7E4E27D71}"/>
              </a:ext>
            </a:extLst>
          </p:cNvPr>
          <p:cNvSpPr/>
          <p:nvPr/>
        </p:nvSpPr>
        <p:spPr>
          <a:xfrm>
            <a:off x="403043" y="1811087"/>
            <a:ext cx="839100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The DoD Definition of Hazing Can Be Improved</a:t>
            </a:r>
          </a:p>
          <a:p>
            <a:endParaRPr lang="en-GB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The definition should include qualities that distinguish hazing from other types of abuse and mistreatment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It should clarify the role of authority figures and the individual's responsibility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It should consider the addition of more objective terms in describing harm, such as "psychological injury" or "extreme mental stress" and provide current examples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38ADA9-7297-3944-96DB-A9C910ED28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4044" y="1811087"/>
            <a:ext cx="3252486" cy="487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555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26AFB-05ED-B44D-80D5-98D2BC22C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Pornography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CA9572-2924-3149-99F2-53BF4B66F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4596" y="0"/>
            <a:ext cx="3507129" cy="57115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B67170-9979-6240-BBD7-B3E0C4DC04AC}"/>
              </a:ext>
            </a:extLst>
          </p:cNvPr>
          <p:cNvSpPr txBox="1"/>
          <p:nvPr/>
        </p:nvSpPr>
        <p:spPr>
          <a:xfrm>
            <a:off x="8537438" y="5711556"/>
            <a:ext cx="34355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Does pornography encourage</a:t>
            </a:r>
          </a:p>
          <a:p>
            <a:r>
              <a:rPr lang="en-US" sz="1600" dirty="0"/>
              <a:t>sexual violence against women?</a:t>
            </a:r>
          </a:p>
          <a:p>
            <a:r>
              <a:rPr lang="en-US" sz="1600" dirty="0"/>
              <a:t>Radical feminist Dworkin made</a:t>
            </a:r>
          </a:p>
          <a:p>
            <a:r>
              <a:rPr lang="en-US" sz="1600" dirty="0"/>
              <a:t>the case in this 1981 classic.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FF4408-474D-8241-98C6-E6D53E257CC1}"/>
              </a:ext>
            </a:extLst>
          </p:cNvPr>
          <p:cNvSpPr txBox="1"/>
          <p:nvPr/>
        </p:nvSpPr>
        <p:spPr>
          <a:xfrm>
            <a:off x="646111" y="1239554"/>
            <a:ext cx="76594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Pornography use is pervasive, and becoming ever more prevalent,</a:t>
            </a:r>
          </a:p>
          <a:p>
            <a:r>
              <a:rPr lang="en-US" dirty="0"/>
              <a:t>in the US military. Does this phenomenon help explain why sexual </a:t>
            </a:r>
          </a:p>
          <a:p>
            <a:r>
              <a:rPr lang="en-US" dirty="0"/>
              <a:t>assault is so rife in the armed forces?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D93CD8-F1D5-7948-AD24-ABB875B0EB01}"/>
              </a:ext>
            </a:extLst>
          </p:cNvPr>
          <p:cNvSpPr/>
          <p:nvPr/>
        </p:nvSpPr>
        <p:spPr>
          <a:xfrm>
            <a:off x="547380" y="2387569"/>
            <a:ext cx="75333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/>
              </a:rPr>
              <a:t>“…. in an interview with the </a:t>
            </a:r>
            <a:r>
              <a:rPr lang="en-GB" i="1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Army Times</a:t>
            </a:r>
            <a:r>
              <a:rPr lang="en-GB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/>
              </a:rPr>
              <a:t>, Navy Lt. Michael Howard, a licensed therapist and military chaplain, believes that at least 20 percent of the military is addicted to online pornography. The common theme among many military </a:t>
            </a:r>
            <a:r>
              <a:rPr lang="en-GB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chaplains</a:t>
            </a:r>
            <a:r>
              <a:rPr lang="en-GB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/>
              </a:rPr>
              <a:t> is that addiction to internet pornography is one of the biggest, if not the biggest, personal problem facing our military members today.</a:t>
            </a:r>
          </a:p>
          <a:p>
            <a:pPr fontAlgn="base"/>
            <a:r>
              <a:rPr lang="en-GB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/>
              </a:rPr>
              <a:t>It is not uncommon for military members to come home from a deployment addicted to pornography. Military spouses often complain about these devastating addictions post-deployment.” </a:t>
            </a:r>
          </a:p>
          <a:p>
            <a:pPr fontAlgn="base"/>
            <a:endParaRPr lang="en-GB" i="1" dirty="0">
              <a:solidFill>
                <a:schemeClr val="bg2">
                  <a:lumMod val="20000"/>
                  <a:lumOff val="80000"/>
                </a:schemeClr>
              </a:solidFill>
              <a:latin typeface="Open Sans"/>
            </a:endParaRPr>
          </a:p>
          <a:p>
            <a:pPr fontAlgn="base"/>
            <a:r>
              <a:rPr lang="en-GB" i="1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/>
              </a:rPr>
              <a:t>The Public Discourse</a:t>
            </a:r>
            <a:r>
              <a:rPr lang="en-GB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/>
              </a:rPr>
              <a:t>, June 2013</a:t>
            </a:r>
          </a:p>
          <a:p>
            <a:pPr fontAlgn="base"/>
            <a:r>
              <a:rPr lang="en-GB" sz="1400" dirty="0">
                <a:hlinkClick r:id="rId5"/>
              </a:rPr>
              <a:t>https://www.thepublicdiscourse.com/2013/06/10360/</a:t>
            </a:r>
            <a:endParaRPr lang="en-GB" sz="1400" dirty="0"/>
          </a:p>
          <a:p>
            <a:pPr fontAlgn="base"/>
            <a:endParaRPr lang="en-GB" dirty="0"/>
          </a:p>
          <a:p>
            <a:pPr fontAlgn="base"/>
            <a:r>
              <a:rPr lang="en-GB" dirty="0"/>
              <a:t>For a left/feminist critique of porn use in the military:</a:t>
            </a:r>
          </a:p>
          <a:p>
            <a:pPr fontAlgn="base"/>
            <a:r>
              <a:rPr lang="en-GB" sz="1400" dirty="0">
                <a:hlinkClick r:id="rId6"/>
              </a:rPr>
              <a:t>https://www.counterpunch.org/2010/06/18/pornography-and-the-military/</a:t>
            </a:r>
            <a:endParaRPr lang="en-GB" sz="1400" dirty="0"/>
          </a:p>
          <a:p>
            <a:pPr fontAlgn="base"/>
            <a:endParaRPr lang="en-GB" b="0" i="0" dirty="0">
              <a:solidFill>
                <a:schemeClr val="bg2">
                  <a:lumMod val="20000"/>
                  <a:lumOff val="80000"/>
                </a:schemeClr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974977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558214-C81C-6A47-B4EF-EA4386639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Military Criminal Justice System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D20C2A-5E9F-C249-8BE8-8314A3FF89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60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B5C94B-2EA1-C046-929D-E6471F59C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34" y="313419"/>
            <a:ext cx="9404723" cy="1400530"/>
          </a:xfrm>
        </p:spPr>
        <p:txBody>
          <a:bodyPr/>
          <a:lstStyle/>
          <a:p>
            <a:r>
              <a:rPr lang="en-US" sz="36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Obstacles to reporting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6FF8727-5D54-374A-A90F-C5EAC9BBE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829" y="1230490"/>
            <a:ext cx="10639346" cy="5539466"/>
          </a:xfrm>
        </p:spPr>
        <p:txBody>
          <a:bodyPr>
            <a:normAutofit/>
          </a:bodyPr>
          <a:lstStyle/>
          <a:p>
            <a:r>
              <a:rPr lang="en-US" dirty="0"/>
              <a:t>In 2009, a report estimated that </a:t>
            </a:r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80%</a:t>
            </a:r>
            <a:r>
              <a:rPr lang="en-US" dirty="0"/>
              <a:t> of military sexual assault survivors do not report crimes perpetrated against them. Why not?</a:t>
            </a:r>
          </a:p>
          <a:p>
            <a:r>
              <a:rPr lang="en-US" dirty="0"/>
              <a:t>Fear of 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betraying colleagues </a:t>
            </a:r>
            <a:r>
              <a:rPr lang="en-US" dirty="0"/>
              <a:t>in tight-knit units living in close quarters; 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ostracism</a:t>
            </a:r>
          </a:p>
          <a:p>
            <a:r>
              <a:rPr lang="en-US" dirty="0"/>
              <a:t>Threats of 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retaliatory violence </a:t>
            </a:r>
            <a:r>
              <a:rPr lang="en-US" dirty="0"/>
              <a:t>made by perpetrators </a:t>
            </a:r>
          </a:p>
          <a:p>
            <a:r>
              <a:rPr lang="en-US" dirty="0"/>
              <a:t>Pvt. Jessica Bleckley (17), one of the Aberdeen Proving Ground victims, said that the drill sergeant who demanded she have sex with him warned her: </a:t>
            </a:r>
            <a:r>
              <a:rPr lang="en-US" b="1" i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“if I told anybody… he would cut my throat, that he knew ways of killing people where no one would find out who did it”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/>
              <a:t>(quoted in </a:t>
            </a:r>
            <a:r>
              <a:rPr lang="en-US" i="1" dirty="0"/>
              <a:t>Newsweek</a:t>
            </a:r>
            <a:r>
              <a:rPr lang="en-US" dirty="0"/>
              <a:t>, 25 Nov. 1996)</a:t>
            </a:r>
          </a:p>
          <a:p>
            <a:r>
              <a:rPr lang="en-US" dirty="0"/>
              <a:t>Fear of 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being accused of homosexuality</a:t>
            </a:r>
            <a:r>
              <a:rPr lang="en-US" dirty="0"/>
              <a:t>– especially before repeal of DADT</a:t>
            </a:r>
          </a:p>
          <a:p>
            <a:r>
              <a:rPr lang="en-US" dirty="0"/>
              <a:t>Married victims of sexual violence fear being 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court-martialed for adultery</a:t>
            </a:r>
          </a:p>
          <a:p>
            <a:r>
              <a:rPr lang="en-US" dirty="0"/>
              <a:t>Victims may be 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discharged on mental health grounds</a:t>
            </a:r>
          </a:p>
          <a:p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LOW EXPECTATIONS THAT A PERPETRATOR WILL BE CONVICTED &amp; PUNISHED</a:t>
            </a:r>
          </a:p>
          <a:p>
            <a:pPr marL="457200" lvl="1" indent="0">
              <a:buNone/>
            </a:pP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075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53432-5955-C845-ABCE-8E6CD1BD5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The chain of command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8E694F-38A6-2E4A-890A-0ECD0DF38AD4}"/>
              </a:ext>
            </a:extLst>
          </p:cNvPr>
          <p:cNvSpPr/>
          <p:nvPr/>
        </p:nvSpPr>
        <p:spPr>
          <a:xfrm>
            <a:off x="765698" y="5781301"/>
            <a:ext cx="86079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https://www.nytimes.com/2021/06/19/opinion/sunday/inhofe-reed-military-sexual-assault-gillibrand.html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E08ABF-24D6-D647-AB13-A80120E99B37}"/>
              </a:ext>
            </a:extLst>
          </p:cNvPr>
          <p:cNvSpPr/>
          <p:nvPr/>
        </p:nvSpPr>
        <p:spPr>
          <a:xfrm>
            <a:off x="646111" y="1385375"/>
            <a:ext cx="1069057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Q: How to report up the chain of command if your </a:t>
            </a:r>
            <a:r>
              <a:rPr lang="en-US" sz="20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commanding officer is the perpetrator or a friend of the perpetrator?</a:t>
            </a:r>
          </a:p>
          <a:p>
            <a:endParaRPr lang="en-US" sz="20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r>
              <a:rPr lang="en-US" sz="20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Commanding officers decide: </a:t>
            </a:r>
          </a:p>
          <a:p>
            <a:endParaRPr lang="en-US" sz="20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	</a:t>
            </a:r>
            <a:r>
              <a:rPr lang="en-US" sz="2000" b="1" dirty="0"/>
              <a:t>whether or not to investigate a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	whether it’s subsequently brought to trial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 and they can intervene to overturn the outcome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092A5-BC14-594D-9215-DCF5C57E97ED}"/>
              </a:ext>
            </a:extLst>
          </p:cNvPr>
          <p:cNvSpPr/>
          <p:nvPr/>
        </p:nvSpPr>
        <p:spPr>
          <a:xfrm>
            <a:off x="707618" y="4857971"/>
            <a:ext cx="27606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https://nyti.ms/3iaVn5X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7AD22A-3737-7D42-89C6-6B7076701DA6}"/>
              </a:ext>
            </a:extLst>
          </p:cNvPr>
          <p:cNvSpPr txBox="1"/>
          <p:nvPr/>
        </p:nvSpPr>
        <p:spPr>
          <a:xfrm>
            <a:off x="707618" y="4080315"/>
            <a:ext cx="9281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better understand the concept of the chain of command and why it looms</a:t>
            </a:r>
          </a:p>
          <a:p>
            <a:r>
              <a:rPr lang="en-US" dirty="0"/>
              <a:t>so large in debates over how to address sexual violence in the military, watch this</a:t>
            </a:r>
          </a:p>
          <a:p>
            <a:r>
              <a:rPr lang="en-US" dirty="0"/>
              <a:t>7 minute video from the </a:t>
            </a:r>
            <a:r>
              <a:rPr lang="en-US" i="1" dirty="0"/>
              <a:t>New York Times </a:t>
            </a:r>
            <a:r>
              <a:rPr lang="en-US" dirty="0"/>
              <a:t>(June 19, 2021):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06418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CE95C-3DCB-3547-92A3-752B57BFF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839" y="262606"/>
            <a:ext cx="9404723" cy="1400530"/>
          </a:xfrm>
        </p:spPr>
        <p:txBody>
          <a:bodyPr/>
          <a:lstStyle/>
          <a:p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Courts-martial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ECED64-465F-1841-BC01-267EEA477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9453" y="1663136"/>
            <a:ext cx="4105958" cy="35570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56D360-68E3-904E-BB7C-2935CA45E78C}"/>
              </a:ext>
            </a:extLst>
          </p:cNvPr>
          <p:cNvSpPr txBox="1"/>
          <p:nvPr/>
        </p:nvSpPr>
        <p:spPr>
          <a:xfrm>
            <a:off x="439839" y="1132204"/>
            <a:ext cx="1243109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US military tries service personnel in three different</a:t>
            </a:r>
          </a:p>
          <a:p>
            <a:r>
              <a:rPr lang="en-US" dirty="0"/>
              <a:t>types of courts-martial, depending on the severity of the</a:t>
            </a:r>
          </a:p>
          <a:p>
            <a:r>
              <a:rPr lang="en-US" dirty="0"/>
              <a:t>charges: </a:t>
            </a:r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summary, special, and general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GB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 general court-martial</a:t>
            </a:r>
            <a:r>
              <a:rPr lang="en-GB" dirty="0"/>
              <a:t>– for serious offenses, including</a:t>
            </a:r>
          </a:p>
          <a:p>
            <a:r>
              <a:rPr lang="en-GB" dirty="0"/>
              <a:t>sexual assault—consists of not less than five </a:t>
            </a:r>
          </a:p>
          <a:p>
            <a:r>
              <a:rPr lang="en-GB" dirty="0"/>
              <a:t>members and a military judge. (JAGs are military personnel)</a:t>
            </a:r>
          </a:p>
          <a:p>
            <a:endParaRPr lang="en-GB" dirty="0"/>
          </a:p>
          <a:p>
            <a:r>
              <a:rPr lang="en-GB" dirty="0"/>
              <a:t>Since 2013, sexual assault victims may be represented by </a:t>
            </a:r>
          </a:p>
          <a:p>
            <a:r>
              <a:rPr lang="en-GB" dirty="0"/>
              <a:t>a </a:t>
            </a:r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Special Victim’s Counsel.</a:t>
            </a:r>
          </a:p>
          <a:p>
            <a:endParaRPr lang="en-GB" dirty="0"/>
          </a:p>
          <a:p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Military Rule of Evidence 412 </a:t>
            </a:r>
            <a:r>
              <a:rPr lang="en-GB" dirty="0"/>
              <a:t>prohibits either side from </a:t>
            </a:r>
          </a:p>
          <a:p>
            <a:r>
              <a:rPr lang="en-GB" dirty="0"/>
              <a:t>presenting evidence of a victim's past sexual behaviour </a:t>
            </a:r>
          </a:p>
          <a:p>
            <a:r>
              <a:rPr lang="en-GB" dirty="0"/>
              <a:t>and “sexual predisposition.”</a:t>
            </a:r>
          </a:p>
          <a:p>
            <a:endParaRPr lang="en-GB" dirty="0"/>
          </a:p>
          <a:p>
            <a:r>
              <a:rPr lang="en-GB" dirty="0"/>
              <a:t>A general court-martial may adjudge any punishment not prohibited by the UCMJ, including death.</a:t>
            </a:r>
          </a:p>
          <a:p>
            <a:r>
              <a:rPr lang="en-GB" dirty="0">
                <a:hlinkClick r:id="rId3"/>
              </a:rPr>
              <a:t>https://www.military.com/benefits/military-legal-matters/courts-martial-explained.html</a:t>
            </a:r>
            <a:endParaRPr lang="en-GB" dirty="0"/>
          </a:p>
          <a:p>
            <a:endParaRPr lang="en-GB" dirty="0"/>
          </a:p>
          <a:p>
            <a:r>
              <a:rPr lang="en-GB" dirty="0"/>
              <a:t>Read about how the USAF handles sexual assault cases by court martial:</a:t>
            </a:r>
          </a:p>
          <a:p>
            <a:r>
              <a:rPr lang="en-GB" sz="1400" dirty="0">
                <a:hlinkClick r:id="rId4"/>
              </a:rPr>
              <a:t>https://www.af.mil/News/Commentaries/Display/Article/586763/general-courts-martial-for-sexual-assault-how-do-they-work/</a:t>
            </a:r>
            <a:endParaRPr lang="en-US" sz="1400" dirty="0"/>
          </a:p>
          <a:p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240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8799754-417E-7B43-B240-92F4BBBA5242}"/>
              </a:ext>
            </a:extLst>
          </p:cNvPr>
          <p:cNvSpPr/>
          <p:nvPr/>
        </p:nvSpPr>
        <p:spPr>
          <a:xfrm>
            <a:off x="457120" y="5606768"/>
            <a:ext cx="58384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https://www.youtube.com/watch?v=3fBaFQk6aE0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BF27B4-4EA2-F745-AECD-7A0E298DE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363" y="203103"/>
            <a:ext cx="7986531" cy="53190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29D42E-B3B6-FC40-A74A-108DB08D457B}"/>
              </a:ext>
            </a:extLst>
          </p:cNvPr>
          <p:cNvSpPr txBox="1"/>
          <p:nvPr/>
        </p:nvSpPr>
        <p:spPr>
          <a:xfrm>
            <a:off x="457120" y="6122879"/>
            <a:ext cx="9530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 more about the film: </a:t>
            </a:r>
            <a:r>
              <a:rPr lang="en-US" dirty="0">
                <a:hlinkClick r:id="rId4"/>
              </a:rPr>
              <a:t>http://www.pbs.org/independentlens/films/invisible-war/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E9D508-2281-5345-BAF0-1FF6810E3FAF}"/>
              </a:ext>
            </a:extLst>
          </p:cNvPr>
          <p:cNvSpPr txBox="1"/>
          <p:nvPr/>
        </p:nvSpPr>
        <p:spPr>
          <a:xfrm>
            <a:off x="6221032" y="5606768"/>
            <a:ext cx="2450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Dir. Kirby Dick (2012)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49D5FAC-A265-FA46-9014-D5E31CEC4F30}"/>
              </a:ext>
            </a:extLst>
          </p:cNvPr>
          <p:cNvSpPr/>
          <p:nvPr/>
        </p:nvSpPr>
        <p:spPr>
          <a:xfrm>
            <a:off x="8684010" y="1659285"/>
            <a:ext cx="3048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FFFFFF"/>
                </a:solidFill>
                <a:latin typeface="lemonde-journal"/>
              </a:rPr>
              <a:t>‘Female service members are more likely to be sexually assaulted by a fellow member of the military than shot by an enemy combatant at war</a:t>
            </a:r>
            <a:r>
              <a:rPr lang="en-GB" dirty="0">
                <a:solidFill>
                  <a:srgbClr val="FFFFFF"/>
                </a:solidFill>
                <a:latin typeface="lemonde-journal"/>
              </a:rPr>
              <a:t>. 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33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5AC0B1AE-032F-55DD-6E5A-930FFB050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646" y="0"/>
            <a:ext cx="8002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16123C-1800-2FB7-DFF1-43DE000EFC8A}"/>
              </a:ext>
            </a:extLst>
          </p:cNvPr>
          <p:cNvSpPr txBox="1"/>
          <p:nvPr/>
        </p:nvSpPr>
        <p:spPr>
          <a:xfrm>
            <a:off x="8566391" y="6018698"/>
            <a:ext cx="324196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https://www.stopvaw.org/uploads/mcclatchy_graphic.jpg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4431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329A6-675B-9447-86ED-13C6DA017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The US civil </a:t>
            </a:r>
            <a:r>
              <a:rPr lang="en-US" sz="3200" b="1" dirty="0"/>
              <a:t>justice system: The Feres Doctrine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81A8F33-6980-FA4B-BAFF-AE7A61C77E58}"/>
              </a:ext>
            </a:extLst>
          </p:cNvPr>
          <p:cNvSpPr/>
          <p:nvPr/>
        </p:nvSpPr>
        <p:spPr>
          <a:xfrm>
            <a:off x="727134" y="2154189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>
                <a:latin typeface="Karma"/>
              </a:rPr>
              <a:t>The Feres doctrine, established in 1950, prevents servicemembers from suing based on any injuries that “</a:t>
            </a:r>
            <a:r>
              <a:rPr lang="en-GB" sz="2400" dirty="0">
                <a:latin typeface="Karm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arise out of or are in the course of activity incident to service</a:t>
            </a:r>
            <a:r>
              <a:rPr lang="en-GB" sz="2400" dirty="0">
                <a:latin typeface="Karma"/>
              </a:rPr>
              <a:t>.” </a:t>
            </a:r>
          </a:p>
          <a:p>
            <a:endParaRPr lang="en-GB" sz="2400" dirty="0">
              <a:latin typeface="Karma"/>
            </a:endParaRPr>
          </a:p>
          <a:p>
            <a:r>
              <a:rPr lang="en-GB" sz="2400" dirty="0">
                <a:latin typeface="Karma"/>
              </a:rPr>
              <a:t>The </a:t>
            </a:r>
            <a:r>
              <a:rPr lang="en-GB" sz="2400" dirty="0" err="1">
                <a:latin typeface="Karma"/>
              </a:rPr>
              <a:t>Feres</a:t>
            </a:r>
            <a:r>
              <a:rPr lang="en-GB" sz="2400" dirty="0">
                <a:latin typeface="Karma"/>
              </a:rPr>
              <a:t> doctrine’s domain has stretched to prevent just about anyone from suing the military, including victims of rape.</a:t>
            </a:r>
          </a:p>
          <a:p>
            <a:endParaRPr lang="en-GB" sz="2400" dirty="0">
              <a:latin typeface="Karma"/>
            </a:endParaRPr>
          </a:p>
          <a:p>
            <a:r>
              <a:rPr lang="en-GB" sz="2400" dirty="0">
                <a:latin typeface="Karma"/>
              </a:rPr>
              <a:t>Servicemembers have been effectively blocked from civil courts.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12536D-6C7E-5743-BF81-789BBE09DE91}"/>
              </a:ext>
            </a:extLst>
          </p:cNvPr>
          <p:cNvSpPr txBox="1"/>
          <p:nvPr/>
        </p:nvSpPr>
        <p:spPr>
          <a:xfrm>
            <a:off x="646111" y="1127480"/>
            <a:ext cx="9828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Q: </a:t>
            </a:r>
            <a:r>
              <a:rPr lang="en-US" sz="2400" b="1" i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Why don’t victims of sexual assault who are military personnel </a:t>
            </a:r>
          </a:p>
          <a:p>
            <a:r>
              <a:rPr lang="en-US" sz="2400" b="1" i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or veterans use the civilian judicial system to seek redress?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D3218A-CF64-264D-B5FE-D36278E62B80}"/>
              </a:ext>
            </a:extLst>
          </p:cNvPr>
          <p:cNvSpPr txBox="1"/>
          <p:nvPr/>
        </p:nvSpPr>
        <p:spPr>
          <a:xfrm>
            <a:off x="7112502" y="3026778"/>
            <a:ext cx="465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The doctrine comes from the U.S. Supreme Court case </a:t>
            </a:r>
            <a:r>
              <a:rPr lang="en-GB" i="1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Feres</a:t>
            </a:r>
            <a:r>
              <a:rPr lang="en-GB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v. United States</a:t>
            </a:r>
            <a:r>
              <a:rPr lang="en-GB" dirty="0">
                <a:solidFill>
                  <a:schemeClr val="bg2">
                    <a:lumMod val="20000"/>
                    <a:lumOff val="80000"/>
                  </a:schemeClr>
                </a:solidFill>
              </a:rPr>
              <a:t>, in which servicemen who picked up highly radioactive weapons fragments from a crashed airplane were not permitted to recover damages from </a:t>
            </a:r>
          </a:p>
          <a:p>
            <a:r>
              <a:rPr lang="en-GB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the government.</a:t>
            </a:r>
            <a:endParaRPr lang="en-US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234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6F33C-35AC-9B4D-A643-4401ADA94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2286874"/>
            <a:ext cx="8825657" cy="1915647"/>
          </a:xfrm>
        </p:spPr>
        <p:txBody>
          <a:bodyPr/>
          <a:lstStyle/>
          <a:p>
            <a:r>
              <a:rPr lang="en-US" dirty="0"/>
              <a:t>Institutional Reform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3BE671-32A7-544A-B23C-97E17EB437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Can military culture be changed?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FBF605-6BB1-FC40-9C78-117F8064B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0"/>
            <a:ext cx="4551882" cy="455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427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F5F5D-E774-8443-AC54-05521B228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806" y="148669"/>
            <a:ext cx="10116274" cy="1130138"/>
          </a:xfrm>
        </p:spPr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</a:rPr>
              <a:t>What has the military done?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F11070-4396-E748-8B45-4F6108274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806" y="900660"/>
            <a:ext cx="8031452" cy="562175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2005: 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Defense Task Force </a:t>
            </a:r>
            <a:r>
              <a:rPr lang="en-US" dirty="0"/>
              <a:t>established</a:t>
            </a:r>
          </a:p>
          <a:p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DoD Sexual Assault Prevention and Response Office (SAPRO) </a:t>
            </a:r>
            <a:r>
              <a:rPr lang="en-GB" dirty="0">
                <a:hlinkClick r:id="rId2"/>
              </a:rPr>
              <a:t>https://www.sapr.mil</a:t>
            </a:r>
            <a:endParaRPr lang="en-GB" dirty="0"/>
          </a:p>
          <a:p>
            <a:r>
              <a:rPr lang="en-GB" dirty="0"/>
              <a:t>Clearer and more robust </a:t>
            </a:r>
            <a:r>
              <a:rPr lang="en-GB" dirty="0">
                <a:hlinkClick r:id="rId3"/>
              </a:rPr>
              <a:t>definitions of sexual assault and rape</a:t>
            </a:r>
            <a:r>
              <a:rPr lang="en-GB" dirty="0"/>
              <a:t>, as well as what constitutes ‘consent’ or the lack thereof</a:t>
            </a:r>
          </a:p>
          <a:p>
            <a:r>
              <a:rPr lang="en-GB" dirty="0"/>
              <a:t>Mandatory training; by-stander intervention programs</a:t>
            </a:r>
          </a:p>
          <a:p>
            <a:r>
              <a:rPr lang="en-GB" dirty="0"/>
              <a:t>Preventive measures, including outlawing hazing rituals, ‘</a:t>
            </a:r>
            <a:r>
              <a:rPr lang="en-GB" dirty="0" err="1"/>
              <a:t>Jodies</a:t>
            </a:r>
            <a:r>
              <a:rPr lang="en-GB" dirty="0"/>
              <a:t>’ </a:t>
            </a:r>
          </a:p>
          <a:p>
            <a:r>
              <a:rPr lang="en-GB" dirty="0"/>
              <a:t>Appointment of SAPR officers</a:t>
            </a:r>
          </a:p>
          <a:p>
            <a:r>
              <a:rPr lang="en-GB" dirty="0"/>
              <a:t>Better support for survivors, including allowing the latter </a:t>
            </a:r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 right NOT to initiate a formal complaint;</a:t>
            </a:r>
            <a:r>
              <a:rPr lang="en-GB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en-GB" dirty="0"/>
              <a:t>recognition of the relationship between sexual assault and PTSD; provision of appropriate professional treatment</a:t>
            </a:r>
          </a:p>
          <a:p>
            <a:r>
              <a:rPr lang="en-GB" dirty="0"/>
              <a:t>Open or closed (unrestricted or restricted) reports. Watch a </a:t>
            </a:r>
            <a:r>
              <a:rPr lang="en-GB" dirty="0">
                <a:hlinkClick r:id="rId4"/>
              </a:rPr>
              <a:t>video</a:t>
            </a:r>
            <a:r>
              <a:rPr lang="en-GB" dirty="0"/>
              <a:t> explaining the difference.</a:t>
            </a:r>
          </a:p>
          <a:p>
            <a:r>
              <a:rPr lang="en-GB" dirty="0"/>
              <a:t>2016: DOD announces more support to </a:t>
            </a:r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male</a:t>
            </a:r>
            <a:r>
              <a:rPr lang="en-GB" dirty="0"/>
              <a:t> victims of sexual assault</a:t>
            </a:r>
          </a:p>
          <a:p>
            <a:r>
              <a:rPr lang="en-GB" dirty="0">
                <a:hlinkClick r:id="rId5"/>
              </a:rPr>
              <a:t>https://www.defense.gov/Explore/News/Article/Article/1030795/dod-unveils-plan-to-broaden-sexual-assault-support-to-men/</a:t>
            </a:r>
            <a:endParaRPr lang="en-GB" dirty="0"/>
          </a:p>
          <a:p>
            <a:r>
              <a:rPr lang="en-US" dirty="0"/>
              <a:t>USAFA: </a:t>
            </a:r>
            <a:r>
              <a:rPr lang="en-US" dirty="0">
                <a:hlinkClick r:id="rId6"/>
              </a:rPr>
              <a:t>https://www.usafa.edu/cadet-life/cadet-support-services/sexual-assault-response/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B03BB9-7B45-3145-BD6F-4160DA5D67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2258" y="-1"/>
            <a:ext cx="3929742" cy="614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906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B8131-2CBF-5747-82E7-B6388DDF2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Recent revisions of the UCMJ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786FE-929D-2340-80A3-AE7684A5E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342664"/>
            <a:ext cx="9967460" cy="551533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2019: Changes to the UCMJ</a:t>
            </a:r>
            <a:r>
              <a:rPr lang="en-US" dirty="0"/>
              <a:t>, including articles relating to 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adultery</a:t>
            </a:r>
            <a:r>
              <a:rPr lang="en-US" dirty="0"/>
              <a:t>, 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sexual violence </a:t>
            </a:r>
            <a:r>
              <a:rPr lang="en-US" dirty="0"/>
              <a:t>and 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intimate partner violence </a:t>
            </a:r>
            <a:r>
              <a:rPr lang="en-US" dirty="0"/>
              <a:t>(expanded to include violence against former partners and non-spouses)</a:t>
            </a:r>
          </a:p>
          <a:p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Adultery</a:t>
            </a:r>
            <a:r>
              <a:rPr lang="en-US" dirty="0"/>
              <a:t> now encompasses same-sex relationships, but excludes legally separated people from its definition</a:t>
            </a:r>
          </a:p>
          <a:p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Cyberstalking</a:t>
            </a:r>
            <a:r>
              <a:rPr lang="en-US" dirty="0"/>
              <a:t> has been added as a crime</a:t>
            </a:r>
          </a:p>
          <a:p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Article 132, Retaliation</a:t>
            </a:r>
            <a:r>
              <a:rPr lang="en-GB" dirty="0"/>
              <a:t>. It is now illegal to misuse authority in an attempt to retaliate against a person for making a complaint or reporting a crime. </a:t>
            </a:r>
          </a:p>
          <a:p>
            <a:r>
              <a:rPr lang="en-GB" dirty="0"/>
              <a:t>It is also illegal to discourage someone from making a complaint or reporting a crime. </a:t>
            </a:r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>
                <a:hlinkClick r:id="rId2"/>
              </a:rPr>
              <a:t>https://www.militarytimes.com/news/your-army/2019/01/15/heres-what-you-need-to-know-about-the-biggest-update-to-ucmj-in-decades/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028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AF206-36B0-9C45-A1A0-C4C9F58D7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DOD reform initiatives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03367-AB55-B446-B70E-2B5C7D0E4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309511"/>
            <a:ext cx="9581622" cy="5362221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Pentagon’s Sept. 2021 report</a:t>
            </a:r>
            <a:r>
              <a:rPr lang="en-US" dirty="0"/>
              <a:t>– aimed to remove sexual assault investigations and courts-martial from the chain of command</a:t>
            </a:r>
          </a:p>
          <a:p>
            <a:r>
              <a:rPr lang="en-GB" b="1" dirty="0"/>
              <a:t>“First on the agenda is establishing offices for special victims prosecutors, who will assume responsibility for filing charges and sending cases to courts martial. Next will be creating a workforce of independent investigators for sexual harassment, a policy that will include initiating involuntary separation for any service member with a substantiated report against them.”</a:t>
            </a:r>
          </a:p>
          <a:p>
            <a:r>
              <a:rPr lang="en-GB" dirty="0"/>
              <a:t>The four-tiered system includes multiple deadlines, starting in 2027 and continuing through 2030 for the more specific of the 82 recommendations the commission handed down.</a:t>
            </a:r>
          </a:p>
          <a:p>
            <a:r>
              <a:rPr lang="en-GB" b="1" dirty="0"/>
              <a:t>Read more: </a:t>
            </a:r>
            <a:r>
              <a:rPr lang="en-GB" b="1" dirty="0">
                <a:hlinkClick r:id="rId2"/>
              </a:rPr>
              <a:t>https://www.militarytimes.com/news/pentagon-congress/2021/09/22/pentagon-unveils-new-sexual-assault-response-plan-with-a-deadline-of-up-to-8-years/</a:t>
            </a:r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8284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59B2A-F46F-EC4B-997B-487E7CC8F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22" y="384985"/>
            <a:ext cx="9404723" cy="1400530"/>
          </a:xfrm>
        </p:spPr>
        <p:txBody>
          <a:bodyPr/>
          <a:lstStyle/>
          <a:p>
            <a:r>
              <a:rPr lang="en-US" b="1" dirty="0"/>
              <a:t>On Capitol Hill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C8754-D09F-BC4D-9E46-17C5A8C8F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578" y="1385086"/>
            <a:ext cx="8170511" cy="479263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In April 2021, </a:t>
            </a:r>
            <a:r>
              <a:rPr lang="en-GB" b="1" dirty="0"/>
              <a:t>Kirsten Gillibrand </a:t>
            </a:r>
            <a:r>
              <a:rPr lang="en-GB" dirty="0"/>
              <a:t>(D- senator for New York) reintroduced the </a:t>
            </a:r>
            <a:r>
              <a:rPr lang="en-GB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Military Justice Improvement and Increasing Prevention Act</a:t>
            </a:r>
          </a:p>
          <a:p>
            <a:r>
              <a:rPr lang="en-GB" dirty="0"/>
              <a:t>In May, Gen. </a:t>
            </a:r>
            <a:r>
              <a:rPr lang="en-GB" b="1" dirty="0"/>
              <a:t>Mark Milley</a:t>
            </a:r>
            <a:r>
              <a:rPr lang="en-GB" dirty="0"/>
              <a:t>, chairman of the Joint Chiefs of Staff, indicated that he no longer opposed the bill. </a:t>
            </a:r>
          </a:p>
          <a:p>
            <a:r>
              <a:rPr lang="en-GB" dirty="0"/>
              <a:t>Senator </a:t>
            </a:r>
            <a:r>
              <a:rPr lang="en-GB" b="1" dirty="0"/>
              <a:t>Joni Ernst</a:t>
            </a:r>
            <a:r>
              <a:rPr lang="en-GB" dirty="0"/>
              <a:t>, a Republican from Iowa, a sexual-assault survivor and a retired lieutenant colonel in the National Guard, co-sponsored the legislation, having previously opposed it. </a:t>
            </a:r>
          </a:p>
          <a:p>
            <a:r>
              <a:rPr lang="en-GB" dirty="0"/>
              <a:t>Ernst has said that she had a change of heart because she spent years working to address the issue of military </a:t>
            </a:r>
            <a:r>
              <a:rPr lang="en-GB" u="sng" dirty="0">
                <a:hlinkClick r:id="rId2"/>
              </a:rPr>
              <a:t>sexual assault</a:t>
            </a:r>
            <a:r>
              <a:rPr lang="en-GB" dirty="0"/>
              <a:t> within the existing system, yet </a:t>
            </a:r>
            <a:r>
              <a:rPr lang="en-GB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“we are not seeing a dent in the numbers.”</a:t>
            </a:r>
          </a:p>
          <a:p>
            <a:r>
              <a:rPr lang="en-US" dirty="0">
                <a:hlinkClick r:id="rId3"/>
              </a:rPr>
              <a:t>https://www.nytimes.com/2021/08/03/magazine/military-sexual-assault.html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3091B3F-5D91-6E4E-B6BE-BCD055A3A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4134" y="1680384"/>
            <a:ext cx="3597866" cy="449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4281A0-CFC4-CC4A-A312-08E4A92A6EC9}"/>
              </a:ext>
            </a:extLst>
          </p:cNvPr>
          <p:cNvSpPr txBox="1"/>
          <p:nvPr/>
        </p:nvSpPr>
        <p:spPr>
          <a:xfrm>
            <a:off x="8514390" y="6288349"/>
            <a:ext cx="367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Gillibrand (official portrait 2019)</a:t>
            </a:r>
          </a:p>
        </p:txBody>
      </p:sp>
    </p:spTree>
    <p:extLst>
      <p:ext uri="{BB962C8B-B14F-4D97-AF65-F5344CB8AC3E}">
        <p14:creationId xmlns:p14="http://schemas.microsoft.com/office/powerpoint/2010/main" val="14005741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83BA04E-BA62-6A2B-7834-0AD544C33C47}"/>
              </a:ext>
            </a:extLst>
          </p:cNvPr>
          <p:cNvSpPr txBox="1"/>
          <p:nvPr/>
        </p:nvSpPr>
        <p:spPr>
          <a:xfrm>
            <a:off x="1069986" y="126371"/>
            <a:ext cx="8423645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n-GB" sz="3200" b="0" i="0" u="none" strike="noStrike" dirty="0">
                <a:effectLst/>
                <a:latin typeface="Crimson Text"/>
              </a:rPr>
              <a:t>Executive Order Changes How Military Handles Sexual Assaults </a:t>
            </a:r>
          </a:p>
          <a:p>
            <a:pPr algn="ctr" fontAlgn="base"/>
            <a:r>
              <a:rPr lang="en-GB" b="0" i="0" u="none" strike="noStrike" dirty="0">
                <a:effectLst/>
                <a:latin typeface="Lato" panose="020F0502020204030204" pitchFamily="34" charset="0"/>
              </a:rPr>
              <a:t>Aug. 1, 2023 </a:t>
            </a:r>
            <a:r>
              <a:rPr lang="en-GB" b="0" i="0" u="none" strike="noStrike" dirty="0">
                <a:effectLst/>
                <a:latin typeface="inherit"/>
              </a:rPr>
              <a:t>|</a:t>
            </a:r>
            <a:r>
              <a:rPr lang="en-GB" b="0" i="0" u="none" strike="noStrike" dirty="0">
                <a:effectLst/>
                <a:latin typeface="Lato" panose="020F0502020204030204" pitchFamily="34" charset="0"/>
              </a:rPr>
              <a:t> </a:t>
            </a:r>
            <a:r>
              <a:rPr lang="en-GB" b="0" i="0" u="none" strike="noStrike" dirty="0">
                <a:effectLst/>
                <a:latin typeface="inherit"/>
              </a:rPr>
              <a:t>By </a:t>
            </a:r>
            <a:r>
              <a:rPr lang="en-GB" b="0" i="0" u="none" strike="noStrike" dirty="0">
                <a:effectLst/>
                <a:latin typeface="inheri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Todd Lopez</a:t>
            </a:r>
            <a:r>
              <a:rPr lang="en-GB" b="0" i="0" u="none" strike="noStrike" dirty="0">
                <a:effectLst/>
                <a:latin typeface="Lato" panose="020F0502020204030204" pitchFamily="34" charset="0"/>
              </a:rPr>
              <a:t> , DOD News </a:t>
            </a:r>
            <a:r>
              <a:rPr lang="en-GB" b="0" i="0" u="none" strike="noStrike" dirty="0">
                <a:effectLst/>
                <a:latin typeface="inherit"/>
              </a:rPr>
              <a:t>|</a:t>
            </a:r>
            <a:endParaRPr lang="en-GB" b="0" i="0" u="none" strike="noStrike" dirty="0">
              <a:effectLst/>
              <a:latin typeface="Crimson Tex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6514BA-3EBC-1462-7243-1980FDFB1E87}"/>
              </a:ext>
            </a:extLst>
          </p:cNvPr>
          <p:cNvSpPr txBox="1"/>
          <p:nvPr/>
        </p:nvSpPr>
        <p:spPr>
          <a:xfrm>
            <a:off x="426546" y="1480588"/>
            <a:ext cx="11531906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1" i="0" u="none" strike="noStrike" dirty="0">
                <a:effectLst/>
                <a:latin typeface="Crimson Text"/>
              </a:rPr>
              <a:t>The president [Biden] on Friday signed an executive order that changes how some crimes — including sexual assault, domestic violence, child abuse and murder — are handled within the military justice system.</a:t>
            </a:r>
          </a:p>
          <a:p>
            <a:pPr algn="l" fontAlgn="base"/>
            <a:endParaRPr lang="en-GB" b="1" i="0" u="none" strike="noStrike" dirty="0">
              <a:effectLst/>
              <a:latin typeface="Crimson Text"/>
            </a:endParaRPr>
          </a:p>
          <a:p>
            <a:pPr algn="l" fontAlgn="base"/>
            <a:r>
              <a:rPr lang="en-GB" b="0" i="0" u="none" strike="noStrike" dirty="0">
                <a:effectLst/>
                <a:latin typeface="Lato" panose="020F0502020204030203" pitchFamily="34" charset="0"/>
              </a:rPr>
              <a:t>The executive order makes changes to the Manual for Courts-Martial. The changes, among other things, </a:t>
            </a:r>
            <a:r>
              <a:rPr lang="en-GB" b="1" i="0" u="none" strike="noStrike" dirty="0"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Lato" panose="020F0502020204030203" pitchFamily="34" charset="0"/>
              </a:rPr>
              <a:t>move responsibility for the handling of such crimes away from military commanders to </a:t>
            </a:r>
            <a:r>
              <a:rPr lang="en-GB" b="1" i="0" u="none" strike="noStrike" dirty="0">
                <a:solidFill>
                  <a:srgbClr val="FF0000"/>
                </a:solidFill>
                <a:effectLst/>
                <a:latin typeface="Lato" panose="020F0502020204030203" pitchFamily="34" charset="0"/>
              </a:rPr>
              <a:t>independent military prosecutors, who are outside the military chain of command.</a:t>
            </a:r>
          </a:p>
          <a:p>
            <a:pPr algn="l" fontAlgn="base"/>
            <a:endParaRPr lang="en-GB" b="0" i="0" u="none" strike="noStrike" dirty="0">
              <a:effectLst/>
              <a:latin typeface="Lato" panose="020F0502020204030203" pitchFamily="34" charset="0"/>
            </a:endParaRPr>
          </a:p>
          <a:p>
            <a:pPr algn="l" fontAlgn="base"/>
            <a:r>
              <a:rPr lang="en-GB" b="0" i="0" u="none" strike="noStrike" dirty="0">
                <a:effectLst/>
                <a:latin typeface="Lato" panose="020F0502020204030203" pitchFamily="34" charset="0"/>
              </a:rPr>
              <a:t>The order also: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inherit"/>
              </a:rPr>
              <a:t> Establishes that prosecutorial </a:t>
            </a:r>
            <a:r>
              <a:rPr lang="en-GB" b="1" i="0" u="none" strike="noStrike" dirty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inherit"/>
              </a:rPr>
              <a:t>decisions made by the special trial counsel are binding </a:t>
            </a:r>
            <a:r>
              <a:rPr lang="en-GB" b="0" i="0" u="none" strike="noStrike" dirty="0">
                <a:effectLst/>
                <a:latin typeface="inherit"/>
              </a:rPr>
              <a:t>and are fully independent from the military chain of command.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inherit"/>
              </a:rPr>
              <a:t> Clearly delineates the relationship and </a:t>
            </a:r>
            <a:r>
              <a:rPr lang="en-GB" b="0" i="0" u="none" strike="noStrike" dirty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inherit"/>
              </a:rPr>
              <a:t>authorized interactions between special trial counsel and commanders </a:t>
            </a:r>
            <a:r>
              <a:rPr lang="en-GB" b="0" i="0" u="none" strike="noStrike" dirty="0">
                <a:effectLst/>
                <a:latin typeface="inherit"/>
              </a:rPr>
              <a:t>to protect the independence of the special trial counsel.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inherit"/>
              </a:rPr>
              <a:t> Updates the procedures necessary to </a:t>
            </a:r>
            <a:r>
              <a:rPr lang="en-GB" b="1" i="0" u="none" strike="noStrike" dirty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inherit"/>
              </a:rPr>
              <a:t>protect victims and the accused before, during and after court -martial </a:t>
            </a:r>
            <a:r>
              <a:rPr lang="en-GB" b="0" i="0" u="none" strike="noStrike" dirty="0">
                <a:effectLst/>
                <a:latin typeface="inherit"/>
              </a:rPr>
              <a:t>proceedings.</a:t>
            </a:r>
            <a:endParaRPr lang="en-GB" dirty="0">
              <a:latin typeface="inherit"/>
            </a:endParaRPr>
          </a:p>
          <a:p>
            <a:pPr algn="l" fontAlgn="base"/>
            <a:r>
              <a:rPr lang="en-GB" sz="1200" b="0" i="0" u="none" strike="noStrike" dirty="0">
                <a:effectLst/>
                <a:latin typeface="inherit"/>
                <a:hlinkClick r:id="rId3"/>
              </a:rPr>
              <a:t>https://www.defense.gov/News/News-Stories/Article/Article/3479106/executive-order-changes-how-military-handles-sexualassaults/#:~:text=The%20executive%20order%20makes%20changes,the%20military%20chain%20of%20command</a:t>
            </a:r>
            <a:r>
              <a:rPr lang="en-GB" sz="1200" b="0" i="0" u="none" strike="noStrike" dirty="0">
                <a:effectLst/>
                <a:latin typeface="inherit"/>
              </a:rPr>
              <a:t>.</a:t>
            </a:r>
          </a:p>
          <a:p>
            <a:pPr algn="l" fontAlgn="base"/>
            <a:endParaRPr lang="en-GB" b="0" i="0" u="none" strike="noStrike" dirty="0">
              <a:effectLst/>
              <a:latin typeface="inherit"/>
            </a:endParaRPr>
          </a:p>
          <a:p>
            <a:pPr algn="l" fontAlgn="base"/>
            <a:r>
              <a:rPr lang="en-GB" sz="2400" b="0" i="0" u="none" strike="noStrike" dirty="0">
                <a:effectLst/>
                <a:latin typeface="Lato" panose="020F0502020204030203" pitchFamily="34" charset="0"/>
              </a:rPr>
              <a:t>The DOD claims these reforms are having a positive effect:</a:t>
            </a:r>
          </a:p>
          <a:p>
            <a:pPr fontAlgn="base"/>
            <a:r>
              <a:rPr lang="en-GB" sz="1400" dirty="0">
                <a:latin typeface="Lato" panose="020F0502020204030203" pitchFamily="34" charset="0"/>
                <a:hlinkClick r:id="rId4"/>
              </a:rPr>
              <a:t>https://www.war.gov/News/News-Stories/Article/Article/3779672/dod-report-prevalence-of-sexual-assault-declined-across-services-in-2023/</a:t>
            </a:r>
            <a:endParaRPr lang="en-GB" sz="1400" dirty="0">
              <a:latin typeface="Lato" panose="020F0502020204030203" pitchFamily="34" charset="0"/>
            </a:endParaRPr>
          </a:p>
          <a:p>
            <a:pPr fontAlgn="base"/>
            <a:endParaRPr lang="en-GB" sz="1400" b="0" i="0" u="none" strike="noStrike" dirty="0">
              <a:effectLst/>
              <a:latin typeface="Lato" panose="020F0502020204030203" pitchFamily="34" charset="0"/>
            </a:endParaRPr>
          </a:p>
          <a:p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6765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272B2-F0BC-434C-8DEC-038D026E3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2" y="296663"/>
            <a:ext cx="8845549" cy="983841"/>
          </a:xfrm>
        </p:spPr>
        <p:txBody>
          <a:bodyPr/>
          <a:lstStyle/>
          <a:p>
            <a:r>
              <a:rPr lang="en-US" b="1" dirty="0"/>
              <a:t>Activism for justice and change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60E1CDF-9ADA-DA4D-94E0-854C87E15699}"/>
              </a:ext>
            </a:extLst>
          </p:cNvPr>
          <p:cNvSpPr/>
          <p:nvPr/>
        </p:nvSpPr>
        <p:spPr>
          <a:xfrm>
            <a:off x="7967413" y="3742977"/>
            <a:ext cx="37112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https://www.servicewomen.org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EF857C-C6EC-3549-AD71-C33F90634CC6}"/>
              </a:ext>
            </a:extLst>
          </p:cNvPr>
          <p:cNvSpPr/>
          <p:nvPr/>
        </p:nvSpPr>
        <p:spPr>
          <a:xfrm>
            <a:off x="321600" y="788583"/>
            <a:ext cx="7043929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endParaRPr lang="en-GB" dirty="0">
              <a:solidFill>
                <a:srgbClr val="FFFFFF"/>
              </a:solidFill>
              <a:latin typeface="Oswald"/>
            </a:endParaRPr>
          </a:p>
          <a:p>
            <a:pPr fontAlgn="base"/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  <a:latin typeface="Muli"/>
              </a:rPr>
              <a:t>“The Service Women’s Action Network (SWAN) </a:t>
            </a:r>
            <a:r>
              <a:rPr lang="en-GB" dirty="0">
                <a:solidFill>
                  <a:srgbClr val="FFFFFF"/>
                </a:solidFill>
                <a:latin typeface="Muli"/>
              </a:rPr>
              <a:t>is the voice of women who have served or are currently serving in the military. We are a member-driven network dedicated to supporting, connecting and advocating for the individual and collective needs of service women”</a:t>
            </a:r>
          </a:p>
          <a:p>
            <a:pPr fontAlgn="base"/>
            <a:endParaRPr lang="en-GB" dirty="0">
              <a:solidFill>
                <a:srgbClr val="FFFFFF"/>
              </a:solidFill>
              <a:latin typeface="Muli"/>
            </a:endParaRPr>
          </a:p>
          <a:p>
            <a:pPr fontAlgn="base"/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  <a:latin typeface="Muli"/>
              </a:rPr>
              <a:t>Protect our Defenders </a:t>
            </a:r>
            <a:r>
              <a:rPr lang="en-GB" dirty="0"/>
              <a:t>provides </a:t>
            </a:r>
            <a:r>
              <a:rPr lang="en-GB" b="1" dirty="0"/>
              <a:t>free legal and other assistance</a:t>
            </a:r>
            <a:r>
              <a:rPr lang="en-GB" dirty="0"/>
              <a:t> for military sexual assault survivors, including active-duty service members, veterans, and civilians.</a:t>
            </a:r>
            <a:endParaRPr lang="en-GB" b="1" dirty="0">
              <a:solidFill>
                <a:schemeClr val="accent1"/>
              </a:solidFill>
              <a:latin typeface="Muli"/>
            </a:endParaRPr>
          </a:p>
          <a:p>
            <a:pPr fontAlgn="base"/>
            <a:r>
              <a:rPr lang="en-GB" sz="1400" dirty="0">
                <a:hlinkClick r:id="rId3"/>
              </a:rPr>
              <a:t>https://www.protectourdefenders.com/</a:t>
            </a:r>
            <a:endParaRPr lang="en-GB" sz="1400" dirty="0"/>
          </a:p>
          <a:p>
            <a:pPr fontAlgn="base"/>
            <a:endParaRPr lang="en-GB" sz="1400" dirty="0"/>
          </a:p>
          <a:p>
            <a:pPr fontAlgn="base"/>
            <a:r>
              <a:rPr lang="en-GB" dirty="0">
                <a:solidFill>
                  <a:srgbClr val="FFFFFF"/>
                </a:solidFill>
                <a:latin typeface="Muli"/>
              </a:rPr>
              <a:t>For a critique of how little change the DOD has effected:</a:t>
            </a:r>
          </a:p>
          <a:p>
            <a:pPr fontAlgn="base"/>
            <a:r>
              <a:rPr lang="en-GB" sz="1400" dirty="0">
                <a:hlinkClick r:id="rId4"/>
              </a:rPr>
              <a:t>https://www.protectourdefenders.com/wp-content/uploads/2019/12/MST-Debunking-Claims-of-Progress.pdf</a:t>
            </a:r>
            <a:endParaRPr lang="en-GB" sz="1400" dirty="0">
              <a:solidFill>
                <a:srgbClr val="FFFFFF"/>
              </a:solidFill>
              <a:latin typeface="Muli"/>
            </a:endParaRPr>
          </a:p>
          <a:p>
            <a:pPr fontAlgn="base"/>
            <a:endParaRPr lang="en-GB" dirty="0">
              <a:solidFill>
                <a:srgbClr val="FFFFFF"/>
              </a:solidFill>
              <a:latin typeface="Muli"/>
            </a:endParaRPr>
          </a:p>
          <a:p>
            <a:pPr fontAlgn="base"/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  <a:latin typeface="Muli"/>
              </a:rPr>
              <a:t>National </a:t>
            </a:r>
            <a:r>
              <a:rPr lang="en-GB" b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Muli"/>
              </a:rPr>
              <a:t>Center</a:t>
            </a:r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  <a:latin typeface="Muli"/>
              </a:rPr>
              <a:t> on Domestic and Sexual Violence </a:t>
            </a:r>
            <a:endParaRPr lang="en-GB" dirty="0">
              <a:solidFill>
                <a:schemeClr val="bg2">
                  <a:lumMod val="40000"/>
                  <a:lumOff val="60000"/>
                </a:schemeClr>
              </a:solidFill>
              <a:latin typeface="Muli"/>
            </a:endParaRPr>
          </a:p>
          <a:p>
            <a:pPr fontAlgn="base"/>
            <a:r>
              <a:rPr lang="en-GB" sz="1400" dirty="0">
                <a:hlinkClick r:id="rId5"/>
              </a:rPr>
              <a:t>http://www.ncdsv.org/ncd_military_svissues.html</a:t>
            </a:r>
            <a:endParaRPr lang="en-GB" sz="1400" dirty="0"/>
          </a:p>
          <a:p>
            <a:pPr fontAlgn="base"/>
            <a:endParaRPr lang="en-GB" dirty="0"/>
          </a:p>
          <a:p>
            <a:pPr fontAlgn="base"/>
            <a:r>
              <a:rPr lang="en-GB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Human Rights Watch</a:t>
            </a:r>
          </a:p>
          <a:p>
            <a:pPr fontAlgn="base"/>
            <a:r>
              <a:rPr lang="en-GB" dirty="0"/>
              <a:t>Supporting wrongfully discharged military rape survivors</a:t>
            </a:r>
          </a:p>
          <a:p>
            <a:pPr fontAlgn="base"/>
            <a:r>
              <a:rPr lang="en-GB" sz="1400" dirty="0">
                <a:hlinkClick r:id="rId6"/>
              </a:rPr>
              <a:t>https://www.hrw.org/sites/default/files/report_pdf/us0516_militaryweb_1.pdf</a:t>
            </a:r>
            <a:endParaRPr lang="en-GB" sz="1400" dirty="0"/>
          </a:p>
          <a:p>
            <a:pPr fontAlgn="base"/>
            <a:endParaRPr lang="en-GB" sz="2000" dirty="0"/>
          </a:p>
          <a:p>
            <a:pPr fontAlgn="base"/>
            <a:endParaRPr lang="en-GB" sz="2000" dirty="0"/>
          </a:p>
          <a:p>
            <a:pPr fontAlgn="base"/>
            <a:endParaRPr lang="en-GB" sz="2000" dirty="0">
              <a:solidFill>
                <a:srgbClr val="FFFFFF"/>
              </a:solidFill>
              <a:latin typeface="Muli"/>
            </a:endParaRPr>
          </a:p>
          <a:p>
            <a:pPr fontAlgn="base"/>
            <a:endParaRPr lang="en-GB" sz="2000" b="0" i="0" dirty="0">
              <a:solidFill>
                <a:srgbClr val="FFFFFF"/>
              </a:solidFill>
              <a:effectLst/>
              <a:latin typeface="Mul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81F319-CFD5-BF4B-B9A1-43E6703635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9130" y="1484124"/>
            <a:ext cx="2863375" cy="21600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D4E957-228A-324B-924B-B08F5DF74D92}"/>
              </a:ext>
            </a:extLst>
          </p:cNvPr>
          <p:cNvSpPr txBox="1"/>
          <p:nvPr/>
        </p:nvSpPr>
        <p:spPr>
          <a:xfrm>
            <a:off x="8079130" y="5312780"/>
            <a:ext cx="37032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Video testimony from </a:t>
            </a:r>
          </a:p>
          <a:p>
            <a:r>
              <a:rPr lang="en-US" dirty="0"/>
              <a:t>Protect Our Defenders</a:t>
            </a:r>
          </a:p>
          <a:p>
            <a:r>
              <a:rPr lang="en-US" dirty="0">
                <a:hlinkClick r:id="rId8"/>
              </a:rPr>
              <a:t>https://youtu.be/gp9oJaheJGY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306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35DB88-5E61-54CA-D389-BFE4EB4B1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875" y="0"/>
            <a:ext cx="96250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1CCF79-3C8A-8DD6-4680-BB981730A3A8}"/>
              </a:ext>
            </a:extLst>
          </p:cNvPr>
          <p:cNvSpPr txBox="1"/>
          <p:nvPr/>
        </p:nvSpPr>
        <p:spPr>
          <a:xfrm>
            <a:off x="10021888" y="2131160"/>
            <a:ext cx="200989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https://www.statista.com/chart/17887/the-estimated-number-of-sexual-assaults-in-the-us-military/?srsltid=AfmBOoqFQVhZRtbiYGuTFy_pL5WAWSl8lU5LIV0Pgc7LiqU-eJBEyV8e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12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378C70C-DDD1-9CAD-799E-20DAB7C8E4F2}"/>
              </a:ext>
            </a:extLst>
          </p:cNvPr>
          <p:cNvSpPr txBox="1"/>
          <p:nvPr/>
        </p:nvSpPr>
        <p:spPr>
          <a:xfrm>
            <a:off x="556532" y="1203228"/>
            <a:ext cx="12049125" cy="7017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800" dirty="0"/>
          </a:p>
          <a:p>
            <a:r>
              <a:rPr lang="en-US" sz="3200" b="1" dirty="0">
                <a:solidFill>
                  <a:schemeClr val="accent4"/>
                </a:solidFill>
              </a:rPr>
              <a:t>The nature of this war</a:t>
            </a:r>
            <a:r>
              <a:rPr lang="en-US" sz="3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</a:t>
            </a:r>
            <a:r>
              <a:rPr lang="en-US" sz="3200" dirty="0"/>
              <a:t> </a:t>
            </a:r>
          </a:p>
          <a:p>
            <a:endParaRPr lang="en-US" sz="3200" dirty="0"/>
          </a:p>
          <a:p>
            <a:r>
              <a:rPr lang="en-US" sz="2400" dirty="0"/>
              <a:t>A misogynistic campaign against women in uniform? Survivors’ struggle to overcome PTSD? A campaign to expose a problem whose dimensions are persistently minimized? A battle for recognition/compensation/justice? </a:t>
            </a:r>
          </a:p>
          <a:p>
            <a:endParaRPr lang="en-US" sz="2400" dirty="0"/>
          </a:p>
          <a:p>
            <a:r>
              <a:rPr lang="en-US" sz="3200" b="1" dirty="0">
                <a:solidFill>
                  <a:schemeClr val="accent4"/>
                </a:solidFill>
              </a:rPr>
              <a:t>(In)visibility:</a:t>
            </a:r>
          </a:p>
          <a:p>
            <a:endParaRPr lang="en-US" sz="2400" b="1" dirty="0">
              <a:solidFill>
                <a:schemeClr val="accent4"/>
              </a:solidFill>
            </a:endParaRPr>
          </a:p>
          <a:p>
            <a:r>
              <a:rPr lang="en-US" sz="2400" dirty="0"/>
              <a:t>A highly publicized series of military ‘scandals’ involving harassment/assault</a:t>
            </a:r>
          </a:p>
          <a:p>
            <a:endParaRPr lang="en-US" sz="2400" dirty="0"/>
          </a:p>
          <a:p>
            <a:r>
              <a:rPr lang="en-US" sz="2400" dirty="0"/>
              <a:t>The lesser visibility of uniformed women of </a:t>
            </a:r>
            <a:r>
              <a:rPr lang="en-US" sz="2400" dirty="0" err="1"/>
              <a:t>colour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marginalization of male survivors in efforts to make this ‘war’ visible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8FB5D89-DD56-D30D-547C-4C18A47AF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122687"/>
            <a:ext cx="12644437" cy="1400530"/>
          </a:xfrm>
        </p:spPr>
        <p:txBody>
          <a:bodyPr/>
          <a:lstStyle/>
          <a:p>
            <a:r>
              <a:rPr lang="en-US" b="1" dirty="0"/>
              <a:t>What </a:t>
            </a:r>
            <a:r>
              <a:rPr lang="en-US" b="1" i="1" dirty="0"/>
              <a:t>kind</a:t>
            </a:r>
            <a:r>
              <a:rPr lang="en-US" b="1" dirty="0"/>
              <a:t> of ‘war’ is this?</a:t>
            </a:r>
            <a:br>
              <a:rPr lang="en-US" b="1" dirty="0"/>
            </a:br>
            <a:r>
              <a:rPr lang="en-US" sz="3600" dirty="0"/>
              <a:t>Who– and what—has been ‘invisible’ to whom?</a:t>
            </a:r>
          </a:p>
        </p:txBody>
      </p:sp>
    </p:spTree>
    <p:extLst>
      <p:ext uri="{BB962C8B-B14F-4D97-AF65-F5344CB8AC3E}">
        <p14:creationId xmlns:p14="http://schemas.microsoft.com/office/powerpoint/2010/main" val="4072089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D5866-0E37-B74C-A8C3-F526B00F7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Lecture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5BF0F-7756-2340-93DD-DA516F8C2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559" y="1370995"/>
            <a:ext cx="11111697" cy="524333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I: What the 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UCMJ</a:t>
            </a:r>
            <a:r>
              <a:rPr lang="en-US" sz="2800" dirty="0"/>
              <a:t> says about prohibited sexual </a:t>
            </a:r>
            <a:r>
              <a:rPr lang="en-US" sz="2800" dirty="0" err="1"/>
              <a:t>behaviour</a:t>
            </a:r>
            <a:endParaRPr lang="en-US" sz="2800" dirty="0"/>
          </a:p>
          <a:p>
            <a:r>
              <a:rPr lang="en-US" sz="2800" dirty="0"/>
              <a:t>II: 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 series of ‘scandals’ </a:t>
            </a:r>
            <a:r>
              <a:rPr lang="en-US" sz="2800" dirty="0"/>
              <a:t>rendering sexual violence more visible– within and beyond the military</a:t>
            </a:r>
          </a:p>
          <a:p>
            <a:r>
              <a:rPr lang="en-US" sz="2800" dirty="0"/>
              <a:t>III: 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Why is sexual harassment/violence so pervasive? </a:t>
            </a:r>
            <a:r>
              <a:rPr lang="en-US" sz="2800" dirty="0"/>
              <a:t>What’s productive of ‘rape culture’ in the US military? (NB: not JUST the US military)</a:t>
            </a:r>
          </a:p>
          <a:p>
            <a:r>
              <a:rPr lang="en-US" sz="2800" dirty="0"/>
              <a:t>IV 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Military justice</a:t>
            </a:r>
            <a:r>
              <a:rPr lang="en-US" sz="2800" dirty="0"/>
              <a:t>– how the US military criminal justice system works </a:t>
            </a:r>
          </a:p>
          <a:p>
            <a:r>
              <a:rPr lang="en-US" sz="2800" dirty="0"/>
              <a:t>Q for seminar discussion: Is </a:t>
            </a:r>
            <a:r>
              <a:rPr lang="en-US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change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/>
              <a:t>possible? What and how much would need to change to end the ‘epidemic’ of intra-military sexual violence?</a:t>
            </a:r>
          </a:p>
        </p:txBody>
      </p:sp>
    </p:spTree>
    <p:extLst>
      <p:ext uri="{BB962C8B-B14F-4D97-AF65-F5344CB8AC3E}">
        <p14:creationId xmlns:p14="http://schemas.microsoft.com/office/powerpoint/2010/main" val="1168666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087D4B-586C-F94F-B93A-B7DA19BB3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555" y="456110"/>
            <a:ext cx="9404723" cy="1400530"/>
          </a:xfrm>
        </p:spPr>
        <p:txBody>
          <a:bodyPr/>
          <a:lstStyle/>
          <a:p>
            <a:r>
              <a:rPr lang="en-US" sz="3200" b="1" dirty="0"/>
              <a:t>On paper…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4EC5E5-1455-334B-851F-0FDE204B1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018" y="298725"/>
            <a:ext cx="10556110" cy="59725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2800" dirty="0"/>
              <a:t> The UCMJ promises to punish conduct </a:t>
            </a:r>
            <a:r>
              <a:rPr lang="en-US" sz="2800" dirty="0">
                <a:solidFill>
                  <a:srgbClr val="00B0F0"/>
                </a:solidFill>
              </a:rPr>
              <a:t>“</a:t>
            </a:r>
            <a:r>
              <a:rPr lang="en-US" sz="28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unbecoming an officer and a gentleman</a:t>
            </a:r>
            <a:r>
              <a:rPr lang="en-US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”</a:t>
            </a:r>
            <a:r>
              <a:rPr lang="en-US" sz="2800" dirty="0"/>
              <a:t> (Article 133)</a:t>
            </a:r>
          </a:p>
          <a:p>
            <a:r>
              <a:rPr lang="en-US" b="1" dirty="0"/>
              <a:t>Article 134 </a:t>
            </a:r>
            <a:r>
              <a:rPr lang="en-US" dirty="0"/>
              <a:t>prohibits conduct </a:t>
            </a:r>
            <a:r>
              <a:rPr lang="en-GB" dirty="0"/>
              <a:t>prejudicial to </a:t>
            </a:r>
            <a:r>
              <a:rPr lang="en-GB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“good order and discipline in the armed forces, [and] all conduct of a nature to bring discredit upon the armed forces”</a:t>
            </a:r>
            <a:endParaRPr lang="en-US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UCMJ outlaws an array of </a:t>
            </a:r>
            <a:r>
              <a:rPr lang="en-US" dirty="0" err="1"/>
              <a:t>behaviours</a:t>
            </a:r>
            <a:r>
              <a:rPr lang="en-US" dirty="0"/>
              <a:t> relating to sex and intimate relationships:</a:t>
            </a:r>
          </a:p>
          <a:p>
            <a:r>
              <a:rPr lang="en-US" b="1" dirty="0"/>
              <a:t>Rape</a:t>
            </a:r>
            <a:r>
              <a:rPr lang="en-US" dirty="0"/>
              <a:t> (Article 120): </a:t>
            </a:r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“an act of sexual intercourse with a female not his wife, by force and without her consent” </a:t>
            </a:r>
            <a:r>
              <a:rPr lang="en-US" dirty="0"/>
              <a:t>(revised 1992)</a:t>
            </a:r>
          </a:p>
          <a:p>
            <a:r>
              <a:rPr lang="en-US" b="1" dirty="0"/>
              <a:t>Sodomy </a:t>
            </a:r>
            <a:r>
              <a:rPr lang="en-US" dirty="0"/>
              <a:t>(Article 125): </a:t>
            </a:r>
            <a:r>
              <a:rPr lang="en-GB" dirty="0"/>
              <a:t>“unnatural carnal copulation” with “another person of the same or opposite sex or with an animal.” </a:t>
            </a:r>
          </a:p>
          <a:p>
            <a:r>
              <a:rPr lang="en-GB" dirty="0"/>
              <a:t> </a:t>
            </a:r>
            <a:r>
              <a:rPr lang="en-GB" dirty="0">
                <a:hlinkClick r:id="rId2"/>
              </a:rPr>
              <a:t>http://www.msnbc.com/msnbc/why-the-military-still-bans-sodomy</a:t>
            </a:r>
            <a:endParaRPr lang="en-US" dirty="0"/>
          </a:p>
          <a:p>
            <a:r>
              <a:rPr lang="en-US" b="1" dirty="0"/>
              <a:t>Adultery</a:t>
            </a:r>
            <a:r>
              <a:rPr lang="en-US" dirty="0"/>
              <a:t> (until Jan. 2019) defined as sexual intercourse between a man and a woman– “specifically the variety that can produce offspring”). Unmarried soldiers (M or F) could be court-martialed for adultery if they slept with a married person.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613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1B9FF70-5923-DB47-A55A-0C045D727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969" y="105477"/>
            <a:ext cx="9404723" cy="1400530"/>
          </a:xfrm>
        </p:spPr>
        <p:txBody>
          <a:bodyPr/>
          <a:lstStyle/>
          <a:p>
            <a:r>
              <a:rPr lang="en-US" sz="3600" b="1" dirty="0"/>
              <a:t>The </a:t>
            </a:r>
            <a:r>
              <a:rPr lang="en-US" sz="3600" b="1" dirty="0" err="1"/>
              <a:t>Tailhook</a:t>
            </a:r>
            <a:r>
              <a:rPr lang="en-US" sz="3600" b="1" dirty="0"/>
              <a:t> Scandal (1991)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8E977B-0E5D-3148-B770-EAA24827D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6559" y="-1"/>
            <a:ext cx="3557870" cy="45337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D41E2F-C132-5F44-B71B-FC0F8E4DA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969" y="805742"/>
            <a:ext cx="7052589" cy="463455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964D596-A86D-9D41-BC52-E334C97C4DD7}"/>
              </a:ext>
            </a:extLst>
          </p:cNvPr>
          <p:cNvSpPr/>
          <p:nvPr/>
        </p:nvSpPr>
        <p:spPr>
          <a:xfrm>
            <a:off x="379891" y="5514201"/>
            <a:ext cx="756033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BentonGothic"/>
              </a:rPr>
              <a:t>Demonstrators beat the effigy of a Navy flier while protesting sexism in the military in front of then-Naval Air Station Miramar in 1992, a year after the </a:t>
            </a:r>
            <a:r>
              <a:rPr lang="en-GB" sz="1400" dirty="0" err="1">
                <a:latin typeface="BentonGothic"/>
              </a:rPr>
              <a:t>Tailhook</a:t>
            </a:r>
            <a:r>
              <a:rPr lang="en-GB" sz="1400" dirty="0">
                <a:latin typeface="BentonGothic"/>
              </a:rPr>
              <a:t> scandal.   U-T file photo</a:t>
            </a:r>
          </a:p>
          <a:p>
            <a:r>
              <a:rPr lang="en-GB" sz="1400" dirty="0">
                <a:hlinkClick r:id="rId4"/>
              </a:rPr>
              <a:t>https://www.sandiegouniontribune.com/opinion/commentary/sdut-utbg-tailhook-navy-women-2016sep01-story.html</a:t>
            </a:r>
            <a:endParaRPr lang="en-GB" sz="1400" dirty="0"/>
          </a:p>
          <a:p>
            <a:r>
              <a:rPr lang="en-GB" sz="1400" dirty="0"/>
              <a:t>Read a contemporary press account: </a:t>
            </a:r>
            <a:r>
              <a:rPr lang="en-GB" sz="1400" dirty="0">
                <a:hlinkClick r:id="rId5"/>
              </a:rPr>
              <a:t>https://www.latimes.com/archives/la-xpm-1993-04-24-mn-26672-story.html</a:t>
            </a:r>
            <a:endParaRPr lang="en-GB" sz="1400" dirty="0"/>
          </a:p>
          <a:p>
            <a:endParaRPr lang="en-GB" sz="1400" b="0" i="0" dirty="0">
              <a:effectLst/>
              <a:latin typeface="BentonGothic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DC9F0C-1F6F-D443-A618-DD3850053409}"/>
              </a:ext>
            </a:extLst>
          </p:cNvPr>
          <p:cNvSpPr/>
          <p:nvPr/>
        </p:nvSpPr>
        <p:spPr>
          <a:xfrm>
            <a:off x="7812910" y="4536433"/>
            <a:ext cx="39991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At an annual officers’ convention held at the Hilton in Las Vegas, more than </a:t>
            </a:r>
            <a:r>
              <a:rPr lang="en-GB" b="1" dirty="0"/>
              <a:t>100 US Navy and  Marine Corps aviation officers  sexually assaulted 83 women and seven men</a:t>
            </a:r>
            <a:r>
              <a:rPr lang="en-GB" dirty="0"/>
              <a:t>, or otherwise engaged in "improper and indecent" conduct.</a:t>
            </a:r>
          </a:p>
          <a:p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495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5BFF7-7288-E94F-BF87-AB2D9440C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38" y="282148"/>
            <a:ext cx="9404723" cy="1400530"/>
          </a:xfrm>
        </p:spPr>
        <p:txBody>
          <a:bodyPr/>
          <a:lstStyle/>
          <a:p>
            <a:r>
              <a:rPr lang="en-US" sz="3200" b="1" dirty="0"/>
              <a:t>The Aberdeen Proving Ground Scandal (1996)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6B8FC-1A1A-E84F-8AC9-1B8222DA6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920" y="553066"/>
            <a:ext cx="6137337" cy="6113023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GB" dirty="0"/>
              <a:t>On Nov. 7, 1996, the Army announced that </a:t>
            </a:r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three male trainers at Aberdeen Proving Ground</a:t>
            </a:r>
            <a:r>
              <a:rPr lang="en-GB" dirty="0"/>
              <a:t>– a northern Maryland training base—had  been </a:t>
            </a:r>
            <a:r>
              <a:rPr lang="en-GB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charged with rape, abuse and harassment of female soldiers </a:t>
            </a:r>
            <a:r>
              <a:rPr lang="en-GB" dirty="0"/>
              <a:t>under their supervision. </a:t>
            </a:r>
          </a:p>
          <a:p>
            <a:r>
              <a:rPr lang="en-GB" dirty="0"/>
              <a:t>Accusations against other soldiers followed, and the Army soon found itself mired in a scandal exposing </a:t>
            </a:r>
            <a:r>
              <a:rPr lang="en-GB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rampant sexual assault and abuse of authority among male drill sergeants </a:t>
            </a:r>
            <a:r>
              <a:rPr lang="en-GB" dirty="0"/>
              <a:t>and the female soldiers whose lives they virtually controlled.</a:t>
            </a:r>
            <a:endParaRPr lang="en-US" dirty="0"/>
          </a:p>
          <a:p>
            <a:r>
              <a:rPr lang="en-US" sz="1500" dirty="0"/>
              <a:t>Read a contemporary press account:</a:t>
            </a:r>
          </a:p>
          <a:p>
            <a:r>
              <a:rPr lang="en-GB" sz="1500" dirty="0">
                <a:hlinkClick r:id="rId2"/>
              </a:rPr>
              <a:t>https://www.washingtonpost.com/wp-srv/local/longterm/library/aberdeen/caution.htm</a:t>
            </a:r>
            <a:endParaRPr lang="en-GB" sz="1500" dirty="0"/>
          </a:p>
          <a:p>
            <a:r>
              <a:rPr lang="en-GB" sz="1500" dirty="0"/>
              <a:t>What a retired major general says the army learned from this episode, 20 years on:</a:t>
            </a:r>
          </a:p>
          <a:p>
            <a:r>
              <a:rPr lang="en-GB" sz="1500" dirty="0">
                <a:hlinkClick r:id="rId3"/>
              </a:rPr>
              <a:t>https://www.armytimes.com/opinion/2016/11/08/20-years-on-what-the-army-s-learned-from-the-aberdeen-sex-scandal/</a:t>
            </a:r>
            <a:endParaRPr lang="en-US" sz="1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341CAA-CFFC-DF44-BDF3-83FDF4FB4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658" y="1682677"/>
            <a:ext cx="5874342" cy="394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447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E5A7D-15AD-DE4E-A571-0F43EF520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US Air Force Academy (USAFA) scandal 2003 +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5E629-8386-5D4F-A352-C641A23AA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92" y="1152983"/>
            <a:ext cx="7592579" cy="52086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>
              <a:hlinkClick r:id="rId2"/>
            </a:endParaRPr>
          </a:p>
          <a:p>
            <a:r>
              <a:rPr lang="en-GB" dirty="0"/>
              <a:t>12% of the women who graduated from the Air Force Academy in 2003 reported that they were victims of rape or attempted rape while at the Academy</a:t>
            </a:r>
          </a:p>
          <a:p>
            <a:r>
              <a:rPr lang="en-GB" dirty="0"/>
              <a:t>70% of the 579 women at the Academy alleged they had been the victims of sexual harassment</a:t>
            </a:r>
          </a:p>
          <a:p>
            <a:r>
              <a:rPr lang="en-GB" dirty="0"/>
              <a:t>22% said they experienced "pressure for sexual </a:t>
            </a:r>
            <a:r>
              <a:rPr lang="en-GB" dirty="0" err="1"/>
              <a:t>favors</a:t>
            </a:r>
            <a:r>
              <a:rPr lang="en-GB" dirty="0"/>
              <a:t>”</a:t>
            </a:r>
          </a:p>
          <a:p>
            <a:r>
              <a:rPr lang="en-GB" dirty="0"/>
              <a:t>The allegations made by four women “whistle-blowers” in 2003 triggered a major investigation and prompted the DoD to do (or be seen to be doing) more to address endemic sexual violence in the armed forces</a:t>
            </a:r>
          </a:p>
          <a:p>
            <a:r>
              <a:rPr lang="en-GB" dirty="0"/>
              <a:t>More recent sexual assaults have also been reported at the USAFA:</a:t>
            </a:r>
          </a:p>
          <a:p>
            <a:r>
              <a:rPr lang="en-GB" dirty="0">
                <a:hlinkClick r:id="rId2"/>
              </a:rPr>
              <a:t>CBS News report 2017</a:t>
            </a:r>
          </a:p>
          <a:p>
            <a:r>
              <a:rPr lang="en-GB" dirty="0">
                <a:hlinkClick r:id="rId2"/>
              </a:rPr>
              <a:t>https://www.cbsnews.com/news/air-force-academy-sexual-harassment-retaliation-allegations/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3031E1-F735-EC47-858C-279C0EA3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3700" y="2052386"/>
            <a:ext cx="4234267" cy="254744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9556A06-87B5-8143-B3C4-99A248ABC6B5}"/>
              </a:ext>
            </a:extLst>
          </p:cNvPr>
          <p:cNvSpPr/>
          <p:nvPr/>
        </p:nvSpPr>
        <p:spPr>
          <a:xfrm>
            <a:off x="8164159" y="4685871"/>
            <a:ext cx="4003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Read more on the 2003 USAFA scandal:</a:t>
            </a:r>
          </a:p>
          <a:p>
            <a:r>
              <a:rPr lang="en-US" dirty="0">
                <a:hlinkClick r:id="rId4"/>
              </a:rPr>
              <a:t>https://www.vanityfair.com/news/2003/12/airforce200312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4878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3818</TotalTime>
  <Words>3109</Words>
  <Application>Microsoft Macintosh PowerPoint</Application>
  <PresentationFormat>Widescreen</PresentationFormat>
  <Paragraphs>237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2" baseType="lpstr">
      <vt:lpstr>Arial</vt:lpstr>
      <vt:lpstr>Arial</vt:lpstr>
      <vt:lpstr>BentonGothic</vt:lpstr>
      <vt:lpstr>Century Gothic</vt:lpstr>
      <vt:lpstr>Crimson Text</vt:lpstr>
      <vt:lpstr>inherit</vt:lpstr>
      <vt:lpstr>Karma</vt:lpstr>
      <vt:lpstr>Lato</vt:lpstr>
      <vt:lpstr>lemonde-journal</vt:lpstr>
      <vt:lpstr>Muli</vt:lpstr>
      <vt:lpstr>Open Sans</vt:lpstr>
      <vt:lpstr>Oswald</vt:lpstr>
      <vt:lpstr>Wingdings 3</vt:lpstr>
      <vt:lpstr>Ion</vt:lpstr>
      <vt:lpstr>An ‘invisible war’?</vt:lpstr>
      <vt:lpstr>PowerPoint Presentation</vt:lpstr>
      <vt:lpstr>PowerPoint Presentation</vt:lpstr>
      <vt:lpstr>What kind of ‘war’ is this? Who– and what—has been ‘invisible’ to whom?</vt:lpstr>
      <vt:lpstr>Lecture overview</vt:lpstr>
      <vt:lpstr>On paper…</vt:lpstr>
      <vt:lpstr>The Tailhook Scandal (1991)</vt:lpstr>
      <vt:lpstr>The Aberdeen Proving Ground Scandal (1996)</vt:lpstr>
      <vt:lpstr>US Air Force Academy (USAFA) scandal 2003 +</vt:lpstr>
      <vt:lpstr>The Vanessa Guillén case (2020)</vt:lpstr>
      <vt:lpstr>WHY?</vt:lpstr>
      <vt:lpstr>Elements of rape culture: Adversative training</vt:lpstr>
      <vt:lpstr>Pervasive misogyny: Jody chants</vt:lpstr>
      <vt:lpstr>Hazing rituals/gendered degradation</vt:lpstr>
      <vt:lpstr>Pornography</vt:lpstr>
      <vt:lpstr>The Military Criminal Justice System</vt:lpstr>
      <vt:lpstr>Obstacles to reporting</vt:lpstr>
      <vt:lpstr>The chain of command</vt:lpstr>
      <vt:lpstr>Courts-martial</vt:lpstr>
      <vt:lpstr>PowerPoint Presentation</vt:lpstr>
      <vt:lpstr>The US civil justice system: The Feres Doctrine</vt:lpstr>
      <vt:lpstr>Institutional Reform</vt:lpstr>
      <vt:lpstr>What has the military done?</vt:lpstr>
      <vt:lpstr>Recent revisions of the UCMJ</vt:lpstr>
      <vt:lpstr>DOD reform initiatives</vt:lpstr>
      <vt:lpstr>On Capitol Hill</vt:lpstr>
      <vt:lpstr>PowerPoint Presentation</vt:lpstr>
      <vt:lpstr>Activism for justice and change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“invisible war”?</dc:title>
  <dc:creator>Microsoft Office User</dc:creator>
  <cp:lastModifiedBy>Carruthers, Susan</cp:lastModifiedBy>
  <cp:revision>56</cp:revision>
  <dcterms:created xsi:type="dcterms:W3CDTF">2020-03-01T09:21:53Z</dcterms:created>
  <dcterms:modified xsi:type="dcterms:W3CDTF">2026-03-09T08:45:11Z</dcterms:modified>
</cp:coreProperties>
</file>