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2" r:id="rId6"/>
    <p:sldId id="261" r:id="rId7"/>
    <p:sldId id="264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6"/>
    <p:restoredTop sz="94681"/>
  </p:normalViewPr>
  <p:slideViewPr>
    <p:cSldViewPr snapToGrid="0">
      <p:cViewPr varScale="1">
        <p:scale>
          <a:sx n="112" d="100"/>
          <a:sy n="112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9E9F6-65B0-4034-E548-C95CB6D2F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3D939-CE1F-9E0C-CCC2-741C788ADB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57B5C-CAD0-009E-F784-913682A54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D4B5E-3F60-2163-26AD-DA50ADF4A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E8A47-1B71-1D49-0CE6-0388BFB6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2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7D5F-818E-C078-3F44-DC7C05F3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BE50B-A415-6AE1-C0BB-1DCCB146C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F0D42-6D00-0F9F-8C10-6E860A2F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5F8C8-F662-3B42-99A2-735F4B3E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E67DA-0F6A-B994-837A-143DDDC8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6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B54CDB-5EB4-1E0D-D50D-04767DFF3C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8C531C-D09F-4915-DBC0-217A4D9A03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B9D94-2C35-BE5B-51E6-9D5E2BE5A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5068B-4314-776A-9C31-3DD7F3DBC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4AFD8-0123-D959-4812-ED780877B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4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7AF5-B2A7-F587-DD8C-FCAD1C88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9AA87-45C9-627D-B8CB-DC528A087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C1B08-E366-C4E7-D975-8C4EB195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55E92-AE6B-774D-52E0-13D0C8EB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E5DB2-A2A0-97BB-5F01-74935911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0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86A44-5F5C-DEF4-DFA8-4FDA1DA4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EFDA3-AC22-1831-E5C2-36C52EF82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F518A-1B82-94D0-96FB-63995394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69056-D341-7553-7701-0E81B9253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6167F-00F7-81A1-6D36-6FE9A480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9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2A3C3-DB28-95A9-2097-1E775955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0C3594-F779-78E1-B58D-E3B14B3CA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29032E-3803-4894-8BFE-4766EA017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4490-E767-BFA6-D500-1392D800C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BB3E5D-DCBE-0040-23BC-42A91ED1F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932FE5-FB60-09B6-8CD6-84AA97F77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7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FDBAA-5B94-C1A9-F346-827D30A98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4B111B-5CB3-3AEC-3831-E3B14F441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1CEFA-322C-A59E-BE33-1C1E23B04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9D89F8-5C5A-96F9-D984-3C99C99A9E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01B3D-25CE-4645-97F7-032AE9147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9A2B15-9D90-90A0-6557-CA3370C2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B8F9D-C9EF-BA27-5C67-2F4960DA5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65144C-E3A3-BF8C-06F1-769A40AFA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8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0B54-EFA7-06DF-1116-262014E26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11E961-563E-58B5-76B1-A7E517C2E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68E17-9B2B-524D-ADF0-747398CD2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832F8-DE4E-B600-5E04-6038DEABB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7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B749A1-83D1-F007-8488-35B9BCFE5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E59425-58C1-9A79-E315-B506791A3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8EB1C-A95C-A57D-7C33-AA0506BF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21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7A94E-71FB-790F-EB18-B01C9A446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0D806-D538-355B-B068-1979F45CB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67CAA-DC57-85B9-6167-160E0C8C9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5C382-B71B-D57F-0008-4109E8AE3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F31F7-7044-8E33-EAEE-EE8FD0EA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E0915-B408-3DCE-D266-19F208286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5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6F0AE-F51A-60B7-8C76-CB40FE06B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8C242E-386C-413A-86EF-C9B48853C1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783C7-C786-9733-46DE-A7C777B14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47142F-90E1-1295-052F-B01B8EC4A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33B4A-0B3A-B8A8-FD97-CFFDB4163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9B3A2-7A36-FD9D-6322-5CEDFA17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5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49C8A-DC13-B62E-382D-62BE97FFB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12D745-A5E9-C448-56AF-E1AEEBAD0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FAFD1-24FB-6A16-534B-EE60137E1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1F40B-DEC9-1A42-A3CA-973D885857D9}" type="datetimeFigureOut">
              <a:rPr lang="en-US" smtClean="0"/>
              <a:t>1/12/26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14BC0-3786-C00C-F777-E6002D8B4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953FD-CC89-82B9-0E48-8C2D0D182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34850-F952-0540-9AB2-95AC22BC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5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arethemighty.com/mighty-history/australian-army-vietnam-war-feared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wearethemighty.com/veterans/william-broyles-screenwriter-marine/" TargetMode="External"/><Relationship Id="rId4" Type="http://schemas.openxmlformats.org/officeDocument/2006/relationships/hyperlink" Target="https://www.imdb.com/title/tt0112384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x and Consent in the Military | Lawfare">
            <a:extLst>
              <a:ext uri="{FF2B5EF4-FFF2-40B4-BE49-F238E27FC236}">
                <a16:creationId xmlns:a16="http://schemas.microsoft.com/office/drawing/2014/main" id="{9EADF0D9-9AB5-22B8-62C4-ABA88944C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111458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1A5F95-78EE-4F21-FA61-648F5C985597}"/>
              </a:ext>
            </a:extLst>
          </p:cNvPr>
          <p:cNvSpPr txBox="1"/>
          <p:nvPr/>
        </p:nvSpPr>
        <p:spPr>
          <a:xfrm>
            <a:off x="2682447" y="3832459"/>
            <a:ext cx="7638501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Sex and the US Military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</a:rPr>
              <a:t>Seminar 1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</a:rPr>
              <a:t>Week 1, Term 2</a:t>
            </a:r>
          </a:p>
        </p:txBody>
      </p:sp>
    </p:spTree>
    <p:extLst>
      <p:ext uri="{BB962C8B-B14F-4D97-AF65-F5344CB8AC3E}">
        <p14:creationId xmlns:p14="http://schemas.microsoft.com/office/powerpoint/2010/main" val="248517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0DDEF-D084-73D9-8218-8181DC85A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171"/>
            <a:ext cx="10515600" cy="1325563"/>
          </a:xfrm>
        </p:spPr>
        <p:txBody>
          <a:bodyPr/>
          <a:lstStyle/>
          <a:p>
            <a:r>
              <a:rPr lang="en-US" b="1" dirty="0"/>
              <a:t>Welcome!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4F15C-DBC7-382A-2290-E66028A29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53" y="1561734"/>
            <a:ext cx="10647947" cy="5083301"/>
          </a:xfrm>
        </p:spPr>
        <p:txBody>
          <a:bodyPr>
            <a:normAutofit/>
          </a:bodyPr>
          <a:lstStyle/>
          <a:p>
            <a:r>
              <a:rPr lang="en-US" dirty="0"/>
              <a:t>Please introduce yourself to the person(s) sitting next to you</a:t>
            </a:r>
          </a:p>
          <a:p>
            <a:r>
              <a:rPr lang="en-US" dirty="0"/>
              <a:t>Then </a:t>
            </a:r>
            <a:r>
              <a:rPr lang="en-US" b="1" dirty="0"/>
              <a:t>chat about the following</a:t>
            </a:r>
            <a:r>
              <a:rPr lang="en-US" dirty="0"/>
              <a:t>:</a:t>
            </a:r>
          </a:p>
          <a:p>
            <a:r>
              <a:rPr lang="en-US" dirty="0"/>
              <a:t>What drew you to this module?</a:t>
            </a:r>
          </a:p>
          <a:p>
            <a:r>
              <a:rPr lang="en-US" dirty="0"/>
              <a:t>Have you ever spent time in the US? Studied it?</a:t>
            </a:r>
          </a:p>
          <a:p>
            <a:r>
              <a:rPr lang="en-US" dirty="0"/>
              <a:t>Do you have any personal/familial connection with war &amp; the military?</a:t>
            </a:r>
          </a:p>
          <a:p>
            <a:r>
              <a:rPr lang="en-US" dirty="0"/>
              <a:t>Do you consider that you grew up in ‘wartime’ and/or that your life has been directly impacted by military conflict?</a:t>
            </a:r>
          </a:p>
          <a:p>
            <a:r>
              <a:rPr lang="en-US" dirty="0"/>
              <a:t>Do you feel that you live in a militarized society? If so, how does militarization manifest itself?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4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9C89A-2076-07C0-4519-43A519D5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2387"/>
            <a:ext cx="10515600" cy="1325563"/>
          </a:xfrm>
        </p:spPr>
        <p:txBody>
          <a:bodyPr/>
          <a:lstStyle/>
          <a:p>
            <a:r>
              <a:rPr lang="en-US" b="1" dirty="0"/>
              <a:t>Some important points about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4F8F8-8222-637E-1A39-E8FFB817E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6611"/>
            <a:ext cx="11097126" cy="5489002"/>
          </a:xfrm>
        </p:spPr>
        <p:txBody>
          <a:bodyPr>
            <a:normAutofit/>
          </a:bodyPr>
          <a:lstStyle/>
          <a:p>
            <a:r>
              <a:rPr lang="en-US" dirty="0"/>
              <a:t>Thematic organization</a:t>
            </a:r>
          </a:p>
          <a:p>
            <a:r>
              <a:rPr lang="en-US" dirty="0"/>
              <a:t>Inter-disciplinary approach</a:t>
            </a:r>
          </a:p>
          <a:p>
            <a:r>
              <a:rPr lang="en-US" dirty="0"/>
              <a:t>Seminar readings typically include </a:t>
            </a:r>
            <a:r>
              <a:rPr lang="en-US" b="1" dirty="0">
                <a:highlight>
                  <a:srgbClr val="FFFF00"/>
                </a:highlight>
              </a:rPr>
              <a:t>one primary source</a:t>
            </a:r>
            <a:r>
              <a:rPr lang="en-US" dirty="0"/>
              <a:t>– produced by someone with first-hand experience of the US military (from within or without)– as well as a couple of scholarly articles/book chapters</a:t>
            </a:r>
          </a:p>
          <a:p>
            <a:r>
              <a:rPr lang="en-US" dirty="0"/>
              <a:t>Read them in the suggested sequence</a:t>
            </a:r>
          </a:p>
          <a:p>
            <a:r>
              <a:rPr lang="en-US" dirty="0"/>
              <a:t>If in doubt about anything, ask!</a:t>
            </a:r>
          </a:p>
          <a:p>
            <a:r>
              <a:rPr lang="en-US" dirty="0"/>
              <a:t>Make use of my </a:t>
            </a:r>
            <a:r>
              <a:rPr lang="en-US" b="1" dirty="0">
                <a:highlight>
                  <a:srgbClr val="FFFF00"/>
                </a:highlight>
              </a:rPr>
              <a:t>office hours</a:t>
            </a:r>
            <a:r>
              <a:rPr lang="en-US" dirty="0"/>
              <a:t>– and availability at other times– to ensure you get the most out of the module (Tues 2-3pm; Weds 11-12am)</a:t>
            </a:r>
          </a:p>
          <a:p>
            <a:r>
              <a:rPr lang="en-US" dirty="0"/>
              <a:t>Difficult content– please share concerns with me</a:t>
            </a:r>
          </a:p>
          <a:p>
            <a:r>
              <a:rPr lang="en-US" dirty="0"/>
              <a:t>All of us need to engage in thoughtful/respectful dialogue</a:t>
            </a:r>
          </a:p>
        </p:txBody>
      </p:sp>
    </p:spTree>
    <p:extLst>
      <p:ext uri="{BB962C8B-B14F-4D97-AF65-F5344CB8AC3E}">
        <p14:creationId xmlns:p14="http://schemas.microsoft.com/office/powerpoint/2010/main" val="440481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9C380-8420-8EF8-3D9C-9D24B2839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A6644-E163-7994-F49F-0EA0DBA3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Participation/engagement (20%)</a:t>
            </a:r>
            <a:r>
              <a:rPr lang="en-US" dirty="0"/>
              <a:t>: coming to class prepared; contributing to discussion (peer-to-peer and whole-class); asking questions; individual chats. NO written component required.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Policy position paper (80%): </a:t>
            </a:r>
            <a:r>
              <a:rPr lang="en-US" dirty="0"/>
              <a:t>due week 10. The whole seminar in week 5 will be devoted to explaining this assignment.</a:t>
            </a:r>
          </a:p>
          <a:p>
            <a:r>
              <a:rPr lang="en-US" dirty="0"/>
              <a:t>NB: detailed descriptions of this task is on the module website if you want to look ahead.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93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AB859-D5C0-6BA1-984B-02A4D87A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928" y="365125"/>
            <a:ext cx="10515600" cy="1325563"/>
          </a:xfrm>
        </p:spPr>
        <p:txBody>
          <a:bodyPr/>
          <a:lstStyle/>
          <a:p>
            <a:r>
              <a:rPr lang="en-US" b="1" dirty="0"/>
              <a:t>Thinking critically </a:t>
            </a:r>
            <a:br>
              <a:rPr lang="en-US" b="1" dirty="0"/>
            </a:br>
            <a:r>
              <a:rPr lang="en-US" b="1" dirty="0"/>
              <a:t>about primary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E530F-0063-0542-AF55-F97C0C3F0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43" y="2141537"/>
            <a:ext cx="6195646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Before you start reading, investigate the author/creator</a:t>
            </a:r>
          </a:p>
          <a:p>
            <a:r>
              <a:rPr lang="en-US" dirty="0"/>
              <a:t>As/after you’ve read the source, try to answer the following (if necessary by inference):</a:t>
            </a:r>
          </a:p>
          <a:p>
            <a:r>
              <a:rPr lang="en-US" dirty="0"/>
              <a:t>Written by whom?</a:t>
            </a:r>
          </a:p>
          <a:p>
            <a:r>
              <a:rPr lang="en-US" dirty="0"/>
              <a:t>When?</a:t>
            </a:r>
          </a:p>
          <a:p>
            <a:r>
              <a:rPr lang="en-US" dirty="0"/>
              <a:t>Where?</a:t>
            </a:r>
          </a:p>
          <a:p>
            <a:r>
              <a:rPr lang="en-US" dirty="0"/>
              <a:t>Published/circulated in what format?</a:t>
            </a:r>
          </a:p>
          <a:p>
            <a:r>
              <a:rPr lang="en-US" dirty="0"/>
              <a:t>For what audience?</a:t>
            </a:r>
          </a:p>
        </p:txBody>
      </p:sp>
      <p:pic>
        <p:nvPicPr>
          <p:cNvPr id="1026" name="Picture 2" descr="Issue: - November 1984 | Esquire">
            <a:extLst>
              <a:ext uri="{FF2B5EF4-FFF2-40B4-BE49-F238E27FC236}">
                <a16:creationId xmlns:a16="http://schemas.microsoft.com/office/drawing/2014/main" id="{EFA8E560-AFC9-ABB4-57E9-75DFC0050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3575" y="0"/>
            <a:ext cx="5178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DB59CA-0C7E-B3FB-826F-2A77BE75438D}"/>
              </a:ext>
            </a:extLst>
          </p:cNvPr>
          <p:cNvSpPr txBox="1"/>
          <p:nvPr/>
        </p:nvSpPr>
        <p:spPr>
          <a:xfrm>
            <a:off x="5489794" y="6399090"/>
            <a:ext cx="134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Nov., 1984</a:t>
            </a:r>
          </a:p>
        </p:txBody>
      </p:sp>
    </p:spTree>
    <p:extLst>
      <p:ext uri="{BB962C8B-B14F-4D97-AF65-F5344CB8AC3E}">
        <p14:creationId xmlns:p14="http://schemas.microsoft.com/office/powerpoint/2010/main" val="50689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11E9-11B8-7408-C3E7-0598B5128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60324"/>
            <a:ext cx="10515600" cy="1325563"/>
          </a:xfrm>
        </p:spPr>
        <p:txBody>
          <a:bodyPr/>
          <a:lstStyle/>
          <a:p>
            <a:r>
              <a:rPr lang="en-US" b="1" dirty="0"/>
              <a:t>William Broyles Jr. (1944- )</a:t>
            </a:r>
          </a:p>
        </p:txBody>
      </p:sp>
      <p:pic>
        <p:nvPicPr>
          <p:cNvPr id="1026" name="Picture 2" descr="broyles">
            <a:extLst>
              <a:ext uri="{FF2B5EF4-FFF2-40B4-BE49-F238E27FC236}">
                <a16:creationId xmlns:a16="http://schemas.microsoft.com/office/drawing/2014/main" id="{701D6124-EB31-3F63-6454-B7656B59E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75" y="985837"/>
            <a:ext cx="6950530" cy="52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917ADA-030F-DC5C-9C6B-A491C57706E0}"/>
              </a:ext>
            </a:extLst>
          </p:cNvPr>
          <p:cNvSpPr txBox="1"/>
          <p:nvPr/>
        </p:nvSpPr>
        <p:spPr>
          <a:xfrm>
            <a:off x="438150" y="6204305"/>
            <a:ext cx="7215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Broyles in Vietnam		 Broyles in Hollywood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71DFA7-9497-D948-93C9-79566BE10781}"/>
              </a:ext>
            </a:extLst>
          </p:cNvPr>
          <p:cNvSpPr txBox="1"/>
          <p:nvPr/>
        </p:nvSpPr>
        <p:spPr>
          <a:xfrm>
            <a:off x="7388680" y="1110343"/>
            <a:ext cx="436517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‘Broyles deployed to </a:t>
            </a:r>
            <a:r>
              <a:rPr lang="en-GB" b="1" i="0" dirty="0">
                <a:solidFill>
                  <a:srgbClr val="213862"/>
                </a:solidFill>
                <a:effectLst/>
                <a:latin typeface="Lora" panose="020F0502020204030204" pitchFamily="34" charset="0"/>
                <a:hlinkClick r:id="rId3"/>
              </a:rPr>
              <a:t>Vietnam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served as an infantry platoon commander and earned a Bronze Star and a Vietnamese Cross of Gallantry with Silver Star before his illustrious Hollywood career began. Broyles is known for creating the TV show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China Beach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 and for writing such great screenplays as </a:t>
            </a:r>
            <a:r>
              <a:rPr lang="en-GB" b="1" i="1" u="none" strike="noStrike" dirty="0">
                <a:solidFill>
                  <a:srgbClr val="213862"/>
                </a:solidFill>
                <a:effectLst/>
                <a:latin typeface="Lora" panose="020F0502020204030204" pitchFamily="34" charset="0"/>
                <a:hlinkClick r:id="rId4"/>
              </a:rPr>
              <a:t>Apollo 13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 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directed by Ron Howard. Broyles also wrote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Castaway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 and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Polar Express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both directed by Robert Zemeckis,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Jarhead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directed by Sam Mendes and </a:t>
            </a:r>
            <a:r>
              <a:rPr lang="en-GB" b="0" i="1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Flags of Our Fathers</a:t>
            </a:r>
            <a:r>
              <a:rPr lang="en-GB" b="0" i="0" u="none" strike="noStrike" dirty="0">
                <a:solidFill>
                  <a:srgbClr val="1E1E1E"/>
                </a:solidFill>
                <a:effectLst/>
                <a:latin typeface="Lora" panose="020F0502020204030204" pitchFamily="34" charset="0"/>
              </a:rPr>
              <a:t>, directed by Clint Eastwood.’ </a:t>
            </a:r>
          </a:p>
          <a:p>
            <a:endParaRPr lang="en-GB" dirty="0">
              <a:solidFill>
                <a:srgbClr val="1E1E1E"/>
              </a:solidFill>
              <a:latin typeface="Lora" panose="020F0502020204030204" pitchFamily="34" charset="0"/>
            </a:endParaRPr>
          </a:p>
          <a:p>
            <a:r>
              <a:rPr lang="en-US" dirty="0">
                <a:hlinkClick r:id="rId5"/>
              </a:rPr>
              <a:t>https://www.wearethemighty.com/veterans/william-broyles-screenwriter-marine/</a:t>
            </a:r>
            <a:endParaRPr lang="en-GB" dirty="0">
              <a:solidFill>
                <a:srgbClr val="1E1E1E"/>
              </a:solidFill>
              <a:latin typeface="Lora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84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45D59-0E49-7FEB-ADA3-8B05D0D09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Love/sex/war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2CEC1-F67D-9FF7-A162-9815CBF6D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Are you surprised to find that 'love' looms so large in the lives and language of service personnel and the US military? Why or why not?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According to Broyles, why DO men love war? How do you respond to the claims he makes? Are you persuaded and/or repulsed by what he says about men and women-- love and sex-- in a combat zone?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With reference to Digby’s chapter, do you agree that militarized societies exhibit a particularly rigid gender binary, with a correspondingly adversarial (‘battle of </a:t>
            </a:r>
            <a:r>
              <a:rPr lang="en-GB" b="0" i="0" u="none" strike="noStrike">
                <a:solidFill>
                  <a:srgbClr val="212529"/>
                </a:solidFill>
                <a:effectLst/>
                <a:latin typeface="neue-haas-grotesk-text"/>
              </a:rPr>
              <a:t>the sexes’) 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model of heterosexual ‘love’?</a:t>
            </a:r>
          </a:p>
          <a:p>
            <a:pPr algn="l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Thinking about MacLeish’s account of troops deploying from Fort Hood, what variety of things does love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mean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 in military contexts? And what does love </a:t>
            </a:r>
            <a:r>
              <a:rPr lang="en-GB" b="0" i="1" u="none" strike="noStrike" dirty="0">
                <a:solidFill>
                  <a:srgbClr val="212529"/>
                </a:solidFill>
                <a:effectLst/>
                <a:latin typeface="neue-haas-grotesk-text"/>
              </a:rPr>
              <a:t>do</a:t>
            </a:r>
            <a:r>
              <a:rPr lang="en-GB" b="0" i="0" u="none" strike="noStrike" dirty="0">
                <a:solidFill>
                  <a:srgbClr val="212529"/>
                </a:solidFill>
                <a:effectLst/>
                <a:latin typeface="neue-haas-grotesk-text"/>
              </a:rPr>
              <a:t> in/for the US military?</a:t>
            </a:r>
          </a:p>
        </p:txBody>
      </p:sp>
    </p:spTree>
    <p:extLst>
      <p:ext uri="{BB962C8B-B14F-4D97-AF65-F5344CB8AC3E}">
        <p14:creationId xmlns:p14="http://schemas.microsoft.com/office/powerpoint/2010/main" val="1356501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8F9B-3C36-087F-AE75-C48AC5536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215"/>
            <a:ext cx="10515600" cy="1325563"/>
          </a:xfrm>
        </p:spPr>
        <p:txBody>
          <a:bodyPr/>
          <a:lstStyle/>
          <a:p>
            <a:r>
              <a:rPr lang="en-US" b="1" dirty="0"/>
              <a:t>A world of binary oppositions: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A370E-D527-8D05-334C-B3CC1B83B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814"/>
            <a:ext cx="11234057" cy="505097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Men/women</a:t>
            </a:r>
          </a:p>
          <a:p>
            <a:r>
              <a:rPr lang="en-US" dirty="0"/>
              <a:t>Heteronormativity/</a:t>
            </a:r>
            <a:r>
              <a:rPr lang="en-US" dirty="0" err="1"/>
              <a:t>homosociality</a:t>
            </a:r>
            <a:endParaRPr lang="en-US" dirty="0"/>
          </a:p>
          <a:p>
            <a:r>
              <a:rPr lang="en-US" dirty="0"/>
              <a:t>Love/hate</a:t>
            </a:r>
          </a:p>
          <a:p>
            <a:r>
              <a:rPr lang="en-US" dirty="0"/>
              <a:t>Military/family</a:t>
            </a:r>
          </a:p>
          <a:p>
            <a:r>
              <a:rPr lang="en-US" dirty="0"/>
              <a:t>Soldier (veteran)/civilian</a:t>
            </a:r>
          </a:p>
          <a:p>
            <a:r>
              <a:rPr lang="en-US" dirty="0"/>
              <a:t>American/‘Other’</a:t>
            </a:r>
          </a:p>
          <a:p>
            <a:r>
              <a:rPr lang="en-US" dirty="0"/>
              <a:t>Killing/dying</a:t>
            </a:r>
          </a:p>
          <a:p>
            <a:r>
              <a:rPr lang="en-US" dirty="0"/>
              <a:t>Sex/violence</a:t>
            </a:r>
          </a:p>
          <a:p>
            <a:r>
              <a:rPr lang="en-US" dirty="0"/>
              <a:t>‘Everydayness’ (mundanity)/exhilaration</a:t>
            </a:r>
          </a:p>
          <a:p>
            <a:r>
              <a:rPr lang="en-US" dirty="0"/>
              <a:t>War is hell/war is fun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31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663</Words>
  <Application>Microsoft Macintosh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Lora</vt:lpstr>
      <vt:lpstr>neue-haas-grotesk-text</vt:lpstr>
      <vt:lpstr>Office Theme</vt:lpstr>
      <vt:lpstr>PowerPoint Presentation</vt:lpstr>
      <vt:lpstr>Welcome! </vt:lpstr>
      <vt:lpstr>Some important points about the module</vt:lpstr>
      <vt:lpstr>Assessment</vt:lpstr>
      <vt:lpstr>Thinking critically  about primary sources</vt:lpstr>
      <vt:lpstr>William Broyles Jr. (1944- )</vt:lpstr>
      <vt:lpstr>Love/sex/war</vt:lpstr>
      <vt:lpstr>A world of binary oppositions: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and the US Military</dc:title>
  <dc:creator>Carruthers, Susan</dc:creator>
  <cp:lastModifiedBy>Carruthers, Susan</cp:lastModifiedBy>
  <cp:revision>8</cp:revision>
  <dcterms:created xsi:type="dcterms:W3CDTF">2023-10-04T07:57:33Z</dcterms:created>
  <dcterms:modified xsi:type="dcterms:W3CDTF">2026-01-12T07:25:12Z</dcterms:modified>
</cp:coreProperties>
</file>