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5" r:id="rId3"/>
    <p:sldId id="266" r:id="rId4"/>
    <p:sldId id="262" r:id="rId5"/>
    <p:sldId id="263" r:id="rId6"/>
    <p:sldId id="264" r:id="rId7"/>
    <p:sldId id="260" r:id="rId8"/>
    <p:sldId id="261" r:id="rId9"/>
    <p:sldId id="258" r:id="rId10"/>
    <p:sldId id="259" r:id="rId11"/>
    <p:sldId id="257"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804"/>
    <p:restoredTop sz="94681"/>
  </p:normalViewPr>
  <p:slideViewPr>
    <p:cSldViewPr snapToGrid="0" snapToObjects="1">
      <p:cViewPr varScale="1">
        <p:scale>
          <a:sx n="79" d="100"/>
          <a:sy n="79" d="100"/>
        </p:scale>
        <p:origin x="224" y="9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87B749-88D7-8D49-929D-41CF1444877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5F3207BF-A18D-BF4A-8DC4-D0B6D92A465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6C98660F-0391-7C42-A59B-BF15317B0691}"/>
              </a:ext>
            </a:extLst>
          </p:cNvPr>
          <p:cNvSpPr>
            <a:spLocks noGrp="1"/>
          </p:cNvSpPr>
          <p:nvPr>
            <p:ph type="dt" sz="half" idx="10"/>
          </p:nvPr>
        </p:nvSpPr>
        <p:spPr/>
        <p:txBody>
          <a:bodyPr/>
          <a:lstStyle/>
          <a:p>
            <a:fld id="{52833691-E355-B84F-ADF9-3FFA8739BB75}" type="datetimeFigureOut">
              <a:rPr lang="en-US" smtClean="0"/>
              <a:t>1/23/26</a:t>
            </a:fld>
            <a:endParaRPr lang="en-US"/>
          </a:p>
        </p:txBody>
      </p:sp>
      <p:sp>
        <p:nvSpPr>
          <p:cNvPr id="5" name="Footer Placeholder 4">
            <a:extLst>
              <a:ext uri="{FF2B5EF4-FFF2-40B4-BE49-F238E27FC236}">
                <a16:creationId xmlns:a16="http://schemas.microsoft.com/office/drawing/2014/main" id="{C6E2157D-2550-7743-9FFD-FE4527E7705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DE8C13A-ECAE-BB4E-BB6A-CB2F270B1DC5}"/>
              </a:ext>
            </a:extLst>
          </p:cNvPr>
          <p:cNvSpPr>
            <a:spLocks noGrp="1"/>
          </p:cNvSpPr>
          <p:nvPr>
            <p:ph type="sldNum" sz="quarter" idx="12"/>
          </p:nvPr>
        </p:nvSpPr>
        <p:spPr/>
        <p:txBody>
          <a:bodyPr/>
          <a:lstStyle/>
          <a:p>
            <a:fld id="{24CF76BA-100E-3143-A8A0-4677614802DC}" type="slidenum">
              <a:rPr lang="en-US" smtClean="0"/>
              <a:t>‹#›</a:t>
            </a:fld>
            <a:endParaRPr lang="en-US"/>
          </a:p>
        </p:txBody>
      </p:sp>
    </p:spTree>
    <p:extLst>
      <p:ext uri="{BB962C8B-B14F-4D97-AF65-F5344CB8AC3E}">
        <p14:creationId xmlns:p14="http://schemas.microsoft.com/office/powerpoint/2010/main" val="42033495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8B1C9A-5C8C-124A-8FE4-D0F6719A666F}"/>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E8CC156B-2116-934E-B86B-13819AE00448}"/>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0D2A4AE-9C30-7646-9DC7-5ED48758A952}"/>
              </a:ext>
            </a:extLst>
          </p:cNvPr>
          <p:cNvSpPr>
            <a:spLocks noGrp="1"/>
          </p:cNvSpPr>
          <p:nvPr>
            <p:ph type="dt" sz="half" idx="10"/>
          </p:nvPr>
        </p:nvSpPr>
        <p:spPr/>
        <p:txBody>
          <a:bodyPr/>
          <a:lstStyle/>
          <a:p>
            <a:fld id="{52833691-E355-B84F-ADF9-3FFA8739BB75}" type="datetimeFigureOut">
              <a:rPr lang="en-US" smtClean="0"/>
              <a:t>1/23/26</a:t>
            </a:fld>
            <a:endParaRPr lang="en-US"/>
          </a:p>
        </p:txBody>
      </p:sp>
      <p:sp>
        <p:nvSpPr>
          <p:cNvPr id="5" name="Footer Placeholder 4">
            <a:extLst>
              <a:ext uri="{FF2B5EF4-FFF2-40B4-BE49-F238E27FC236}">
                <a16:creationId xmlns:a16="http://schemas.microsoft.com/office/drawing/2014/main" id="{66CC307A-2A37-4348-9572-1B626E743FA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2162503-460F-2D49-A928-D7B77D86B465}"/>
              </a:ext>
            </a:extLst>
          </p:cNvPr>
          <p:cNvSpPr>
            <a:spLocks noGrp="1"/>
          </p:cNvSpPr>
          <p:nvPr>
            <p:ph type="sldNum" sz="quarter" idx="12"/>
          </p:nvPr>
        </p:nvSpPr>
        <p:spPr/>
        <p:txBody>
          <a:bodyPr/>
          <a:lstStyle/>
          <a:p>
            <a:fld id="{24CF76BA-100E-3143-A8A0-4677614802DC}" type="slidenum">
              <a:rPr lang="en-US" smtClean="0"/>
              <a:t>‹#›</a:t>
            </a:fld>
            <a:endParaRPr lang="en-US"/>
          </a:p>
        </p:txBody>
      </p:sp>
    </p:spTree>
    <p:extLst>
      <p:ext uri="{BB962C8B-B14F-4D97-AF65-F5344CB8AC3E}">
        <p14:creationId xmlns:p14="http://schemas.microsoft.com/office/powerpoint/2010/main" val="39492054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9473B49-525B-FE42-B289-D9BAECF67F2D}"/>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1CBEED5C-4F51-F243-9876-1679665429F0}"/>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25EAA47-152A-E246-A73A-8445A607A373}"/>
              </a:ext>
            </a:extLst>
          </p:cNvPr>
          <p:cNvSpPr>
            <a:spLocks noGrp="1"/>
          </p:cNvSpPr>
          <p:nvPr>
            <p:ph type="dt" sz="half" idx="10"/>
          </p:nvPr>
        </p:nvSpPr>
        <p:spPr/>
        <p:txBody>
          <a:bodyPr/>
          <a:lstStyle/>
          <a:p>
            <a:fld id="{52833691-E355-B84F-ADF9-3FFA8739BB75}" type="datetimeFigureOut">
              <a:rPr lang="en-US" smtClean="0"/>
              <a:t>1/23/26</a:t>
            </a:fld>
            <a:endParaRPr lang="en-US"/>
          </a:p>
        </p:txBody>
      </p:sp>
      <p:sp>
        <p:nvSpPr>
          <p:cNvPr id="5" name="Footer Placeholder 4">
            <a:extLst>
              <a:ext uri="{FF2B5EF4-FFF2-40B4-BE49-F238E27FC236}">
                <a16:creationId xmlns:a16="http://schemas.microsoft.com/office/drawing/2014/main" id="{34E634F3-9CA6-9648-B247-F45DB255012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B098494-DD5B-9946-BA04-17C3DE665AA4}"/>
              </a:ext>
            </a:extLst>
          </p:cNvPr>
          <p:cNvSpPr>
            <a:spLocks noGrp="1"/>
          </p:cNvSpPr>
          <p:nvPr>
            <p:ph type="sldNum" sz="quarter" idx="12"/>
          </p:nvPr>
        </p:nvSpPr>
        <p:spPr/>
        <p:txBody>
          <a:bodyPr/>
          <a:lstStyle/>
          <a:p>
            <a:fld id="{24CF76BA-100E-3143-A8A0-4677614802DC}" type="slidenum">
              <a:rPr lang="en-US" smtClean="0"/>
              <a:t>‹#›</a:t>
            </a:fld>
            <a:endParaRPr lang="en-US"/>
          </a:p>
        </p:txBody>
      </p:sp>
    </p:spTree>
    <p:extLst>
      <p:ext uri="{BB962C8B-B14F-4D97-AF65-F5344CB8AC3E}">
        <p14:creationId xmlns:p14="http://schemas.microsoft.com/office/powerpoint/2010/main" val="20009815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54B887-9919-844E-9397-6D5E42C653D3}"/>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C3028383-3448-304C-9292-0ACC321962D4}"/>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5926460-8017-AC4E-8B3B-486CEC917707}"/>
              </a:ext>
            </a:extLst>
          </p:cNvPr>
          <p:cNvSpPr>
            <a:spLocks noGrp="1"/>
          </p:cNvSpPr>
          <p:nvPr>
            <p:ph type="dt" sz="half" idx="10"/>
          </p:nvPr>
        </p:nvSpPr>
        <p:spPr/>
        <p:txBody>
          <a:bodyPr/>
          <a:lstStyle/>
          <a:p>
            <a:fld id="{52833691-E355-B84F-ADF9-3FFA8739BB75}" type="datetimeFigureOut">
              <a:rPr lang="en-US" smtClean="0"/>
              <a:t>1/23/26</a:t>
            </a:fld>
            <a:endParaRPr lang="en-US"/>
          </a:p>
        </p:txBody>
      </p:sp>
      <p:sp>
        <p:nvSpPr>
          <p:cNvPr id="5" name="Footer Placeholder 4">
            <a:extLst>
              <a:ext uri="{FF2B5EF4-FFF2-40B4-BE49-F238E27FC236}">
                <a16:creationId xmlns:a16="http://schemas.microsoft.com/office/drawing/2014/main" id="{C67B0935-004D-7F40-A001-E92C0A0BD8E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360926F-521F-9F41-BDBE-8F22F21C4BC4}"/>
              </a:ext>
            </a:extLst>
          </p:cNvPr>
          <p:cNvSpPr>
            <a:spLocks noGrp="1"/>
          </p:cNvSpPr>
          <p:nvPr>
            <p:ph type="sldNum" sz="quarter" idx="12"/>
          </p:nvPr>
        </p:nvSpPr>
        <p:spPr/>
        <p:txBody>
          <a:bodyPr/>
          <a:lstStyle/>
          <a:p>
            <a:fld id="{24CF76BA-100E-3143-A8A0-4677614802DC}" type="slidenum">
              <a:rPr lang="en-US" smtClean="0"/>
              <a:t>‹#›</a:t>
            </a:fld>
            <a:endParaRPr lang="en-US"/>
          </a:p>
        </p:txBody>
      </p:sp>
    </p:spTree>
    <p:extLst>
      <p:ext uri="{BB962C8B-B14F-4D97-AF65-F5344CB8AC3E}">
        <p14:creationId xmlns:p14="http://schemas.microsoft.com/office/powerpoint/2010/main" val="2892705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C18356-572E-714D-B807-C135EF83750C}"/>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187B13AA-27EB-BC4F-8770-F0168C51F14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A98F121-3F5D-C942-8CBB-5CB53F8CB83C}"/>
              </a:ext>
            </a:extLst>
          </p:cNvPr>
          <p:cNvSpPr>
            <a:spLocks noGrp="1"/>
          </p:cNvSpPr>
          <p:nvPr>
            <p:ph type="dt" sz="half" idx="10"/>
          </p:nvPr>
        </p:nvSpPr>
        <p:spPr/>
        <p:txBody>
          <a:bodyPr/>
          <a:lstStyle/>
          <a:p>
            <a:fld id="{52833691-E355-B84F-ADF9-3FFA8739BB75}" type="datetimeFigureOut">
              <a:rPr lang="en-US" smtClean="0"/>
              <a:t>1/23/26</a:t>
            </a:fld>
            <a:endParaRPr lang="en-US"/>
          </a:p>
        </p:txBody>
      </p:sp>
      <p:sp>
        <p:nvSpPr>
          <p:cNvPr id="5" name="Footer Placeholder 4">
            <a:extLst>
              <a:ext uri="{FF2B5EF4-FFF2-40B4-BE49-F238E27FC236}">
                <a16:creationId xmlns:a16="http://schemas.microsoft.com/office/drawing/2014/main" id="{558247EF-EAA0-9543-92FC-51F0BBD2D6D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AF352F3-5CBA-F04F-AABA-17490FC3931F}"/>
              </a:ext>
            </a:extLst>
          </p:cNvPr>
          <p:cNvSpPr>
            <a:spLocks noGrp="1"/>
          </p:cNvSpPr>
          <p:nvPr>
            <p:ph type="sldNum" sz="quarter" idx="12"/>
          </p:nvPr>
        </p:nvSpPr>
        <p:spPr/>
        <p:txBody>
          <a:bodyPr/>
          <a:lstStyle/>
          <a:p>
            <a:fld id="{24CF76BA-100E-3143-A8A0-4677614802DC}" type="slidenum">
              <a:rPr lang="en-US" smtClean="0"/>
              <a:t>‹#›</a:t>
            </a:fld>
            <a:endParaRPr lang="en-US"/>
          </a:p>
        </p:txBody>
      </p:sp>
    </p:spTree>
    <p:extLst>
      <p:ext uri="{BB962C8B-B14F-4D97-AF65-F5344CB8AC3E}">
        <p14:creationId xmlns:p14="http://schemas.microsoft.com/office/powerpoint/2010/main" val="3062434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1754BB-1BF8-914D-9819-E4070C4AD4BC}"/>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B43A0E70-C63C-4547-A3C8-68A194C69A47}"/>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524685D0-A84D-8342-A829-3CC585FE7230}"/>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71A07F9A-113F-864F-95C6-236D05739E22}"/>
              </a:ext>
            </a:extLst>
          </p:cNvPr>
          <p:cNvSpPr>
            <a:spLocks noGrp="1"/>
          </p:cNvSpPr>
          <p:nvPr>
            <p:ph type="dt" sz="half" idx="10"/>
          </p:nvPr>
        </p:nvSpPr>
        <p:spPr/>
        <p:txBody>
          <a:bodyPr/>
          <a:lstStyle/>
          <a:p>
            <a:fld id="{52833691-E355-B84F-ADF9-3FFA8739BB75}" type="datetimeFigureOut">
              <a:rPr lang="en-US" smtClean="0"/>
              <a:t>1/23/26</a:t>
            </a:fld>
            <a:endParaRPr lang="en-US"/>
          </a:p>
        </p:txBody>
      </p:sp>
      <p:sp>
        <p:nvSpPr>
          <p:cNvPr id="6" name="Footer Placeholder 5">
            <a:extLst>
              <a:ext uri="{FF2B5EF4-FFF2-40B4-BE49-F238E27FC236}">
                <a16:creationId xmlns:a16="http://schemas.microsoft.com/office/drawing/2014/main" id="{56B9C5E0-987E-C14F-99A6-6F185A54C9D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82B1026-8116-B142-B4B4-AE45B835C411}"/>
              </a:ext>
            </a:extLst>
          </p:cNvPr>
          <p:cNvSpPr>
            <a:spLocks noGrp="1"/>
          </p:cNvSpPr>
          <p:nvPr>
            <p:ph type="sldNum" sz="quarter" idx="12"/>
          </p:nvPr>
        </p:nvSpPr>
        <p:spPr/>
        <p:txBody>
          <a:bodyPr/>
          <a:lstStyle/>
          <a:p>
            <a:fld id="{24CF76BA-100E-3143-A8A0-4677614802DC}" type="slidenum">
              <a:rPr lang="en-US" smtClean="0"/>
              <a:t>‹#›</a:t>
            </a:fld>
            <a:endParaRPr lang="en-US"/>
          </a:p>
        </p:txBody>
      </p:sp>
    </p:spTree>
    <p:extLst>
      <p:ext uri="{BB962C8B-B14F-4D97-AF65-F5344CB8AC3E}">
        <p14:creationId xmlns:p14="http://schemas.microsoft.com/office/powerpoint/2010/main" val="2141321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74E863-DFEA-834B-9058-1579E9951076}"/>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697C868-6093-A34C-A67D-FE965267DE1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38D7C29D-8C39-8546-BB96-0EA5F39B167F}"/>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FD085D98-C722-F649-BC7E-66D32DC31CD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26B1FFFA-0E64-7642-BF1F-B9030EF245F1}"/>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ACF97A68-F504-B340-BAC7-F134A07739E2}"/>
              </a:ext>
            </a:extLst>
          </p:cNvPr>
          <p:cNvSpPr>
            <a:spLocks noGrp="1"/>
          </p:cNvSpPr>
          <p:nvPr>
            <p:ph type="dt" sz="half" idx="10"/>
          </p:nvPr>
        </p:nvSpPr>
        <p:spPr/>
        <p:txBody>
          <a:bodyPr/>
          <a:lstStyle/>
          <a:p>
            <a:fld id="{52833691-E355-B84F-ADF9-3FFA8739BB75}" type="datetimeFigureOut">
              <a:rPr lang="en-US" smtClean="0"/>
              <a:t>1/23/26</a:t>
            </a:fld>
            <a:endParaRPr lang="en-US"/>
          </a:p>
        </p:txBody>
      </p:sp>
      <p:sp>
        <p:nvSpPr>
          <p:cNvPr id="8" name="Footer Placeholder 7">
            <a:extLst>
              <a:ext uri="{FF2B5EF4-FFF2-40B4-BE49-F238E27FC236}">
                <a16:creationId xmlns:a16="http://schemas.microsoft.com/office/drawing/2014/main" id="{7317B21D-A9CA-0648-876A-A1652344176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0F45793-59E2-8348-B8C8-1E3848D96C0D}"/>
              </a:ext>
            </a:extLst>
          </p:cNvPr>
          <p:cNvSpPr>
            <a:spLocks noGrp="1"/>
          </p:cNvSpPr>
          <p:nvPr>
            <p:ph type="sldNum" sz="quarter" idx="12"/>
          </p:nvPr>
        </p:nvSpPr>
        <p:spPr/>
        <p:txBody>
          <a:bodyPr/>
          <a:lstStyle/>
          <a:p>
            <a:fld id="{24CF76BA-100E-3143-A8A0-4677614802DC}" type="slidenum">
              <a:rPr lang="en-US" smtClean="0"/>
              <a:t>‹#›</a:t>
            </a:fld>
            <a:endParaRPr lang="en-US"/>
          </a:p>
        </p:txBody>
      </p:sp>
    </p:spTree>
    <p:extLst>
      <p:ext uri="{BB962C8B-B14F-4D97-AF65-F5344CB8AC3E}">
        <p14:creationId xmlns:p14="http://schemas.microsoft.com/office/powerpoint/2010/main" val="16163958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FAFF77-7541-A347-BE22-C9327842B9B7}"/>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1572F4C5-1694-3148-BD96-58388817FA39}"/>
              </a:ext>
            </a:extLst>
          </p:cNvPr>
          <p:cNvSpPr>
            <a:spLocks noGrp="1"/>
          </p:cNvSpPr>
          <p:nvPr>
            <p:ph type="dt" sz="half" idx="10"/>
          </p:nvPr>
        </p:nvSpPr>
        <p:spPr/>
        <p:txBody>
          <a:bodyPr/>
          <a:lstStyle/>
          <a:p>
            <a:fld id="{52833691-E355-B84F-ADF9-3FFA8739BB75}" type="datetimeFigureOut">
              <a:rPr lang="en-US" smtClean="0"/>
              <a:t>1/23/26</a:t>
            </a:fld>
            <a:endParaRPr lang="en-US"/>
          </a:p>
        </p:txBody>
      </p:sp>
      <p:sp>
        <p:nvSpPr>
          <p:cNvPr id="4" name="Footer Placeholder 3">
            <a:extLst>
              <a:ext uri="{FF2B5EF4-FFF2-40B4-BE49-F238E27FC236}">
                <a16:creationId xmlns:a16="http://schemas.microsoft.com/office/drawing/2014/main" id="{7895A70E-73B6-3144-B44B-E10CBB37D70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86028FE-5AC5-EE4B-9CC7-84381AB8529E}"/>
              </a:ext>
            </a:extLst>
          </p:cNvPr>
          <p:cNvSpPr>
            <a:spLocks noGrp="1"/>
          </p:cNvSpPr>
          <p:nvPr>
            <p:ph type="sldNum" sz="quarter" idx="12"/>
          </p:nvPr>
        </p:nvSpPr>
        <p:spPr/>
        <p:txBody>
          <a:bodyPr/>
          <a:lstStyle/>
          <a:p>
            <a:fld id="{24CF76BA-100E-3143-A8A0-4677614802DC}" type="slidenum">
              <a:rPr lang="en-US" smtClean="0"/>
              <a:t>‹#›</a:t>
            </a:fld>
            <a:endParaRPr lang="en-US"/>
          </a:p>
        </p:txBody>
      </p:sp>
    </p:spTree>
    <p:extLst>
      <p:ext uri="{BB962C8B-B14F-4D97-AF65-F5344CB8AC3E}">
        <p14:creationId xmlns:p14="http://schemas.microsoft.com/office/powerpoint/2010/main" val="41051560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0ED0102-F117-C34F-A4A8-EC204E5ED77A}"/>
              </a:ext>
            </a:extLst>
          </p:cNvPr>
          <p:cNvSpPr>
            <a:spLocks noGrp="1"/>
          </p:cNvSpPr>
          <p:nvPr>
            <p:ph type="dt" sz="half" idx="10"/>
          </p:nvPr>
        </p:nvSpPr>
        <p:spPr/>
        <p:txBody>
          <a:bodyPr/>
          <a:lstStyle/>
          <a:p>
            <a:fld id="{52833691-E355-B84F-ADF9-3FFA8739BB75}" type="datetimeFigureOut">
              <a:rPr lang="en-US" smtClean="0"/>
              <a:t>1/23/26</a:t>
            </a:fld>
            <a:endParaRPr lang="en-US"/>
          </a:p>
        </p:txBody>
      </p:sp>
      <p:sp>
        <p:nvSpPr>
          <p:cNvPr id="3" name="Footer Placeholder 2">
            <a:extLst>
              <a:ext uri="{FF2B5EF4-FFF2-40B4-BE49-F238E27FC236}">
                <a16:creationId xmlns:a16="http://schemas.microsoft.com/office/drawing/2014/main" id="{0278CE37-F2D0-7F4F-8DBD-CD942CBBAE2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586844A-1DCB-1544-AC9A-88B078C019E9}"/>
              </a:ext>
            </a:extLst>
          </p:cNvPr>
          <p:cNvSpPr>
            <a:spLocks noGrp="1"/>
          </p:cNvSpPr>
          <p:nvPr>
            <p:ph type="sldNum" sz="quarter" idx="12"/>
          </p:nvPr>
        </p:nvSpPr>
        <p:spPr/>
        <p:txBody>
          <a:bodyPr/>
          <a:lstStyle/>
          <a:p>
            <a:fld id="{24CF76BA-100E-3143-A8A0-4677614802DC}" type="slidenum">
              <a:rPr lang="en-US" smtClean="0"/>
              <a:t>‹#›</a:t>
            </a:fld>
            <a:endParaRPr lang="en-US"/>
          </a:p>
        </p:txBody>
      </p:sp>
    </p:spTree>
    <p:extLst>
      <p:ext uri="{BB962C8B-B14F-4D97-AF65-F5344CB8AC3E}">
        <p14:creationId xmlns:p14="http://schemas.microsoft.com/office/powerpoint/2010/main" val="8156009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A2181F-ECE8-3340-AA91-8F66444EDF09}"/>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0B471352-AD09-5F4F-A4B0-1A0A45A6D8F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88F6D27B-8657-5642-AF3B-14021BDD689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AB971887-1369-E24B-871F-BC673AEFA82F}"/>
              </a:ext>
            </a:extLst>
          </p:cNvPr>
          <p:cNvSpPr>
            <a:spLocks noGrp="1"/>
          </p:cNvSpPr>
          <p:nvPr>
            <p:ph type="dt" sz="half" idx="10"/>
          </p:nvPr>
        </p:nvSpPr>
        <p:spPr/>
        <p:txBody>
          <a:bodyPr/>
          <a:lstStyle/>
          <a:p>
            <a:fld id="{52833691-E355-B84F-ADF9-3FFA8739BB75}" type="datetimeFigureOut">
              <a:rPr lang="en-US" smtClean="0"/>
              <a:t>1/23/26</a:t>
            </a:fld>
            <a:endParaRPr lang="en-US"/>
          </a:p>
        </p:txBody>
      </p:sp>
      <p:sp>
        <p:nvSpPr>
          <p:cNvPr id="6" name="Footer Placeholder 5">
            <a:extLst>
              <a:ext uri="{FF2B5EF4-FFF2-40B4-BE49-F238E27FC236}">
                <a16:creationId xmlns:a16="http://schemas.microsoft.com/office/drawing/2014/main" id="{D7168FA0-A454-7949-B95F-AD49AD459DD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A7144E5-DD02-7E41-AD1B-84B54FC647A5}"/>
              </a:ext>
            </a:extLst>
          </p:cNvPr>
          <p:cNvSpPr>
            <a:spLocks noGrp="1"/>
          </p:cNvSpPr>
          <p:nvPr>
            <p:ph type="sldNum" sz="quarter" idx="12"/>
          </p:nvPr>
        </p:nvSpPr>
        <p:spPr/>
        <p:txBody>
          <a:bodyPr/>
          <a:lstStyle/>
          <a:p>
            <a:fld id="{24CF76BA-100E-3143-A8A0-4677614802DC}" type="slidenum">
              <a:rPr lang="en-US" smtClean="0"/>
              <a:t>‹#›</a:t>
            </a:fld>
            <a:endParaRPr lang="en-US"/>
          </a:p>
        </p:txBody>
      </p:sp>
    </p:spTree>
    <p:extLst>
      <p:ext uri="{BB962C8B-B14F-4D97-AF65-F5344CB8AC3E}">
        <p14:creationId xmlns:p14="http://schemas.microsoft.com/office/powerpoint/2010/main" val="13357726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FD355B-1861-E34F-B3B4-9D2D31822F5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51312CE9-277B-7941-96B8-9037DD96EA6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FF84DE3-7EAE-364C-B201-2695167AE2D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945A5F30-8F19-AD40-808F-42BADA8B3285}"/>
              </a:ext>
            </a:extLst>
          </p:cNvPr>
          <p:cNvSpPr>
            <a:spLocks noGrp="1"/>
          </p:cNvSpPr>
          <p:nvPr>
            <p:ph type="dt" sz="half" idx="10"/>
          </p:nvPr>
        </p:nvSpPr>
        <p:spPr/>
        <p:txBody>
          <a:bodyPr/>
          <a:lstStyle/>
          <a:p>
            <a:fld id="{52833691-E355-B84F-ADF9-3FFA8739BB75}" type="datetimeFigureOut">
              <a:rPr lang="en-US" smtClean="0"/>
              <a:t>1/23/26</a:t>
            </a:fld>
            <a:endParaRPr lang="en-US"/>
          </a:p>
        </p:txBody>
      </p:sp>
      <p:sp>
        <p:nvSpPr>
          <p:cNvPr id="6" name="Footer Placeholder 5">
            <a:extLst>
              <a:ext uri="{FF2B5EF4-FFF2-40B4-BE49-F238E27FC236}">
                <a16:creationId xmlns:a16="http://schemas.microsoft.com/office/drawing/2014/main" id="{24B9A075-37AC-4147-A075-B48E6BAA0C9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DEFE6D3-225F-CA4E-9833-971D2ED63A2A}"/>
              </a:ext>
            </a:extLst>
          </p:cNvPr>
          <p:cNvSpPr>
            <a:spLocks noGrp="1"/>
          </p:cNvSpPr>
          <p:nvPr>
            <p:ph type="sldNum" sz="quarter" idx="12"/>
          </p:nvPr>
        </p:nvSpPr>
        <p:spPr/>
        <p:txBody>
          <a:bodyPr/>
          <a:lstStyle/>
          <a:p>
            <a:fld id="{24CF76BA-100E-3143-A8A0-4677614802DC}" type="slidenum">
              <a:rPr lang="en-US" smtClean="0"/>
              <a:t>‹#›</a:t>
            </a:fld>
            <a:endParaRPr lang="en-US"/>
          </a:p>
        </p:txBody>
      </p:sp>
    </p:spTree>
    <p:extLst>
      <p:ext uri="{BB962C8B-B14F-4D97-AF65-F5344CB8AC3E}">
        <p14:creationId xmlns:p14="http://schemas.microsoft.com/office/powerpoint/2010/main" val="2200279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E080442-BCD8-FB4A-AA5C-C8939EEDE54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4479D99D-44E7-1B4E-95EA-516A056FA6E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C318E30-47CD-4C45-BC5C-42F50639A6E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2833691-E355-B84F-ADF9-3FFA8739BB75}" type="datetimeFigureOut">
              <a:rPr lang="en-US" smtClean="0"/>
              <a:t>1/23/26</a:t>
            </a:fld>
            <a:endParaRPr lang="en-US"/>
          </a:p>
        </p:txBody>
      </p:sp>
      <p:sp>
        <p:nvSpPr>
          <p:cNvPr id="5" name="Footer Placeholder 4">
            <a:extLst>
              <a:ext uri="{FF2B5EF4-FFF2-40B4-BE49-F238E27FC236}">
                <a16:creationId xmlns:a16="http://schemas.microsoft.com/office/drawing/2014/main" id="{2DC4F556-96C0-1040-82C3-373877D4857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6E8AC0A-9E43-044B-A4F0-FF147BDF6C9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CF76BA-100E-3143-A8A0-4677614802DC}" type="slidenum">
              <a:rPr lang="en-US" smtClean="0"/>
              <a:t>‹#›</a:t>
            </a:fld>
            <a:endParaRPr lang="en-US"/>
          </a:p>
        </p:txBody>
      </p:sp>
    </p:spTree>
    <p:extLst>
      <p:ext uri="{BB962C8B-B14F-4D97-AF65-F5344CB8AC3E}">
        <p14:creationId xmlns:p14="http://schemas.microsoft.com/office/powerpoint/2010/main" val="13298114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www.oxfordreference.com/display/10.1093/oi/authority.20110803095905791" TargetMode="External"/><Relationship Id="rId2" Type="http://schemas.openxmlformats.org/officeDocument/2006/relationships/hyperlink" Target="https://www.oxfordreference.com/viewbydoi/10.1093/acref/9780199298761.001.0001"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clarku.edu/faculty/profiles/cynthia-enloe/" TargetMode="External"/><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hyperlink" Target="https://people.com/where-is-the-army-wives-cast-now-11765516" TargetMode="External"/><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2" Type="http://schemas.openxmlformats.org/officeDocument/2006/relationships/hyperlink" Target="https://www.legacy.com/us/obituaries/washingtonpost/name/elizabeth-kinzer-obituary?id=5618116"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blogs.furman.edu/library-news/2018/03/20/army-wives-and-womens-military-memoir-collection/"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28" name="Rectangle 70">
            <a:extLst>
              <a:ext uri="{FF2B5EF4-FFF2-40B4-BE49-F238E27FC236}">
                <a16:creationId xmlns:a16="http://schemas.microsoft.com/office/drawing/2014/main" id="{657F69E0-C4B0-4BEC-A689-4F8D877F05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Marrying Young: A Military Tradition | Military Spouse">
            <a:extLst>
              <a:ext uri="{FF2B5EF4-FFF2-40B4-BE49-F238E27FC236}">
                <a16:creationId xmlns:a16="http://schemas.microsoft.com/office/drawing/2014/main" id="{3953B9C8-7793-8A4C-9F91-050681E6FC8B}"/>
              </a:ext>
            </a:extLst>
          </p:cNvPr>
          <p:cNvPicPr>
            <a:picLocks noChangeAspect="1" noChangeArrowheads="1"/>
          </p:cNvPicPr>
          <p:nvPr/>
        </p:nvPicPr>
        <p:blipFill rotWithShape="1">
          <a:blip r:embed="rId2" cstate="screen">
            <a:alphaModFix amt="50000"/>
            <a:extLst>
              <a:ext uri="{28A0092B-C50C-407E-A947-70E740481C1C}">
                <a14:useLocalDpi xmlns:a14="http://schemas.microsoft.com/office/drawing/2010/main"/>
              </a:ext>
            </a:extLst>
          </a:blip>
          <a:srcRect r="-1"/>
          <a:stretch/>
        </p:blipFill>
        <p:spPr bwMode="auto">
          <a:xfrm>
            <a:off x="20" y="10"/>
            <a:ext cx="12188930"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55294F20-24AA-E24F-8F39-AA81BE0E3946}"/>
              </a:ext>
            </a:extLst>
          </p:cNvPr>
          <p:cNvSpPr>
            <a:spLocks noGrp="1"/>
          </p:cNvSpPr>
          <p:nvPr>
            <p:ph type="ctrTitle"/>
          </p:nvPr>
        </p:nvSpPr>
        <p:spPr>
          <a:xfrm>
            <a:off x="1524000" y="1122363"/>
            <a:ext cx="9144000" cy="3063240"/>
          </a:xfrm>
        </p:spPr>
        <p:txBody>
          <a:bodyPr>
            <a:normAutofit/>
          </a:bodyPr>
          <a:lstStyle/>
          <a:p>
            <a:r>
              <a:rPr lang="en-US" sz="6600" dirty="0">
                <a:solidFill>
                  <a:srgbClr val="FFFFFF"/>
                </a:solidFill>
              </a:rPr>
              <a:t>War brides v. army wives</a:t>
            </a:r>
          </a:p>
        </p:txBody>
      </p:sp>
      <p:sp>
        <p:nvSpPr>
          <p:cNvPr id="3" name="Subtitle 2">
            <a:extLst>
              <a:ext uri="{FF2B5EF4-FFF2-40B4-BE49-F238E27FC236}">
                <a16:creationId xmlns:a16="http://schemas.microsoft.com/office/drawing/2014/main" id="{B06CC89D-9AF3-5E48-B3C2-7BF057E38570}"/>
              </a:ext>
            </a:extLst>
          </p:cNvPr>
          <p:cNvSpPr>
            <a:spLocks noGrp="1"/>
          </p:cNvSpPr>
          <p:nvPr>
            <p:ph type="subTitle" idx="1"/>
          </p:nvPr>
        </p:nvSpPr>
        <p:spPr>
          <a:xfrm>
            <a:off x="1527048" y="4599432"/>
            <a:ext cx="9144000" cy="1536192"/>
          </a:xfrm>
        </p:spPr>
        <p:txBody>
          <a:bodyPr>
            <a:normAutofit/>
          </a:bodyPr>
          <a:lstStyle/>
          <a:p>
            <a:r>
              <a:rPr lang="en-US" dirty="0">
                <a:solidFill>
                  <a:srgbClr val="FFFFFF"/>
                </a:solidFill>
              </a:rPr>
              <a:t>HI2C6 week 3</a:t>
            </a:r>
          </a:p>
        </p:txBody>
      </p:sp>
      <p:sp>
        <p:nvSpPr>
          <p:cNvPr id="1029" name="sketchy line">
            <a:extLst>
              <a:ext uri="{FF2B5EF4-FFF2-40B4-BE49-F238E27FC236}">
                <a16:creationId xmlns:a16="http://schemas.microsoft.com/office/drawing/2014/main" id="{9F6380B4-6A1C-481E-8408-B4E6C75B9B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74206" y="4368623"/>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rgbClr val="FFFFFF">
              <a:alpha val="75000"/>
            </a:srgbClr>
          </a:solidFill>
          <a:ln w="44450" cap="rnd">
            <a:solidFill>
              <a:srgbClr val="FFFFFF">
                <a:alpha val="75000"/>
              </a:srgb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03120512"/>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4DACE1-527E-A9A3-BE3D-A36C53325C3E}"/>
              </a:ext>
            </a:extLst>
          </p:cNvPr>
          <p:cNvSpPr>
            <a:spLocks noGrp="1"/>
          </p:cNvSpPr>
          <p:nvPr>
            <p:ph type="title" idx="4294967295"/>
          </p:nvPr>
        </p:nvSpPr>
        <p:spPr>
          <a:xfrm>
            <a:off x="557939" y="255265"/>
            <a:ext cx="10515600" cy="1325563"/>
          </a:xfrm>
        </p:spPr>
        <p:txBody>
          <a:bodyPr/>
          <a:lstStyle/>
          <a:p>
            <a:r>
              <a:rPr lang="en-US" b="1" dirty="0"/>
              <a:t>Where’s Vietnam?</a:t>
            </a:r>
          </a:p>
        </p:txBody>
      </p:sp>
      <p:sp>
        <p:nvSpPr>
          <p:cNvPr id="3" name="Content Placeholder 2">
            <a:extLst>
              <a:ext uri="{FF2B5EF4-FFF2-40B4-BE49-F238E27FC236}">
                <a16:creationId xmlns:a16="http://schemas.microsoft.com/office/drawing/2014/main" id="{57DBEA3E-7286-686C-6077-7CA072336B52}"/>
              </a:ext>
            </a:extLst>
          </p:cNvPr>
          <p:cNvSpPr>
            <a:spLocks noGrp="1"/>
          </p:cNvSpPr>
          <p:nvPr>
            <p:ph idx="4294967295"/>
          </p:nvPr>
        </p:nvSpPr>
        <p:spPr>
          <a:xfrm>
            <a:off x="557939" y="1580828"/>
            <a:ext cx="6013342" cy="4461198"/>
          </a:xfrm>
        </p:spPr>
        <p:txBody>
          <a:bodyPr>
            <a:normAutofit/>
          </a:bodyPr>
          <a:lstStyle/>
          <a:p>
            <a:r>
              <a:rPr lang="en-GB" b="0" i="0" u="none" strike="noStrike" dirty="0">
                <a:solidFill>
                  <a:srgbClr val="202124"/>
                </a:solidFill>
                <a:effectLst/>
                <a:latin typeface="Google Sans"/>
              </a:rPr>
              <a:t>By the end of 1966, American forces in Vietnam totalled </a:t>
            </a:r>
            <a:r>
              <a:rPr lang="en-GB" b="0" i="0" u="none" strike="noStrike" dirty="0">
                <a:solidFill>
                  <a:srgbClr val="040C28"/>
                </a:solidFill>
                <a:effectLst/>
                <a:latin typeface="Google Sans"/>
              </a:rPr>
              <a:t>385,000</a:t>
            </a:r>
            <a:r>
              <a:rPr lang="en-GB" b="0" i="0" u="none" strike="noStrike" dirty="0">
                <a:solidFill>
                  <a:srgbClr val="202124"/>
                </a:solidFill>
                <a:effectLst/>
                <a:latin typeface="Google Sans"/>
              </a:rPr>
              <a:t>, plus an additional 60,000 sailors stationed offshore. </a:t>
            </a:r>
          </a:p>
          <a:p>
            <a:r>
              <a:rPr lang="en-GB" b="0" i="0" u="none" strike="noStrike" dirty="0">
                <a:solidFill>
                  <a:srgbClr val="202124"/>
                </a:solidFill>
                <a:effectLst/>
                <a:latin typeface="Google Sans"/>
              </a:rPr>
              <a:t>More than 6,000 Americans were killed in this year</a:t>
            </a:r>
          </a:p>
          <a:p>
            <a:r>
              <a:rPr lang="en-GB" b="0" i="0" u="none" strike="noStrike" dirty="0">
                <a:solidFill>
                  <a:srgbClr val="202124"/>
                </a:solidFill>
                <a:effectLst/>
                <a:latin typeface="Google Sans"/>
              </a:rPr>
              <a:t>30,000 were wounded in 1966</a:t>
            </a:r>
          </a:p>
          <a:p>
            <a:endParaRPr lang="en-GB" dirty="0">
              <a:solidFill>
                <a:srgbClr val="202124"/>
              </a:solidFill>
              <a:latin typeface="Google Sans"/>
            </a:endParaRPr>
          </a:p>
          <a:p>
            <a:endParaRPr lang="en-GB" dirty="0">
              <a:solidFill>
                <a:srgbClr val="202124"/>
              </a:solidFill>
              <a:latin typeface="Google Sans"/>
            </a:endParaRPr>
          </a:p>
          <a:p>
            <a:endParaRPr lang="en-US" dirty="0"/>
          </a:p>
        </p:txBody>
      </p:sp>
      <p:pic>
        <p:nvPicPr>
          <p:cNvPr id="1026" name="Picture 2" descr="Drafted man kisses wife goodbye, 1966">
            <a:extLst>
              <a:ext uri="{FF2B5EF4-FFF2-40B4-BE49-F238E27FC236}">
                <a16:creationId xmlns:a16="http://schemas.microsoft.com/office/drawing/2014/main" id="{95916CEA-B191-0810-83A8-8DC14F02CE7B}"/>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167564" y="0"/>
            <a:ext cx="4995863"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9D4F0143-7726-18EB-EF62-1616CE03AC8F}"/>
              </a:ext>
            </a:extLst>
          </p:cNvPr>
          <p:cNvSpPr txBox="1"/>
          <p:nvPr/>
        </p:nvSpPr>
        <p:spPr>
          <a:xfrm>
            <a:off x="1068982" y="5005400"/>
            <a:ext cx="6098582" cy="1754326"/>
          </a:xfrm>
          <a:prstGeom prst="rect">
            <a:avLst/>
          </a:prstGeom>
          <a:noFill/>
        </p:spPr>
        <p:txBody>
          <a:bodyPr wrap="square">
            <a:spAutoFit/>
          </a:bodyPr>
          <a:lstStyle/>
          <a:p>
            <a:r>
              <a:rPr lang="en-GB" b="0" i="0" u="none" strike="noStrike" dirty="0">
                <a:solidFill>
                  <a:srgbClr val="080808"/>
                </a:solidFill>
                <a:effectLst/>
                <a:latin typeface="Lato" panose="020F0502020204030204" pitchFamily="34" charset="0"/>
              </a:rPr>
              <a:t>Freeport, N.Y.: Charles Hanigan, 25, of Lindenhurst, New York, kisses his wife Judith goodbye as he is about to board a bus with other Army draftees outside the Draft Board in Legion Hall in Freeport, New York on November 1, 1966. (Photo by Stan Wolfson/Newsday RM via Getty Images)</a:t>
            </a:r>
            <a:endParaRPr lang="en-US" dirty="0"/>
          </a:p>
        </p:txBody>
      </p:sp>
    </p:spTree>
    <p:extLst>
      <p:ext uri="{BB962C8B-B14F-4D97-AF65-F5344CB8AC3E}">
        <p14:creationId xmlns:p14="http://schemas.microsoft.com/office/powerpoint/2010/main" val="1442649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B134DF2-F662-8149-954A-6DB6D67E4669}"/>
              </a:ext>
            </a:extLst>
          </p:cNvPr>
          <p:cNvSpPr txBox="1"/>
          <p:nvPr/>
        </p:nvSpPr>
        <p:spPr>
          <a:xfrm>
            <a:off x="382975" y="161613"/>
            <a:ext cx="10751684" cy="7417415"/>
          </a:xfrm>
          <a:prstGeom prst="rect">
            <a:avLst/>
          </a:prstGeom>
          <a:noFill/>
        </p:spPr>
        <p:txBody>
          <a:bodyPr wrap="square" rtlCol="0">
            <a:spAutoFit/>
          </a:bodyPr>
          <a:lstStyle/>
          <a:p>
            <a:r>
              <a:rPr lang="en-US" sz="3200" b="1" dirty="0"/>
              <a:t>War Brides</a:t>
            </a:r>
          </a:p>
          <a:p>
            <a:r>
              <a:rPr lang="en-US" sz="2400" dirty="0">
                <a:solidFill>
                  <a:srgbClr val="FF0000"/>
                </a:solidFill>
              </a:rPr>
              <a:t>With your </a:t>
            </a:r>
            <a:r>
              <a:rPr lang="en-US" sz="2400" dirty="0" err="1">
                <a:solidFill>
                  <a:srgbClr val="FF0000"/>
                </a:solidFill>
              </a:rPr>
              <a:t>neighbours</a:t>
            </a:r>
            <a:r>
              <a:rPr lang="en-US" sz="2400" dirty="0">
                <a:solidFill>
                  <a:srgbClr val="FF0000"/>
                </a:solidFill>
              </a:rPr>
              <a:t> swap notes on what you read for today’s seminar (esp. which chapter of Susan Zeiger’s book). Then share the fruits of your newspaper research. </a:t>
            </a:r>
          </a:p>
          <a:p>
            <a:r>
              <a:rPr lang="en-US" sz="2400" i="1" dirty="0">
                <a:solidFill>
                  <a:srgbClr val="FF0000"/>
                </a:solidFill>
              </a:rPr>
              <a:t>If you had any problems navigating the ProQuest Historical Newspapers database, please give me a shout and I’ll offer pointers.</a:t>
            </a:r>
          </a:p>
          <a:p>
            <a:endParaRPr lang="en-US" sz="2000" b="1" dirty="0"/>
          </a:p>
          <a:p>
            <a:r>
              <a:rPr lang="en-US" sz="2800" b="1" dirty="0"/>
              <a:t>Discussion points:</a:t>
            </a:r>
            <a:endParaRPr lang="en-US" sz="2000" b="1" dirty="0"/>
          </a:p>
          <a:p>
            <a:pPr marL="457200" indent="-457200">
              <a:buAutoNum type="arabicPeriod"/>
            </a:pPr>
            <a:r>
              <a:rPr lang="en-US" sz="2800" dirty="0"/>
              <a:t>What were the connotations of the term ‘war bride’ in the years immediately after WWII? How would you characterize the treatment of ‘war brides’ in/by the US during the mid-late ‘40s?</a:t>
            </a:r>
          </a:p>
          <a:p>
            <a:pPr marL="457200" indent="-457200">
              <a:buAutoNum type="arabicPeriod"/>
            </a:pPr>
            <a:r>
              <a:rPr lang="en-US" sz="2800" dirty="0"/>
              <a:t>If the ‘war bride’ suffered a demise, when and why was that?</a:t>
            </a:r>
          </a:p>
          <a:p>
            <a:pPr marL="457200" indent="-457200">
              <a:buAutoNum type="arabicPeriod"/>
            </a:pPr>
            <a:r>
              <a:rPr lang="en-US" sz="2800" dirty="0"/>
              <a:t>In what ways did racism shape attitudes towards war brides and official policy governing bi-national military marriages?</a:t>
            </a:r>
          </a:p>
          <a:p>
            <a:pPr marL="457200" indent="-457200">
              <a:buAutoNum type="arabicPeriod"/>
            </a:pPr>
            <a:r>
              <a:rPr lang="en-US" sz="2800" dirty="0"/>
              <a:t>What insights did you gain from looking at historical press stories? Was there anything that particularly surprised you?</a:t>
            </a:r>
          </a:p>
          <a:p>
            <a:pPr marL="457200" indent="-457200">
              <a:buAutoNum type="arabicPeriod"/>
            </a:pPr>
            <a:r>
              <a:rPr lang="en-US" sz="2800" dirty="0"/>
              <a:t>Prepare to share a couple of key points with the group as a whole.</a:t>
            </a:r>
          </a:p>
          <a:p>
            <a:pPr marL="457200" indent="-457200">
              <a:buFont typeface="Arial" panose="020B0604020202020204" pitchFamily="34" charset="0"/>
              <a:buChar char="•"/>
            </a:pPr>
            <a:endParaRPr lang="en-US" sz="2800" dirty="0"/>
          </a:p>
          <a:p>
            <a:pPr marL="457200" indent="-457200">
              <a:buFont typeface="Arial" panose="020B0604020202020204" pitchFamily="34" charset="0"/>
              <a:buChar char="•"/>
            </a:pPr>
            <a:endParaRPr lang="en-US" sz="2000" dirty="0"/>
          </a:p>
        </p:txBody>
      </p:sp>
    </p:spTree>
    <p:extLst>
      <p:ext uri="{BB962C8B-B14F-4D97-AF65-F5344CB8AC3E}">
        <p14:creationId xmlns:p14="http://schemas.microsoft.com/office/powerpoint/2010/main" val="32489898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6BE735-6D97-DD65-4B7F-46BE73723AA2}"/>
              </a:ext>
            </a:extLst>
          </p:cNvPr>
          <p:cNvSpPr>
            <a:spLocks noGrp="1"/>
          </p:cNvSpPr>
          <p:nvPr>
            <p:ph type="title"/>
          </p:nvPr>
        </p:nvSpPr>
        <p:spPr/>
        <p:txBody>
          <a:bodyPr/>
          <a:lstStyle/>
          <a:p>
            <a:r>
              <a:rPr lang="en-US" b="1" dirty="0"/>
              <a:t>The Army as a ‘greedy institution’</a:t>
            </a:r>
          </a:p>
        </p:txBody>
      </p:sp>
      <p:sp>
        <p:nvSpPr>
          <p:cNvPr id="3" name="Content Placeholder 2">
            <a:extLst>
              <a:ext uri="{FF2B5EF4-FFF2-40B4-BE49-F238E27FC236}">
                <a16:creationId xmlns:a16="http://schemas.microsoft.com/office/drawing/2014/main" id="{E4723D5D-C87D-72F2-9B93-A55372F2A457}"/>
              </a:ext>
            </a:extLst>
          </p:cNvPr>
          <p:cNvSpPr>
            <a:spLocks noGrp="1"/>
          </p:cNvSpPr>
          <p:nvPr>
            <p:ph idx="1"/>
          </p:nvPr>
        </p:nvSpPr>
        <p:spPr>
          <a:xfrm>
            <a:off x="838200" y="1690688"/>
            <a:ext cx="10706100" cy="4987698"/>
          </a:xfrm>
        </p:spPr>
        <p:txBody>
          <a:bodyPr>
            <a:normAutofit fontScale="92500" lnSpcReduction="10000"/>
          </a:bodyPr>
          <a:lstStyle/>
          <a:p>
            <a:pPr marL="0" indent="0">
              <a:buNone/>
            </a:pPr>
            <a:r>
              <a:rPr lang="en-GB" b="1" i="0" u="none" strike="noStrike" dirty="0">
                <a:solidFill>
                  <a:srgbClr val="000000"/>
                </a:solidFill>
                <a:effectLst/>
              </a:rPr>
              <a:t>A social institution that demands total commitment from its members and overrides the established separation of social life into different spheres, such as work, home, leisure, politics, and religion. The best examples of greedy institutions are religious sects, monastic orders, and revolutionary political parties. Companies that seek to develop high levels of organizational commitment and promote a strong culture may also approximate to this form, however, and place heavy demands on their committed employees</a:t>
            </a:r>
            <a:r>
              <a:rPr lang="en-GB" b="0" i="0" u="none" strike="noStrike" dirty="0">
                <a:solidFill>
                  <a:srgbClr val="000000"/>
                </a:solidFill>
                <a:effectLst/>
              </a:rPr>
              <a:t>.</a:t>
            </a:r>
          </a:p>
          <a:p>
            <a:pPr marL="0" indent="0">
              <a:buNone/>
            </a:pPr>
            <a:r>
              <a:rPr lang="en-GB" b="0" i="0" u="none" strike="noStrike" dirty="0">
                <a:solidFill>
                  <a:srgbClr val="000000"/>
                </a:solidFill>
                <a:effectLst/>
              </a:rPr>
              <a:t>[See work-life balance.]</a:t>
            </a:r>
          </a:p>
          <a:p>
            <a:pPr marL="0" indent="0">
              <a:buNone/>
            </a:pPr>
            <a:r>
              <a:rPr lang="en-GB" sz="2200" b="0" i="0" u="none" strike="noStrike" dirty="0">
                <a:solidFill>
                  <a:srgbClr val="206B7A"/>
                </a:solidFill>
                <a:effectLst/>
                <a:hlinkClick r:id="rId2" tooltip="locked"/>
              </a:rPr>
              <a:t>A Dictionary of Human Resource Management </a:t>
            </a:r>
            <a:endParaRPr lang="en-GB" sz="2200" b="0" i="0" u="none" strike="noStrike" dirty="0">
              <a:solidFill>
                <a:srgbClr val="206B7A"/>
              </a:solidFill>
              <a:effectLst/>
            </a:endParaRPr>
          </a:p>
          <a:p>
            <a:pPr marL="0" indent="0">
              <a:buNone/>
            </a:pPr>
            <a:r>
              <a:rPr lang="en-GB" sz="2200" dirty="0">
                <a:solidFill>
                  <a:srgbClr val="000000"/>
                </a:solidFill>
                <a:hlinkClick r:id="rId3"/>
              </a:rPr>
              <a:t>https://www.oxfordreference.com/display/10.1093/oi/authority.20110803095905791</a:t>
            </a:r>
            <a:endParaRPr lang="en-GB" sz="2200" dirty="0">
              <a:solidFill>
                <a:srgbClr val="000000"/>
              </a:solidFill>
            </a:endParaRPr>
          </a:p>
          <a:p>
            <a:pPr marL="0" indent="0">
              <a:buNone/>
            </a:pPr>
            <a:endParaRPr lang="en-GB" dirty="0">
              <a:solidFill>
                <a:srgbClr val="000000"/>
              </a:solidFill>
            </a:endParaRPr>
          </a:p>
          <a:p>
            <a:pPr marL="0" indent="0">
              <a:buNone/>
            </a:pPr>
            <a:r>
              <a:rPr lang="en-GB" dirty="0">
                <a:solidFill>
                  <a:srgbClr val="000000"/>
                </a:solidFill>
              </a:rPr>
              <a:t>First coined by sociologist Lewis A Coser in his book </a:t>
            </a:r>
            <a:r>
              <a:rPr lang="en-GB" b="0" i="1" u="none" strike="noStrike" dirty="0">
                <a:solidFill>
                  <a:srgbClr val="0A0A0A"/>
                </a:solidFill>
                <a:effectLst/>
              </a:rPr>
              <a:t>Greedy Institutions: Patterns of Undivided Commitment</a:t>
            </a:r>
            <a:r>
              <a:rPr lang="en-GB" dirty="0">
                <a:solidFill>
                  <a:srgbClr val="0A0A0A"/>
                </a:solidFill>
              </a:rPr>
              <a:t> (1974)</a:t>
            </a:r>
            <a:endParaRPr lang="en-GB" b="0" i="0" u="none" strike="noStrike" dirty="0">
              <a:solidFill>
                <a:srgbClr val="0A0A0A"/>
              </a:solidFill>
              <a:effectLst/>
            </a:endParaRPr>
          </a:p>
          <a:p>
            <a:pPr marL="0" indent="0">
              <a:buNone/>
            </a:pPr>
            <a:endParaRPr lang="en-GB" b="0" i="0" u="none" strike="noStrike" dirty="0">
              <a:solidFill>
                <a:srgbClr val="0A0A0A"/>
              </a:solidFill>
              <a:effectLst/>
            </a:endParaRPr>
          </a:p>
          <a:p>
            <a:pPr marL="0" indent="0">
              <a:buNone/>
            </a:pPr>
            <a:endParaRPr lang="en-GB" dirty="0">
              <a:solidFill>
                <a:srgbClr val="0A0A0A"/>
              </a:solidFill>
            </a:endParaRPr>
          </a:p>
          <a:p>
            <a:pPr marL="0" indent="0">
              <a:buNone/>
            </a:pPr>
            <a:endParaRPr lang="en-GB" dirty="0">
              <a:solidFill>
                <a:srgbClr val="000000"/>
              </a:solidFill>
            </a:endParaRPr>
          </a:p>
          <a:p>
            <a:pPr marL="0" indent="0">
              <a:buNone/>
            </a:pPr>
            <a:endParaRPr lang="en-US" dirty="0"/>
          </a:p>
        </p:txBody>
      </p:sp>
    </p:spTree>
    <p:extLst>
      <p:ext uri="{BB962C8B-B14F-4D97-AF65-F5344CB8AC3E}">
        <p14:creationId xmlns:p14="http://schemas.microsoft.com/office/powerpoint/2010/main" val="37371968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aneuvers: The International Politics of Militarizing Women&amp;#39;s Lives">
            <a:extLst>
              <a:ext uri="{FF2B5EF4-FFF2-40B4-BE49-F238E27FC236}">
                <a16:creationId xmlns:a16="http://schemas.microsoft.com/office/drawing/2014/main" id="{F7E2BA34-B942-CE8E-FB41-0A0F120A5B2E}"/>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58906" y="114300"/>
            <a:ext cx="4419600" cy="66294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23DE520A-91F8-5842-099D-AC0D19711467}"/>
              </a:ext>
            </a:extLst>
          </p:cNvPr>
          <p:cNvSpPr txBox="1"/>
          <p:nvPr/>
        </p:nvSpPr>
        <p:spPr>
          <a:xfrm>
            <a:off x="5836024" y="199785"/>
            <a:ext cx="5585888" cy="1446550"/>
          </a:xfrm>
          <a:prstGeom prst="rect">
            <a:avLst/>
          </a:prstGeom>
          <a:noFill/>
        </p:spPr>
        <p:txBody>
          <a:bodyPr wrap="none" rtlCol="0">
            <a:spAutoFit/>
          </a:bodyPr>
          <a:lstStyle/>
          <a:p>
            <a:r>
              <a:rPr lang="en-US" sz="4400" dirty="0"/>
              <a:t>Militarization as a</a:t>
            </a:r>
          </a:p>
          <a:p>
            <a:r>
              <a:rPr lang="en-US" sz="4400" dirty="0"/>
              <a:t>gendered phenomenon</a:t>
            </a:r>
          </a:p>
        </p:txBody>
      </p:sp>
      <p:sp>
        <p:nvSpPr>
          <p:cNvPr id="7" name="TextBox 6">
            <a:extLst>
              <a:ext uri="{FF2B5EF4-FFF2-40B4-BE49-F238E27FC236}">
                <a16:creationId xmlns:a16="http://schemas.microsoft.com/office/drawing/2014/main" id="{1353C89B-04EB-20F0-8222-EDF4278FE4BE}"/>
              </a:ext>
            </a:extLst>
          </p:cNvPr>
          <p:cNvSpPr txBox="1"/>
          <p:nvPr/>
        </p:nvSpPr>
        <p:spPr>
          <a:xfrm>
            <a:off x="5836024" y="6374368"/>
            <a:ext cx="6098720" cy="646331"/>
          </a:xfrm>
          <a:prstGeom prst="rect">
            <a:avLst/>
          </a:prstGeom>
          <a:noFill/>
        </p:spPr>
        <p:txBody>
          <a:bodyPr wrap="square">
            <a:spAutoFit/>
          </a:bodyPr>
          <a:lstStyle/>
          <a:p>
            <a:r>
              <a:rPr lang="en-US" dirty="0">
                <a:hlinkClick r:id="rId3"/>
              </a:rPr>
              <a:t>https://www.clarku.edu/faculty/profiles/cynthia-enloe/</a:t>
            </a:r>
            <a:endParaRPr lang="en-US" dirty="0"/>
          </a:p>
          <a:p>
            <a:endParaRPr lang="en-US" dirty="0"/>
          </a:p>
        </p:txBody>
      </p:sp>
      <p:pic>
        <p:nvPicPr>
          <p:cNvPr id="8" name="Picture 4" descr="Cynthia Enloe | Faculty">
            <a:extLst>
              <a:ext uri="{FF2B5EF4-FFF2-40B4-BE49-F238E27FC236}">
                <a16:creationId xmlns:a16="http://schemas.microsoft.com/office/drawing/2014/main" id="{CEF31347-122C-404C-B661-AF47ABA282D5}"/>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000670" y="1646335"/>
            <a:ext cx="4625789" cy="46257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33470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0267F02A-9A9D-E68A-3331-08536BDE425D}"/>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78541" y="142154"/>
            <a:ext cx="4477230" cy="671584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997E95FB-ECFA-991A-9BCF-C1E870520E5D}"/>
              </a:ext>
            </a:extLst>
          </p:cNvPr>
          <p:cNvSpPr txBox="1"/>
          <p:nvPr/>
        </p:nvSpPr>
        <p:spPr>
          <a:xfrm>
            <a:off x="5697711" y="1010245"/>
            <a:ext cx="6320118" cy="6217087"/>
          </a:xfrm>
          <a:prstGeom prst="rect">
            <a:avLst/>
          </a:prstGeom>
          <a:noFill/>
        </p:spPr>
        <p:txBody>
          <a:bodyPr wrap="square">
            <a:spAutoFit/>
          </a:bodyPr>
          <a:lstStyle/>
          <a:p>
            <a:pPr algn="l"/>
            <a:r>
              <a:rPr lang="en-GB" sz="2400" b="0" i="0" u="none" strike="noStrike" dirty="0">
                <a:effectLst/>
                <a:latin typeface="Limerick Serial"/>
              </a:rPr>
              <a:t>The drama series followed the lives of four army wives, one army husband, and their families. The series premiered on Lifetime on June 3, 2007, and ran for seven seasons, ending on June 9, 2013. During its run, it was nominated for several awards, winning five ASCAP Awards and one Gracie Allen Award.</a:t>
            </a:r>
          </a:p>
          <a:p>
            <a:pPr algn="l"/>
            <a:endParaRPr lang="en-GB" sz="2400" b="0" i="0" u="none" strike="noStrike" dirty="0">
              <a:effectLst/>
              <a:latin typeface="Limerick Serial"/>
            </a:endParaRPr>
          </a:p>
          <a:p>
            <a:pPr algn="l"/>
            <a:r>
              <a:rPr lang="en-GB" sz="2400" b="0" i="0" u="none" strike="noStrike" dirty="0">
                <a:effectLst/>
                <a:latin typeface="Limerick Serial"/>
              </a:rPr>
              <a:t>Based on the non-fiction book originally titled </a:t>
            </a:r>
            <a:r>
              <a:rPr lang="en-GB" sz="2400" b="0" i="1" u="none" strike="noStrike" dirty="0">
                <a:effectLst/>
                <a:latin typeface="Limerick Serial"/>
              </a:rPr>
              <a:t>Under the Sabers: The Unwritten Code of Army Wives</a:t>
            </a:r>
            <a:r>
              <a:rPr lang="en-GB" sz="2400" b="0" i="0" u="none" strike="noStrike" dirty="0">
                <a:effectLst/>
                <a:latin typeface="Limerick Serial"/>
              </a:rPr>
              <a:t> by Tanya </a:t>
            </a:r>
            <a:r>
              <a:rPr lang="en-GB" sz="2400" b="0" i="0" u="none" strike="noStrike" dirty="0" err="1">
                <a:effectLst/>
                <a:latin typeface="Limerick Serial"/>
              </a:rPr>
              <a:t>Biank</a:t>
            </a:r>
            <a:r>
              <a:rPr lang="en-GB" sz="2400" b="0" i="0" u="none" strike="noStrike" dirty="0">
                <a:effectLst/>
                <a:latin typeface="Limerick Serial"/>
              </a:rPr>
              <a:t>, the series was set at fictional Fort Marshall, in South Carolina. It also featured the fictional 23rd Airborne Division, a component unit of the XVII Airborne Corps.</a:t>
            </a:r>
          </a:p>
          <a:p>
            <a:pPr algn="l"/>
            <a:endParaRPr lang="en-GB" sz="2400" b="0" i="0" u="none" strike="noStrike" dirty="0">
              <a:effectLst/>
              <a:latin typeface="Limerick Serial"/>
            </a:endParaRPr>
          </a:p>
          <a:p>
            <a:pPr algn="l"/>
            <a:r>
              <a:rPr lang="en-GB" sz="1400" b="0" i="0" u="none" strike="noStrike" dirty="0">
                <a:effectLst/>
                <a:latin typeface="Limerick Serial"/>
                <a:hlinkClick r:id="rId3"/>
              </a:rPr>
              <a:t>https://people.com/where-is-the-army-wives-cast-now-11765516</a:t>
            </a:r>
            <a:endParaRPr lang="en-GB" sz="1400" dirty="0">
              <a:latin typeface="Limerick Serial"/>
            </a:endParaRPr>
          </a:p>
          <a:p>
            <a:pPr algn="l"/>
            <a:endParaRPr lang="en-GB" sz="2400" b="0" i="0" u="none" strike="noStrike" dirty="0">
              <a:effectLst/>
              <a:latin typeface="Limerick Serial"/>
            </a:endParaRPr>
          </a:p>
        </p:txBody>
      </p:sp>
      <p:sp>
        <p:nvSpPr>
          <p:cNvPr id="6" name="TextBox 5">
            <a:extLst>
              <a:ext uri="{FF2B5EF4-FFF2-40B4-BE49-F238E27FC236}">
                <a16:creationId xmlns:a16="http://schemas.microsoft.com/office/drawing/2014/main" id="{D3898377-2BE3-FA11-74C4-5945106E5E70}"/>
              </a:ext>
            </a:extLst>
          </p:cNvPr>
          <p:cNvSpPr txBox="1"/>
          <p:nvPr/>
        </p:nvSpPr>
        <p:spPr>
          <a:xfrm>
            <a:off x="5697711" y="310242"/>
            <a:ext cx="5076198" cy="523220"/>
          </a:xfrm>
          <a:prstGeom prst="rect">
            <a:avLst/>
          </a:prstGeom>
          <a:noFill/>
        </p:spPr>
        <p:txBody>
          <a:bodyPr wrap="none" rtlCol="0">
            <a:spAutoFit/>
          </a:bodyPr>
          <a:lstStyle/>
          <a:p>
            <a:r>
              <a:rPr lang="en-US" sz="2800" b="1" dirty="0"/>
              <a:t>The ‘Army Wife’ as cultural trope</a:t>
            </a:r>
          </a:p>
        </p:txBody>
      </p:sp>
    </p:spTree>
    <p:extLst>
      <p:ext uri="{BB962C8B-B14F-4D97-AF65-F5344CB8AC3E}">
        <p14:creationId xmlns:p14="http://schemas.microsoft.com/office/powerpoint/2010/main" val="7300119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3D1C70-DD11-CD3D-62D1-4AC431DDFE90}"/>
              </a:ext>
            </a:extLst>
          </p:cNvPr>
          <p:cNvSpPr>
            <a:spLocks noGrp="1"/>
          </p:cNvSpPr>
          <p:nvPr>
            <p:ph type="title"/>
          </p:nvPr>
        </p:nvSpPr>
        <p:spPr>
          <a:xfrm>
            <a:off x="348343" y="0"/>
            <a:ext cx="10515600" cy="1325563"/>
          </a:xfrm>
        </p:spPr>
        <p:txBody>
          <a:bodyPr>
            <a:normAutofit/>
          </a:bodyPr>
          <a:lstStyle/>
          <a:p>
            <a:r>
              <a:rPr lang="en-US" sz="3600" b="1" dirty="0"/>
              <a:t>Prescriptive advice for Army wives: </a:t>
            </a:r>
            <a:br>
              <a:rPr lang="en-US" sz="3600" b="1" dirty="0"/>
            </a:br>
            <a:r>
              <a:rPr lang="en-US" sz="3600" b="1" dirty="0"/>
              <a:t>a sub-genre of self-help literature</a:t>
            </a:r>
          </a:p>
        </p:txBody>
      </p:sp>
      <p:pic>
        <p:nvPicPr>
          <p:cNvPr id="2050" name="Picture 2" descr="Military Wife Field Manual: Finding Your Place in His World">
            <a:extLst>
              <a:ext uri="{FF2B5EF4-FFF2-40B4-BE49-F238E27FC236}">
                <a16:creationId xmlns:a16="http://schemas.microsoft.com/office/drawing/2014/main" id="{1BCEB07A-65B5-8CC9-324B-1549510533CA}"/>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48343" y="1175411"/>
            <a:ext cx="3619500" cy="550839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C3F9A60E-41FF-74A1-D2E8-9FCF9113FBF4}"/>
              </a:ext>
            </a:extLst>
          </p:cNvPr>
          <p:cNvSpPr txBox="1"/>
          <p:nvPr/>
        </p:nvSpPr>
        <p:spPr>
          <a:xfrm>
            <a:off x="4316868" y="1142754"/>
            <a:ext cx="7814582" cy="5224507"/>
          </a:xfrm>
          <a:prstGeom prst="rect">
            <a:avLst/>
          </a:prstGeom>
          <a:noFill/>
        </p:spPr>
        <p:txBody>
          <a:bodyPr wrap="square">
            <a:spAutoFit/>
          </a:bodyPr>
          <a:lstStyle/>
          <a:p>
            <a:pPr algn="l">
              <a:spcAft>
                <a:spcPts val="1050"/>
              </a:spcAft>
            </a:pPr>
            <a:r>
              <a:rPr lang="en-GB" b="0" i="0" u="none" strike="noStrike" dirty="0">
                <a:solidFill>
                  <a:srgbClr val="0F1111"/>
                </a:solidFill>
                <a:effectLst/>
                <a:latin typeface="Amazon Ember"/>
              </a:rPr>
              <a:t>FROM AMAZON.COM</a:t>
            </a:r>
          </a:p>
          <a:p>
            <a:pPr algn="l">
              <a:spcAft>
                <a:spcPts val="1050"/>
              </a:spcAft>
            </a:pPr>
            <a:r>
              <a:rPr lang="en-GB" b="0" i="0" u="none" strike="noStrike" dirty="0">
                <a:solidFill>
                  <a:srgbClr val="0F1111"/>
                </a:solidFill>
                <a:effectLst/>
                <a:latin typeface="Amazon Ember"/>
              </a:rPr>
              <a:t>The </a:t>
            </a:r>
            <a:r>
              <a:rPr lang="en-GB" b="0" i="1" u="none" strike="noStrike" dirty="0">
                <a:solidFill>
                  <a:srgbClr val="0F1111"/>
                </a:solidFill>
                <a:effectLst/>
                <a:latin typeface="Amazon Ember"/>
              </a:rPr>
              <a:t>Military Wife Field Manual</a:t>
            </a:r>
            <a:r>
              <a:rPr lang="en-GB" b="0" i="0" u="none" strike="noStrike" dirty="0">
                <a:solidFill>
                  <a:srgbClr val="0F1111"/>
                </a:solidFill>
                <a:effectLst/>
                <a:latin typeface="Amazon Ember"/>
              </a:rPr>
              <a:t> was written with you in mind. It's not a guide explaining formal military event dress codes and the finer points of Tricare. No, this book is for </a:t>
            </a:r>
            <a:r>
              <a:rPr lang="en-GB" b="0" i="1" u="none" strike="noStrike" dirty="0">
                <a:solidFill>
                  <a:srgbClr val="0F1111"/>
                </a:solidFill>
                <a:effectLst/>
                <a:latin typeface="Amazon Ember"/>
              </a:rPr>
              <a:t>you. </a:t>
            </a:r>
            <a:r>
              <a:rPr lang="en-GB" b="0" i="0" u="none" strike="noStrike" dirty="0">
                <a:solidFill>
                  <a:srgbClr val="0F1111"/>
                </a:solidFill>
                <a:effectLst/>
                <a:latin typeface="Amazon Ember"/>
              </a:rPr>
              <a:t>For your heart and mind. For your silenced dreams and desires. </a:t>
            </a:r>
            <a:r>
              <a:rPr lang="en-GB" b="1" i="0" u="none" strike="noStrike" dirty="0">
                <a:solidFill>
                  <a:srgbClr val="0F1111"/>
                </a:solidFill>
                <a:effectLst/>
                <a:latin typeface="Amazon Ember"/>
              </a:rPr>
              <a:t>For finding your place as a military wife while still serving your husband well.</a:t>
            </a:r>
          </a:p>
          <a:p>
            <a:pPr algn="l">
              <a:spcAft>
                <a:spcPts val="1050"/>
              </a:spcAft>
            </a:pPr>
            <a:r>
              <a:rPr lang="en-GB" b="0" i="0" u="none" strike="noStrike" dirty="0">
                <a:solidFill>
                  <a:srgbClr val="0F1111"/>
                </a:solidFill>
                <a:effectLst/>
                <a:latin typeface="Amazon Ember"/>
              </a:rPr>
              <a:t>In the </a:t>
            </a:r>
            <a:r>
              <a:rPr lang="en-GB" b="0" i="1" u="none" strike="noStrike" dirty="0">
                <a:solidFill>
                  <a:srgbClr val="0F1111"/>
                </a:solidFill>
                <a:effectLst/>
                <a:latin typeface="Amazon Ember"/>
              </a:rPr>
              <a:t>Military Wife Field Manual</a:t>
            </a:r>
            <a:r>
              <a:rPr lang="en-GB" b="0" i="0" u="none" strike="noStrike" dirty="0">
                <a:solidFill>
                  <a:srgbClr val="0F1111"/>
                </a:solidFill>
                <a:effectLst/>
                <a:latin typeface="Amazon Ember"/>
              </a:rPr>
              <a:t>, Heather Eberhart is ready to help you shift your mindset and build your strong foundation as a military wife as you</a:t>
            </a:r>
          </a:p>
          <a:p>
            <a:pPr algn="l">
              <a:buFont typeface="Arial" panose="020B0604020202020204" pitchFamily="34" charset="0"/>
              <a:buChar char="•"/>
            </a:pPr>
            <a:r>
              <a:rPr lang="en-GB" b="0" i="0" u="none" strike="noStrike" dirty="0">
                <a:solidFill>
                  <a:srgbClr val="0F1111"/>
                </a:solidFill>
                <a:effectLst/>
                <a:latin typeface="Amazon Ember"/>
              </a:rPr>
              <a:t> Abandon your resentment toward your husband’s job and cultivate a united family who proudly serves the mission of the military</a:t>
            </a:r>
          </a:p>
          <a:p>
            <a:pPr algn="l">
              <a:buFont typeface="Arial" panose="020B0604020202020204" pitchFamily="34" charset="0"/>
              <a:buChar char="•"/>
            </a:pPr>
            <a:r>
              <a:rPr lang="en-GB" b="0" i="0" u="none" strike="noStrike" dirty="0">
                <a:solidFill>
                  <a:srgbClr val="0F1111"/>
                </a:solidFill>
                <a:effectLst/>
                <a:latin typeface="Amazon Ember"/>
              </a:rPr>
              <a:t> Discern and engage in your right community, a support system of life-giving individuals</a:t>
            </a:r>
          </a:p>
          <a:p>
            <a:pPr algn="l">
              <a:buFont typeface="Arial" panose="020B0604020202020204" pitchFamily="34" charset="0"/>
              <a:buChar char="•"/>
            </a:pPr>
            <a:r>
              <a:rPr lang="en-GB" b="0" i="0" u="none" strike="noStrike" dirty="0">
                <a:solidFill>
                  <a:srgbClr val="0F1111"/>
                </a:solidFill>
                <a:effectLst/>
                <a:latin typeface="Amazon Ember"/>
              </a:rPr>
              <a:t> Stop doubting your worth by discovering your identity and breathing life back into your dreams and visions</a:t>
            </a:r>
          </a:p>
          <a:p>
            <a:pPr algn="l">
              <a:buFont typeface="Arial" panose="020B0604020202020204" pitchFamily="34" charset="0"/>
              <a:buChar char="•"/>
            </a:pPr>
            <a:r>
              <a:rPr lang="en-GB" b="0" i="0" u="none" strike="noStrike" dirty="0">
                <a:solidFill>
                  <a:srgbClr val="0F1111"/>
                </a:solidFill>
                <a:effectLst/>
                <a:latin typeface="Amazon Ember"/>
              </a:rPr>
              <a:t> Step in confidence as a mentor to other military wives needing support</a:t>
            </a:r>
          </a:p>
          <a:p>
            <a:pPr algn="l">
              <a:buFont typeface="Arial" panose="020B0604020202020204" pitchFamily="34" charset="0"/>
              <a:buChar char="•"/>
            </a:pPr>
            <a:r>
              <a:rPr lang="en-GB" b="0" i="0" u="none" strike="noStrike" dirty="0">
                <a:solidFill>
                  <a:srgbClr val="0F1111"/>
                </a:solidFill>
                <a:effectLst/>
                <a:latin typeface="Amazon Ember"/>
              </a:rPr>
              <a:t> </a:t>
            </a:r>
            <a:r>
              <a:rPr lang="en-GB" b="1" i="0" u="none" strike="noStrike" dirty="0">
                <a:solidFill>
                  <a:srgbClr val="0F1111"/>
                </a:solidFill>
                <a:effectLst/>
                <a:latin typeface="Amazon Ember"/>
              </a:rPr>
              <a:t>Move from feeling unseen to believing there is hope for a more fruitful military life</a:t>
            </a:r>
          </a:p>
        </p:txBody>
      </p:sp>
      <p:sp>
        <p:nvSpPr>
          <p:cNvPr id="5" name="TextBox 4">
            <a:extLst>
              <a:ext uri="{FF2B5EF4-FFF2-40B4-BE49-F238E27FC236}">
                <a16:creationId xmlns:a16="http://schemas.microsoft.com/office/drawing/2014/main" id="{C35B4CD0-3A2F-7611-1055-7CA94471C14F}"/>
              </a:ext>
            </a:extLst>
          </p:cNvPr>
          <p:cNvSpPr txBox="1"/>
          <p:nvPr/>
        </p:nvSpPr>
        <p:spPr>
          <a:xfrm>
            <a:off x="4316868" y="6367261"/>
            <a:ext cx="793807" cy="369332"/>
          </a:xfrm>
          <a:prstGeom prst="rect">
            <a:avLst/>
          </a:prstGeom>
          <a:noFill/>
        </p:spPr>
        <p:txBody>
          <a:bodyPr wrap="none" rtlCol="0">
            <a:spAutoFit/>
          </a:bodyPr>
          <a:lstStyle/>
          <a:p>
            <a:r>
              <a:rPr lang="en-US" dirty="0"/>
              <a:t>(2022)</a:t>
            </a:r>
          </a:p>
        </p:txBody>
      </p:sp>
    </p:spTree>
    <p:extLst>
      <p:ext uri="{BB962C8B-B14F-4D97-AF65-F5344CB8AC3E}">
        <p14:creationId xmlns:p14="http://schemas.microsoft.com/office/powerpoint/2010/main" val="2031700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a:extLst>
              <a:ext uri="{FF2B5EF4-FFF2-40B4-BE49-F238E27FC236}">
                <a16:creationId xmlns:a16="http://schemas.microsoft.com/office/drawing/2014/main" id="{16110120-6B38-D379-F5C0-846664CAA993}"/>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559104"/>
            <a:ext cx="4025900" cy="6044895"/>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Faith Deployed: Daily Encouragement for Military Wives">
            <a:extLst>
              <a:ext uri="{FF2B5EF4-FFF2-40B4-BE49-F238E27FC236}">
                <a16:creationId xmlns:a16="http://schemas.microsoft.com/office/drawing/2014/main" id="{43998D1A-2533-B9A9-7C78-B8C1458546B4}"/>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809234" y="0"/>
            <a:ext cx="4025900" cy="6629400"/>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The Mocha Manual to Military Life: A Savvy Guide for Wives, Girlfriends, and Female Service Members – Essential Advice for Thriving Through Deployment and Romance (Mocha Manuals)">
            <a:extLst>
              <a:ext uri="{FF2B5EF4-FFF2-40B4-BE49-F238E27FC236}">
                <a16:creationId xmlns:a16="http://schemas.microsoft.com/office/drawing/2014/main" id="{AE6A8F9B-3927-5625-B8C0-B4FA34F90E30}"/>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835134" y="444804"/>
            <a:ext cx="4356866" cy="61845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25889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58425F-429D-AE37-30F7-4AEAA6F3540A}"/>
              </a:ext>
            </a:extLst>
          </p:cNvPr>
          <p:cNvSpPr>
            <a:spLocks noGrp="1"/>
          </p:cNvSpPr>
          <p:nvPr>
            <p:ph type="title"/>
          </p:nvPr>
        </p:nvSpPr>
        <p:spPr>
          <a:xfrm>
            <a:off x="370113" y="-195943"/>
            <a:ext cx="11304815" cy="1325563"/>
          </a:xfrm>
        </p:spPr>
        <p:txBody>
          <a:bodyPr>
            <a:normAutofit/>
          </a:bodyPr>
          <a:lstStyle/>
          <a:p>
            <a:r>
              <a:rPr lang="en-US" sz="3600" b="1" dirty="0"/>
              <a:t>About the authors of </a:t>
            </a:r>
            <a:r>
              <a:rPr lang="en-US" sz="3600" b="1" i="1" dirty="0"/>
              <a:t>What Every Army Wife Should Know</a:t>
            </a:r>
          </a:p>
        </p:txBody>
      </p:sp>
      <p:sp>
        <p:nvSpPr>
          <p:cNvPr id="3" name="Content Placeholder 2">
            <a:extLst>
              <a:ext uri="{FF2B5EF4-FFF2-40B4-BE49-F238E27FC236}">
                <a16:creationId xmlns:a16="http://schemas.microsoft.com/office/drawing/2014/main" id="{5A7F1CF1-7D38-0E03-848C-F84C9B6865C5}"/>
              </a:ext>
            </a:extLst>
          </p:cNvPr>
          <p:cNvSpPr>
            <a:spLocks noGrp="1"/>
          </p:cNvSpPr>
          <p:nvPr>
            <p:ph idx="1"/>
          </p:nvPr>
        </p:nvSpPr>
        <p:spPr>
          <a:xfrm>
            <a:off x="391886" y="947057"/>
            <a:ext cx="11430000" cy="6384472"/>
          </a:xfrm>
        </p:spPr>
        <p:txBody>
          <a:bodyPr>
            <a:normAutofit/>
          </a:bodyPr>
          <a:lstStyle/>
          <a:p>
            <a:pPr marL="0" indent="0" algn="l">
              <a:lnSpc>
                <a:spcPts val="2250"/>
              </a:lnSpc>
              <a:spcAft>
                <a:spcPts val="1800"/>
              </a:spcAft>
              <a:buNone/>
            </a:pPr>
            <a:r>
              <a:rPr lang="en-GB" b="1" i="0" u="none" strike="noStrike" dirty="0">
                <a:solidFill>
                  <a:srgbClr val="00141E"/>
                </a:solidFill>
                <a:effectLst/>
                <a:latin typeface="Open Sans" panose="020B0606030504020204" pitchFamily="34" charset="0"/>
              </a:rPr>
              <a:t>Elizabeth Kinzer Obituary</a:t>
            </a:r>
          </a:p>
          <a:p>
            <a:pPr marL="0" indent="0" algn="l">
              <a:lnSpc>
                <a:spcPts val="2100"/>
              </a:lnSpc>
              <a:buNone/>
            </a:pPr>
            <a:r>
              <a:rPr lang="en-GB" b="0" i="0" u="none" strike="noStrike" dirty="0">
                <a:solidFill>
                  <a:srgbClr val="404F57"/>
                </a:solidFill>
                <a:effectLst/>
                <a:latin typeface="PT Serif" panose="020A0603040505020204" pitchFamily="18" charset="77"/>
              </a:rPr>
              <a:t>KINZER ELIZABETH BOUCHER KINZER "Betty”. On Friday, May 16, 2008, died peacefully at her home at The Fairfax Retirement Community. Beloved wife of the late Brig. Gen. John M. Kinzer; dear mother of Jeanne, John and Dan; cherished grandmother and great-grandmother. Graduate of the University of Missouri, Pi Beta Phi, devoted Episcopalian. Daughter of an Army officer, she married an Army officer and beautifully lived the life of an Army wife. She was the author of the etiquette book, "What Every Army Wife Should Know" (Stackpole Books, 1966). Kind and loving to family and friends, she will truly be missed by all who knew her. An interment ceremony will be held at Arlington National Cemetery at 2 p.m., Monday, July 7, followed by a Memorial Service at The Fairfax Retirement Community at 4:30 p.m. Memorial contributions may be made to Food for the Poor or Breast Cancer Research.</a:t>
            </a:r>
          </a:p>
          <a:p>
            <a:pPr algn="l">
              <a:lnSpc>
                <a:spcPts val="2100"/>
              </a:lnSpc>
            </a:pPr>
            <a:endParaRPr lang="en-GB" b="0" i="0" u="none" strike="noStrike" dirty="0">
              <a:solidFill>
                <a:srgbClr val="404F57"/>
              </a:solidFill>
              <a:effectLst/>
              <a:latin typeface="PT Serif" panose="020A0603040505020204" pitchFamily="18" charset="77"/>
            </a:endParaRPr>
          </a:p>
          <a:p>
            <a:pPr marL="0" indent="0" algn="l">
              <a:lnSpc>
                <a:spcPts val="2100"/>
              </a:lnSpc>
              <a:buNone/>
            </a:pPr>
            <a:r>
              <a:rPr lang="en-GB" dirty="0">
                <a:solidFill>
                  <a:srgbClr val="404F57"/>
                </a:solidFill>
                <a:latin typeface="PT Serif" panose="020A0603040505020204" pitchFamily="18" charset="77"/>
                <a:hlinkClick r:id="rId2"/>
              </a:rPr>
              <a:t>https://www.legacy.com/us/obituaries/washingtonpost/name/elizabeth-kinzer-obituary?id=5618116</a:t>
            </a:r>
            <a:endParaRPr lang="en-GB" dirty="0">
              <a:solidFill>
                <a:srgbClr val="404F57"/>
              </a:solidFill>
              <a:latin typeface="PT Serif" panose="020A0603040505020204" pitchFamily="18" charset="77"/>
            </a:endParaRPr>
          </a:p>
          <a:p>
            <a:pPr algn="l">
              <a:lnSpc>
                <a:spcPts val="2100"/>
              </a:lnSpc>
            </a:pPr>
            <a:endParaRPr lang="en-GB" dirty="0">
              <a:solidFill>
                <a:srgbClr val="404F57"/>
              </a:solidFill>
              <a:latin typeface="PT Serif" panose="020A0603040505020204" pitchFamily="18" charset="77"/>
            </a:endParaRPr>
          </a:p>
          <a:p>
            <a:pPr algn="l">
              <a:lnSpc>
                <a:spcPts val="2100"/>
              </a:lnSpc>
            </a:pPr>
            <a:endParaRPr lang="en-GB" b="0" i="0" u="none" strike="noStrike" dirty="0">
              <a:solidFill>
                <a:srgbClr val="404F57"/>
              </a:solidFill>
              <a:effectLst/>
              <a:latin typeface="PT Serif" panose="020A0603040505020204" pitchFamily="18" charset="77"/>
            </a:endParaRPr>
          </a:p>
          <a:p>
            <a:endParaRPr lang="en-US" dirty="0"/>
          </a:p>
        </p:txBody>
      </p:sp>
    </p:spTree>
    <p:extLst>
      <p:ext uri="{BB962C8B-B14F-4D97-AF65-F5344CB8AC3E}">
        <p14:creationId xmlns:p14="http://schemas.microsoft.com/office/powerpoint/2010/main" val="7919185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ADBF47-8200-5F88-9F7B-127E21A9F524}"/>
              </a:ext>
            </a:extLst>
          </p:cNvPr>
          <p:cNvSpPr>
            <a:spLocks noGrp="1"/>
          </p:cNvSpPr>
          <p:nvPr>
            <p:ph type="title"/>
          </p:nvPr>
        </p:nvSpPr>
        <p:spPr/>
        <p:txBody>
          <a:bodyPr/>
          <a:lstStyle/>
          <a:p>
            <a:r>
              <a:rPr lang="en-US" b="1" dirty="0"/>
              <a:t>Marion Floyd Leach</a:t>
            </a:r>
          </a:p>
        </p:txBody>
      </p:sp>
      <p:sp>
        <p:nvSpPr>
          <p:cNvPr id="3" name="Content Placeholder 2">
            <a:extLst>
              <a:ext uri="{FF2B5EF4-FFF2-40B4-BE49-F238E27FC236}">
                <a16:creationId xmlns:a16="http://schemas.microsoft.com/office/drawing/2014/main" id="{3CAEC3E1-DC94-0C4A-E7AA-CE8543312FAB}"/>
              </a:ext>
            </a:extLst>
          </p:cNvPr>
          <p:cNvSpPr>
            <a:spLocks noGrp="1"/>
          </p:cNvSpPr>
          <p:nvPr>
            <p:ph idx="1"/>
          </p:nvPr>
        </p:nvSpPr>
        <p:spPr>
          <a:xfrm>
            <a:off x="674914" y="1690688"/>
            <a:ext cx="10515600" cy="4351338"/>
          </a:xfrm>
        </p:spPr>
        <p:txBody>
          <a:bodyPr/>
          <a:lstStyle/>
          <a:p>
            <a:r>
              <a:rPr lang="en-GB" b="0" i="0" u="none" strike="noStrike" dirty="0">
                <a:solidFill>
                  <a:srgbClr val="000000"/>
                </a:solidFill>
                <a:effectLst/>
                <a:latin typeface="Helvetica Neue" panose="02000503000000020004" pitchFamily="2" charset="0"/>
              </a:rPr>
              <a:t>Marion Floyd Leach, </a:t>
            </a:r>
            <a:r>
              <a:rPr lang="en-GB" dirty="0">
                <a:solidFill>
                  <a:srgbClr val="000000"/>
                </a:solidFill>
                <a:latin typeface="Helvetica Neue" panose="02000503000000020004" pitchFamily="2" charset="0"/>
              </a:rPr>
              <a:t>graduated in 1943 from Furman College in Greenville, South Carolina</a:t>
            </a:r>
          </a:p>
          <a:p>
            <a:r>
              <a:rPr lang="en-GB" dirty="0">
                <a:solidFill>
                  <a:srgbClr val="000000"/>
                </a:solidFill>
                <a:latin typeface="Helvetica Neue" panose="02000503000000020004" pitchFamily="2" charset="0"/>
              </a:rPr>
              <a:t>A</a:t>
            </a:r>
            <a:r>
              <a:rPr lang="en-GB" b="0" i="0" u="none" strike="noStrike" dirty="0">
                <a:solidFill>
                  <a:srgbClr val="000000"/>
                </a:solidFill>
                <a:effectLst/>
                <a:latin typeface="Helvetica Neue" panose="02000503000000020004" pitchFamily="2" charset="0"/>
              </a:rPr>
              <a:t> self-described “army wife” who was married to a Brigadier General</a:t>
            </a:r>
          </a:p>
          <a:p>
            <a:r>
              <a:rPr lang="en-GB" b="0" i="0" u="none" strike="noStrike" dirty="0">
                <a:solidFill>
                  <a:srgbClr val="000000"/>
                </a:solidFill>
                <a:effectLst/>
                <a:latin typeface="Helvetica Neue" panose="02000503000000020004" pitchFamily="2" charset="0"/>
              </a:rPr>
              <a:t>Leach and her husband retired from a long and well-</a:t>
            </a:r>
            <a:r>
              <a:rPr lang="en-GB" b="0" i="0" u="none" strike="noStrike" dirty="0" err="1">
                <a:solidFill>
                  <a:srgbClr val="000000"/>
                </a:solidFill>
                <a:effectLst/>
                <a:latin typeface="Helvetica Neue" panose="02000503000000020004" pitchFamily="2" charset="0"/>
              </a:rPr>
              <a:t>traveled</a:t>
            </a:r>
            <a:r>
              <a:rPr lang="en-GB" b="0" i="0" u="none" strike="noStrike" dirty="0">
                <a:solidFill>
                  <a:srgbClr val="000000"/>
                </a:solidFill>
                <a:effectLst/>
                <a:latin typeface="Helvetica Neue" panose="02000503000000020004" pitchFamily="2" charset="0"/>
              </a:rPr>
              <a:t> Army career to Beaufort, South Carolina</a:t>
            </a:r>
          </a:p>
          <a:p>
            <a:r>
              <a:rPr lang="en-GB" b="0" i="0" u="none" strike="noStrike" dirty="0">
                <a:solidFill>
                  <a:srgbClr val="000000"/>
                </a:solidFill>
                <a:effectLst/>
                <a:latin typeface="Helvetica Neue" panose="02000503000000020004" pitchFamily="2" charset="0"/>
              </a:rPr>
              <a:t>Leach died early in 2017</a:t>
            </a:r>
          </a:p>
          <a:p>
            <a:r>
              <a:rPr lang="en-US" dirty="0">
                <a:hlinkClick r:id="rId2"/>
              </a:rPr>
              <a:t>https://blogs.furman.edu/library-news/2018/03/20/army-wives-and-womens-military-memoir-collection/</a:t>
            </a:r>
            <a:endParaRPr lang="en-GB" dirty="0">
              <a:solidFill>
                <a:srgbClr val="000000"/>
              </a:solidFill>
              <a:latin typeface="Helvetica Neue" panose="02000503000000020004" pitchFamily="2" charset="0"/>
            </a:endParaRPr>
          </a:p>
          <a:p>
            <a:endParaRPr lang="en-US" dirty="0"/>
          </a:p>
        </p:txBody>
      </p:sp>
    </p:spTree>
    <p:extLst>
      <p:ext uri="{BB962C8B-B14F-4D97-AF65-F5344CB8AC3E}">
        <p14:creationId xmlns:p14="http://schemas.microsoft.com/office/powerpoint/2010/main" val="17700476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760013-10C2-16A7-884D-ECFCE54E0236}"/>
              </a:ext>
            </a:extLst>
          </p:cNvPr>
          <p:cNvSpPr>
            <a:spLocks noGrp="1"/>
          </p:cNvSpPr>
          <p:nvPr>
            <p:ph type="title"/>
          </p:nvPr>
        </p:nvSpPr>
        <p:spPr>
          <a:xfrm>
            <a:off x="838198" y="135390"/>
            <a:ext cx="10515600" cy="1325563"/>
          </a:xfrm>
        </p:spPr>
        <p:txBody>
          <a:bodyPr/>
          <a:lstStyle/>
          <a:p>
            <a:r>
              <a:rPr lang="en-US" b="1" i="1" dirty="0"/>
              <a:t>What Every Army Wife Should Know </a:t>
            </a:r>
            <a:r>
              <a:rPr lang="en-US" dirty="0"/>
              <a:t>(1966)</a:t>
            </a:r>
          </a:p>
        </p:txBody>
      </p:sp>
      <p:sp>
        <p:nvSpPr>
          <p:cNvPr id="3" name="Content Placeholder 2">
            <a:extLst>
              <a:ext uri="{FF2B5EF4-FFF2-40B4-BE49-F238E27FC236}">
                <a16:creationId xmlns:a16="http://schemas.microsoft.com/office/drawing/2014/main" id="{FF9C60D2-BFCD-66B0-A048-DA86D56F8941}"/>
              </a:ext>
            </a:extLst>
          </p:cNvPr>
          <p:cNvSpPr>
            <a:spLocks noGrp="1"/>
          </p:cNvSpPr>
          <p:nvPr>
            <p:ph idx="1"/>
          </p:nvPr>
        </p:nvSpPr>
        <p:spPr>
          <a:xfrm>
            <a:off x="707569" y="1346653"/>
            <a:ext cx="11032674" cy="5625647"/>
          </a:xfrm>
        </p:spPr>
        <p:txBody>
          <a:bodyPr>
            <a:normAutofit/>
          </a:bodyPr>
          <a:lstStyle/>
          <a:p>
            <a:r>
              <a:rPr lang="en-US" sz="3200" dirty="0"/>
              <a:t>What should we note about the </a:t>
            </a:r>
            <a:r>
              <a:rPr lang="en-US" sz="3200" dirty="0">
                <a:solidFill>
                  <a:srgbClr val="FF0000"/>
                </a:solidFill>
              </a:rPr>
              <a:t>authors</a:t>
            </a:r>
            <a:r>
              <a:rPr lang="en-US" sz="3200" dirty="0"/>
              <a:t> and the </a:t>
            </a:r>
            <a:r>
              <a:rPr lang="en-US" sz="3200" dirty="0">
                <a:solidFill>
                  <a:srgbClr val="FF0000"/>
                </a:solidFill>
              </a:rPr>
              <a:t>date</a:t>
            </a:r>
            <a:r>
              <a:rPr lang="en-US" sz="3200" dirty="0"/>
              <a:t> of publication? Who do we imagine Kinzer &amp; Leach were writing for, and why?</a:t>
            </a:r>
          </a:p>
          <a:p>
            <a:r>
              <a:rPr lang="en-US" sz="3200" dirty="0"/>
              <a:t>What are the most significant/revealing </a:t>
            </a:r>
            <a:r>
              <a:rPr lang="en-US" sz="3200" dirty="0">
                <a:solidFill>
                  <a:srgbClr val="FF0000"/>
                </a:solidFill>
              </a:rPr>
              <a:t>prescriptions</a:t>
            </a:r>
            <a:r>
              <a:rPr lang="en-US" sz="3200" dirty="0"/>
              <a:t>– relating to both </a:t>
            </a:r>
            <a:r>
              <a:rPr lang="en-US" sz="3200" dirty="0" err="1"/>
              <a:t>behaviour</a:t>
            </a:r>
            <a:r>
              <a:rPr lang="en-US" sz="3200" dirty="0"/>
              <a:t> and </a:t>
            </a:r>
            <a:r>
              <a:rPr lang="en-US" sz="3200" dirty="0" err="1"/>
              <a:t>demeanour</a:t>
            </a:r>
            <a:r>
              <a:rPr lang="en-US" sz="3200" dirty="0"/>
              <a:t>– that the authors offer to Army wives? Draw up 5 (or so) bullet points</a:t>
            </a:r>
          </a:p>
          <a:p>
            <a:r>
              <a:rPr lang="en-US" sz="3200" dirty="0"/>
              <a:t>What’s </a:t>
            </a:r>
            <a:r>
              <a:rPr lang="en-US" sz="3200" dirty="0">
                <a:solidFill>
                  <a:srgbClr val="FF0000"/>
                </a:solidFill>
              </a:rPr>
              <a:t>specific</a:t>
            </a:r>
            <a:r>
              <a:rPr lang="en-US" sz="3200" dirty="0"/>
              <a:t> to </a:t>
            </a:r>
            <a:r>
              <a:rPr lang="en-US" sz="3200" i="1" dirty="0"/>
              <a:t>Army</a:t>
            </a:r>
            <a:r>
              <a:rPr lang="en-US" sz="3200" dirty="0"/>
              <a:t> wives that wasn’t required (or not so insistently) of US wives in civilian society? </a:t>
            </a:r>
          </a:p>
          <a:p>
            <a:r>
              <a:rPr lang="en-US" sz="3200" dirty="0"/>
              <a:t>What does this reading tell us about how institutional ‘greed’ was gendered?</a:t>
            </a:r>
          </a:p>
          <a:p>
            <a:endParaRPr lang="en-US" dirty="0"/>
          </a:p>
        </p:txBody>
      </p:sp>
    </p:spTree>
    <p:extLst>
      <p:ext uri="{BB962C8B-B14F-4D97-AF65-F5344CB8AC3E}">
        <p14:creationId xmlns:p14="http://schemas.microsoft.com/office/powerpoint/2010/main" val="2851250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2894</TotalTime>
  <Words>1154</Words>
  <Application>Microsoft Macintosh PowerPoint</Application>
  <PresentationFormat>Widescreen</PresentationFormat>
  <Paragraphs>63</Paragraphs>
  <Slides>11</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11</vt:i4>
      </vt:variant>
    </vt:vector>
  </HeadingPairs>
  <TitlesOfParts>
    <vt:vector size="22" baseType="lpstr">
      <vt:lpstr>Amazon Ember</vt:lpstr>
      <vt:lpstr>Arial</vt:lpstr>
      <vt:lpstr>Calibri</vt:lpstr>
      <vt:lpstr>Calibri Light</vt:lpstr>
      <vt:lpstr>Google Sans</vt:lpstr>
      <vt:lpstr>Helvetica Neue</vt:lpstr>
      <vt:lpstr>Lato</vt:lpstr>
      <vt:lpstr>Limerick Serial</vt:lpstr>
      <vt:lpstr>Open Sans</vt:lpstr>
      <vt:lpstr>PT Serif</vt:lpstr>
      <vt:lpstr>Office Theme</vt:lpstr>
      <vt:lpstr>War brides v. army wives</vt:lpstr>
      <vt:lpstr>The Army as a ‘greedy institution’</vt:lpstr>
      <vt:lpstr>PowerPoint Presentation</vt:lpstr>
      <vt:lpstr>PowerPoint Presentation</vt:lpstr>
      <vt:lpstr>Prescriptive advice for Army wives:  a sub-genre of self-help literature</vt:lpstr>
      <vt:lpstr>PowerPoint Presentation</vt:lpstr>
      <vt:lpstr>About the authors of What Every Army Wife Should Know</vt:lpstr>
      <vt:lpstr>Marion Floyd Leach</vt:lpstr>
      <vt:lpstr>What Every Army Wife Should Know (1966)</vt:lpstr>
      <vt:lpstr>Where’s Vietnam?</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War brides v. army wives</dc:title>
  <dc:creator>Carruthers, Susan</dc:creator>
  <cp:lastModifiedBy>Carruthers, Susan</cp:lastModifiedBy>
  <cp:revision>12</cp:revision>
  <dcterms:created xsi:type="dcterms:W3CDTF">2022-01-26T10:19:21Z</dcterms:created>
  <dcterms:modified xsi:type="dcterms:W3CDTF">2026-01-24T09:46:22Z</dcterms:modified>
</cp:coreProperties>
</file>