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75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719"/>
    <p:restoredTop sz="96197"/>
  </p:normalViewPr>
  <p:slideViewPr>
    <p:cSldViewPr snapToGrid="0">
      <p:cViewPr varScale="1">
        <p:scale>
          <a:sx n="90" d="100"/>
          <a:sy n="90" d="100"/>
        </p:scale>
        <p:origin x="232" y="8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6F99A-8510-C835-EAE8-BAB70216A3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EDF2B4-4ECB-57F5-316A-1A18BE301A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F913A6-BFEC-2AC2-3A5E-FE15452FD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00126-C05D-8E4A-B452-8BFA145ADE06}" type="datetimeFigureOut">
              <a:rPr lang="en-US" smtClean="0"/>
              <a:t>3/2/26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4805D6-4E83-40DB-FA48-5449A199C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2E6E8-7068-0F8F-67F2-EDEBB332B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4E8E-841E-1841-8817-916B3A2CB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547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7CEB0-2A86-04AC-EBA1-5575E222A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0D93B2-5142-3A27-ABC6-4D96BA2279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F52E21-4931-661F-C7C4-FE9BA57F28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00126-C05D-8E4A-B452-8BFA145ADE06}" type="datetimeFigureOut">
              <a:rPr lang="en-US" smtClean="0"/>
              <a:t>3/2/26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98CE6-AF3D-4BBF-DE11-8C771CF2D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AEBA01-9092-572B-3FD7-21FF38DF1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4E8E-841E-1841-8817-916B3A2CB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108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5062DC8-873A-152A-CD7F-1D39E96A2A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D42606-D92C-E480-3781-53C34B3469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6628F7-380E-CAB6-0B68-832D60FDF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00126-C05D-8E4A-B452-8BFA145ADE06}" type="datetimeFigureOut">
              <a:rPr lang="en-US" smtClean="0"/>
              <a:t>3/2/26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8661E9-FA44-90D9-84EB-B89675358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1EFC11-D4F0-9985-FFFE-91ABC3807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4E8E-841E-1841-8817-916B3A2CB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79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A8792D-4597-7244-8C00-E5BF67887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153211-0DC7-E255-AC87-F2B82EA601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C803DE-FF91-C69B-F5E9-E99F1683A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00126-C05D-8E4A-B452-8BFA145ADE06}" type="datetimeFigureOut">
              <a:rPr lang="en-US" smtClean="0"/>
              <a:t>3/2/26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E0BBAC-2C14-9216-A89B-46CA572CB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A11BC2-CF1C-5291-EAF0-CA41C5703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4E8E-841E-1841-8817-916B3A2CB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132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921359-FD69-35E8-9434-D2E09D100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EB6B76-C7DB-7652-3BDD-7ACBF1B60B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28B314-D0FD-80A1-7021-4DBE348DA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00126-C05D-8E4A-B452-8BFA145ADE06}" type="datetimeFigureOut">
              <a:rPr lang="en-US" smtClean="0"/>
              <a:t>3/2/26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839436-4F96-E4CC-1617-E5BC61180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460D1A-D23F-8DEA-7B5E-F72D1E9E3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4E8E-841E-1841-8817-916B3A2CB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066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D400B0-7499-D641-2AE5-A6CB52C07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F9201C-2BF3-F134-AB6B-55E2B5E96A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D2971A-F792-F842-1AE4-F7250F895B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BC8AB8-A0B6-7DC2-EEA9-BACF18516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00126-C05D-8E4A-B452-8BFA145ADE06}" type="datetimeFigureOut">
              <a:rPr lang="en-US" smtClean="0"/>
              <a:t>3/2/26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953A4E-5912-53FD-1CFC-0359E332B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3FAE56-A947-7A79-6650-F3BD3D7A3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4E8E-841E-1841-8817-916B3A2CB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880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C2A273-BD10-1883-9729-22E34BB503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E9B037-2D82-7382-43CB-56E056FE91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1E68A9-F203-B4C1-F6E9-3269DBE418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E1A6DC-3888-993A-8CA5-1AC08DB70F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17E1815-C07A-6780-FDF7-2B0608B5CC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3A90E8-4CEE-9D7C-DE4B-8D989AE33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00126-C05D-8E4A-B452-8BFA145ADE06}" type="datetimeFigureOut">
              <a:rPr lang="en-US" smtClean="0"/>
              <a:t>3/2/26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E3702E3-FA47-D473-40F0-04ECCBB46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76A04E-4FB9-118C-7D91-C71315F98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4E8E-841E-1841-8817-916B3A2CB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391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4763AE-DEA5-D215-6028-DBDF52318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F4FEEE-51B4-FBFB-926C-4A430359A2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00126-C05D-8E4A-B452-8BFA145ADE06}" type="datetimeFigureOut">
              <a:rPr lang="en-US" smtClean="0"/>
              <a:t>3/2/26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0253AD-7E13-5905-B25A-ED6B42BDE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0B98F0-39BC-3ECD-A2D4-F13F2103E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4E8E-841E-1841-8817-916B3A2CB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769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D7ACCD-A095-B56C-8951-125C7673C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00126-C05D-8E4A-B452-8BFA145ADE06}" type="datetimeFigureOut">
              <a:rPr lang="en-US" smtClean="0"/>
              <a:t>3/2/26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02AFF6-DA4C-53D4-E1B2-B60250D0C9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F3F7BA-37E5-2DF0-9438-CDC6F4A86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4E8E-841E-1841-8817-916B3A2CB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259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4FBF3-D2AF-F662-B899-6376FC1747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05D57A-D114-E39D-7FB5-4C7F53961E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57516E-6C24-845C-203D-8D9AC3C7F9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9545AF-85D1-84A6-1831-3BD298C9D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00126-C05D-8E4A-B452-8BFA145ADE06}" type="datetimeFigureOut">
              <a:rPr lang="en-US" smtClean="0"/>
              <a:t>3/2/26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AD9583-4F49-DBCC-7546-9DBE202F7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2DC4A9-1C04-D6B4-2D0E-626A787A2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4E8E-841E-1841-8817-916B3A2CB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58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CDD43-B88E-76C8-FE06-3CD6213249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E027C15-EB34-44DF-1473-3FA894537C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B7582B-3840-159F-4BFC-0900F03BFD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1FF6C9-9261-CB80-41D0-0964FE110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00126-C05D-8E4A-B452-8BFA145ADE06}" type="datetimeFigureOut">
              <a:rPr lang="en-US" smtClean="0"/>
              <a:t>3/2/26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C1A1E5-2B28-8109-5E00-5E407A7BC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FA703D-DE01-D1BC-D8A6-1295DEA9A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4E8E-841E-1841-8817-916B3A2CB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215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C546572-A804-5699-57F2-54C5927A0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0A6806-A666-F418-192C-2048DF935B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B0F782-54D6-59F7-FD2E-D4C3660F73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C00126-C05D-8E4A-B452-8BFA145ADE06}" type="datetimeFigureOut">
              <a:rPr lang="en-US" smtClean="0"/>
              <a:t>3/2/26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E3FD1B-331E-CE78-19A9-F480B5573A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15D84C-D1A5-A0F3-1421-A11F6BA5EE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934E8E-841E-1841-8817-916B3A2CB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829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9" name="Rectangle 1038">
            <a:extLst>
              <a:ext uri="{FF2B5EF4-FFF2-40B4-BE49-F238E27FC236}">
                <a16:creationId xmlns:a16="http://schemas.microsoft.com/office/drawing/2014/main" id="{5A59F003-E00A-43F9-91DC-CC54E3B874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ow Don't Ask, Don't Tell has affected LGBTQ service members, 10 years  after repeal | PBS NewsHour">
            <a:extLst>
              <a:ext uri="{FF2B5EF4-FFF2-40B4-BE49-F238E27FC236}">
                <a16:creationId xmlns:a16="http://schemas.microsoft.com/office/drawing/2014/main" id="{E2A6BCA8-A1D2-58BD-A299-7C7D4F18299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" y="10"/>
            <a:ext cx="12191981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1" name="Rectangle 1040">
            <a:extLst>
              <a:ext uri="{FF2B5EF4-FFF2-40B4-BE49-F238E27FC236}">
                <a16:creationId xmlns:a16="http://schemas.microsoft.com/office/drawing/2014/main" id="{D74A4382-E3AD-430A-9A1F-DFA3E0E77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799865" y="-1524511"/>
            <a:ext cx="4592270" cy="12192001"/>
          </a:xfrm>
          <a:prstGeom prst="rect">
            <a:avLst/>
          </a:prstGeom>
          <a:gradFill>
            <a:gsLst>
              <a:gs pos="35000">
                <a:schemeClr val="tx1">
                  <a:alpha val="46000"/>
                </a:schemeClr>
              </a:gs>
              <a:gs pos="21000">
                <a:schemeClr val="tx1">
                  <a:alpha val="30000"/>
                </a:schemeClr>
              </a:gs>
              <a:gs pos="0">
                <a:schemeClr val="tx1">
                  <a:alpha val="0"/>
                </a:schemeClr>
              </a:gs>
              <a:gs pos="100000">
                <a:schemeClr val="tx1">
                  <a:alpha val="9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383BE6-4014-ACB9-46A1-0A6C010E46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4553" y="3091928"/>
            <a:ext cx="9078562" cy="2387600"/>
          </a:xfrm>
        </p:spPr>
        <p:txBody>
          <a:bodyPr>
            <a:normAutofit/>
          </a:bodyPr>
          <a:lstStyle/>
          <a:p>
            <a:pPr algn="l"/>
            <a:r>
              <a:rPr lang="en-US" sz="6600" dirty="0">
                <a:solidFill>
                  <a:schemeClr val="bg1"/>
                </a:solidFill>
              </a:rPr>
              <a:t>Sex and the US Military</a:t>
            </a:r>
          </a:p>
        </p:txBody>
      </p:sp>
      <p:sp>
        <p:nvSpPr>
          <p:cNvPr id="1043" name="Rectangle: Rounded Corners 1042">
            <a:extLst>
              <a:ext uri="{FF2B5EF4-FFF2-40B4-BE49-F238E27FC236}">
                <a16:creationId xmlns:a16="http://schemas.microsoft.com/office/drawing/2014/main" id="{79F40191-0F44-4FD1-82CC-ACB507C14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575039"/>
            <a:ext cx="9785897" cy="68580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6A6FF2-720C-E050-D859-A7F5EAEB5A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4553" y="5886835"/>
            <a:ext cx="9078562" cy="592975"/>
          </a:xfrm>
        </p:spPr>
        <p:txBody>
          <a:bodyPr anchor="ctr">
            <a:norm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Week 8: DADT and its repeal</a:t>
            </a:r>
          </a:p>
          <a:p>
            <a:pPr algn="l"/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869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E81134-7446-A70C-5CF5-5EC21B9460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9387"/>
            <a:ext cx="10515600" cy="132556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Group work exercise: </a:t>
            </a:r>
            <a:br>
              <a:rPr lang="en-US" b="1" dirty="0">
                <a:solidFill>
                  <a:srgbClr val="FF0000"/>
                </a:solidFill>
              </a:rPr>
            </a:br>
            <a:r>
              <a:rPr lang="en-US" sz="3200" b="1" dirty="0">
                <a:solidFill>
                  <a:srgbClr val="FF0000"/>
                </a:solidFill>
              </a:rPr>
              <a:t>the evolution of LGB military exclusion in the US press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41558A-6A39-0907-06EF-5C7437DA90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4432" y="1428523"/>
            <a:ext cx="11123136" cy="525009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Each team (2-3 people each) works on a different decade: 1960-69; 1970-79; 1980-89; 1990-99; 2000-2009; 2010-20</a:t>
            </a:r>
          </a:p>
          <a:p>
            <a:r>
              <a:rPr lang="en-US" dirty="0"/>
              <a:t>Log into the </a:t>
            </a:r>
            <a:r>
              <a:rPr lang="en-US" b="1" dirty="0"/>
              <a:t>ProQuest Historical Newspapers database </a:t>
            </a:r>
            <a:r>
              <a:rPr lang="en-US" dirty="0"/>
              <a:t>via Warwick library. Each team member will select a different newspaper (</a:t>
            </a:r>
            <a:r>
              <a:rPr lang="en-US" i="1" dirty="0"/>
              <a:t>Boston Globe; Chicago Tribune; Nashville Tennessean; NYT; Washington Post </a:t>
            </a:r>
            <a:r>
              <a:rPr lang="en-US" dirty="0"/>
              <a:t>or </a:t>
            </a:r>
            <a:r>
              <a:rPr lang="en-US" i="1" dirty="0"/>
              <a:t>LA Times</a:t>
            </a:r>
            <a:r>
              <a:rPr lang="en-US" dirty="0"/>
              <a:t>)</a:t>
            </a:r>
          </a:p>
          <a:p>
            <a:r>
              <a:rPr lang="en-US" dirty="0"/>
              <a:t>Using the </a:t>
            </a:r>
            <a:r>
              <a:rPr lang="en-US" b="1" dirty="0"/>
              <a:t>‘Advanced search’</a:t>
            </a:r>
            <a:r>
              <a:rPr lang="en-US" dirty="0"/>
              <a:t> feature, select the </a:t>
            </a:r>
            <a:r>
              <a:rPr lang="en-US" b="1" dirty="0"/>
              <a:t>range of years </a:t>
            </a:r>
            <a:r>
              <a:rPr lang="en-US" dirty="0"/>
              <a:t>assigned to your team</a:t>
            </a:r>
          </a:p>
          <a:p>
            <a:r>
              <a:rPr lang="en-US" dirty="0"/>
              <a:t>Then run a keyword search using terms such as ‘homosexual’ AND ‘military’ (or ‘army,’ ‘navy’, ‘marine corps’ </a:t>
            </a:r>
            <a:r>
              <a:rPr lang="en-US" dirty="0" err="1"/>
              <a:t>etc</a:t>
            </a:r>
            <a:r>
              <a:rPr lang="en-US" dirty="0"/>
              <a:t>); ‘lesbian’ AND ‘military’ (or ‘army’, ‘navy’, ‘marine corps’ </a:t>
            </a:r>
            <a:r>
              <a:rPr lang="en-US" dirty="0" err="1"/>
              <a:t>etc</a:t>
            </a:r>
            <a:r>
              <a:rPr lang="en-US" dirty="0"/>
              <a:t>). For more recent decades, try searching with ‘gay’ or ‘queer’ as keywords</a:t>
            </a:r>
          </a:p>
          <a:p>
            <a:r>
              <a:rPr lang="en-US" dirty="0"/>
              <a:t>Spend 15 mins scanning the results of your search: </a:t>
            </a:r>
            <a:r>
              <a:rPr lang="en-US" b="1" dirty="0"/>
              <a:t>how many relevant hits </a:t>
            </a:r>
            <a:r>
              <a:rPr lang="en-US" dirty="0"/>
              <a:t>did this generate? (If there are 100s of relevant hits for a decade, you might narrow the search down further to a particular year.) What </a:t>
            </a:r>
            <a:r>
              <a:rPr lang="en-US" b="1" dirty="0"/>
              <a:t>kinds of stories </a:t>
            </a:r>
            <a:r>
              <a:rPr lang="en-US" dirty="0"/>
              <a:t>were printed by your newspaper on this topic in the decade in question? </a:t>
            </a:r>
          </a:p>
          <a:p>
            <a:r>
              <a:rPr lang="en-US" dirty="0"/>
              <a:t>Swap notes with team-mates about your findings, and prepare to report back to the group as a whole about overall trends and particularly revealing stories</a:t>
            </a:r>
          </a:p>
          <a:p>
            <a:r>
              <a:rPr lang="en-US" dirty="0"/>
              <a:t>Any questions, please give me a shout!</a:t>
            </a:r>
          </a:p>
        </p:txBody>
      </p:sp>
    </p:spTree>
    <p:extLst>
      <p:ext uri="{BB962C8B-B14F-4D97-AF65-F5344CB8AC3E}">
        <p14:creationId xmlns:p14="http://schemas.microsoft.com/office/powerpoint/2010/main" val="2879924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AC3BED-5934-C50B-E4F1-4752C183ED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343" y="21771"/>
            <a:ext cx="10515600" cy="1325563"/>
          </a:xfrm>
        </p:spPr>
        <p:txBody>
          <a:bodyPr/>
          <a:lstStyle/>
          <a:p>
            <a:r>
              <a:rPr lang="en-US" b="1" dirty="0"/>
              <a:t>Discussion questions on the readings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B4CD9F85-F57A-B90A-5353-F5E57CA2A8D7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370402" y="1196105"/>
            <a:ext cx="11233481" cy="6000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974418" numCol="1" anchor="ctr" anchorCtr="0" compatLnSpc="1">
            <a:prstTxWarp prst="textNoShape">
              <a:avLst/>
            </a:prstTxWarp>
            <a:spAutoFit/>
          </a:bodyPr>
          <a:lstStyle/>
          <a:p>
            <a:pPr lvl="1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</a:rPr>
              <a:t>Aaron Belkin has explored the 'queerness' of the US military. How do we square this conception with persistent institutional homophobia in the armed forces?</a:t>
            </a:r>
          </a:p>
          <a:p>
            <a:pPr lvl="1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212529"/>
                </a:solidFill>
              </a:rPr>
              <a:t>I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</a:rPr>
              <a:t>f DADT was intended as a 'compromise' between an all-out ban on queer personnel and acceptance of their service, why did many LGB service members regard it as 'worse' than the previous situation?</a:t>
            </a:r>
          </a:p>
          <a:p>
            <a:pPr lvl="1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212529"/>
                </a:solidFill>
              </a:rPr>
              <a:t>W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</a:rPr>
              <a:t>hy did DADT seem to have more pernicious consequences for lesbian personnel than their gay male colleagues? (see Damiano)</a:t>
            </a:r>
          </a:p>
          <a:p>
            <a:pPr lvl="1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212529"/>
                </a:solidFill>
              </a:rPr>
              <a:t>W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</a:rPr>
              <a:t>as the repeal of DADT in 2011 a case of 'progress where you might least expect it’? In other words, was the turn to LGB inclusivity a surprising development?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955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DF99705-3E77-0642-BF8C-D40A907C39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902" y="416107"/>
            <a:ext cx="10832607" cy="706964"/>
          </a:xfrm>
        </p:spPr>
        <p:txBody>
          <a:bodyPr>
            <a:normAutofit/>
          </a:bodyPr>
          <a:lstStyle/>
          <a:p>
            <a:r>
              <a:rPr lang="en-US" b="1" dirty="0"/>
              <a:t>Belkin on the queerness of military masculinity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1902" y="1460810"/>
            <a:ext cx="11021122" cy="442703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b="1" dirty="0"/>
              <a:t>“The production of masculine warriors has required those who embody masculinity to </a:t>
            </a:r>
            <a:r>
              <a:rPr lang="en-US" b="1" dirty="0">
                <a:solidFill>
                  <a:schemeClr val="accent1"/>
                </a:solidFill>
              </a:rPr>
              <a:t>enter into intimate relationships with femininity, queerness and other unmasculine foils</a:t>
            </a:r>
            <a:r>
              <a:rPr lang="en-US" b="1" dirty="0"/>
              <a:t>, not just to disavow them. The military has motivated service members to fight by forcing them to embody traits and identifications that have been framed as binary oppositions– masculine/feminine, strong/weak, dominant/subordinate, victor/victim, civilized/barbaric, clean/dirty, straight/queer, legible/illegible, stoic/emotional– and to deny those embodiments at the same time. As such, troops have found themselves entrapped in </a:t>
            </a:r>
            <a:r>
              <a:rPr lang="en-US" b="1" dirty="0">
                <a:solidFill>
                  <a:schemeClr val="accent1"/>
                </a:solidFill>
              </a:rPr>
              <a:t>dense webs of double binds </a:t>
            </a:r>
            <a:r>
              <a:rPr lang="en-US" b="1" dirty="0"/>
              <a:t>that confuse them and sustain a penchant for </a:t>
            </a:r>
            <a:r>
              <a:rPr lang="en-US" b="1" dirty="0">
                <a:solidFill>
                  <a:schemeClr val="accent1"/>
                </a:solidFill>
              </a:rPr>
              <a:t>obedience and conformity</a:t>
            </a:r>
            <a:r>
              <a:rPr lang="en-US" b="1" dirty="0"/>
              <a:t>.”</a:t>
            </a:r>
            <a:endParaRPr lang="en-US" sz="2400" b="1" dirty="0"/>
          </a:p>
          <a:p>
            <a:pPr marL="0" indent="0">
              <a:buNone/>
            </a:pPr>
            <a:r>
              <a:rPr lang="en-US" sz="2400" dirty="0"/>
              <a:t>Aaron Belkin, </a:t>
            </a:r>
            <a:r>
              <a:rPr lang="en-US" sz="2400" i="1" dirty="0"/>
              <a:t>Bring Me Men: Military Masculinity and the Benign Façade of American Empire, 1898-2001 </a:t>
            </a:r>
            <a:r>
              <a:rPr lang="en-US" sz="2400" dirty="0"/>
              <a:t>(Columbia University Press, 2012), p.4</a:t>
            </a:r>
          </a:p>
        </p:txBody>
      </p:sp>
    </p:spTree>
    <p:extLst>
      <p:ext uri="{BB962C8B-B14F-4D97-AF65-F5344CB8AC3E}">
        <p14:creationId xmlns:p14="http://schemas.microsoft.com/office/powerpoint/2010/main" val="16035579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554</Words>
  <Application>Microsoft Macintosh PowerPoint</Application>
  <PresentationFormat>Widescreen</PresentationFormat>
  <Paragraphs>18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Sex and the US Military</vt:lpstr>
      <vt:lpstr>Group work exercise:  the evolution of LGB military exclusion in the US press</vt:lpstr>
      <vt:lpstr>Discussion questions on the readings</vt:lpstr>
      <vt:lpstr>Belkin on the queerness of military masculinity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Sex and the US Military</dc:title>
  <dc:creator>Carruthers, Susan</dc:creator>
  <cp:lastModifiedBy>Carruthers, Susan</cp:lastModifiedBy>
  <cp:revision>7</cp:revision>
  <dcterms:created xsi:type="dcterms:W3CDTF">2023-11-22T13:41:18Z</dcterms:created>
  <dcterms:modified xsi:type="dcterms:W3CDTF">2026-03-02T11:18:01Z</dcterms:modified>
</cp:coreProperties>
</file>