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58" r:id="rId4"/>
    <p:sldId id="276" r:id="rId5"/>
    <p:sldId id="264" r:id="rId6"/>
    <p:sldId id="266" r:id="rId7"/>
    <p:sldId id="267" r:id="rId8"/>
    <p:sldId id="265" r:id="rId9"/>
    <p:sldId id="277" r:id="rId10"/>
    <p:sldId id="259" r:id="rId11"/>
    <p:sldId id="275" r:id="rId12"/>
    <p:sldId id="268" r:id="rId13"/>
    <p:sldId id="283" r:id="rId14"/>
    <p:sldId id="263" r:id="rId15"/>
    <p:sldId id="257" r:id="rId16"/>
    <p:sldId id="272" r:id="rId17"/>
    <p:sldId id="271" r:id="rId18"/>
    <p:sldId id="274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DBEFFE"/>
    <a:srgbClr val="E3E5FE"/>
    <a:srgbClr val="CECD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61087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7356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3054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99826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18630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571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2043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83444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5209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242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63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A79D6-C672-4948-9C5A-C227FD3DC0CE}" type="datetimeFigureOut">
              <a:rPr lang="es-ES" smtClean="0"/>
              <a:t>12/12/19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A7239-2B39-104F-B1D8-B978AA107846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844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Relationship Id="rId3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479670" y="932557"/>
            <a:ext cx="1846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GB" sz="4000" noProof="1">
              <a:solidFill>
                <a:srgbClr val="4F6228"/>
              </a:solidFill>
              <a:latin typeface="Avenir Light"/>
              <a:cs typeface="Avenir Light"/>
            </a:endParaRPr>
          </a:p>
        </p:txBody>
      </p:sp>
      <p:pic>
        <p:nvPicPr>
          <p:cNvPr id="9" name="Imagen 8" descr="pineapple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3" t="-2672" r="7401" b="21368"/>
          <a:stretch/>
        </p:blipFill>
        <p:spPr>
          <a:xfrm>
            <a:off x="1909691" y="-166402"/>
            <a:ext cx="5324618" cy="695987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3696079" y="289745"/>
            <a:ext cx="175184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noProof="1" smtClean="0">
                <a:solidFill>
                  <a:srgbClr val="4F6228"/>
                </a:solidFill>
                <a:latin typeface="Avenir Light"/>
                <a:cs typeface="Avenir Light"/>
              </a:rPr>
              <a:t>Week 10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792496" y="1213075"/>
            <a:ext cx="295059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800" i="1" noProof="1" smtClean="0">
                <a:solidFill>
                  <a:srgbClr val="4F6228"/>
                </a:solidFill>
                <a:latin typeface="Avenir Light"/>
                <a:cs typeface="Avenir Light"/>
              </a:rPr>
              <a:t>Cataloguing</a:t>
            </a:r>
            <a:endParaRPr lang="en-GB" sz="3800" i="1" noProof="1">
              <a:solidFill>
                <a:srgbClr val="4F6228"/>
              </a:solidFill>
              <a:latin typeface="Avenir Light"/>
              <a:cs typeface="Avenir Light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169006" y="1648994"/>
            <a:ext cx="344764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800" i="1" noProof="1" smtClean="0">
                <a:solidFill>
                  <a:srgbClr val="4F6228"/>
                </a:solidFill>
                <a:latin typeface="Avenir Light"/>
                <a:cs typeface="Avenir Light"/>
              </a:rPr>
              <a:t>and Collecting</a:t>
            </a:r>
            <a:endParaRPr lang="en-GB" sz="3800" i="1" noProof="1">
              <a:solidFill>
                <a:srgbClr val="4F6228"/>
              </a:solidFill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1615147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malaspin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95" y="0"/>
            <a:ext cx="5032065" cy="6877538"/>
          </a:xfrm>
          <a:prstGeom prst="rect">
            <a:avLst/>
          </a:prstGeom>
        </p:spPr>
      </p:pic>
      <p:pic>
        <p:nvPicPr>
          <p:cNvPr id="5" name="Imagen 4" descr="3460886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1" t="6072" r="51434" b="8323"/>
          <a:stretch/>
        </p:blipFill>
        <p:spPr>
          <a:xfrm>
            <a:off x="5075490" y="683846"/>
            <a:ext cx="4026226" cy="562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057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salvador riz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911" y="19244"/>
            <a:ext cx="4797329" cy="6858000"/>
          </a:xfrm>
          <a:prstGeom prst="rect">
            <a:avLst/>
          </a:prstGeom>
        </p:spPr>
      </p:pic>
      <p:pic>
        <p:nvPicPr>
          <p:cNvPr id="6" name="Imagen 5" descr="muti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26"/>
          <a:stretch/>
        </p:blipFill>
        <p:spPr>
          <a:xfrm>
            <a:off x="0" y="0"/>
            <a:ext cx="46946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58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79657" y="337556"/>
            <a:ext cx="84391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rgbClr val="4F6228"/>
                </a:solidFill>
                <a:latin typeface="Avenir Light"/>
                <a:cs typeface="Avenir Light"/>
              </a:rPr>
              <a:t>‘neither great art, nor important science’ </a:t>
            </a:r>
            <a:endParaRPr lang="es-ES" sz="3600" dirty="0" smtClean="0">
              <a:solidFill>
                <a:srgbClr val="4F6228"/>
              </a:solidFill>
              <a:latin typeface="Avenir Light"/>
              <a:cs typeface="Avenir Light"/>
            </a:endParaRPr>
          </a:p>
          <a:p>
            <a:pPr algn="ctr"/>
            <a:endParaRPr lang="es-ES" sz="3600" dirty="0">
              <a:solidFill>
                <a:srgbClr val="4F6228"/>
              </a:solidFill>
              <a:latin typeface="Avenir Light"/>
              <a:cs typeface="Avenir Light"/>
            </a:endParaRPr>
          </a:p>
        </p:txBody>
      </p:sp>
      <p:pic>
        <p:nvPicPr>
          <p:cNvPr id="5" name="Imagen 4" descr="mutis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7885"/>
            <a:ext cx="3029001" cy="4383638"/>
          </a:xfrm>
          <a:prstGeom prst="rect">
            <a:avLst/>
          </a:prstGeom>
        </p:spPr>
      </p:pic>
      <p:pic>
        <p:nvPicPr>
          <p:cNvPr id="7" name="Imagen 6" descr="mutis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021" y="1537885"/>
            <a:ext cx="3166979" cy="4448541"/>
          </a:xfrm>
          <a:prstGeom prst="rect">
            <a:avLst/>
          </a:prstGeom>
        </p:spPr>
      </p:pic>
      <p:pic>
        <p:nvPicPr>
          <p:cNvPr id="8" name="Imagen 7" descr="mutis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001" y="2409458"/>
            <a:ext cx="3075055" cy="444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762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Nuevo Reingo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01"/>
          <a:stretch/>
        </p:blipFill>
        <p:spPr>
          <a:xfrm>
            <a:off x="0" y="0"/>
            <a:ext cx="5214456" cy="68580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002002" y="962189"/>
            <a:ext cx="5141997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Avenir Light"/>
                <a:cs typeface="Avenir Light"/>
              </a:rPr>
              <a:t>VISUAL CULTURE</a:t>
            </a:r>
          </a:p>
          <a:p>
            <a:endParaRPr lang="es-ES" dirty="0" smtClean="0">
              <a:latin typeface="Avenir Light"/>
              <a:cs typeface="Avenir Light"/>
            </a:endParaRPr>
          </a:p>
          <a:p>
            <a:endParaRPr lang="es-ES" dirty="0">
              <a:latin typeface="Avenir Light"/>
              <a:cs typeface="Avenir Light"/>
            </a:endParaRPr>
          </a:p>
          <a:p>
            <a:pPr marL="285750" indent="-285750">
              <a:buFont typeface="Wingdings" charset="2"/>
              <a:buChar char="Ø"/>
            </a:pPr>
            <a:r>
              <a:rPr lang="es-ES" dirty="0" smtClean="0">
                <a:latin typeface="Avenir Light"/>
                <a:cs typeface="Avenir Light"/>
              </a:rPr>
              <a:t>HISTORIOGRAPHICAL CONSIDERATIONS</a:t>
            </a:r>
          </a:p>
          <a:p>
            <a:pPr marL="285750" indent="-285750">
              <a:buFont typeface="Wingdings" charset="2"/>
              <a:buChar char="Ø"/>
            </a:pPr>
            <a:r>
              <a:rPr lang="es-ES" dirty="0" smtClean="0">
                <a:latin typeface="Avenir Light"/>
                <a:cs typeface="Avenir Light"/>
              </a:rPr>
              <a:t>METHODOLOGICAL CONSIDERATIONS</a:t>
            </a:r>
          </a:p>
          <a:p>
            <a:pPr marL="285750" indent="-285750">
              <a:buFont typeface="Wingdings" charset="2"/>
              <a:buChar char="Ø"/>
            </a:pPr>
            <a:endParaRPr lang="es-ES" dirty="0">
              <a:latin typeface="Avenir Light"/>
              <a:cs typeface="Avenir Light"/>
            </a:endParaRPr>
          </a:p>
          <a:p>
            <a:pPr marL="285750" indent="-285750">
              <a:buFont typeface="Wingdings" charset="2"/>
              <a:buChar char="Ø"/>
            </a:pPr>
            <a:endParaRPr lang="es-ES" dirty="0" smtClean="0">
              <a:latin typeface="Avenir Light"/>
              <a:cs typeface="Avenir Light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GB" dirty="0" err="1" smtClean="0">
                <a:latin typeface="Avenir Light"/>
                <a:cs typeface="Avenir Light"/>
              </a:rPr>
              <a:t>Bleichmar</a:t>
            </a:r>
            <a:r>
              <a:rPr lang="en-GB" dirty="0" smtClean="0">
                <a:latin typeface="Avenir Light"/>
                <a:cs typeface="Avenir Light"/>
              </a:rPr>
              <a:t>: Visual Epistemology</a:t>
            </a:r>
          </a:p>
          <a:p>
            <a:pPr marL="285750" indent="-285750">
              <a:buFont typeface="Wingdings" charset="2"/>
              <a:buChar char="Ø"/>
            </a:pPr>
            <a:r>
              <a:rPr lang="en-GB" dirty="0" smtClean="0">
                <a:latin typeface="Avenir Light"/>
                <a:cs typeface="Avenir Light"/>
              </a:rPr>
              <a:t>De </a:t>
            </a:r>
            <a:r>
              <a:rPr lang="en-GB" dirty="0" err="1" smtClean="0">
                <a:latin typeface="Avenir Light"/>
                <a:cs typeface="Avenir Light"/>
              </a:rPr>
              <a:t>Vos</a:t>
            </a:r>
            <a:r>
              <a:rPr lang="en-GB" dirty="0" smtClean="0">
                <a:latin typeface="Avenir Light"/>
                <a:cs typeface="Avenir Light"/>
              </a:rPr>
              <a:t>: ‘cultural politics’ ‘imperial self-fashioning’</a:t>
            </a:r>
            <a:endParaRPr lang="en-GB" dirty="0"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62400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hipplant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67650" cy="6858000"/>
          </a:xfrm>
          <a:prstGeom prst="rect">
            <a:avLst/>
          </a:prstGeom>
        </p:spPr>
      </p:pic>
      <p:pic>
        <p:nvPicPr>
          <p:cNvPr id="2" name="Imagen 1" descr="Screen Shot 2018-12-05 at 21.22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352" y="0"/>
            <a:ext cx="45046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759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wunderkammer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3538" cy="680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36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Wunder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86" y="1124859"/>
            <a:ext cx="5524632" cy="3994734"/>
          </a:xfrm>
          <a:prstGeom prst="rect">
            <a:avLst/>
          </a:prstGeom>
          <a:ln w="12700" cmpd="sng">
            <a:solidFill>
              <a:schemeClr val="accent3">
                <a:lumMod val="50000"/>
              </a:schemeClr>
            </a:solidFill>
          </a:ln>
        </p:spPr>
      </p:pic>
      <p:pic>
        <p:nvPicPr>
          <p:cNvPr id="7" name="Imagen 6" descr="wunder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1124860"/>
            <a:ext cx="4317999" cy="3994734"/>
          </a:xfrm>
          <a:prstGeom prst="rect">
            <a:avLst/>
          </a:prstGeom>
          <a:ln w="12700" cmpd="sng">
            <a:solidFill>
              <a:srgbClr val="4F6228"/>
            </a:solidFill>
          </a:ln>
        </p:spPr>
      </p:pic>
      <p:sp>
        <p:nvSpPr>
          <p:cNvPr id="8" name="CuadroTexto 7"/>
          <p:cNvSpPr txBox="1"/>
          <p:nvPr/>
        </p:nvSpPr>
        <p:spPr>
          <a:xfrm>
            <a:off x="-36286" y="5203589"/>
            <a:ext cx="5763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noProof="1" smtClean="0">
                <a:solidFill>
                  <a:schemeClr val="accent3">
                    <a:lumMod val="50000"/>
                  </a:schemeClr>
                </a:solidFill>
                <a:latin typeface="Avenir Light"/>
                <a:cs typeface="Avenir Light"/>
              </a:rPr>
              <a:t>Cabinet of Curiosities, Kunstkammer, Wunderkammer</a:t>
            </a:r>
            <a:endParaRPr lang="es-ES" noProof="1">
              <a:solidFill>
                <a:schemeClr val="accent3">
                  <a:lumMod val="50000"/>
                </a:schemeClr>
              </a:solidFill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945532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bezoar sto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620" y="544406"/>
            <a:ext cx="5382950" cy="3588633"/>
          </a:xfrm>
          <a:prstGeom prst="rect">
            <a:avLst/>
          </a:prstGeom>
        </p:spPr>
      </p:pic>
      <p:pic>
        <p:nvPicPr>
          <p:cNvPr id="7" name="Imagen 6" descr="bezoar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37556" cy="68580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207615" y="4133039"/>
            <a:ext cx="19363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 smtClean="0">
                <a:solidFill>
                  <a:schemeClr val="accent3">
                    <a:lumMod val="50000"/>
                  </a:schemeClr>
                </a:solidFill>
                <a:latin typeface="Avenir Light"/>
                <a:cs typeface="Avenir Light"/>
              </a:rPr>
              <a:t>Bezoar stones</a:t>
            </a:r>
            <a:endParaRPr lang="es-ES" sz="2200" dirty="0">
              <a:solidFill>
                <a:schemeClr val="accent3">
                  <a:lumMod val="50000"/>
                </a:schemeClr>
              </a:solidFill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807706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martinez_compan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0" t="4398" r="13636" b="4482"/>
          <a:stretch/>
        </p:blipFill>
        <p:spPr>
          <a:xfrm>
            <a:off x="173164" y="250172"/>
            <a:ext cx="3829006" cy="3765459"/>
          </a:xfrm>
          <a:prstGeom prst="ellipse">
            <a:avLst/>
          </a:prstGeom>
          <a:ln>
            <a:solidFill>
              <a:srgbClr val="948A54"/>
            </a:solidFill>
          </a:ln>
        </p:spPr>
      </p:pic>
      <p:sp>
        <p:nvSpPr>
          <p:cNvPr id="5" name="CuadroTexto 4"/>
          <p:cNvSpPr txBox="1"/>
          <p:nvPr/>
        </p:nvSpPr>
        <p:spPr>
          <a:xfrm>
            <a:off x="173164" y="4056365"/>
            <a:ext cx="3829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4F6228"/>
                </a:solidFill>
                <a:latin typeface="Avenir Light"/>
                <a:cs typeface="Avenir Light"/>
              </a:rPr>
              <a:t>Baltasar Jaime Martínez Compañón</a:t>
            </a:r>
            <a:endParaRPr lang="es-ES" dirty="0">
              <a:solidFill>
                <a:srgbClr val="4F6228"/>
              </a:solidFill>
              <a:latin typeface="Avenir Light"/>
              <a:cs typeface="Avenir Light"/>
            </a:endParaRPr>
          </a:p>
        </p:txBody>
      </p:sp>
      <p:pic>
        <p:nvPicPr>
          <p:cNvPr id="8" name="Imagen 7" descr="0021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814" y="0"/>
            <a:ext cx="4663440" cy="6858000"/>
          </a:xfrm>
          <a:prstGeom prst="rect">
            <a:avLst/>
          </a:prstGeom>
          <a:ln>
            <a:solidFill>
              <a:srgbClr val="948A54"/>
            </a:solidFill>
          </a:ln>
        </p:spPr>
      </p:pic>
    </p:spTree>
    <p:extLst>
      <p:ext uri="{BB962C8B-B14F-4D97-AF65-F5344CB8AC3E}">
        <p14:creationId xmlns:p14="http://schemas.microsoft.com/office/powerpoint/2010/main" val="747753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rujillo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150" y="134708"/>
            <a:ext cx="4418850" cy="6427419"/>
          </a:xfrm>
          <a:prstGeom prst="rect">
            <a:avLst/>
          </a:prstGeom>
          <a:ln>
            <a:solidFill>
              <a:srgbClr val="77933C"/>
            </a:solidFill>
          </a:ln>
        </p:spPr>
      </p:pic>
      <p:pic>
        <p:nvPicPr>
          <p:cNvPr id="8" name="Imagen 7" descr="trujillo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708"/>
            <a:ext cx="4418849" cy="6427419"/>
          </a:xfrm>
          <a:prstGeom prst="rect">
            <a:avLst/>
          </a:prstGeom>
          <a:ln>
            <a:solidFill>
              <a:srgbClr val="77933C"/>
            </a:solidFill>
          </a:ln>
        </p:spPr>
      </p:pic>
    </p:spTree>
    <p:extLst>
      <p:ext uri="{BB962C8B-B14F-4D97-AF65-F5344CB8AC3E}">
        <p14:creationId xmlns:p14="http://schemas.microsoft.com/office/powerpoint/2010/main" val="3515714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wunderkammer2.jpg"/>
          <p:cNvPicPr>
            <a:picLocks noChangeAspect="1"/>
          </p:cNvPicPr>
          <p:nvPr/>
        </p:nvPicPr>
        <p:blipFill>
          <a:blip r:embed="rId2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378"/>
            <a:ext cx="9144000" cy="674162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81429" y="1153834"/>
            <a:ext cx="8781143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GB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Avenir Light"/>
                <a:cs typeface="Avenir Light"/>
              </a:rPr>
              <a:t>Science and Empire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GB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Avenir Light"/>
                <a:cs typeface="Avenir Light"/>
              </a:rPr>
              <a:t>The Spanish Enlightenment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GB" sz="2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venir Light"/>
                <a:cs typeface="Avenir Light"/>
              </a:rPr>
              <a:t>HISTORICAL CONTEXT </a:t>
            </a:r>
            <a:r>
              <a:rPr lang="en-GB" sz="28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venir Light"/>
                <a:cs typeface="Avenir Light"/>
              </a:rPr>
              <a:t>for </a:t>
            </a:r>
            <a:r>
              <a:rPr lang="en-US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Avenir Light"/>
                <a:cs typeface="Avenir Light"/>
              </a:rPr>
              <a:t>the scientific expeditions of the </a:t>
            </a:r>
            <a:r>
              <a:rPr lang="en-US" sz="28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venir Light"/>
                <a:cs typeface="Avenir Light"/>
              </a:rPr>
              <a:t>18thC: 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GB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Avenir Light"/>
                <a:cs typeface="Avenir Light"/>
              </a:rPr>
              <a:t>European Rivalries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GB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Avenir Light"/>
                <a:cs typeface="Avenir Light"/>
              </a:rPr>
              <a:t>Spain has fallen behind France and </a:t>
            </a:r>
            <a:r>
              <a:rPr lang="en-GB" sz="28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venir Light"/>
                <a:cs typeface="Avenir Light"/>
              </a:rPr>
              <a:t>Britain</a:t>
            </a:r>
            <a:endParaRPr lang="en-US" sz="2800" dirty="0" smtClean="0">
              <a:solidFill>
                <a:schemeClr val="accent6">
                  <a:lumMod val="20000"/>
                  <a:lumOff val="80000"/>
                </a:schemeClr>
              </a:solidFill>
              <a:latin typeface="Avenir Light"/>
              <a:cs typeface="Avenir Light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US" sz="28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venir Light"/>
                <a:cs typeface="Avenir Light"/>
              </a:rPr>
              <a:t>Initiatives </a:t>
            </a:r>
            <a:r>
              <a:rPr lang="en-US" sz="2800" dirty="0">
                <a:solidFill>
                  <a:schemeClr val="accent6">
                    <a:lumMod val="20000"/>
                    <a:lumOff val="80000"/>
                  </a:schemeClr>
                </a:solidFill>
                <a:latin typeface="Avenir Light"/>
                <a:cs typeface="Avenir Light"/>
              </a:rPr>
              <a:t>aimed at improving Spain’s economic and political standing, both at home and abroad.</a:t>
            </a:r>
            <a:endParaRPr lang="es-ES" sz="2800" dirty="0">
              <a:solidFill>
                <a:schemeClr val="accent6">
                  <a:lumMod val="20000"/>
                  <a:lumOff val="80000"/>
                </a:schemeClr>
              </a:solidFill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2175672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0021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670" y="857914"/>
            <a:ext cx="3224563" cy="4299417"/>
          </a:xfrm>
          <a:prstGeom prst="rect">
            <a:avLst/>
          </a:prstGeom>
          <a:ln>
            <a:solidFill>
              <a:srgbClr val="77933C"/>
            </a:solidFill>
          </a:ln>
        </p:spPr>
      </p:pic>
      <p:pic>
        <p:nvPicPr>
          <p:cNvPr id="6" name="Imagen 5" descr="00212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5" b="3846"/>
          <a:stretch/>
        </p:blipFill>
        <p:spPr>
          <a:xfrm>
            <a:off x="0" y="857914"/>
            <a:ext cx="3011819" cy="4299417"/>
          </a:xfrm>
          <a:prstGeom prst="rect">
            <a:avLst/>
          </a:prstGeom>
          <a:ln>
            <a:solidFill>
              <a:srgbClr val="77933C"/>
            </a:solidFill>
          </a:ln>
        </p:spPr>
      </p:pic>
      <p:pic>
        <p:nvPicPr>
          <p:cNvPr id="4" name="Imagen 3" descr="Image 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831" y="857914"/>
            <a:ext cx="2952267" cy="4299417"/>
          </a:xfrm>
          <a:prstGeom prst="rect">
            <a:avLst/>
          </a:prstGeom>
          <a:ln>
            <a:solidFill>
              <a:srgbClr val="77933C"/>
            </a:solidFill>
          </a:ln>
        </p:spPr>
      </p:pic>
    </p:spTree>
    <p:extLst>
      <p:ext uri="{BB962C8B-B14F-4D97-AF65-F5344CB8AC3E}">
        <p14:creationId xmlns:p14="http://schemas.microsoft.com/office/powerpoint/2010/main" val="2106765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CARLOS I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739" y="0"/>
            <a:ext cx="582490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70367" y="5780782"/>
            <a:ext cx="46176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Didot"/>
                <a:cs typeface="Didot"/>
              </a:rPr>
              <a:t>Happy Holidays!</a:t>
            </a:r>
          </a:p>
          <a:p>
            <a:pPr algn="ctr"/>
            <a:r>
              <a:rPr lang="en-US" sz="3200" i="1" dirty="0" smtClean="0">
                <a:solidFill>
                  <a:schemeClr val="bg1"/>
                </a:solidFill>
                <a:latin typeface="Avenir Book"/>
                <a:cs typeface="Avenir Book"/>
              </a:rPr>
              <a:t> </a:t>
            </a:r>
            <a:endParaRPr lang="en-US" sz="2400" i="1" dirty="0" smtClean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015041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real jardin botanic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019" y="3492500"/>
            <a:ext cx="5106981" cy="3365500"/>
          </a:xfrm>
          <a:prstGeom prst="rect">
            <a:avLst/>
          </a:prstGeom>
          <a:ln>
            <a:solidFill>
              <a:srgbClr val="77933C"/>
            </a:solidFill>
          </a:ln>
        </p:spPr>
      </p:pic>
      <p:pic>
        <p:nvPicPr>
          <p:cNvPr id="6" name="Imagen 5" descr="ke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2499"/>
            <a:ext cx="4521494" cy="3384055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2" name="Imagen 1" descr="jardin-des-plantes-jerome-munier_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92500"/>
          </a:xfrm>
          <a:prstGeom prst="rect">
            <a:avLst/>
          </a:prstGeom>
          <a:ln>
            <a:solidFill>
              <a:srgbClr val="77933C"/>
            </a:solidFill>
          </a:ln>
        </p:spPr>
      </p:pic>
    </p:spTree>
    <p:extLst>
      <p:ext uri="{BB962C8B-B14F-4D97-AF65-F5344CB8AC3E}">
        <p14:creationId xmlns:p14="http://schemas.microsoft.com/office/powerpoint/2010/main" val="3665839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vonhumbold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89882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136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oviedo piñ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5" t="4748" r="-36" b="13116"/>
          <a:stretch/>
        </p:blipFill>
        <p:spPr>
          <a:xfrm>
            <a:off x="2116446" y="0"/>
            <a:ext cx="5521995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66615" y="2705508"/>
            <a:ext cx="2473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latin typeface="Avenir Light"/>
                <a:cs typeface="Avenir Light"/>
              </a:rPr>
              <a:t>Pineapple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-1" y="2328312"/>
            <a:ext cx="3520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venir Light"/>
                <a:cs typeface="Avenir Light"/>
              </a:rPr>
              <a:t>The first European      representation of a </a:t>
            </a:r>
            <a:endParaRPr lang="en-GB" dirty="0">
              <a:latin typeface="Avenir Light"/>
              <a:cs typeface="Avenir Ligh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298320" y="6485153"/>
            <a:ext cx="2680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600" dirty="0" smtClean="0"/>
              <a:t>Gonzalo </a:t>
            </a:r>
            <a:r>
              <a:rPr lang="es-ES" sz="1600" dirty="0"/>
              <a:t>F</a:t>
            </a:r>
            <a:r>
              <a:rPr lang="es-ES" sz="1600" dirty="0" smtClean="0"/>
              <a:t>ernández de Oviedo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45014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holul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32" y="26193"/>
            <a:ext cx="8510168" cy="6208675"/>
          </a:xfrm>
          <a:prstGeom prst="rect">
            <a:avLst/>
          </a:prstGeom>
          <a:ln>
            <a:solidFill>
              <a:srgbClr val="948A54"/>
            </a:solidFill>
          </a:ln>
        </p:spPr>
      </p:pic>
      <p:sp>
        <p:nvSpPr>
          <p:cNvPr id="5" name="CuadroTexto 4"/>
          <p:cNvSpPr txBox="1"/>
          <p:nvPr/>
        </p:nvSpPr>
        <p:spPr>
          <a:xfrm>
            <a:off x="2712836" y="6234868"/>
            <a:ext cx="6431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 smtClean="0">
                <a:solidFill>
                  <a:srgbClr val="000000"/>
                </a:solidFill>
                <a:latin typeface="Avenir Light"/>
                <a:cs typeface="Avenir Light"/>
              </a:rPr>
              <a:t>Map</a:t>
            </a:r>
            <a:r>
              <a:rPr lang="es-ES" sz="2000" dirty="0" smtClean="0">
                <a:solidFill>
                  <a:srgbClr val="000000"/>
                </a:solidFill>
                <a:latin typeface="Avenir Light"/>
                <a:cs typeface="Avenir Light"/>
              </a:rPr>
              <a:t> of Cholula </a:t>
            </a:r>
            <a:r>
              <a:rPr lang="es-ES" sz="2000" dirty="0" err="1" smtClean="0">
                <a:solidFill>
                  <a:srgbClr val="000000"/>
                </a:solidFill>
                <a:latin typeface="Avenir Light"/>
                <a:cs typeface="Avenir Light"/>
              </a:rPr>
              <a:t>from</a:t>
            </a:r>
            <a:r>
              <a:rPr lang="es-ES" sz="2000" dirty="0" smtClean="0">
                <a:solidFill>
                  <a:srgbClr val="000000"/>
                </a:solidFill>
                <a:latin typeface="Avenir Light"/>
                <a:cs typeface="Avenir Light"/>
              </a:rPr>
              <a:t> </a:t>
            </a:r>
            <a:r>
              <a:rPr lang="es-ES" sz="2000" dirty="0" err="1" smtClean="0">
                <a:solidFill>
                  <a:srgbClr val="000000"/>
                </a:solidFill>
                <a:latin typeface="Avenir Light"/>
                <a:cs typeface="Avenir Light"/>
              </a:rPr>
              <a:t>the</a:t>
            </a:r>
            <a:r>
              <a:rPr lang="es-ES" sz="2000" dirty="0" smtClean="0">
                <a:solidFill>
                  <a:srgbClr val="000000"/>
                </a:solidFill>
                <a:latin typeface="Avenir Light"/>
                <a:cs typeface="Avenir Light"/>
              </a:rPr>
              <a:t> </a:t>
            </a:r>
            <a:r>
              <a:rPr lang="es-ES" sz="2000" i="1" dirty="0" smtClean="0">
                <a:solidFill>
                  <a:srgbClr val="000000"/>
                </a:solidFill>
                <a:latin typeface="Avenir Light"/>
                <a:cs typeface="Avenir Light"/>
              </a:rPr>
              <a:t>Relaciones </a:t>
            </a:r>
            <a:r>
              <a:rPr lang="es-ES" sz="2000" i="1" dirty="0" err="1" smtClean="0">
                <a:solidFill>
                  <a:srgbClr val="000000"/>
                </a:solidFill>
                <a:latin typeface="Avenir Light"/>
                <a:cs typeface="Avenir Light"/>
              </a:rPr>
              <a:t>Geograficas</a:t>
            </a:r>
            <a:r>
              <a:rPr lang="es-ES" sz="2000" i="1" dirty="0" smtClean="0">
                <a:solidFill>
                  <a:srgbClr val="000000"/>
                </a:solidFill>
                <a:latin typeface="Avenir Light"/>
                <a:cs typeface="Avenir Light"/>
              </a:rPr>
              <a:t> </a:t>
            </a:r>
            <a:r>
              <a:rPr lang="es-ES" sz="2000" dirty="0" smtClean="0">
                <a:solidFill>
                  <a:srgbClr val="000000"/>
                </a:solidFill>
                <a:latin typeface="Avenir Light"/>
                <a:cs typeface="Avenir Light"/>
              </a:rPr>
              <a:t>(1581)</a:t>
            </a:r>
            <a:endParaRPr lang="es-ES" sz="2000" dirty="0">
              <a:solidFill>
                <a:srgbClr val="000000"/>
              </a:solidFill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74909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badianus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90"/>
          <a:stretch/>
        </p:blipFill>
        <p:spPr>
          <a:xfrm>
            <a:off x="284487" y="916718"/>
            <a:ext cx="3865624" cy="5941281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6" name="Imagen 5" descr="badianus5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7" r="9396"/>
          <a:stretch/>
        </p:blipFill>
        <p:spPr>
          <a:xfrm>
            <a:off x="3843248" y="65120"/>
            <a:ext cx="5300753" cy="6806370"/>
          </a:xfrm>
          <a:prstGeom prst="rect">
            <a:avLst/>
          </a:prstGeom>
          <a:ln>
            <a:solidFill>
              <a:srgbClr val="948A54"/>
            </a:solidFill>
          </a:ln>
        </p:spPr>
      </p:pic>
      <p:pic>
        <p:nvPicPr>
          <p:cNvPr id="7" name="Imagen 6" descr="badianus4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3" t="4748" r="9015" b="6944"/>
          <a:stretch/>
        </p:blipFill>
        <p:spPr>
          <a:xfrm>
            <a:off x="3135079" y="3675561"/>
            <a:ext cx="2030064" cy="2932448"/>
          </a:xfrm>
          <a:prstGeom prst="rect">
            <a:avLst/>
          </a:prstGeom>
          <a:ln>
            <a:solidFill>
              <a:srgbClr val="948A54"/>
            </a:solidFill>
          </a:ln>
        </p:spPr>
      </p:pic>
      <p:sp>
        <p:nvSpPr>
          <p:cNvPr id="8" name="CuadroTexto 7"/>
          <p:cNvSpPr txBox="1"/>
          <p:nvPr/>
        </p:nvSpPr>
        <p:spPr>
          <a:xfrm>
            <a:off x="227989" y="84996"/>
            <a:ext cx="5544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i="1" noProof="1" smtClean="0">
                <a:latin typeface="Didot"/>
                <a:cs typeface="Didot"/>
              </a:rPr>
              <a:t>Badianus Manuscript, 1552</a:t>
            </a:r>
            <a:endParaRPr lang="en-GB" sz="3600" i="1" noProof="1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1546738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guaman poma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8" r="14675"/>
          <a:stretch/>
        </p:blipFill>
        <p:spPr>
          <a:xfrm>
            <a:off x="0" y="1"/>
            <a:ext cx="4885487" cy="68580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4881689" y="148973"/>
            <a:ext cx="39682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venir Light"/>
                <a:cs typeface="Avenir Light"/>
              </a:rPr>
              <a:t>Visual Culture in the Spanish Empire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827767" y="6429180"/>
            <a:ext cx="2922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 smtClean="0">
                <a:latin typeface="Avenir Light"/>
                <a:cs typeface="Avenir Light"/>
              </a:rPr>
              <a:t>Guaman</a:t>
            </a:r>
            <a:r>
              <a:rPr lang="es-ES" sz="2000" dirty="0" smtClean="0">
                <a:latin typeface="Avenir Light"/>
                <a:cs typeface="Avenir Light"/>
              </a:rPr>
              <a:t> Poma de Ayala</a:t>
            </a:r>
            <a:endParaRPr lang="es-ES" sz="2000" dirty="0">
              <a:latin typeface="Avenir Light"/>
              <a:cs typeface="Avenir Light"/>
            </a:endParaRPr>
          </a:p>
        </p:txBody>
      </p:sp>
      <p:pic>
        <p:nvPicPr>
          <p:cNvPr id="8" name="Imagen 7" descr="Guaman_Poma_de_Ayala_-_Manco_Inc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763" y="1280681"/>
            <a:ext cx="3541808" cy="522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435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Screen Shot 2018-12-05 at 19.48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000"/>
            <a:ext cx="9144000" cy="582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695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2772</TotalTime>
  <Words>130</Words>
  <Application>Microsoft Macintosh PowerPoint</Application>
  <PresentationFormat>Presentación en pantalla (4:3)</PresentationFormat>
  <Paragraphs>31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Adrianna Catena</dc:creator>
  <cp:lastModifiedBy>Adrianna Catena</cp:lastModifiedBy>
  <cp:revision>43</cp:revision>
  <dcterms:created xsi:type="dcterms:W3CDTF">2018-12-05T10:33:49Z</dcterms:created>
  <dcterms:modified xsi:type="dcterms:W3CDTF">2019-12-12T10:57:08Z</dcterms:modified>
</cp:coreProperties>
</file>