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97" r:id="rId3"/>
    <p:sldId id="296" r:id="rId4"/>
    <p:sldId id="260" r:id="rId5"/>
    <p:sldId id="261" r:id="rId6"/>
    <p:sldId id="262" r:id="rId7"/>
    <p:sldId id="288" r:id="rId8"/>
    <p:sldId id="263" r:id="rId9"/>
    <p:sldId id="264" r:id="rId10"/>
    <p:sldId id="293" r:id="rId11"/>
    <p:sldId id="266" r:id="rId12"/>
    <p:sldId id="265" r:id="rId13"/>
    <p:sldId id="267" r:id="rId14"/>
    <p:sldId id="268" r:id="rId15"/>
    <p:sldId id="269" r:id="rId16"/>
    <p:sldId id="270" r:id="rId17"/>
    <p:sldId id="271" r:id="rId18"/>
    <p:sldId id="272" r:id="rId19"/>
    <p:sldId id="273" r:id="rId20"/>
    <p:sldId id="292" r:id="rId21"/>
    <p:sldId id="290" r:id="rId22"/>
    <p:sldId id="291" r:id="rId23"/>
    <p:sldId id="274" r:id="rId24"/>
    <p:sldId id="275" r:id="rId25"/>
    <p:sldId id="259" r:id="rId26"/>
    <p:sldId id="277" r:id="rId27"/>
    <p:sldId id="278" r:id="rId28"/>
    <p:sldId id="279" r:id="rId29"/>
    <p:sldId id="283" r:id="rId30"/>
    <p:sldId id="287" r:id="rId31"/>
    <p:sldId id="285" r:id="rId32"/>
    <p:sldId id="294" r:id="rId33"/>
    <p:sldId id="298" r:id="rId34"/>
    <p:sldId id="295" r:id="rId3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0F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6" d="100"/>
          <a:sy n="56" d="100"/>
        </p:scale>
        <p:origin x="-16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n-US"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2C1A23E3-A8B7-6442-8A1F-8E4C6863D433}" type="datetimeFigureOut">
              <a:rPr lang="es-ES" smtClean="0"/>
              <a:t>14/11/19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3300850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2C1A23E3-A8B7-6442-8A1F-8E4C6863D433}" type="datetimeFigureOut">
              <a:rPr lang="es-ES" smtClean="0"/>
              <a:t>14/11/19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4160556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n-US"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2C1A23E3-A8B7-6442-8A1F-8E4C6863D433}" type="datetimeFigureOut">
              <a:rPr lang="es-ES" smtClean="0"/>
              <a:t>14/11/19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210923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contenido 2"/>
          <p:cNvSpPr>
            <a:spLocks noGrp="1"/>
          </p:cNvSpPr>
          <p:nvPr>
            <p:ph idx="1"/>
          </p:nvPr>
        </p:nvSpPr>
        <p:spPr/>
        <p:txBody>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2C1A23E3-A8B7-6442-8A1F-8E4C6863D433}" type="datetimeFigureOut">
              <a:rPr lang="es-ES" smtClean="0"/>
              <a:t>14/11/19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2529231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n-US"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Haga clic para modificar el estilo de texto del patrón</a:t>
            </a:r>
          </a:p>
        </p:txBody>
      </p:sp>
      <p:sp>
        <p:nvSpPr>
          <p:cNvPr id="4" name="Marcador de fecha 3"/>
          <p:cNvSpPr>
            <a:spLocks noGrp="1"/>
          </p:cNvSpPr>
          <p:nvPr>
            <p:ph type="dt" sz="half" idx="10"/>
          </p:nvPr>
        </p:nvSpPr>
        <p:spPr/>
        <p:txBody>
          <a:bodyPr/>
          <a:lstStyle/>
          <a:p>
            <a:fld id="{2C1A23E3-A8B7-6442-8A1F-8E4C6863D433}" type="datetimeFigureOut">
              <a:rPr lang="es-ES" smtClean="0"/>
              <a:t>14/11/19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942630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5" name="Marcador de fecha 4"/>
          <p:cNvSpPr>
            <a:spLocks noGrp="1"/>
          </p:cNvSpPr>
          <p:nvPr>
            <p:ph type="dt" sz="half" idx="10"/>
          </p:nvPr>
        </p:nvSpPr>
        <p:spPr/>
        <p:txBody>
          <a:bodyPr/>
          <a:lstStyle/>
          <a:p>
            <a:fld id="{2C1A23E3-A8B7-6442-8A1F-8E4C6863D433}" type="datetimeFigureOut">
              <a:rPr lang="es-ES" smtClean="0"/>
              <a:t>14/11/19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1131550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n-US"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7" name="Marcador de fecha 6"/>
          <p:cNvSpPr>
            <a:spLocks noGrp="1"/>
          </p:cNvSpPr>
          <p:nvPr>
            <p:ph type="dt" sz="half" idx="10"/>
          </p:nvPr>
        </p:nvSpPr>
        <p:spPr/>
        <p:txBody>
          <a:bodyPr/>
          <a:lstStyle/>
          <a:p>
            <a:fld id="{2C1A23E3-A8B7-6442-8A1F-8E4C6863D433}" type="datetimeFigureOut">
              <a:rPr lang="es-ES" smtClean="0"/>
              <a:t>14/11/19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2391319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fecha 2"/>
          <p:cNvSpPr>
            <a:spLocks noGrp="1"/>
          </p:cNvSpPr>
          <p:nvPr>
            <p:ph type="dt" sz="half" idx="10"/>
          </p:nvPr>
        </p:nvSpPr>
        <p:spPr/>
        <p:txBody>
          <a:bodyPr/>
          <a:lstStyle/>
          <a:p>
            <a:fld id="{2C1A23E3-A8B7-6442-8A1F-8E4C6863D433}" type="datetimeFigureOut">
              <a:rPr lang="es-ES" smtClean="0"/>
              <a:t>14/11/19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366991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C1A23E3-A8B7-6442-8A1F-8E4C6863D433}" type="datetimeFigureOut">
              <a:rPr lang="es-ES" smtClean="0"/>
              <a:t>14/11/19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1150066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n-US"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Haga clic para modificar el estilo de texto del patrón</a:t>
            </a:r>
          </a:p>
        </p:txBody>
      </p:sp>
      <p:sp>
        <p:nvSpPr>
          <p:cNvPr id="5" name="Marcador de fecha 4"/>
          <p:cNvSpPr>
            <a:spLocks noGrp="1"/>
          </p:cNvSpPr>
          <p:nvPr>
            <p:ph type="dt" sz="half" idx="10"/>
          </p:nvPr>
        </p:nvSpPr>
        <p:spPr/>
        <p:txBody>
          <a:bodyPr/>
          <a:lstStyle/>
          <a:p>
            <a:fld id="{2C1A23E3-A8B7-6442-8A1F-8E4C6863D433}" type="datetimeFigureOut">
              <a:rPr lang="es-ES" smtClean="0"/>
              <a:t>14/11/19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3585416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n-US"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Haga clic para modificar el estilo de texto del patrón</a:t>
            </a:r>
          </a:p>
        </p:txBody>
      </p:sp>
      <p:sp>
        <p:nvSpPr>
          <p:cNvPr id="5" name="Marcador de fecha 4"/>
          <p:cNvSpPr>
            <a:spLocks noGrp="1"/>
          </p:cNvSpPr>
          <p:nvPr>
            <p:ph type="dt" sz="half" idx="10"/>
          </p:nvPr>
        </p:nvSpPr>
        <p:spPr/>
        <p:txBody>
          <a:bodyPr/>
          <a:lstStyle/>
          <a:p>
            <a:fld id="{2C1A23E3-A8B7-6442-8A1F-8E4C6863D433}" type="datetimeFigureOut">
              <a:rPr lang="es-ES" smtClean="0"/>
              <a:t>14/11/19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48FE7EA-4D03-7F4D-A983-5F92A2EDB9AB}" type="slidenum">
              <a:rPr lang="es-ES" smtClean="0"/>
              <a:t>‹Nr.›</a:t>
            </a:fld>
            <a:endParaRPr lang="es-ES"/>
          </a:p>
        </p:txBody>
      </p:sp>
    </p:spTree>
    <p:extLst>
      <p:ext uri="{BB962C8B-B14F-4D97-AF65-F5344CB8AC3E}">
        <p14:creationId xmlns:p14="http://schemas.microsoft.com/office/powerpoint/2010/main" val="5076787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CE0F1"/>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A23E3-A8B7-6442-8A1F-8E4C6863D433}" type="datetimeFigureOut">
              <a:rPr lang="es-ES" smtClean="0"/>
              <a:t>14/11/19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8FE7EA-4D03-7F4D-A983-5F92A2EDB9AB}" type="slidenum">
              <a:rPr lang="es-ES" smtClean="0"/>
              <a:t>‹Nr.›</a:t>
            </a:fld>
            <a:endParaRPr lang="es-ES"/>
          </a:p>
        </p:txBody>
      </p:sp>
    </p:spTree>
    <p:extLst>
      <p:ext uri="{BB962C8B-B14F-4D97-AF65-F5344CB8AC3E}">
        <p14:creationId xmlns:p14="http://schemas.microsoft.com/office/powerpoint/2010/main" val="2064669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 Id="rId3" Type="http://schemas.openxmlformats.org/officeDocument/2006/relationships/image" Target="../media/image2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g"/><Relationship Id="rId3" Type="http://schemas.openxmlformats.org/officeDocument/2006/relationships/image" Target="../media/image29.jp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jp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jpg"/><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g"/><Relationship Id="rId3" Type="http://schemas.openxmlformats.org/officeDocument/2006/relationships/image" Target="../media/image3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jpg"/><Relationship Id="rId1" Type="http://schemas.openxmlformats.org/officeDocument/2006/relationships/slideLayout" Target="../slideLayouts/slideLayout2.xml"/><Relationship Id="rId2" Type="http://schemas.openxmlformats.org/officeDocument/2006/relationships/image" Target="../media/image4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 Id="rId3" Type="http://schemas.microsoft.com/office/2007/relationships/hdphoto" Target="../media/hdphoto1.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g"/><Relationship Id="rId3" Type="http://schemas.openxmlformats.org/officeDocument/2006/relationships/image" Target="../media/image45.jpg"/></Relationships>
</file>

<file path=ppt/slides/_rels/slide31.xml.rels><?xml version="1.0" encoding="UTF-8" standalone="yes"?>
<Relationships xmlns="http://schemas.openxmlformats.org/package/2006/relationships"><Relationship Id="rId3" Type="http://schemas.openxmlformats.org/officeDocument/2006/relationships/image" Target="../media/image47.jpg"/><Relationship Id="rId4" Type="http://schemas.openxmlformats.org/officeDocument/2006/relationships/image" Target="../media/image48.jpg"/><Relationship Id="rId5" Type="http://schemas.openxmlformats.org/officeDocument/2006/relationships/image" Target="../media/image49.jpg"/><Relationship Id="rId6" Type="http://schemas.openxmlformats.org/officeDocument/2006/relationships/image" Target="../media/image50.jpg"/><Relationship Id="rId1" Type="http://schemas.openxmlformats.org/officeDocument/2006/relationships/slideLayout" Target="../slideLayouts/slideLayout2.xml"/><Relationship Id="rId2" Type="http://schemas.openxmlformats.org/officeDocument/2006/relationships/image" Target="../media/image46.jpg"/></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4" Type="http://schemas.openxmlformats.org/officeDocument/2006/relationships/image" Target="../media/image53.jpg"/><Relationship Id="rId1" Type="http://schemas.openxmlformats.org/officeDocument/2006/relationships/slideLayout" Target="../slideLayouts/slideLayout2.xml"/><Relationship Id="rId2" Type="http://schemas.openxmlformats.org/officeDocument/2006/relationships/image" Target="../media/image51.jp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jpg"/><Relationship Id="rId1" Type="http://schemas.openxmlformats.org/officeDocument/2006/relationships/slideLayout" Target="../slideLayouts/slideLayout2.xml"/><Relationship Id="rId2" Type="http://schemas.openxmlformats.org/officeDocument/2006/relationships/image" Target="../media/image54.jpg"/></Relationships>
</file>

<file path=ppt/slides/_rels/slide34.xml.rels><?xml version="1.0" encoding="UTF-8" standalone="yes"?>
<Relationships xmlns="http://schemas.openxmlformats.org/package/2006/relationships"><Relationship Id="rId3" Type="http://schemas.openxmlformats.org/officeDocument/2006/relationships/image" Target="../media/image58.jpg"/><Relationship Id="rId4" Type="http://schemas.openxmlformats.org/officeDocument/2006/relationships/image" Target="../media/image59.jpg"/><Relationship Id="rId1" Type="http://schemas.openxmlformats.org/officeDocument/2006/relationships/slideLayout" Target="../slideLayouts/slideLayout2.xml"/><Relationship Id="rId2" Type="http://schemas.openxmlformats.org/officeDocument/2006/relationships/image" Target="../media/image5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3998766" y="631122"/>
            <a:ext cx="1146468" cy="369332"/>
          </a:xfrm>
          <a:prstGeom prst="rect">
            <a:avLst/>
          </a:prstGeom>
          <a:noFill/>
        </p:spPr>
        <p:txBody>
          <a:bodyPr wrap="none" rtlCol="0">
            <a:spAutoFit/>
          </a:bodyPr>
          <a:lstStyle/>
          <a:p>
            <a:pPr algn="ctr"/>
            <a:r>
              <a:rPr lang="es-ES" b="1" dirty="0" smtClean="0">
                <a:solidFill>
                  <a:srgbClr val="3D2C35"/>
                </a:solidFill>
                <a:latin typeface="Didot"/>
                <a:cs typeface="Didot"/>
              </a:rPr>
              <a:t>WEEK 2</a:t>
            </a:r>
            <a:endParaRPr lang="es-ES" b="1" dirty="0">
              <a:solidFill>
                <a:srgbClr val="3D2C35"/>
              </a:solidFill>
              <a:latin typeface="Didot"/>
              <a:cs typeface="Didot"/>
            </a:endParaRPr>
          </a:p>
        </p:txBody>
      </p:sp>
      <p:sp>
        <p:nvSpPr>
          <p:cNvPr id="9" name="Título 1"/>
          <p:cNvSpPr txBox="1">
            <a:spLocks/>
          </p:cNvSpPr>
          <p:nvPr/>
        </p:nvSpPr>
        <p:spPr>
          <a:xfrm>
            <a:off x="685800" y="932064"/>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3800" dirty="0">
              <a:solidFill>
                <a:srgbClr val="3D2C35"/>
              </a:solidFill>
              <a:latin typeface="Athelas Regular"/>
              <a:cs typeface="Athelas Regular"/>
            </a:endParaRPr>
          </a:p>
        </p:txBody>
      </p:sp>
      <p:pic>
        <p:nvPicPr>
          <p:cNvPr id="14" name="Imagen 13" descr="Image-1 (17).jpg"/>
          <p:cNvPicPr>
            <a:picLocks noChangeAspect="1"/>
          </p:cNvPicPr>
          <p:nvPr/>
        </p:nvPicPr>
        <p:blipFill rotWithShape="1">
          <a:blip r:embed="rId2">
            <a:extLst>
              <a:ext uri="{28A0092B-C50C-407E-A947-70E740481C1C}">
                <a14:useLocalDpi xmlns:a14="http://schemas.microsoft.com/office/drawing/2010/main" val="0"/>
              </a:ext>
            </a:extLst>
          </a:blip>
          <a:srcRect l="3226" t="13985" r="2101" b="9085"/>
          <a:stretch/>
        </p:blipFill>
        <p:spPr>
          <a:xfrm>
            <a:off x="942873" y="1797093"/>
            <a:ext cx="7258255" cy="4784278"/>
          </a:xfrm>
          <a:prstGeom prst="rect">
            <a:avLst/>
          </a:prstGeom>
          <a:ln>
            <a:solidFill>
              <a:srgbClr val="3D2C35"/>
            </a:solidFill>
          </a:ln>
        </p:spPr>
      </p:pic>
      <p:sp>
        <p:nvSpPr>
          <p:cNvPr id="5" name="Título 1"/>
          <p:cNvSpPr txBox="1">
            <a:spLocks/>
          </p:cNvSpPr>
          <p:nvPr/>
        </p:nvSpPr>
        <p:spPr>
          <a:xfrm>
            <a:off x="685800" y="526192"/>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dirty="0" smtClean="0">
                <a:solidFill>
                  <a:srgbClr val="3D2C35"/>
                </a:solidFill>
                <a:latin typeface="Athelas Regular"/>
                <a:cs typeface="Athelas Regular"/>
              </a:rPr>
              <a:t>Expansion and Encounter</a:t>
            </a:r>
            <a:endParaRPr lang="en-GB" sz="3800" dirty="0">
              <a:solidFill>
                <a:srgbClr val="3D2C35"/>
              </a:solidFill>
              <a:latin typeface="Athelas Regular"/>
              <a:cs typeface="Athelas Regular"/>
            </a:endParaRPr>
          </a:p>
        </p:txBody>
      </p:sp>
    </p:spTree>
    <p:extLst>
      <p:ext uri="{BB962C8B-B14F-4D97-AF65-F5344CB8AC3E}">
        <p14:creationId xmlns:p14="http://schemas.microsoft.com/office/powerpoint/2010/main" val="12751185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1 (15).jpg"/>
          <p:cNvPicPr>
            <a:picLocks noChangeAspect="1"/>
          </p:cNvPicPr>
          <p:nvPr/>
        </p:nvPicPr>
        <p:blipFill rotWithShape="1">
          <a:blip r:embed="rId2">
            <a:extLst>
              <a:ext uri="{28A0092B-C50C-407E-A947-70E740481C1C}">
                <a14:useLocalDpi xmlns:a14="http://schemas.microsoft.com/office/drawing/2010/main" val="0"/>
              </a:ext>
            </a:extLst>
          </a:blip>
          <a:srcRect l="2367" t="3406" r="1683" b="9258"/>
          <a:stretch/>
        </p:blipFill>
        <p:spPr>
          <a:xfrm rot="10800000">
            <a:off x="0" y="1383272"/>
            <a:ext cx="9144000" cy="4091455"/>
          </a:xfrm>
          <a:prstGeom prst="rect">
            <a:avLst/>
          </a:prstGeom>
          <a:ln>
            <a:solidFill>
              <a:srgbClr val="251A21"/>
            </a:solidFill>
          </a:ln>
        </p:spPr>
      </p:pic>
    </p:spTree>
    <p:extLst>
      <p:ext uri="{BB962C8B-B14F-4D97-AF65-F5344CB8AC3E}">
        <p14:creationId xmlns:p14="http://schemas.microsoft.com/office/powerpoint/2010/main" val="9880216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uta_de_Co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375835"/>
            <a:ext cx="9144000" cy="3939778"/>
          </a:xfrm>
          <a:prstGeom prst="rect">
            <a:avLst/>
          </a:prstGeom>
          <a:ln>
            <a:solidFill>
              <a:srgbClr val="775565"/>
            </a:solidFill>
          </a:ln>
        </p:spPr>
      </p:pic>
      <p:sp>
        <p:nvSpPr>
          <p:cNvPr id="6" name="CuadroTexto 5"/>
          <p:cNvSpPr txBox="1"/>
          <p:nvPr/>
        </p:nvSpPr>
        <p:spPr>
          <a:xfrm>
            <a:off x="0" y="544838"/>
            <a:ext cx="6942668" cy="830997"/>
          </a:xfrm>
          <a:prstGeom prst="rect">
            <a:avLst/>
          </a:prstGeom>
          <a:noFill/>
        </p:spPr>
        <p:txBody>
          <a:bodyPr wrap="square" rtlCol="0">
            <a:spAutoFit/>
          </a:bodyPr>
          <a:lstStyle/>
          <a:p>
            <a:r>
              <a:rPr lang="es-ES" sz="3000" dirty="0" smtClean="0">
                <a:solidFill>
                  <a:srgbClr val="493540"/>
                </a:solidFill>
                <a:latin typeface="Didot"/>
                <a:cs typeface="Didot"/>
              </a:rPr>
              <a:t>THE MARCH TO TENOCHTITLAN</a:t>
            </a:r>
          </a:p>
          <a:p>
            <a:endParaRPr lang="es-ES" dirty="0"/>
          </a:p>
        </p:txBody>
      </p:sp>
      <p:sp>
        <p:nvSpPr>
          <p:cNvPr id="3" name="CuadroTexto 2"/>
          <p:cNvSpPr txBox="1"/>
          <p:nvPr/>
        </p:nvSpPr>
        <p:spPr>
          <a:xfrm>
            <a:off x="4360333" y="5545666"/>
            <a:ext cx="4783665" cy="430887"/>
          </a:xfrm>
          <a:prstGeom prst="rect">
            <a:avLst/>
          </a:prstGeom>
          <a:noFill/>
        </p:spPr>
        <p:txBody>
          <a:bodyPr wrap="square" rtlCol="0">
            <a:spAutoFit/>
          </a:bodyPr>
          <a:lstStyle/>
          <a:p>
            <a:r>
              <a:rPr lang="es-ES" sz="2200" dirty="0" err="1" smtClean="0">
                <a:latin typeface="Didot"/>
                <a:cs typeface="Didot"/>
              </a:rPr>
              <a:t>Follow</a:t>
            </a:r>
            <a:r>
              <a:rPr lang="es-ES" sz="2200" dirty="0" smtClean="0">
                <a:latin typeface="Didot"/>
                <a:cs typeface="Didot"/>
              </a:rPr>
              <a:t> </a:t>
            </a:r>
            <a:r>
              <a:rPr lang="es-ES" sz="2200" dirty="0" err="1" smtClean="0">
                <a:latin typeface="Didot"/>
                <a:cs typeface="Didot"/>
              </a:rPr>
              <a:t>on</a:t>
            </a:r>
            <a:r>
              <a:rPr lang="es-ES" sz="2200" dirty="0" smtClean="0">
                <a:latin typeface="Didot"/>
                <a:cs typeface="Didot"/>
              </a:rPr>
              <a:t> </a:t>
            </a:r>
            <a:r>
              <a:rPr lang="es-ES" sz="2200" dirty="0" err="1" smtClean="0">
                <a:latin typeface="Didot"/>
                <a:cs typeface="Didot"/>
              </a:rPr>
              <a:t>twitter</a:t>
            </a:r>
            <a:r>
              <a:rPr lang="es-ES" sz="2200" dirty="0" smtClean="0">
                <a:latin typeface="Didot"/>
                <a:cs typeface="Didot"/>
              </a:rPr>
              <a:t>: @</a:t>
            </a:r>
            <a:r>
              <a:rPr lang="es-ES" sz="2200" dirty="0" err="1" smtClean="0">
                <a:latin typeface="Didot"/>
                <a:cs typeface="Didot"/>
              </a:rPr>
              <a:t>noticonquista</a:t>
            </a:r>
            <a:endParaRPr lang="es-ES" sz="2200" dirty="0">
              <a:latin typeface="Didot"/>
              <a:cs typeface="Didot"/>
            </a:endParaRPr>
          </a:p>
        </p:txBody>
      </p:sp>
    </p:spTree>
    <p:extLst>
      <p:ext uri="{BB962C8B-B14F-4D97-AF65-F5344CB8AC3E}">
        <p14:creationId xmlns:p14="http://schemas.microsoft.com/office/powerpoint/2010/main" val="16161894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marin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1774" y="153947"/>
            <a:ext cx="4249825" cy="6374739"/>
          </a:xfrm>
          <a:prstGeom prst="rect">
            <a:avLst/>
          </a:prstGeom>
          <a:ln>
            <a:solidFill>
              <a:srgbClr val="2E2028"/>
            </a:solidFill>
          </a:ln>
        </p:spPr>
      </p:pic>
      <p:pic>
        <p:nvPicPr>
          <p:cNvPr id="6" name="Imagen 5" descr="malintzintlaxcala.jpg"/>
          <p:cNvPicPr>
            <a:picLocks noChangeAspect="1"/>
          </p:cNvPicPr>
          <p:nvPr/>
        </p:nvPicPr>
        <p:blipFill rotWithShape="1">
          <a:blip r:embed="rId3">
            <a:extLst>
              <a:ext uri="{28A0092B-C50C-407E-A947-70E740481C1C}">
                <a14:useLocalDpi xmlns:a14="http://schemas.microsoft.com/office/drawing/2010/main" val="0"/>
              </a:ext>
            </a:extLst>
          </a:blip>
          <a:srcRect b="21252"/>
          <a:stretch/>
        </p:blipFill>
        <p:spPr>
          <a:xfrm>
            <a:off x="739927" y="1188656"/>
            <a:ext cx="3820046" cy="2409489"/>
          </a:xfrm>
          <a:prstGeom prst="rect">
            <a:avLst/>
          </a:prstGeom>
          <a:ln>
            <a:solidFill>
              <a:srgbClr val="2E2028"/>
            </a:solidFill>
          </a:ln>
        </p:spPr>
      </p:pic>
      <p:sp>
        <p:nvSpPr>
          <p:cNvPr id="2" name="CuadroTexto 1"/>
          <p:cNvSpPr txBox="1"/>
          <p:nvPr/>
        </p:nvSpPr>
        <p:spPr>
          <a:xfrm>
            <a:off x="75457" y="409589"/>
            <a:ext cx="6389322" cy="615553"/>
          </a:xfrm>
          <a:prstGeom prst="rect">
            <a:avLst/>
          </a:prstGeom>
          <a:noFill/>
        </p:spPr>
        <p:txBody>
          <a:bodyPr wrap="square" rtlCol="0">
            <a:spAutoFit/>
          </a:bodyPr>
          <a:lstStyle/>
          <a:p>
            <a:r>
              <a:rPr lang="es-ES" sz="3400" dirty="0" smtClean="0">
                <a:latin typeface="Didot"/>
                <a:cs typeface="Didot"/>
              </a:rPr>
              <a:t>Doña Marina </a:t>
            </a:r>
            <a:r>
              <a:rPr lang="es-ES" sz="3400" i="1" dirty="0" err="1" smtClean="0">
                <a:solidFill>
                  <a:srgbClr val="800000"/>
                </a:solidFill>
                <a:latin typeface="Didot"/>
                <a:cs typeface="Didot"/>
              </a:rPr>
              <a:t>Malintzin</a:t>
            </a:r>
            <a:endParaRPr lang="es-ES" sz="3400" i="1" dirty="0">
              <a:solidFill>
                <a:srgbClr val="800000"/>
              </a:solidFill>
              <a:latin typeface="Didot"/>
              <a:cs typeface="Didot"/>
            </a:endParaRPr>
          </a:p>
        </p:txBody>
      </p:sp>
      <p:pic>
        <p:nvPicPr>
          <p:cNvPr id="4" name="Imagen 3" descr="MARINA1.jpg"/>
          <p:cNvPicPr>
            <a:picLocks noChangeAspect="1"/>
          </p:cNvPicPr>
          <p:nvPr/>
        </p:nvPicPr>
        <p:blipFill rotWithShape="1">
          <a:blip r:embed="rId4">
            <a:extLst>
              <a:ext uri="{28A0092B-C50C-407E-A947-70E740481C1C}">
                <a14:useLocalDpi xmlns:a14="http://schemas.microsoft.com/office/drawing/2010/main" val="0"/>
              </a:ext>
            </a:extLst>
          </a:blip>
          <a:srcRect b="11439"/>
          <a:stretch/>
        </p:blipFill>
        <p:spPr>
          <a:xfrm>
            <a:off x="355119" y="3713609"/>
            <a:ext cx="4733129" cy="2653691"/>
          </a:xfrm>
          <a:prstGeom prst="rect">
            <a:avLst/>
          </a:prstGeom>
          <a:ln>
            <a:solidFill>
              <a:srgbClr val="2E2028"/>
            </a:solidFill>
          </a:ln>
        </p:spPr>
      </p:pic>
    </p:spTree>
    <p:extLst>
      <p:ext uri="{BB962C8B-B14F-4D97-AF65-F5344CB8AC3E}">
        <p14:creationId xmlns:p14="http://schemas.microsoft.com/office/powerpoint/2010/main" val="18870418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The_Meeting_of_Cortés_and_Montezu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80" y="269311"/>
            <a:ext cx="9067041" cy="6176920"/>
          </a:xfrm>
          <a:prstGeom prst="rect">
            <a:avLst/>
          </a:prstGeom>
          <a:ln>
            <a:solidFill>
              <a:srgbClr val="251A21"/>
            </a:solidFill>
          </a:ln>
        </p:spPr>
      </p:pic>
      <p:sp>
        <p:nvSpPr>
          <p:cNvPr id="8" name="Rectángulo 7"/>
          <p:cNvSpPr/>
          <p:nvPr/>
        </p:nvSpPr>
        <p:spPr>
          <a:xfrm>
            <a:off x="0" y="115464"/>
            <a:ext cx="8254134" cy="830997"/>
          </a:xfrm>
          <a:prstGeom prst="rect">
            <a:avLst/>
          </a:prstGeom>
        </p:spPr>
        <p:txBody>
          <a:bodyPr wrap="square">
            <a:spAutoFit/>
          </a:bodyPr>
          <a:lstStyle/>
          <a:p>
            <a:pPr marL="342900" indent="-342900">
              <a:buFont typeface="Arial"/>
              <a:buChar char="•"/>
            </a:pPr>
            <a:endParaRPr lang="en-GB" altLang="en-US" sz="2400" dirty="0" smtClean="0">
              <a:solidFill>
                <a:srgbClr val="493540"/>
              </a:solidFill>
              <a:latin typeface="Avenir Light"/>
              <a:cs typeface="Avenir Light"/>
            </a:endParaRPr>
          </a:p>
          <a:p>
            <a:pPr marL="342900" indent="-342900">
              <a:buFont typeface="Arial"/>
              <a:buChar char="•"/>
            </a:pPr>
            <a:endParaRPr lang="en-US" sz="2400" dirty="0">
              <a:solidFill>
                <a:srgbClr val="493540"/>
              </a:solidFill>
              <a:latin typeface="Avenir Light"/>
              <a:cs typeface="Avenir Light"/>
            </a:endParaRPr>
          </a:p>
        </p:txBody>
      </p:sp>
    </p:spTree>
    <p:extLst>
      <p:ext uri="{BB962C8B-B14F-4D97-AF65-F5344CB8AC3E}">
        <p14:creationId xmlns:p14="http://schemas.microsoft.com/office/powerpoint/2010/main" val="21787848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linche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622" y="116417"/>
            <a:ext cx="5200756" cy="6625167"/>
          </a:xfrm>
          <a:prstGeom prst="rect">
            <a:avLst/>
          </a:prstGeom>
          <a:ln>
            <a:solidFill>
              <a:srgbClr val="251A21"/>
            </a:solidFill>
          </a:ln>
        </p:spPr>
      </p:pic>
    </p:spTree>
    <p:extLst>
      <p:ext uri="{BB962C8B-B14F-4D97-AF65-F5344CB8AC3E}">
        <p14:creationId xmlns:p14="http://schemas.microsoft.com/office/powerpoint/2010/main" val="329589686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rivera tenoch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1423" y="161165"/>
            <a:ext cx="4910999" cy="6542883"/>
          </a:xfrm>
          <a:prstGeom prst="rect">
            <a:avLst/>
          </a:prstGeom>
          <a:ln>
            <a:solidFill>
              <a:srgbClr val="251A21"/>
            </a:solidFill>
          </a:ln>
        </p:spPr>
      </p:pic>
      <p:pic>
        <p:nvPicPr>
          <p:cNvPr id="8" name="Imagen 7" descr="Image-1 (17).jpg"/>
          <p:cNvPicPr>
            <a:picLocks noChangeAspect="1"/>
          </p:cNvPicPr>
          <p:nvPr/>
        </p:nvPicPr>
        <p:blipFill rotWithShape="1">
          <a:blip r:embed="rId3">
            <a:extLst>
              <a:ext uri="{28A0092B-C50C-407E-A947-70E740481C1C}">
                <a14:useLocalDpi xmlns:a14="http://schemas.microsoft.com/office/drawing/2010/main" val="0"/>
              </a:ext>
            </a:extLst>
          </a:blip>
          <a:srcRect l="3226" t="13985" r="2101" b="9085"/>
          <a:stretch/>
        </p:blipFill>
        <p:spPr>
          <a:xfrm>
            <a:off x="192403" y="3586559"/>
            <a:ext cx="4350029" cy="2867321"/>
          </a:xfrm>
          <a:prstGeom prst="rect">
            <a:avLst/>
          </a:prstGeom>
          <a:ln>
            <a:solidFill>
              <a:srgbClr val="3D2C35"/>
            </a:solidFill>
          </a:ln>
        </p:spPr>
      </p:pic>
      <p:sp>
        <p:nvSpPr>
          <p:cNvPr id="9" name="Rectángulo 8"/>
          <p:cNvSpPr/>
          <p:nvPr/>
        </p:nvSpPr>
        <p:spPr>
          <a:xfrm>
            <a:off x="192403" y="508298"/>
            <a:ext cx="3869020" cy="3046988"/>
          </a:xfrm>
          <a:prstGeom prst="rect">
            <a:avLst/>
          </a:prstGeom>
        </p:spPr>
        <p:txBody>
          <a:bodyPr wrap="square">
            <a:spAutoFit/>
          </a:bodyPr>
          <a:lstStyle/>
          <a:p>
            <a:pPr marL="342900" indent="-342900">
              <a:buFont typeface="Arial"/>
              <a:buChar char="•"/>
            </a:pPr>
            <a:r>
              <a:rPr lang="en-GB" sz="2400" dirty="0">
                <a:solidFill>
                  <a:srgbClr val="493540"/>
                </a:solidFill>
                <a:latin typeface="Avenir Medium"/>
                <a:cs typeface="Avenir Medium"/>
              </a:rPr>
              <a:t>8 November 1519: </a:t>
            </a:r>
            <a:r>
              <a:rPr lang="en-GB" sz="2400" dirty="0">
                <a:solidFill>
                  <a:srgbClr val="493540"/>
                </a:solidFill>
                <a:latin typeface="Avenir Light"/>
                <a:cs typeface="Avenir Light"/>
              </a:rPr>
              <a:t>Cortés </a:t>
            </a:r>
            <a:r>
              <a:rPr lang="en-GB" sz="2400" dirty="0" smtClean="0">
                <a:solidFill>
                  <a:srgbClr val="493540"/>
                </a:solidFill>
                <a:latin typeface="Avenir Light"/>
                <a:cs typeface="Avenir Light"/>
              </a:rPr>
              <a:t>enters </a:t>
            </a:r>
            <a:r>
              <a:rPr lang="en-GB" sz="2400" dirty="0" err="1" smtClean="0">
                <a:solidFill>
                  <a:srgbClr val="493540"/>
                </a:solidFill>
                <a:latin typeface="Avenir Light"/>
                <a:cs typeface="Avenir Light"/>
              </a:rPr>
              <a:t>Tenochtitlán</a:t>
            </a:r>
            <a:endParaRPr lang="en-GB" sz="2400" dirty="0" smtClean="0">
              <a:solidFill>
                <a:srgbClr val="493540"/>
              </a:solidFill>
              <a:latin typeface="Avenir Light"/>
              <a:cs typeface="Avenir Light"/>
            </a:endParaRPr>
          </a:p>
          <a:p>
            <a:pPr marL="342900" indent="-342900">
              <a:buFont typeface="Arial"/>
              <a:buChar char="•"/>
            </a:pPr>
            <a:r>
              <a:rPr lang="en-US" altLang="en-US" sz="2400" dirty="0">
                <a:solidFill>
                  <a:srgbClr val="493540"/>
                </a:solidFill>
                <a:latin typeface="Avenir Light"/>
                <a:cs typeface="Avenir Light"/>
              </a:rPr>
              <a:t>D</a:t>
            </a:r>
            <a:r>
              <a:rPr lang="en-US" altLang="en-US" sz="2400" dirty="0" smtClean="0">
                <a:solidFill>
                  <a:srgbClr val="493540"/>
                </a:solidFill>
                <a:latin typeface="Avenir Light"/>
                <a:cs typeface="Avenir Light"/>
              </a:rPr>
              <a:t>eparts </a:t>
            </a:r>
            <a:r>
              <a:rPr lang="en-US" altLang="en-US" sz="2400" dirty="0">
                <a:solidFill>
                  <a:srgbClr val="493540"/>
                </a:solidFill>
                <a:latin typeface="Avenir Light"/>
                <a:cs typeface="Avenir Light"/>
              </a:rPr>
              <a:t>for the coast  to quell attack ordered by </a:t>
            </a:r>
            <a:r>
              <a:rPr lang="en-GB" altLang="en-US" sz="2400" dirty="0" err="1">
                <a:solidFill>
                  <a:srgbClr val="493540"/>
                </a:solidFill>
                <a:latin typeface="Avenir Light"/>
                <a:cs typeface="Avenir Light"/>
              </a:rPr>
              <a:t>Vel</a:t>
            </a:r>
            <a:r>
              <a:rPr lang="en-US" altLang="en-US" sz="2400" dirty="0" err="1">
                <a:solidFill>
                  <a:srgbClr val="493540"/>
                </a:solidFill>
                <a:latin typeface="Avenir Light"/>
                <a:cs typeface="Avenir Light"/>
              </a:rPr>
              <a:t>á</a:t>
            </a:r>
            <a:r>
              <a:rPr lang="en-GB" altLang="en-US" sz="2400" dirty="0" err="1">
                <a:solidFill>
                  <a:srgbClr val="493540"/>
                </a:solidFill>
                <a:latin typeface="Avenir Light"/>
                <a:cs typeface="Avenir Light"/>
              </a:rPr>
              <a:t>zquez</a:t>
            </a:r>
            <a:endParaRPr lang="en-GB" altLang="en-US" sz="2400" dirty="0">
              <a:solidFill>
                <a:srgbClr val="493540"/>
              </a:solidFill>
              <a:latin typeface="Avenir Light"/>
              <a:cs typeface="Avenir Light"/>
            </a:endParaRPr>
          </a:p>
          <a:p>
            <a:pPr marL="342900" indent="-342900">
              <a:buFont typeface="Arial"/>
              <a:buChar char="•"/>
            </a:pPr>
            <a:r>
              <a:rPr lang="en-US" altLang="en-US" sz="2400" dirty="0">
                <a:solidFill>
                  <a:srgbClr val="493540"/>
                </a:solidFill>
                <a:latin typeface="Avenir Light"/>
                <a:cs typeface="Avenir Light"/>
              </a:rPr>
              <a:t>Leaves Pedro de Alvarado in </a:t>
            </a:r>
            <a:r>
              <a:rPr lang="en-US" altLang="en-US" sz="2400" dirty="0" smtClean="0">
                <a:solidFill>
                  <a:srgbClr val="493540"/>
                </a:solidFill>
                <a:latin typeface="Avenir Light"/>
                <a:cs typeface="Avenir Light"/>
              </a:rPr>
              <a:t>command</a:t>
            </a:r>
            <a:endParaRPr lang="en-US" altLang="en-US" sz="2400" dirty="0">
              <a:solidFill>
                <a:srgbClr val="493540"/>
              </a:solidFill>
              <a:latin typeface="Avenir Light"/>
              <a:cs typeface="Avenir Light"/>
            </a:endParaRPr>
          </a:p>
        </p:txBody>
      </p:sp>
    </p:spTree>
    <p:extLst>
      <p:ext uri="{BB962C8B-B14F-4D97-AF65-F5344CB8AC3E}">
        <p14:creationId xmlns:p14="http://schemas.microsoft.com/office/powerpoint/2010/main" val="136727808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tanza_templo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4127"/>
            <a:ext cx="9144000" cy="5851663"/>
          </a:xfrm>
          <a:prstGeom prst="rect">
            <a:avLst/>
          </a:prstGeom>
          <a:ln>
            <a:solidFill>
              <a:srgbClr val="493540"/>
            </a:solidFill>
          </a:ln>
        </p:spPr>
      </p:pic>
      <p:sp>
        <p:nvSpPr>
          <p:cNvPr id="3" name="Rectángulo 2"/>
          <p:cNvSpPr/>
          <p:nvPr/>
        </p:nvSpPr>
        <p:spPr>
          <a:xfrm>
            <a:off x="323479" y="256382"/>
            <a:ext cx="8007614" cy="461665"/>
          </a:xfrm>
          <a:prstGeom prst="rect">
            <a:avLst/>
          </a:prstGeom>
        </p:spPr>
        <p:txBody>
          <a:bodyPr wrap="square">
            <a:spAutoFit/>
          </a:bodyPr>
          <a:lstStyle/>
          <a:p>
            <a:pPr marL="342900" indent="-342900">
              <a:buFont typeface="Arial"/>
              <a:buChar char="•"/>
            </a:pPr>
            <a:r>
              <a:rPr lang="en-US" altLang="en-US" sz="2400" dirty="0" smtClean="0">
                <a:solidFill>
                  <a:srgbClr val="493540"/>
                </a:solidFill>
                <a:latin typeface="Avenir Light"/>
                <a:cs typeface="Avenir Light"/>
              </a:rPr>
              <a:t>May 1520: Massacre </a:t>
            </a:r>
            <a:r>
              <a:rPr lang="en-US" altLang="en-US" sz="2400" dirty="0">
                <a:solidFill>
                  <a:srgbClr val="493540"/>
                </a:solidFill>
                <a:latin typeface="Avenir Light"/>
                <a:cs typeface="Avenir Light"/>
              </a:rPr>
              <a:t>at the Great </a:t>
            </a:r>
            <a:r>
              <a:rPr lang="en-US" altLang="en-US" sz="2400" dirty="0" smtClean="0">
                <a:solidFill>
                  <a:srgbClr val="493540"/>
                </a:solidFill>
                <a:latin typeface="Avenir Light"/>
                <a:cs typeface="Avenir Light"/>
              </a:rPr>
              <a:t>Temple</a:t>
            </a:r>
            <a:endParaRPr lang="en-US" altLang="en-US" sz="2400" dirty="0">
              <a:solidFill>
                <a:srgbClr val="493540"/>
              </a:solidFill>
              <a:latin typeface="Avenir Light"/>
              <a:cs typeface="Avenir Light"/>
            </a:endParaRPr>
          </a:p>
        </p:txBody>
      </p:sp>
    </p:spTree>
    <p:extLst>
      <p:ext uri="{BB962C8B-B14F-4D97-AF65-F5344CB8AC3E}">
        <p14:creationId xmlns:p14="http://schemas.microsoft.com/office/powerpoint/2010/main" val="337723588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noche tris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4223" y="1487537"/>
            <a:ext cx="4289777" cy="3217333"/>
          </a:xfrm>
          <a:prstGeom prst="rect">
            <a:avLst/>
          </a:prstGeom>
          <a:ln>
            <a:solidFill>
              <a:srgbClr val="251A21"/>
            </a:solidFill>
          </a:ln>
        </p:spPr>
      </p:pic>
      <p:pic>
        <p:nvPicPr>
          <p:cNvPr id="10" name="Imagen 9" descr="muerte moctezum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27" y="146467"/>
            <a:ext cx="4738095" cy="6317460"/>
          </a:xfrm>
          <a:prstGeom prst="rect">
            <a:avLst/>
          </a:prstGeom>
          <a:ln>
            <a:solidFill>
              <a:srgbClr val="251A21"/>
            </a:solidFill>
          </a:ln>
        </p:spPr>
      </p:pic>
    </p:spTree>
    <p:extLst>
      <p:ext uri="{BB962C8B-B14F-4D97-AF65-F5344CB8AC3E}">
        <p14:creationId xmlns:p14="http://schemas.microsoft.com/office/powerpoint/2010/main" val="273249555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DURAN.jpg"/>
          <p:cNvPicPr>
            <a:picLocks noChangeAspect="1"/>
          </p:cNvPicPr>
          <p:nvPr/>
        </p:nvPicPr>
        <p:blipFill rotWithShape="1">
          <a:blip r:embed="rId2">
            <a:extLst>
              <a:ext uri="{28A0092B-C50C-407E-A947-70E740481C1C}">
                <a14:useLocalDpi xmlns:a14="http://schemas.microsoft.com/office/drawing/2010/main" val="0"/>
              </a:ext>
            </a:extLst>
          </a:blip>
          <a:srcRect l="3016" t="15741" r="3736" b="15741"/>
          <a:stretch/>
        </p:blipFill>
        <p:spPr>
          <a:xfrm>
            <a:off x="-11725" y="715877"/>
            <a:ext cx="9167455" cy="5062624"/>
          </a:xfrm>
          <a:prstGeom prst="rect">
            <a:avLst/>
          </a:prstGeom>
          <a:ln>
            <a:solidFill>
              <a:srgbClr val="32242D"/>
            </a:solidFill>
          </a:ln>
        </p:spPr>
      </p:pic>
      <p:sp>
        <p:nvSpPr>
          <p:cNvPr id="2" name="Rectángulo 1"/>
          <p:cNvSpPr/>
          <p:nvPr/>
        </p:nvSpPr>
        <p:spPr>
          <a:xfrm>
            <a:off x="2539733" y="5805332"/>
            <a:ext cx="6615997" cy="400110"/>
          </a:xfrm>
          <a:prstGeom prst="rect">
            <a:avLst/>
          </a:prstGeom>
        </p:spPr>
        <p:txBody>
          <a:bodyPr wrap="square">
            <a:spAutoFit/>
          </a:bodyPr>
          <a:lstStyle/>
          <a:p>
            <a:pPr algn="r"/>
            <a:r>
              <a:rPr lang="en-GB" sz="2000" dirty="0" smtClean="0">
                <a:solidFill>
                  <a:srgbClr val="4A323F"/>
                </a:solidFill>
                <a:latin typeface="Avenir Light"/>
                <a:cs typeface="Avenir Light"/>
              </a:rPr>
              <a:t>The </a:t>
            </a:r>
            <a:r>
              <a:rPr lang="en-GB" sz="2000" dirty="0">
                <a:solidFill>
                  <a:srgbClr val="4A323F"/>
                </a:solidFill>
                <a:latin typeface="Avenir Light"/>
                <a:cs typeface="Avenir Light"/>
              </a:rPr>
              <a:t>Mexican Counterattack, </a:t>
            </a:r>
            <a:r>
              <a:rPr lang="en-GB" sz="2000" i="1" dirty="0" smtClean="0">
                <a:solidFill>
                  <a:srgbClr val="4A323F"/>
                </a:solidFill>
                <a:latin typeface="Avenir Light"/>
                <a:cs typeface="Avenir Light"/>
              </a:rPr>
              <a:t>Duran Codex</a:t>
            </a:r>
            <a:r>
              <a:rPr lang="en-GB" sz="2000" dirty="0" smtClean="0">
                <a:solidFill>
                  <a:srgbClr val="4A323F"/>
                </a:solidFill>
                <a:latin typeface="Avenir Light"/>
                <a:cs typeface="Avenir Light"/>
              </a:rPr>
              <a:t>, mid</a:t>
            </a:r>
            <a:r>
              <a:rPr lang="en-GB" sz="2000" dirty="0">
                <a:solidFill>
                  <a:srgbClr val="4A323F"/>
                </a:solidFill>
                <a:latin typeface="Avenir Light"/>
                <a:cs typeface="Avenir Light"/>
              </a:rPr>
              <a:t>-</a:t>
            </a:r>
            <a:r>
              <a:rPr lang="en-GB" sz="2000" dirty="0" smtClean="0">
                <a:solidFill>
                  <a:srgbClr val="4A323F"/>
                </a:solidFill>
                <a:latin typeface="Avenir Light"/>
                <a:cs typeface="Avenir Light"/>
              </a:rPr>
              <a:t>16THC</a:t>
            </a:r>
            <a:endParaRPr lang="en-US" sz="2000" dirty="0">
              <a:solidFill>
                <a:srgbClr val="4A323F"/>
              </a:solidFill>
              <a:latin typeface="Avenir Light"/>
              <a:cs typeface="Avenir Light"/>
            </a:endParaRPr>
          </a:p>
        </p:txBody>
      </p:sp>
    </p:spTree>
    <p:extLst>
      <p:ext uri="{BB962C8B-B14F-4D97-AF65-F5344CB8AC3E}">
        <p14:creationId xmlns:p14="http://schemas.microsoft.com/office/powerpoint/2010/main" val="20426057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rtes Conquist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080" y="403346"/>
            <a:ext cx="8631996" cy="5754664"/>
          </a:xfrm>
          <a:prstGeom prst="rect">
            <a:avLst/>
          </a:prstGeom>
          <a:ln>
            <a:solidFill>
              <a:srgbClr val="493540"/>
            </a:solidFill>
          </a:ln>
        </p:spPr>
      </p:pic>
      <p:sp>
        <p:nvSpPr>
          <p:cNvPr id="2" name="Rectángulo 1"/>
          <p:cNvSpPr/>
          <p:nvPr/>
        </p:nvSpPr>
        <p:spPr>
          <a:xfrm>
            <a:off x="322326" y="6168281"/>
            <a:ext cx="8667750" cy="338554"/>
          </a:xfrm>
          <a:prstGeom prst="rect">
            <a:avLst/>
          </a:prstGeom>
        </p:spPr>
        <p:txBody>
          <a:bodyPr wrap="square">
            <a:spAutoFit/>
          </a:bodyPr>
          <a:lstStyle/>
          <a:p>
            <a:pPr algn="r"/>
            <a:r>
              <a:rPr lang="es-ES" sz="1600" b="1" i="1" dirty="0" err="1">
                <a:solidFill>
                  <a:srgbClr val="4A323F"/>
                </a:solidFill>
                <a:latin typeface="Avenir Book" charset="0"/>
                <a:cs typeface="Avenir Book" charset="0"/>
              </a:rPr>
              <a:t>The</a:t>
            </a:r>
            <a:r>
              <a:rPr lang="es-ES" sz="1600" b="1" i="1" dirty="0">
                <a:solidFill>
                  <a:srgbClr val="4A323F"/>
                </a:solidFill>
                <a:latin typeface="Avenir Book" charset="0"/>
                <a:cs typeface="Avenir Book" charset="0"/>
              </a:rPr>
              <a:t> Capture of </a:t>
            </a:r>
            <a:r>
              <a:rPr lang="es-ES" sz="1600" b="1" i="1" dirty="0" smtClean="0">
                <a:solidFill>
                  <a:srgbClr val="4A323F"/>
                </a:solidFill>
                <a:latin typeface="Avenir Book" charset="0"/>
                <a:cs typeface="Avenir Book" charset="0"/>
              </a:rPr>
              <a:t>Tenochtitlán</a:t>
            </a:r>
            <a:r>
              <a:rPr lang="es-ES" sz="1600" b="1" dirty="0" smtClean="0">
                <a:solidFill>
                  <a:srgbClr val="4A323F"/>
                </a:solidFill>
                <a:latin typeface="Avenir Book" charset="0"/>
                <a:cs typeface="Avenir Book" charset="0"/>
              </a:rPr>
              <a:t>, 17</a:t>
            </a:r>
            <a:r>
              <a:rPr lang="es-ES" sz="1600" b="1" baseline="30000" dirty="0" smtClean="0">
                <a:solidFill>
                  <a:srgbClr val="4A323F"/>
                </a:solidFill>
                <a:latin typeface="Avenir Book" charset="0"/>
                <a:cs typeface="Avenir Book" charset="0"/>
              </a:rPr>
              <a:t>TH</a:t>
            </a:r>
            <a:r>
              <a:rPr lang="es-ES" sz="1600" b="1" dirty="0" smtClean="0">
                <a:solidFill>
                  <a:srgbClr val="4A323F"/>
                </a:solidFill>
                <a:latin typeface="Avenir Book" charset="0"/>
                <a:cs typeface="Avenir Book" charset="0"/>
              </a:rPr>
              <a:t>C. </a:t>
            </a:r>
            <a:r>
              <a:rPr lang="es-ES" sz="1600" b="1" dirty="0" err="1">
                <a:solidFill>
                  <a:srgbClr val="4A323F"/>
                </a:solidFill>
                <a:latin typeface="Avenir Book" charset="0"/>
                <a:cs typeface="Avenir Book" charset="0"/>
              </a:rPr>
              <a:t>Oil</a:t>
            </a:r>
            <a:r>
              <a:rPr lang="es-ES" sz="1600" b="1" dirty="0">
                <a:solidFill>
                  <a:srgbClr val="4A323F"/>
                </a:solidFill>
                <a:latin typeface="Avenir Book" charset="0"/>
                <a:cs typeface="Avenir Book" charset="0"/>
              </a:rPr>
              <a:t> </a:t>
            </a:r>
            <a:r>
              <a:rPr lang="es-ES" sz="1600" b="1" dirty="0" err="1">
                <a:solidFill>
                  <a:srgbClr val="4A323F"/>
                </a:solidFill>
                <a:latin typeface="Avenir Book" charset="0"/>
                <a:cs typeface="Avenir Book" charset="0"/>
              </a:rPr>
              <a:t>on</a:t>
            </a:r>
            <a:r>
              <a:rPr lang="es-ES" sz="1600" b="1" dirty="0">
                <a:solidFill>
                  <a:srgbClr val="4A323F"/>
                </a:solidFill>
                <a:latin typeface="Avenir Book" charset="0"/>
                <a:cs typeface="Avenir Book" charset="0"/>
              </a:rPr>
              <a:t> </a:t>
            </a:r>
            <a:r>
              <a:rPr lang="es-ES" sz="1600" b="1" dirty="0" err="1">
                <a:solidFill>
                  <a:srgbClr val="4A323F"/>
                </a:solidFill>
                <a:latin typeface="Avenir Book" charset="0"/>
                <a:cs typeface="Avenir Book" charset="0"/>
              </a:rPr>
              <a:t>canvas</a:t>
            </a:r>
            <a:r>
              <a:rPr lang="es-ES" sz="1600" b="1" dirty="0">
                <a:solidFill>
                  <a:srgbClr val="4A323F"/>
                </a:solidFill>
                <a:latin typeface="Avenir Book" charset="0"/>
                <a:cs typeface="Avenir Book" charset="0"/>
              </a:rPr>
              <a:t>. </a:t>
            </a:r>
            <a:r>
              <a:rPr lang="es-ES" sz="1600" b="1" dirty="0" smtClean="0">
                <a:solidFill>
                  <a:srgbClr val="4A323F"/>
                </a:solidFill>
                <a:latin typeface="Avenir Book" charset="0"/>
                <a:cs typeface="Avenir Book" charset="0"/>
              </a:rPr>
              <a:t>Library </a:t>
            </a:r>
            <a:r>
              <a:rPr lang="es-ES" sz="1600" b="1" dirty="0">
                <a:solidFill>
                  <a:srgbClr val="4A323F"/>
                </a:solidFill>
                <a:latin typeface="Avenir Book" charset="0"/>
                <a:cs typeface="Avenir Book" charset="0"/>
              </a:rPr>
              <a:t>of </a:t>
            </a:r>
            <a:r>
              <a:rPr lang="es-ES" sz="1600" b="1" dirty="0" err="1">
                <a:solidFill>
                  <a:srgbClr val="4A323F"/>
                </a:solidFill>
                <a:latin typeface="Avenir Book" charset="0"/>
                <a:cs typeface="Avenir Book" charset="0"/>
              </a:rPr>
              <a:t>Congress</a:t>
            </a:r>
            <a:endParaRPr lang="es-ES" sz="1600" b="1" dirty="0">
              <a:solidFill>
                <a:srgbClr val="4A323F"/>
              </a:solidFill>
              <a:latin typeface="Avenir Book" charset="0"/>
              <a:cs typeface="Avenir Book" charset="0"/>
            </a:endParaRPr>
          </a:p>
        </p:txBody>
      </p:sp>
    </p:spTree>
    <p:extLst>
      <p:ext uri="{BB962C8B-B14F-4D97-AF65-F5344CB8AC3E}">
        <p14:creationId xmlns:p14="http://schemas.microsoft.com/office/powerpoint/2010/main" val="38262886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tainocolumb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170" y="546978"/>
            <a:ext cx="8745460" cy="530542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740598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machu8.jpg"/>
          <p:cNvPicPr>
            <a:picLocks noChangeAspect="1"/>
          </p:cNvPicPr>
          <p:nvPr/>
        </p:nvPicPr>
        <p:blipFill rotWithShape="1">
          <a:blip r:embed="rId2">
            <a:alphaModFix amt="46000"/>
            <a:extLst>
              <a:ext uri="{28A0092B-C50C-407E-A947-70E740481C1C}">
                <a14:useLocalDpi xmlns:a14="http://schemas.microsoft.com/office/drawing/2010/main" val="0"/>
              </a:ext>
            </a:extLst>
          </a:blip>
          <a:srcRect l="9857" t="7634" r="-257" b="16457"/>
          <a:stretch/>
        </p:blipFill>
        <p:spPr>
          <a:xfrm>
            <a:off x="0" y="0"/>
            <a:ext cx="9144000" cy="5099599"/>
          </a:xfrm>
          <a:prstGeom prst="rect">
            <a:avLst/>
          </a:prstGeom>
          <a:ln>
            <a:solidFill>
              <a:srgbClr val="2E2028"/>
            </a:solidFill>
          </a:ln>
        </p:spPr>
      </p:pic>
      <p:pic>
        <p:nvPicPr>
          <p:cNvPr id="7" name="Imagen 6" descr="tahuan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4070" y="1605022"/>
            <a:ext cx="4549929" cy="5252978"/>
          </a:xfrm>
          <a:prstGeom prst="rect">
            <a:avLst/>
          </a:prstGeom>
          <a:ln>
            <a:solidFill>
              <a:srgbClr val="493540"/>
            </a:solidFill>
          </a:ln>
        </p:spPr>
      </p:pic>
      <p:sp>
        <p:nvSpPr>
          <p:cNvPr id="8" name="Título 1"/>
          <p:cNvSpPr txBox="1">
            <a:spLocks/>
          </p:cNvSpPr>
          <p:nvPr/>
        </p:nvSpPr>
        <p:spPr>
          <a:xfrm>
            <a:off x="0" y="827654"/>
            <a:ext cx="7138188" cy="1143000"/>
          </a:xfrm>
          <a:prstGeom prst="rect">
            <a:avLst/>
          </a:prstGeom>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3600" dirty="0" err="1" smtClean="0">
                <a:latin typeface="Didot"/>
                <a:cs typeface="Didot"/>
              </a:rPr>
              <a:t>The</a:t>
            </a:r>
            <a:r>
              <a:rPr lang="es-ES" sz="3600" dirty="0" smtClean="0">
                <a:latin typeface="Didot"/>
                <a:cs typeface="Didot"/>
              </a:rPr>
              <a:t> Inca </a:t>
            </a:r>
            <a:r>
              <a:rPr lang="es-ES" sz="3600" dirty="0" err="1" smtClean="0">
                <a:latin typeface="Didot"/>
                <a:cs typeface="Didot"/>
              </a:rPr>
              <a:t>Empire</a:t>
            </a:r>
            <a:r>
              <a:rPr lang="es-ES" sz="3600" dirty="0" smtClean="0">
                <a:latin typeface="Didot"/>
                <a:cs typeface="Didot"/>
              </a:rPr>
              <a:t>: </a:t>
            </a:r>
            <a:r>
              <a:rPr lang="en-GB" i="1" dirty="0" err="1" smtClean="0">
                <a:solidFill>
                  <a:srgbClr val="3D2C35"/>
                </a:solidFill>
                <a:latin typeface="Didot"/>
                <a:cs typeface="Didot"/>
              </a:rPr>
              <a:t>Tahuantinsuyu</a:t>
            </a:r>
            <a:r>
              <a:rPr lang="en-US" i="1" dirty="0" smtClean="0">
                <a:solidFill>
                  <a:srgbClr val="3D2C35"/>
                </a:solidFill>
                <a:latin typeface="Didot"/>
                <a:cs typeface="Didot"/>
              </a:rPr>
              <a:t/>
            </a:r>
            <a:br>
              <a:rPr lang="en-US" i="1" dirty="0" smtClean="0">
                <a:solidFill>
                  <a:srgbClr val="3D2C35"/>
                </a:solidFill>
                <a:latin typeface="Didot"/>
                <a:cs typeface="Didot"/>
              </a:rPr>
            </a:br>
            <a:endParaRPr lang="es-ES" dirty="0"/>
          </a:p>
        </p:txBody>
      </p:sp>
    </p:spTree>
    <p:extLst>
      <p:ext uri="{BB962C8B-B14F-4D97-AF65-F5344CB8AC3E}">
        <p14:creationId xmlns:p14="http://schemas.microsoft.com/office/powerpoint/2010/main" val="271042593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quipu.jpg"/>
          <p:cNvPicPr>
            <a:picLocks noChangeAspect="1"/>
          </p:cNvPicPr>
          <p:nvPr/>
        </p:nvPicPr>
        <p:blipFill rotWithShape="1">
          <a:blip r:embed="rId2">
            <a:extLst>
              <a:ext uri="{28A0092B-C50C-407E-A947-70E740481C1C}">
                <a14:useLocalDpi xmlns:a14="http://schemas.microsoft.com/office/drawing/2010/main" val="0"/>
              </a:ext>
            </a:extLst>
          </a:blip>
          <a:srcRect t="3920"/>
          <a:stretch/>
        </p:blipFill>
        <p:spPr>
          <a:xfrm>
            <a:off x="135568" y="3367661"/>
            <a:ext cx="4523131" cy="3259415"/>
          </a:xfrm>
          <a:prstGeom prst="rect">
            <a:avLst/>
          </a:prstGeom>
          <a:ln>
            <a:solidFill>
              <a:srgbClr val="493540"/>
            </a:solidFill>
          </a:ln>
        </p:spPr>
      </p:pic>
      <p:pic>
        <p:nvPicPr>
          <p:cNvPr id="5" name="Imagen 4" descr="kipu.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97" y="150284"/>
            <a:ext cx="2288722" cy="3102010"/>
          </a:xfrm>
          <a:prstGeom prst="rect">
            <a:avLst/>
          </a:prstGeom>
          <a:ln>
            <a:solidFill>
              <a:srgbClr val="493540"/>
            </a:solidFill>
          </a:ln>
        </p:spPr>
      </p:pic>
      <p:pic>
        <p:nvPicPr>
          <p:cNvPr id="6" name="Imagen 5" descr="terrace farming.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5422" y="346392"/>
            <a:ext cx="5911613" cy="3565240"/>
          </a:xfrm>
          <a:prstGeom prst="rect">
            <a:avLst/>
          </a:prstGeom>
          <a:ln>
            <a:solidFill>
              <a:srgbClr val="493540"/>
            </a:solidFill>
          </a:ln>
        </p:spPr>
      </p:pic>
      <p:pic>
        <p:nvPicPr>
          <p:cNvPr id="7" name="Imagen 6" descr="chasqui.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1151" y="3367661"/>
            <a:ext cx="2309951" cy="3259415"/>
          </a:xfrm>
          <a:prstGeom prst="rect">
            <a:avLst/>
          </a:prstGeom>
          <a:ln>
            <a:solidFill>
              <a:srgbClr val="493540"/>
            </a:solidFill>
          </a:ln>
        </p:spPr>
      </p:pic>
    </p:spTree>
    <p:extLst>
      <p:ext uri="{BB962C8B-B14F-4D97-AF65-F5344CB8AC3E}">
        <p14:creationId xmlns:p14="http://schemas.microsoft.com/office/powerpoint/2010/main" val="235662431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inca ston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2207" y="320435"/>
            <a:ext cx="5761793" cy="3901168"/>
          </a:xfrm>
          <a:prstGeom prst="rect">
            <a:avLst/>
          </a:prstGeom>
          <a:ln>
            <a:solidFill>
              <a:srgbClr val="493540"/>
            </a:solidFill>
          </a:ln>
        </p:spPr>
      </p:pic>
      <p:pic>
        <p:nvPicPr>
          <p:cNvPr id="3" name="Imagen 2" descr="Inca_huayna_capa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23" y="1465708"/>
            <a:ext cx="3391120" cy="5103636"/>
          </a:xfrm>
          <a:prstGeom prst="rect">
            <a:avLst/>
          </a:prstGeom>
          <a:ln>
            <a:solidFill>
              <a:srgbClr val="493540"/>
            </a:solidFill>
          </a:ln>
        </p:spPr>
      </p:pic>
      <p:pic>
        <p:nvPicPr>
          <p:cNvPr id="6" name="Imagen 5" descr="incatextile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9176" y="3066977"/>
            <a:ext cx="3003697" cy="3502367"/>
          </a:xfrm>
          <a:prstGeom prst="rect">
            <a:avLst/>
          </a:prstGeom>
          <a:ln>
            <a:solidFill>
              <a:srgbClr val="493540"/>
            </a:solidFill>
          </a:ln>
        </p:spPr>
      </p:pic>
    </p:spTree>
    <p:extLst>
      <p:ext uri="{BB962C8B-B14F-4D97-AF65-F5344CB8AC3E}">
        <p14:creationId xmlns:p14="http://schemas.microsoft.com/office/powerpoint/2010/main" val="8047411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izarro2.jpg"/>
          <p:cNvPicPr>
            <a:picLocks noChangeAspect="1"/>
          </p:cNvPicPr>
          <p:nvPr/>
        </p:nvPicPr>
        <p:blipFill rotWithShape="1">
          <a:blip r:embed="rId2">
            <a:extLst>
              <a:ext uri="{28A0092B-C50C-407E-A947-70E740481C1C}">
                <a14:useLocalDpi xmlns:a14="http://schemas.microsoft.com/office/drawing/2010/main" val="0"/>
              </a:ext>
            </a:extLst>
          </a:blip>
          <a:srcRect l="2962" r="4175" b="4478"/>
          <a:stretch/>
        </p:blipFill>
        <p:spPr>
          <a:xfrm>
            <a:off x="4675418" y="0"/>
            <a:ext cx="4386812" cy="6152467"/>
          </a:xfrm>
          <a:prstGeom prst="rect">
            <a:avLst/>
          </a:prstGeom>
          <a:ln>
            <a:solidFill>
              <a:srgbClr val="3D2C35"/>
            </a:solidFill>
          </a:ln>
        </p:spPr>
      </p:pic>
      <p:sp>
        <p:nvSpPr>
          <p:cNvPr id="6" name="Rectángulo 5"/>
          <p:cNvSpPr/>
          <p:nvPr/>
        </p:nvSpPr>
        <p:spPr>
          <a:xfrm>
            <a:off x="-1" y="6204659"/>
            <a:ext cx="8946787" cy="430887"/>
          </a:xfrm>
          <a:prstGeom prst="rect">
            <a:avLst/>
          </a:prstGeom>
        </p:spPr>
        <p:txBody>
          <a:bodyPr wrap="square">
            <a:spAutoFit/>
          </a:bodyPr>
          <a:lstStyle/>
          <a:p>
            <a:r>
              <a:rPr lang="en-GB" sz="2200" dirty="0">
                <a:solidFill>
                  <a:srgbClr val="4A323F"/>
                </a:solidFill>
                <a:latin typeface="Avenir Book" charset="0"/>
                <a:cs typeface="Avenir Book" charset="0"/>
              </a:rPr>
              <a:t>Felipe </a:t>
            </a:r>
            <a:r>
              <a:rPr lang="en-GB" sz="2200" dirty="0" err="1">
                <a:solidFill>
                  <a:srgbClr val="4A323F"/>
                </a:solidFill>
                <a:latin typeface="Avenir Book" charset="0"/>
                <a:cs typeface="Avenir Book" charset="0"/>
              </a:rPr>
              <a:t>Guaman</a:t>
            </a:r>
            <a:r>
              <a:rPr lang="en-GB" sz="2200" dirty="0">
                <a:solidFill>
                  <a:srgbClr val="4A323F"/>
                </a:solidFill>
                <a:latin typeface="Avenir Book" charset="0"/>
                <a:cs typeface="Avenir Book" charset="0"/>
              </a:rPr>
              <a:t> </a:t>
            </a:r>
            <a:r>
              <a:rPr lang="en-GB" sz="2200" dirty="0" err="1">
                <a:solidFill>
                  <a:srgbClr val="4A323F"/>
                </a:solidFill>
                <a:latin typeface="Avenir Book" charset="0"/>
                <a:cs typeface="Avenir Book" charset="0"/>
              </a:rPr>
              <a:t>Poma</a:t>
            </a:r>
            <a:r>
              <a:rPr lang="en-GB" sz="2200" dirty="0">
                <a:solidFill>
                  <a:srgbClr val="4A323F"/>
                </a:solidFill>
                <a:latin typeface="Avenir Book" charset="0"/>
                <a:cs typeface="Avenir Book" charset="0"/>
              </a:rPr>
              <a:t> de Ayala, </a:t>
            </a:r>
            <a:r>
              <a:rPr lang="en-GB" sz="2200" i="1" dirty="0">
                <a:solidFill>
                  <a:srgbClr val="4A323F"/>
                </a:solidFill>
                <a:latin typeface="Avenir Book" charset="0"/>
                <a:cs typeface="Avenir Book" charset="0"/>
              </a:rPr>
              <a:t>Nueva </a:t>
            </a:r>
            <a:r>
              <a:rPr lang="en-GB" sz="2200" i="1" dirty="0" err="1">
                <a:solidFill>
                  <a:srgbClr val="4A323F"/>
                </a:solidFill>
                <a:latin typeface="Avenir Book" charset="0"/>
                <a:cs typeface="Avenir Book" charset="0"/>
              </a:rPr>
              <a:t>crónica</a:t>
            </a:r>
            <a:r>
              <a:rPr lang="en-GB" sz="2200" i="1" dirty="0">
                <a:solidFill>
                  <a:srgbClr val="4A323F"/>
                </a:solidFill>
                <a:latin typeface="Avenir Book" charset="0"/>
                <a:cs typeface="Avenir Book" charset="0"/>
              </a:rPr>
              <a:t> I </a:t>
            </a:r>
            <a:r>
              <a:rPr lang="en-GB" sz="2200" i="1" dirty="0" err="1">
                <a:solidFill>
                  <a:srgbClr val="4A323F"/>
                </a:solidFill>
                <a:latin typeface="Avenir Book" charset="0"/>
                <a:cs typeface="Avenir Book" charset="0"/>
              </a:rPr>
              <a:t>Buen</a:t>
            </a:r>
            <a:r>
              <a:rPr lang="en-GB" sz="2200" i="1" dirty="0">
                <a:solidFill>
                  <a:srgbClr val="4A323F"/>
                </a:solidFill>
                <a:latin typeface="Avenir Book" charset="0"/>
                <a:cs typeface="Avenir Book" charset="0"/>
              </a:rPr>
              <a:t> </a:t>
            </a:r>
            <a:r>
              <a:rPr lang="en-GB" sz="2200" i="1" dirty="0" err="1">
                <a:solidFill>
                  <a:srgbClr val="4A323F"/>
                </a:solidFill>
                <a:latin typeface="Avenir Book" charset="0"/>
                <a:cs typeface="Avenir Book" charset="0"/>
              </a:rPr>
              <a:t>Gobierno</a:t>
            </a:r>
            <a:r>
              <a:rPr lang="en-GB" sz="2200" i="1" dirty="0">
                <a:solidFill>
                  <a:srgbClr val="4A323F"/>
                </a:solidFill>
                <a:latin typeface="Avenir Book" charset="0"/>
                <a:cs typeface="Avenir Book" charset="0"/>
              </a:rPr>
              <a:t> </a:t>
            </a:r>
            <a:r>
              <a:rPr lang="en-GB" sz="2200" dirty="0">
                <a:solidFill>
                  <a:srgbClr val="4A323F"/>
                </a:solidFill>
                <a:latin typeface="Avenir Book" charset="0"/>
                <a:cs typeface="Avenir Book" charset="0"/>
              </a:rPr>
              <a:t>(1615</a:t>
            </a:r>
            <a:r>
              <a:rPr lang="en-GB" dirty="0">
                <a:solidFill>
                  <a:srgbClr val="4A323F"/>
                </a:solidFill>
                <a:latin typeface="Avenir Book" charset="0"/>
                <a:cs typeface="Avenir Book" charset="0"/>
              </a:rPr>
              <a:t>) </a:t>
            </a:r>
            <a:endParaRPr lang="en-US" dirty="0">
              <a:solidFill>
                <a:srgbClr val="4A323F"/>
              </a:solidFill>
              <a:latin typeface="Avenir Book" charset="0"/>
              <a:cs typeface="Avenir Book" charset="0"/>
            </a:endParaRPr>
          </a:p>
        </p:txBody>
      </p:sp>
      <p:pic>
        <p:nvPicPr>
          <p:cNvPr id="8" name="Imagen 7" descr="ATAHUALPOM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20" y="0"/>
            <a:ext cx="4467138" cy="6152467"/>
          </a:xfrm>
          <a:prstGeom prst="rect">
            <a:avLst/>
          </a:prstGeom>
          <a:ln>
            <a:solidFill>
              <a:srgbClr val="2E2028"/>
            </a:solidFill>
          </a:ln>
        </p:spPr>
      </p:pic>
    </p:spTree>
    <p:extLst>
      <p:ext uri="{BB962C8B-B14F-4D97-AF65-F5344CB8AC3E}">
        <p14:creationId xmlns:p14="http://schemas.microsoft.com/office/powerpoint/2010/main" val="36984352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EATA.jpg"/>
          <p:cNvPicPr>
            <a:picLocks noChangeAspect="1"/>
          </p:cNvPicPr>
          <p:nvPr/>
        </p:nvPicPr>
        <p:blipFill rotWithShape="1">
          <a:blip r:embed="rId2">
            <a:extLst>
              <a:ext uri="{28A0092B-C50C-407E-A947-70E740481C1C}">
                <a14:useLocalDpi xmlns:a14="http://schemas.microsoft.com/office/drawing/2010/main" val="0"/>
              </a:ext>
            </a:extLst>
          </a:blip>
          <a:srcRect b="24726"/>
          <a:stretch/>
        </p:blipFill>
        <p:spPr>
          <a:xfrm>
            <a:off x="0" y="761743"/>
            <a:ext cx="9144000" cy="5464134"/>
          </a:xfrm>
          <a:prstGeom prst="rect">
            <a:avLst/>
          </a:prstGeom>
          <a:ln>
            <a:solidFill>
              <a:srgbClr val="2E2028"/>
            </a:solidFill>
          </a:ln>
        </p:spPr>
      </p:pic>
      <p:sp>
        <p:nvSpPr>
          <p:cNvPr id="7" name="Anillo 6"/>
          <p:cNvSpPr/>
          <p:nvPr/>
        </p:nvSpPr>
        <p:spPr>
          <a:xfrm>
            <a:off x="2163984" y="1540601"/>
            <a:ext cx="3831167" cy="3954012"/>
          </a:xfrm>
          <a:prstGeom prst="donut">
            <a:avLst>
              <a:gd name="adj" fmla="val 1100"/>
            </a:avLst>
          </a:prstGeom>
          <a:solidFill>
            <a:srgbClr val="2E2028"/>
          </a:solidFill>
          <a:ln>
            <a:solidFill>
              <a:srgbClr val="2E202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n>
                <a:solidFill>
                  <a:srgbClr val="BF89A1"/>
                </a:solidFill>
              </a:ln>
              <a:solidFill>
                <a:srgbClr val="2E2028"/>
              </a:solidFill>
            </a:endParaRPr>
          </a:p>
        </p:txBody>
      </p:sp>
    </p:spTree>
    <p:extLst>
      <p:ext uri="{BB962C8B-B14F-4D97-AF65-F5344CB8AC3E}">
        <p14:creationId xmlns:p14="http://schemas.microsoft.com/office/powerpoint/2010/main" val="314602071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46328" y="962201"/>
            <a:ext cx="8619698" cy="4154983"/>
          </a:xfrm>
          <a:prstGeom prst="rect">
            <a:avLst/>
          </a:prstGeom>
        </p:spPr>
        <p:txBody>
          <a:bodyPr wrap="square">
            <a:spAutoFit/>
          </a:bodyPr>
          <a:lstStyle/>
          <a:p>
            <a:pPr algn="just"/>
            <a:r>
              <a:rPr lang="en-GB" sz="2600" dirty="0" smtClean="0">
                <a:solidFill>
                  <a:srgbClr val="3D2C35"/>
                </a:solidFill>
                <a:latin typeface="Didot"/>
                <a:cs typeface="Didot"/>
              </a:rPr>
              <a:t>	</a:t>
            </a:r>
            <a:r>
              <a:rPr lang="en-GB" sz="3200" dirty="0" smtClean="0">
                <a:solidFill>
                  <a:srgbClr val="3D2C35"/>
                </a:solidFill>
                <a:latin typeface="Didot"/>
                <a:cs typeface="Didot"/>
              </a:rPr>
              <a:t>‘How was it that a motley bunch of Spanish adventurers, never numbering much more than four hundred or so, was able to defeat an Amerindian military power on its home ground in the space of two years? What was it about Spaniards, or about Indians, that made so awesomely implausible a victory possible?’</a:t>
            </a:r>
          </a:p>
          <a:p>
            <a:pPr algn="r"/>
            <a:endParaRPr lang="en-GB" sz="2000" dirty="0" smtClean="0">
              <a:solidFill>
                <a:srgbClr val="3D2C35"/>
              </a:solidFill>
              <a:latin typeface="Didot"/>
              <a:cs typeface="Didot"/>
            </a:endParaRPr>
          </a:p>
          <a:p>
            <a:pPr algn="r"/>
            <a:r>
              <a:rPr lang="en-GB" sz="2000" dirty="0" smtClean="0">
                <a:solidFill>
                  <a:srgbClr val="3D2C35"/>
                </a:solidFill>
                <a:latin typeface="Didot"/>
                <a:cs typeface="Didot"/>
              </a:rPr>
              <a:t>Inga Clenndinnen</a:t>
            </a:r>
            <a:r>
              <a:rPr lang="it-IT" sz="2000" dirty="0" smtClean="0">
                <a:solidFill>
                  <a:srgbClr val="3D2C35"/>
                </a:solidFill>
                <a:latin typeface="Didot"/>
                <a:cs typeface="Didot"/>
              </a:rPr>
              <a:t> </a:t>
            </a:r>
            <a:endParaRPr lang="en-US" sz="2000" dirty="0">
              <a:solidFill>
                <a:srgbClr val="3D2C35"/>
              </a:solidFill>
              <a:latin typeface="Didot"/>
              <a:cs typeface="Didot"/>
            </a:endParaRPr>
          </a:p>
        </p:txBody>
      </p:sp>
    </p:spTree>
    <p:extLst>
      <p:ext uri="{BB962C8B-B14F-4D97-AF65-F5344CB8AC3E}">
        <p14:creationId xmlns:p14="http://schemas.microsoft.com/office/powerpoint/2010/main" val="76452542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298329"/>
            <a:ext cx="6041487" cy="976207"/>
          </a:xfrm>
        </p:spPr>
        <p:txBody>
          <a:bodyPr>
            <a:normAutofit/>
          </a:bodyPr>
          <a:lstStyle/>
          <a:p>
            <a:pPr algn="l"/>
            <a:r>
              <a:rPr lang="en-GB" sz="3600" dirty="0" smtClean="0">
                <a:latin typeface="Didot"/>
                <a:cs typeface="Didot"/>
              </a:rPr>
              <a:t>Military Technology</a:t>
            </a:r>
            <a:endParaRPr lang="en-GB" sz="3600" dirty="0">
              <a:latin typeface="Didot"/>
              <a:cs typeface="Didot"/>
            </a:endParaRPr>
          </a:p>
        </p:txBody>
      </p:sp>
      <p:pic>
        <p:nvPicPr>
          <p:cNvPr id="3" name="Imagen 2" descr="BRIG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117429"/>
            <a:ext cx="3584300" cy="3949457"/>
          </a:xfrm>
          <a:prstGeom prst="rect">
            <a:avLst/>
          </a:prstGeom>
          <a:ln>
            <a:solidFill>
              <a:srgbClr val="493540"/>
            </a:solidFill>
          </a:ln>
        </p:spPr>
      </p:pic>
      <p:pic>
        <p:nvPicPr>
          <p:cNvPr id="4" name="Imagen 3" descr="omen3.jpg"/>
          <p:cNvPicPr>
            <a:picLocks noChangeAspect="1"/>
          </p:cNvPicPr>
          <p:nvPr/>
        </p:nvPicPr>
        <p:blipFill>
          <a:blip r:embed="rId3">
            <a:alphaModFix amt="90000"/>
            <a:extLst>
              <a:ext uri="{28A0092B-C50C-407E-A947-70E740481C1C}">
                <a14:useLocalDpi xmlns:a14="http://schemas.microsoft.com/office/drawing/2010/main" val="0"/>
              </a:ext>
            </a:extLst>
          </a:blip>
          <a:stretch>
            <a:fillRect/>
          </a:stretch>
        </p:blipFill>
        <p:spPr>
          <a:xfrm>
            <a:off x="4616095" y="3647230"/>
            <a:ext cx="4623509" cy="3210770"/>
          </a:xfrm>
          <a:prstGeom prst="rect">
            <a:avLst/>
          </a:prstGeom>
        </p:spPr>
      </p:pic>
      <p:sp>
        <p:nvSpPr>
          <p:cNvPr id="5" name="CuadroTexto 4"/>
          <p:cNvSpPr txBox="1"/>
          <p:nvPr/>
        </p:nvSpPr>
        <p:spPr>
          <a:xfrm>
            <a:off x="2094049" y="6148582"/>
            <a:ext cx="2522046" cy="646331"/>
          </a:xfrm>
          <a:prstGeom prst="rect">
            <a:avLst/>
          </a:prstGeom>
          <a:noFill/>
        </p:spPr>
        <p:txBody>
          <a:bodyPr wrap="none" rtlCol="0">
            <a:spAutoFit/>
          </a:bodyPr>
          <a:lstStyle/>
          <a:p>
            <a:r>
              <a:rPr lang="es-ES" sz="3600" dirty="0" smtClean="0">
                <a:latin typeface="Didot"/>
                <a:cs typeface="Didot"/>
              </a:rPr>
              <a:t>Providence</a:t>
            </a:r>
            <a:endParaRPr lang="es-ES" sz="3600" dirty="0">
              <a:latin typeface="Didot"/>
              <a:cs typeface="Didot"/>
            </a:endParaRPr>
          </a:p>
        </p:txBody>
      </p:sp>
      <p:pic>
        <p:nvPicPr>
          <p:cNvPr id="6" name="Imagen 5" descr="tlaxcala3.jpg"/>
          <p:cNvPicPr>
            <a:picLocks noChangeAspect="1"/>
          </p:cNvPicPr>
          <p:nvPr/>
        </p:nvPicPr>
        <p:blipFill rotWithShape="1">
          <a:blip r:embed="rId4">
            <a:extLst>
              <a:ext uri="{28A0092B-C50C-407E-A947-70E740481C1C}">
                <a14:useLocalDpi xmlns:a14="http://schemas.microsoft.com/office/drawing/2010/main" val="0"/>
              </a:ext>
            </a:extLst>
          </a:blip>
          <a:srcRect b="7898"/>
          <a:stretch/>
        </p:blipFill>
        <p:spPr>
          <a:xfrm>
            <a:off x="5202866" y="0"/>
            <a:ext cx="3941134" cy="3434320"/>
          </a:xfrm>
          <a:prstGeom prst="rect">
            <a:avLst/>
          </a:prstGeom>
          <a:ln>
            <a:solidFill>
              <a:srgbClr val="493540"/>
            </a:solidFill>
          </a:ln>
        </p:spPr>
      </p:pic>
      <p:sp>
        <p:nvSpPr>
          <p:cNvPr id="7" name="Título 1"/>
          <p:cNvSpPr txBox="1">
            <a:spLocks/>
          </p:cNvSpPr>
          <p:nvPr/>
        </p:nvSpPr>
        <p:spPr>
          <a:xfrm>
            <a:off x="1" y="18195"/>
            <a:ext cx="5202866"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600" dirty="0" smtClean="0">
                <a:latin typeface="Didot"/>
                <a:cs typeface="Didot"/>
              </a:rPr>
              <a:t>Division and Resistance</a:t>
            </a:r>
            <a:endParaRPr lang="en-GB" sz="3600" dirty="0"/>
          </a:p>
        </p:txBody>
      </p:sp>
    </p:spTree>
    <p:extLst>
      <p:ext uri="{BB962C8B-B14F-4D97-AF65-F5344CB8AC3E}">
        <p14:creationId xmlns:p14="http://schemas.microsoft.com/office/powerpoint/2010/main" val="25477697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1894" y="4276814"/>
            <a:ext cx="7931867" cy="2374258"/>
          </a:xfrm>
        </p:spPr>
        <p:txBody>
          <a:bodyPr>
            <a:normAutofit fontScale="62500" lnSpcReduction="20000"/>
          </a:bodyPr>
          <a:lstStyle/>
          <a:p>
            <a:pPr marL="0" lvl="0" indent="0" algn="r" fontAlgn="base">
              <a:spcBef>
                <a:spcPct val="0"/>
              </a:spcBef>
              <a:spcAft>
                <a:spcPct val="0"/>
              </a:spcAft>
              <a:buNone/>
            </a:pPr>
            <a:r>
              <a:rPr lang="en-GB" dirty="0" smtClean="0">
                <a:solidFill>
                  <a:srgbClr val="493540"/>
                </a:solidFill>
                <a:latin typeface="Avenir Light"/>
                <a:ea typeface="Times New Roman" pitchFamily="18" charset="0"/>
                <a:cs typeface="Avenir Light"/>
              </a:rPr>
              <a:t>“This </a:t>
            </a:r>
            <a:r>
              <a:rPr lang="en-GB" dirty="0">
                <a:solidFill>
                  <a:srgbClr val="493540"/>
                </a:solidFill>
                <a:latin typeface="Avenir Light"/>
                <a:ea typeface="Times New Roman" pitchFamily="18" charset="0"/>
                <a:cs typeface="Avenir Light"/>
              </a:rPr>
              <a:t>sore affliction entered so deep into the minds of men and women that, in the horror thereof, brother was forsaken by brother, nephew by uncle, brother by sister and, oftentimes, husband by wife; nay, what is more and scarcely to be believed, fathers and mothers were found to abandon their own children, untended, unvisited, to their fate, as if they had been </a:t>
            </a:r>
            <a:r>
              <a:rPr lang="en-GB" dirty="0" smtClean="0">
                <a:solidFill>
                  <a:srgbClr val="493540"/>
                </a:solidFill>
                <a:latin typeface="Avenir Light"/>
                <a:ea typeface="Times New Roman" pitchFamily="18" charset="0"/>
                <a:cs typeface="Avenir Light"/>
              </a:rPr>
              <a:t>strangers</a:t>
            </a:r>
            <a:r>
              <a:rPr lang="is-IS" dirty="0" smtClean="0">
                <a:solidFill>
                  <a:srgbClr val="493540"/>
                </a:solidFill>
                <a:latin typeface="Avenir Light"/>
                <a:ea typeface="Times New Roman" pitchFamily="18" charset="0"/>
                <a:cs typeface="Avenir Light"/>
              </a:rPr>
              <a:t>…</a:t>
            </a:r>
            <a:r>
              <a:rPr lang="en-GB" dirty="0" smtClean="0">
                <a:solidFill>
                  <a:srgbClr val="493540"/>
                </a:solidFill>
                <a:latin typeface="Avenir Light"/>
                <a:ea typeface="Times New Roman" pitchFamily="18" charset="0"/>
                <a:cs typeface="Avenir Light"/>
              </a:rPr>
              <a:t>””</a:t>
            </a:r>
            <a:endParaRPr lang="en-GB" dirty="0">
              <a:solidFill>
                <a:srgbClr val="493540"/>
              </a:solidFill>
              <a:latin typeface="Avenir Light"/>
              <a:ea typeface="Times New Roman" pitchFamily="18" charset="0"/>
              <a:cs typeface="Avenir Light"/>
            </a:endParaRPr>
          </a:p>
          <a:p>
            <a:pPr marL="0" lvl="0" indent="0" algn="r" fontAlgn="base">
              <a:spcBef>
                <a:spcPct val="0"/>
              </a:spcBef>
              <a:spcAft>
                <a:spcPct val="0"/>
              </a:spcAft>
              <a:buNone/>
            </a:pPr>
            <a:endParaRPr lang="it-IT" sz="2800" dirty="0">
              <a:solidFill>
                <a:srgbClr val="493540"/>
              </a:solidFill>
              <a:latin typeface="Avenir Light"/>
              <a:cs typeface="Avenir Light"/>
            </a:endParaRPr>
          </a:p>
          <a:p>
            <a:pPr marL="0" lvl="0" indent="0" algn="r" eaLnBrk="0" fontAlgn="base" hangingPunct="0">
              <a:spcBef>
                <a:spcPct val="0"/>
              </a:spcBef>
              <a:spcAft>
                <a:spcPct val="0"/>
              </a:spcAft>
              <a:buNone/>
            </a:pPr>
            <a:r>
              <a:rPr lang="it-IT" sz="2200" dirty="0">
                <a:solidFill>
                  <a:srgbClr val="493540"/>
                </a:solidFill>
                <a:latin typeface="Avenir Light"/>
                <a:ea typeface="Times New Roman" pitchFamily="18" charset="0"/>
                <a:cs typeface="Avenir Light"/>
              </a:rPr>
              <a:t>From Boccaccio, </a:t>
            </a:r>
            <a:endParaRPr lang="it-IT" sz="2200" dirty="0">
              <a:solidFill>
                <a:srgbClr val="493540"/>
              </a:solidFill>
              <a:latin typeface="Avenir Light"/>
              <a:cs typeface="Avenir Light"/>
            </a:endParaRPr>
          </a:p>
          <a:p>
            <a:pPr marL="0" lvl="0" indent="0" algn="r" eaLnBrk="0" fontAlgn="base" hangingPunct="0">
              <a:spcBef>
                <a:spcPct val="0"/>
              </a:spcBef>
              <a:spcAft>
                <a:spcPct val="0"/>
              </a:spcAft>
              <a:buNone/>
            </a:pPr>
            <a:r>
              <a:rPr lang="en-US" sz="2200" i="1" dirty="0" smtClean="0">
                <a:solidFill>
                  <a:srgbClr val="493540"/>
                </a:solidFill>
                <a:latin typeface="Avenir Light"/>
                <a:ea typeface="Times New Roman" pitchFamily="18" charset="0"/>
                <a:cs typeface="Avenir Light"/>
              </a:rPr>
              <a:t>The Decameron</a:t>
            </a:r>
            <a:r>
              <a:rPr lang="en-US" sz="2200" dirty="0">
                <a:solidFill>
                  <a:srgbClr val="493540"/>
                </a:solidFill>
                <a:latin typeface="Avenir Light"/>
                <a:ea typeface="Times New Roman" pitchFamily="18" charset="0"/>
                <a:cs typeface="Avenir Light"/>
              </a:rPr>
              <a:t>, M. Rigg, trans. (London: David Campbell, 1921), Vol. 1, pp. 5-6</a:t>
            </a:r>
            <a:r>
              <a:rPr lang="en-US" sz="2200" dirty="0">
                <a:solidFill>
                  <a:srgbClr val="775565"/>
                </a:solidFill>
                <a:latin typeface="Avenir Light"/>
                <a:ea typeface="Times New Roman" pitchFamily="18" charset="0"/>
                <a:cs typeface="Avenir Light"/>
              </a:rPr>
              <a:t>.</a:t>
            </a:r>
            <a:endParaRPr lang="en-US" sz="2200" dirty="0">
              <a:solidFill>
                <a:srgbClr val="775565"/>
              </a:solidFill>
              <a:latin typeface="Avenir Light"/>
              <a:cs typeface="Avenir Light"/>
            </a:endParaRPr>
          </a:p>
          <a:p>
            <a:pPr algn="r"/>
            <a:endParaRPr lang="en-US" dirty="0"/>
          </a:p>
        </p:txBody>
      </p:sp>
      <p:pic>
        <p:nvPicPr>
          <p:cNvPr id="4" name="Picture 3" descr="smallpox Mexico.jpg"/>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colorTemperature colorTemp="8800"/>
                    </a14:imgEffect>
                    <a14:imgEffect>
                      <a14:saturation sat="0"/>
                    </a14:imgEffect>
                  </a14:imgLayer>
                </a14:imgProps>
              </a:ext>
            </a:extLst>
          </a:blip>
          <a:srcRect l="2213" t="2831" r="1626" b="6954"/>
          <a:stretch/>
        </p:blipFill>
        <p:spPr>
          <a:xfrm>
            <a:off x="3367073" y="430723"/>
            <a:ext cx="5276689" cy="3678215"/>
          </a:xfrm>
          <a:prstGeom prst="rect">
            <a:avLst/>
          </a:prstGeom>
          <a:ln w="28575" cmpd="sng">
            <a:solidFill>
              <a:srgbClr val="251A21"/>
            </a:solidFill>
          </a:ln>
        </p:spPr>
      </p:pic>
      <p:sp>
        <p:nvSpPr>
          <p:cNvPr id="2" name="Rectángulo 1"/>
          <p:cNvSpPr/>
          <p:nvPr/>
        </p:nvSpPr>
        <p:spPr>
          <a:xfrm>
            <a:off x="883531" y="430723"/>
            <a:ext cx="2291134" cy="677108"/>
          </a:xfrm>
          <a:prstGeom prst="rect">
            <a:avLst/>
          </a:prstGeom>
        </p:spPr>
        <p:txBody>
          <a:bodyPr wrap="square">
            <a:spAutoFit/>
          </a:bodyPr>
          <a:lstStyle/>
          <a:p>
            <a:pPr marL="0" lvl="1" algn="ctr"/>
            <a:r>
              <a:rPr lang="en-GB" sz="3800" dirty="0" smtClean="0">
                <a:latin typeface="Didot"/>
                <a:cs typeface="Didot"/>
              </a:rPr>
              <a:t>Disease</a:t>
            </a:r>
            <a:endParaRPr lang="en-US" sz="3800" dirty="0">
              <a:latin typeface="Didot"/>
              <a:cs typeface="Didot"/>
            </a:endParaRPr>
          </a:p>
        </p:txBody>
      </p:sp>
    </p:spTree>
    <p:extLst>
      <p:ext uri="{BB962C8B-B14F-4D97-AF65-F5344CB8AC3E}">
        <p14:creationId xmlns:p14="http://schemas.microsoft.com/office/powerpoint/2010/main" val="112703817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087" y="1648611"/>
            <a:ext cx="8658180" cy="3876958"/>
          </a:xfrm>
          <a:prstGeom prst="rect">
            <a:avLst/>
          </a:prstGeom>
        </p:spPr>
        <p:txBody>
          <a:bodyPr wrap="square">
            <a:spAutoFit/>
          </a:bodyPr>
          <a:lstStyle/>
          <a:p>
            <a:pPr marL="342900" lvl="0" indent="-342900">
              <a:lnSpc>
                <a:spcPct val="110000"/>
              </a:lnSpc>
              <a:spcAft>
                <a:spcPts val="0"/>
              </a:spcAft>
              <a:buFont typeface="Arial" panose="020B0604020202020204" pitchFamily="34" charset="0"/>
              <a:buChar char="•"/>
              <a:tabLst>
                <a:tab pos="457200" algn="l"/>
              </a:tabLst>
            </a:pPr>
            <a:r>
              <a:rPr lang="en-US" sz="2800" dirty="0">
                <a:solidFill>
                  <a:srgbClr val="3D2C35"/>
                </a:solidFill>
                <a:latin typeface="Avenir Light"/>
                <a:ea typeface="Calibri" panose="020F0502020204030204" pitchFamily="34" charset="0"/>
                <a:cs typeface="Avenir Light"/>
              </a:rPr>
              <a:t>Letters of </a:t>
            </a:r>
            <a:r>
              <a:rPr lang="en-US" sz="2800" dirty="0" err="1">
                <a:solidFill>
                  <a:srgbClr val="3D2C35"/>
                </a:solidFill>
                <a:latin typeface="Avenir Light"/>
                <a:ea typeface="Calibri" panose="020F0502020204030204" pitchFamily="34" charset="0"/>
                <a:cs typeface="Avenir Light"/>
              </a:rPr>
              <a:t>Hernán</a:t>
            </a:r>
            <a:r>
              <a:rPr lang="en-US" sz="2800" dirty="0">
                <a:solidFill>
                  <a:srgbClr val="3D2C35"/>
                </a:solidFill>
                <a:latin typeface="Avenir Light"/>
                <a:ea typeface="Calibri" panose="020F0502020204030204" pitchFamily="34" charset="0"/>
                <a:cs typeface="Avenir Light"/>
              </a:rPr>
              <a:t> Cortés (1522-1525)</a:t>
            </a:r>
            <a:endParaRPr lang="en-GB" sz="2800" dirty="0">
              <a:solidFill>
                <a:srgbClr val="3D2C35"/>
              </a:solidFill>
              <a:latin typeface="Avenir Light"/>
              <a:ea typeface="Calibri" panose="020F0502020204030204" pitchFamily="34" charset="0"/>
              <a:cs typeface="Avenir Light"/>
            </a:endParaRPr>
          </a:p>
          <a:p>
            <a:pPr marL="342900" lvl="0" indent="-342900">
              <a:lnSpc>
                <a:spcPct val="110000"/>
              </a:lnSpc>
              <a:spcAft>
                <a:spcPts val="0"/>
              </a:spcAft>
              <a:buFont typeface="Arial" panose="020B0604020202020204" pitchFamily="34" charset="0"/>
              <a:buChar char="•"/>
              <a:tabLst>
                <a:tab pos="457200" algn="l"/>
              </a:tabLst>
            </a:pPr>
            <a:r>
              <a:rPr lang="en-US" sz="2800" dirty="0">
                <a:solidFill>
                  <a:srgbClr val="3D2C35"/>
                </a:solidFill>
                <a:latin typeface="Avenir Light"/>
                <a:ea typeface="Calibri" panose="020F0502020204030204" pitchFamily="34" charset="0"/>
                <a:cs typeface="Avenir Light"/>
              </a:rPr>
              <a:t>Juan </a:t>
            </a:r>
            <a:r>
              <a:rPr lang="en-US" sz="2800" dirty="0" err="1">
                <a:solidFill>
                  <a:srgbClr val="3D2C35"/>
                </a:solidFill>
                <a:latin typeface="Avenir Light"/>
                <a:ea typeface="Calibri" panose="020F0502020204030204" pitchFamily="34" charset="0"/>
                <a:cs typeface="Avenir Light"/>
              </a:rPr>
              <a:t>Ginés</a:t>
            </a:r>
            <a:r>
              <a:rPr lang="en-US" sz="2800" dirty="0">
                <a:solidFill>
                  <a:srgbClr val="3D2C35"/>
                </a:solidFill>
                <a:latin typeface="Avenir Light"/>
                <a:ea typeface="Calibri" panose="020F0502020204030204" pitchFamily="34" charset="0"/>
                <a:cs typeface="Avenir Light"/>
              </a:rPr>
              <a:t> de </a:t>
            </a:r>
            <a:r>
              <a:rPr lang="en-US" sz="2800" dirty="0" err="1">
                <a:solidFill>
                  <a:srgbClr val="3D2C35"/>
                </a:solidFill>
                <a:latin typeface="Avenir Light"/>
                <a:ea typeface="Calibri" panose="020F0502020204030204" pitchFamily="34" charset="0"/>
                <a:cs typeface="Avenir Light"/>
              </a:rPr>
              <a:t>Supúlveda</a:t>
            </a:r>
            <a:r>
              <a:rPr lang="en-US" sz="2800" dirty="0">
                <a:solidFill>
                  <a:srgbClr val="3D2C35"/>
                </a:solidFill>
                <a:latin typeface="Avenir Light"/>
                <a:ea typeface="Calibri" panose="020F0502020204030204" pitchFamily="34" charset="0"/>
                <a:cs typeface="Avenir Light"/>
              </a:rPr>
              <a:t> (1540s)</a:t>
            </a:r>
            <a:endParaRPr lang="en-GB" sz="2800" dirty="0">
              <a:solidFill>
                <a:srgbClr val="3D2C35"/>
              </a:solidFill>
              <a:latin typeface="Avenir Light"/>
              <a:ea typeface="Calibri" panose="020F0502020204030204" pitchFamily="34" charset="0"/>
              <a:cs typeface="Avenir Light"/>
            </a:endParaRPr>
          </a:p>
          <a:p>
            <a:pPr marL="342900" lvl="0" indent="-342900">
              <a:lnSpc>
                <a:spcPct val="110000"/>
              </a:lnSpc>
              <a:spcAft>
                <a:spcPts val="0"/>
              </a:spcAft>
              <a:buFont typeface="Arial" panose="020B0604020202020204" pitchFamily="34" charset="0"/>
              <a:buChar char="•"/>
              <a:tabLst>
                <a:tab pos="457200" algn="l"/>
              </a:tabLst>
            </a:pPr>
            <a:r>
              <a:rPr lang="en-US" sz="2800" dirty="0">
                <a:solidFill>
                  <a:srgbClr val="3D2C35"/>
                </a:solidFill>
                <a:latin typeface="Avenir Light"/>
                <a:ea typeface="Calibri" panose="020F0502020204030204" pitchFamily="34" charset="0"/>
                <a:cs typeface="Avenir Light"/>
              </a:rPr>
              <a:t>Fray Bernardino de </a:t>
            </a:r>
            <a:r>
              <a:rPr lang="en-US" sz="2800" dirty="0" err="1">
                <a:solidFill>
                  <a:srgbClr val="3D2C35"/>
                </a:solidFill>
                <a:latin typeface="Avenir Light"/>
                <a:ea typeface="Calibri" panose="020F0502020204030204" pitchFamily="34" charset="0"/>
                <a:cs typeface="Avenir Light"/>
              </a:rPr>
              <a:t>Sahagún</a:t>
            </a:r>
            <a:r>
              <a:rPr lang="en-US" sz="2800" dirty="0">
                <a:solidFill>
                  <a:srgbClr val="3D2C35"/>
                </a:solidFill>
                <a:latin typeface="Avenir Light"/>
                <a:ea typeface="Calibri" panose="020F0502020204030204" pitchFamily="34" charset="0"/>
                <a:cs typeface="Avenir Light"/>
              </a:rPr>
              <a:t> </a:t>
            </a:r>
            <a:r>
              <a:rPr lang="en-US" sz="2800" i="1" dirty="0">
                <a:solidFill>
                  <a:srgbClr val="3D2C35"/>
                </a:solidFill>
                <a:latin typeface="Avenir Light"/>
                <a:ea typeface="Calibri" panose="020F0502020204030204" pitchFamily="34" charset="0"/>
                <a:cs typeface="Avenir Light"/>
              </a:rPr>
              <a:t>Florentine Codex </a:t>
            </a:r>
            <a:r>
              <a:rPr lang="en-US" sz="2800" dirty="0">
                <a:solidFill>
                  <a:srgbClr val="3D2C35"/>
                </a:solidFill>
                <a:latin typeface="Avenir Light"/>
                <a:ea typeface="Calibri" panose="020F0502020204030204" pitchFamily="34" charset="0"/>
                <a:cs typeface="Avenir Light"/>
              </a:rPr>
              <a:t>(1585)</a:t>
            </a:r>
            <a:endParaRPr lang="en-GB" sz="2800" dirty="0">
              <a:solidFill>
                <a:srgbClr val="3D2C35"/>
              </a:solidFill>
              <a:latin typeface="Avenir Light"/>
              <a:ea typeface="Calibri" panose="020F0502020204030204" pitchFamily="34" charset="0"/>
              <a:cs typeface="Avenir Light"/>
            </a:endParaRPr>
          </a:p>
          <a:p>
            <a:pPr marL="342900" lvl="0" indent="-342900">
              <a:lnSpc>
                <a:spcPct val="110000"/>
              </a:lnSpc>
              <a:spcAft>
                <a:spcPts val="0"/>
              </a:spcAft>
              <a:buFont typeface="Arial" panose="020B0604020202020204" pitchFamily="34" charset="0"/>
              <a:buChar char="•"/>
              <a:tabLst>
                <a:tab pos="457200" algn="l"/>
              </a:tabLst>
            </a:pPr>
            <a:r>
              <a:rPr lang="en-US" sz="2800" dirty="0">
                <a:solidFill>
                  <a:srgbClr val="3D2C35"/>
                </a:solidFill>
                <a:latin typeface="Avenir Light"/>
                <a:ea typeface="Calibri" panose="020F0502020204030204" pitchFamily="34" charset="0"/>
                <a:cs typeface="Avenir Light"/>
              </a:rPr>
              <a:t>Bernal </a:t>
            </a:r>
            <a:r>
              <a:rPr lang="en-US" sz="2800" dirty="0" err="1">
                <a:solidFill>
                  <a:srgbClr val="3D2C35"/>
                </a:solidFill>
                <a:latin typeface="Avenir Light"/>
                <a:ea typeface="Calibri" panose="020F0502020204030204" pitchFamily="34" charset="0"/>
                <a:cs typeface="Avenir Light"/>
              </a:rPr>
              <a:t>Díaz</a:t>
            </a:r>
            <a:r>
              <a:rPr lang="en-US" sz="2800" dirty="0">
                <a:solidFill>
                  <a:srgbClr val="3D2C35"/>
                </a:solidFill>
                <a:latin typeface="Avenir Light"/>
                <a:ea typeface="Calibri" panose="020F0502020204030204" pitchFamily="34" charset="0"/>
                <a:cs typeface="Avenir Light"/>
              </a:rPr>
              <a:t> del Castillo, </a:t>
            </a:r>
            <a:r>
              <a:rPr lang="en-US" sz="2800" i="1" dirty="0">
                <a:solidFill>
                  <a:srgbClr val="3D2C35"/>
                </a:solidFill>
                <a:latin typeface="Avenir Light"/>
                <a:ea typeface="Calibri" panose="020F0502020204030204" pitchFamily="34" charset="0"/>
                <a:cs typeface="Avenir Light"/>
              </a:rPr>
              <a:t>The True History of the Conquest of New </a:t>
            </a:r>
            <a:r>
              <a:rPr lang="en-US" sz="2800" i="1" dirty="0" smtClean="0">
                <a:solidFill>
                  <a:srgbClr val="3D2C35"/>
                </a:solidFill>
                <a:latin typeface="Avenir Light"/>
                <a:ea typeface="Calibri" panose="020F0502020204030204" pitchFamily="34" charset="0"/>
                <a:cs typeface="Avenir Light"/>
              </a:rPr>
              <a:t>Spain </a:t>
            </a:r>
            <a:r>
              <a:rPr lang="en-US" sz="2800" dirty="0" smtClean="0">
                <a:solidFill>
                  <a:srgbClr val="3D2C35"/>
                </a:solidFill>
                <a:latin typeface="Avenir Light"/>
                <a:ea typeface="Calibri" panose="020F0502020204030204" pitchFamily="34" charset="0"/>
                <a:cs typeface="Avenir Light"/>
              </a:rPr>
              <a:t>(1576)</a:t>
            </a:r>
            <a:endParaRPr lang="en-GB" sz="2800" dirty="0">
              <a:solidFill>
                <a:srgbClr val="3D2C35"/>
              </a:solidFill>
              <a:latin typeface="Avenir Light"/>
              <a:ea typeface="Calibri" panose="020F0502020204030204" pitchFamily="34" charset="0"/>
              <a:cs typeface="Avenir Light"/>
            </a:endParaRPr>
          </a:p>
          <a:p>
            <a:pPr marL="342900" lvl="0" indent="-342900">
              <a:lnSpc>
                <a:spcPct val="110000"/>
              </a:lnSpc>
              <a:spcAft>
                <a:spcPts val="0"/>
              </a:spcAft>
              <a:buFont typeface="Arial" panose="020B0604020202020204" pitchFamily="34" charset="0"/>
              <a:buChar char="•"/>
              <a:tabLst>
                <a:tab pos="457200" algn="l"/>
              </a:tabLst>
            </a:pPr>
            <a:r>
              <a:rPr lang="en-US" sz="2800" dirty="0">
                <a:solidFill>
                  <a:srgbClr val="3D2C35"/>
                </a:solidFill>
                <a:latin typeface="Avenir Light"/>
                <a:ea typeface="Calibri" panose="020F0502020204030204" pitchFamily="34" charset="0"/>
                <a:cs typeface="Avenir Light"/>
              </a:rPr>
              <a:t>Diego </a:t>
            </a:r>
            <a:r>
              <a:rPr lang="en-US" sz="2800" dirty="0" err="1">
                <a:solidFill>
                  <a:srgbClr val="3D2C35"/>
                </a:solidFill>
                <a:latin typeface="Avenir Light"/>
                <a:ea typeface="Calibri" panose="020F0502020204030204" pitchFamily="34" charset="0"/>
                <a:cs typeface="Avenir Light"/>
              </a:rPr>
              <a:t>Durán’s</a:t>
            </a:r>
            <a:r>
              <a:rPr lang="en-US" sz="2800" dirty="0">
                <a:solidFill>
                  <a:srgbClr val="3D2C35"/>
                </a:solidFill>
                <a:latin typeface="Avenir Light"/>
                <a:ea typeface="Calibri" panose="020F0502020204030204" pitchFamily="34" charset="0"/>
                <a:cs typeface="Avenir Light"/>
              </a:rPr>
              <a:t> account, </a:t>
            </a:r>
            <a:r>
              <a:rPr lang="en-US" sz="2800" i="1" dirty="0">
                <a:solidFill>
                  <a:srgbClr val="3D2C35"/>
                </a:solidFill>
                <a:latin typeface="Avenir Light"/>
                <a:ea typeface="Calibri" panose="020F0502020204030204" pitchFamily="34" charset="0"/>
                <a:cs typeface="Avenir Light"/>
              </a:rPr>
              <a:t>The History of the Indies and New </a:t>
            </a:r>
            <a:r>
              <a:rPr lang="en-US" sz="2800" i="1" dirty="0" smtClean="0">
                <a:solidFill>
                  <a:srgbClr val="3D2C35"/>
                </a:solidFill>
                <a:latin typeface="Avenir Light"/>
                <a:ea typeface="Calibri" panose="020F0502020204030204" pitchFamily="34" charset="0"/>
                <a:cs typeface="Avenir Light"/>
              </a:rPr>
              <a:t>Spain </a:t>
            </a:r>
            <a:r>
              <a:rPr lang="en-US" sz="2800" dirty="0" smtClean="0">
                <a:solidFill>
                  <a:srgbClr val="3D2C35"/>
                </a:solidFill>
                <a:latin typeface="Avenir Light"/>
                <a:ea typeface="Calibri" panose="020F0502020204030204" pitchFamily="34" charset="0"/>
                <a:cs typeface="Avenir Light"/>
              </a:rPr>
              <a:t>(1581)</a:t>
            </a:r>
            <a:r>
              <a:rPr lang="en-US" sz="2800" dirty="0">
                <a:latin typeface="Avenir Light"/>
                <a:ea typeface="Calibri" panose="020F0502020204030204" pitchFamily="34" charset="0"/>
                <a:cs typeface="Avenir Light"/>
              </a:rPr>
              <a:t> </a:t>
            </a:r>
            <a:endParaRPr lang="en-GB" sz="2800" dirty="0">
              <a:effectLst/>
              <a:latin typeface="Avenir Light"/>
              <a:ea typeface="Calibri" panose="020F0502020204030204" pitchFamily="34" charset="0"/>
              <a:cs typeface="Avenir Light"/>
            </a:endParaRPr>
          </a:p>
        </p:txBody>
      </p:sp>
      <p:sp>
        <p:nvSpPr>
          <p:cNvPr id="3" name="TextBox 2"/>
          <p:cNvSpPr txBox="1"/>
          <p:nvPr/>
        </p:nvSpPr>
        <p:spPr>
          <a:xfrm>
            <a:off x="752475" y="662616"/>
            <a:ext cx="7639085" cy="646331"/>
          </a:xfrm>
          <a:prstGeom prst="rect">
            <a:avLst/>
          </a:prstGeom>
          <a:noFill/>
        </p:spPr>
        <p:txBody>
          <a:bodyPr wrap="none" rtlCol="0">
            <a:spAutoFit/>
          </a:bodyPr>
          <a:lstStyle/>
          <a:p>
            <a:pPr algn="ctr"/>
            <a:r>
              <a:rPr lang="en-GB" sz="3600" dirty="0" smtClean="0">
                <a:solidFill>
                  <a:srgbClr val="2E2028"/>
                </a:solidFill>
                <a:latin typeface="Didot"/>
                <a:cs typeface="Didot"/>
              </a:rPr>
              <a:t>Sources for the Conquest of Mexico</a:t>
            </a:r>
            <a:endParaRPr lang="en-GB" sz="3600" dirty="0">
              <a:solidFill>
                <a:srgbClr val="2E2028"/>
              </a:solidFill>
              <a:latin typeface="Didot"/>
              <a:cs typeface="Didot"/>
            </a:endParaRPr>
          </a:p>
        </p:txBody>
      </p:sp>
    </p:spTree>
    <p:extLst>
      <p:ext uri="{BB962C8B-B14F-4D97-AF65-F5344CB8AC3E}">
        <p14:creationId xmlns:p14="http://schemas.microsoft.com/office/powerpoint/2010/main" val="165141860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142" y="267775"/>
            <a:ext cx="6407053" cy="1143000"/>
          </a:xfrm>
        </p:spPr>
        <p:txBody>
          <a:bodyPr/>
          <a:lstStyle/>
          <a:p>
            <a:pPr algn="l"/>
            <a:r>
              <a:rPr lang="en-US" dirty="0" smtClean="0">
                <a:solidFill>
                  <a:srgbClr val="2E2028"/>
                </a:solidFill>
                <a:latin typeface="Didot"/>
                <a:cs typeface="Didot"/>
              </a:rPr>
              <a:t>New Conquest History</a:t>
            </a:r>
            <a:endParaRPr lang="en-US" dirty="0">
              <a:solidFill>
                <a:srgbClr val="2E2028"/>
              </a:solidFill>
              <a:latin typeface="Didot"/>
              <a:cs typeface="Didot"/>
            </a:endParaRPr>
          </a:p>
        </p:txBody>
      </p:sp>
      <p:sp>
        <p:nvSpPr>
          <p:cNvPr id="3" name="Content Placeholder 2"/>
          <p:cNvSpPr>
            <a:spLocks noGrp="1"/>
          </p:cNvSpPr>
          <p:nvPr>
            <p:ph idx="1"/>
          </p:nvPr>
        </p:nvSpPr>
        <p:spPr>
          <a:xfrm>
            <a:off x="481010" y="1211052"/>
            <a:ext cx="8406001" cy="5192829"/>
          </a:xfrm>
        </p:spPr>
        <p:txBody>
          <a:bodyPr>
            <a:noAutofit/>
          </a:bodyPr>
          <a:lstStyle/>
          <a:p>
            <a:pPr marL="0" indent="0">
              <a:buNone/>
            </a:pPr>
            <a:r>
              <a:rPr lang="en-US" sz="2400" dirty="0">
                <a:solidFill>
                  <a:srgbClr val="4A323F"/>
                </a:solidFill>
                <a:latin typeface="Avenir Light"/>
                <a:cs typeface="Avenir Light"/>
              </a:rPr>
              <a:t> </a:t>
            </a:r>
            <a:r>
              <a:rPr lang="en-US" sz="2400" dirty="0" smtClean="0">
                <a:solidFill>
                  <a:srgbClr val="4A323F"/>
                </a:solidFill>
                <a:latin typeface="Avenir Light"/>
                <a:cs typeface="Avenir Light"/>
              </a:rPr>
              <a:t>   Since 2000 five core approaches:</a:t>
            </a:r>
          </a:p>
          <a:p>
            <a:pPr marL="0" indent="0">
              <a:buNone/>
            </a:pPr>
            <a:endParaRPr lang="en-US" sz="1200" dirty="0" smtClean="0">
              <a:solidFill>
                <a:srgbClr val="4A323F"/>
              </a:solidFill>
              <a:latin typeface="Avenir Light"/>
              <a:cs typeface="Avenir Light"/>
            </a:endParaRPr>
          </a:p>
          <a:p>
            <a:r>
              <a:rPr lang="en-US" sz="2400" b="1" dirty="0" smtClean="0">
                <a:solidFill>
                  <a:srgbClr val="4A323F"/>
                </a:solidFill>
                <a:latin typeface="Avenir Light"/>
                <a:cs typeface="Avenir Light"/>
              </a:rPr>
              <a:t>Revisiting</a:t>
            </a:r>
            <a:r>
              <a:rPr lang="en-US" sz="2400" dirty="0" smtClean="0">
                <a:solidFill>
                  <a:srgbClr val="4A323F"/>
                </a:solidFill>
                <a:latin typeface="Avenir Light"/>
                <a:cs typeface="Avenir Light"/>
              </a:rPr>
              <a:t> (re-reading old sources, motivations etc.)</a:t>
            </a:r>
          </a:p>
          <a:p>
            <a:r>
              <a:rPr lang="en-US" sz="2400" b="1" dirty="0" smtClean="0">
                <a:solidFill>
                  <a:srgbClr val="4A323F"/>
                </a:solidFill>
                <a:latin typeface="Avenir Light"/>
                <a:cs typeface="Avenir Light"/>
              </a:rPr>
              <a:t>Paleography</a:t>
            </a:r>
            <a:r>
              <a:rPr lang="en-US" sz="2400" dirty="0" smtClean="0">
                <a:solidFill>
                  <a:srgbClr val="4A323F"/>
                </a:solidFill>
                <a:latin typeface="Avenir Light"/>
                <a:cs typeface="Avenir Light"/>
              </a:rPr>
              <a:t> (learning to read sources left unread)</a:t>
            </a:r>
          </a:p>
          <a:p>
            <a:r>
              <a:rPr lang="en-US" sz="2400" b="1" dirty="0" smtClean="0">
                <a:solidFill>
                  <a:srgbClr val="4A323F"/>
                </a:solidFill>
                <a:latin typeface="Avenir Light"/>
                <a:cs typeface="Avenir Light"/>
              </a:rPr>
              <a:t>Protagonists</a:t>
            </a:r>
            <a:r>
              <a:rPr lang="en-US" sz="2400" dirty="0" smtClean="0">
                <a:solidFill>
                  <a:srgbClr val="4A323F"/>
                </a:solidFill>
                <a:latin typeface="Avenir Light"/>
                <a:cs typeface="Avenir Light"/>
              </a:rPr>
              <a:t> (forgotten Spaniards, women, settlers of African descent, </a:t>
            </a:r>
            <a:r>
              <a:rPr lang="en-US" sz="2400" dirty="0">
                <a:solidFill>
                  <a:srgbClr val="4A323F"/>
                </a:solidFill>
                <a:latin typeface="Avenir Light"/>
                <a:cs typeface="Avenir Light"/>
              </a:rPr>
              <a:t>i</a:t>
            </a:r>
            <a:r>
              <a:rPr lang="en-US" sz="2400" dirty="0" smtClean="0">
                <a:solidFill>
                  <a:srgbClr val="4A323F"/>
                </a:solidFill>
                <a:latin typeface="Avenir Light"/>
                <a:cs typeface="Avenir Light"/>
              </a:rPr>
              <a:t>ndigenous people)</a:t>
            </a:r>
          </a:p>
          <a:p>
            <a:r>
              <a:rPr lang="en-US" sz="2400" b="1" dirty="0" smtClean="0">
                <a:solidFill>
                  <a:srgbClr val="4A323F"/>
                </a:solidFill>
                <a:latin typeface="Avenir Light"/>
                <a:cs typeface="Avenir Light"/>
              </a:rPr>
              <a:t>Indigenous perspectives </a:t>
            </a:r>
            <a:r>
              <a:rPr lang="en-US" sz="2400" dirty="0" smtClean="0">
                <a:solidFill>
                  <a:srgbClr val="4A323F"/>
                </a:solidFill>
                <a:latin typeface="Avenir Light"/>
                <a:cs typeface="Avenir Light"/>
              </a:rPr>
              <a:t>(indigenous conquistadors, indigenous diaspora)</a:t>
            </a:r>
          </a:p>
          <a:p>
            <a:r>
              <a:rPr lang="en-US" sz="2400" b="1" dirty="0" smtClean="0">
                <a:solidFill>
                  <a:srgbClr val="4A323F"/>
                </a:solidFill>
                <a:latin typeface="Avenir Light"/>
                <a:cs typeface="Avenir Light"/>
              </a:rPr>
              <a:t>Boundaries</a:t>
            </a:r>
            <a:r>
              <a:rPr lang="en-US" sz="2400" dirty="0" smtClean="0">
                <a:solidFill>
                  <a:srgbClr val="4A323F"/>
                </a:solidFill>
                <a:latin typeface="Avenir Light"/>
                <a:cs typeface="Avenir Light"/>
              </a:rPr>
              <a:t> (a- of space away from </a:t>
            </a:r>
            <a:r>
              <a:rPr lang="en-US" sz="2400" dirty="0" err="1" smtClean="0">
                <a:solidFill>
                  <a:srgbClr val="4A323F"/>
                </a:solidFill>
                <a:latin typeface="Avenir Light"/>
                <a:cs typeface="Avenir Light"/>
              </a:rPr>
              <a:t>centres</a:t>
            </a:r>
            <a:r>
              <a:rPr lang="en-US" sz="2400" dirty="0" smtClean="0">
                <a:solidFill>
                  <a:srgbClr val="4A323F"/>
                </a:solidFill>
                <a:latin typeface="Avenir Light"/>
                <a:cs typeface="Avenir Light"/>
              </a:rPr>
              <a:t> of empire. b-of discipline: History, Anthropology, Ethno-History to Art History, Geography, Literature)</a:t>
            </a:r>
          </a:p>
          <a:p>
            <a:pPr algn="r"/>
            <a:endParaRPr lang="en-US" sz="1800" dirty="0" smtClean="0">
              <a:latin typeface="Avenir Light"/>
              <a:cs typeface="Avenir Light"/>
            </a:endParaRPr>
          </a:p>
          <a:p>
            <a:pPr algn="r">
              <a:buNone/>
            </a:pPr>
            <a:r>
              <a:rPr lang="en-US" sz="1800" dirty="0" smtClean="0">
                <a:solidFill>
                  <a:srgbClr val="4A323F"/>
                </a:solidFill>
                <a:latin typeface="Avenir Light"/>
                <a:cs typeface="Avenir Light"/>
              </a:rPr>
              <a:t>Matthew </a:t>
            </a:r>
            <a:r>
              <a:rPr lang="en-US" sz="1800" dirty="0" err="1" smtClean="0">
                <a:solidFill>
                  <a:srgbClr val="4A323F"/>
                </a:solidFill>
                <a:latin typeface="Avenir Light"/>
                <a:cs typeface="Avenir Light"/>
              </a:rPr>
              <a:t>Restall</a:t>
            </a:r>
            <a:r>
              <a:rPr lang="en-US" sz="1800" dirty="0" smtClean="0">
                <a:solidFill>
                  <a:srgbClr val="4A323F"/>
                </a:solidFill>
                <a:latin typeface="Avenir Light"/>
                <a:cs typeface="Avenir Light"/>
              </a:rPr>
              <a:t>, “New Conquest History,” </a:t>
            </a:r>
            <a:r>
              <a:rPr lang="en-US" sz="1800" i="1" dirty="0" smtClean="0">
                <a:solidFill>
                  <a:srgbClr val="4A323F"/>
                </a:solidFill>
                <a:latin typeface="Avenir Light"/>
                <a:cs typeface="Avenir Light"/>
              </a:rPr>
              <a:t>History Compass, </a:t>
            </a:r>
            <a:r>
              <a:rPr lang="en-US" sz="1800" dirty="0" smtClean="0">
                <a:solidFill>
                  <a:srgbClr val="4A323F"/>
                </a:solidFill>
                <a:latin typeface="Avenir Light"/>
                <a:cs typeface="Avenir Light"/>
              </a:rPr>
              <a:t>2012</a:t>
            </a:r>
            <a:endParaRPr lang="en-US" sz="1800" dirty="0">
              <a:solidFill>
                <a:srgbClr val="4A323F"/>
              </a:solidFill>
              <a:latin typeface="Avenir Light"/>
              <a:cs typeface="Avenir Light"/>
            </a:endParaRPr>
          </a:p>
        </p:txBody>
      </p:sp>
    </p:spTree>
    <p:extLst>
      <p:ext uri="{BB962C8B-B14F-4D97-AF65-F5344CB8AC3E}">
        <p14:creationId xmlns:p14="http://schemas.microsoft.com/office/powerpoint/2010/main" val="3858231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de bry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2205"/>
            <a:ext cx="4617008" cy="3478146"/>
          </a:xfrm>
          <a:prstGeom prst="rect">
            <a:avLst/>
          </a:prstGeom>
          <a:ln>
            <a:solidFill>
              <a:srgbClr val="493540"/>
            </a:solidFill>
          </a:ln>
        </p:spPr>
      </p:pic>
      <p:pic>
        <p:nvPicPr>
          <p:cNvPr id="6" name="Imagen 5" descr="casas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028" y="272205"/>
            <a:ext cx="2824092" cy="4492874"/>
          </a:xfrm>
          <a:prstGeom prst="rect">
            <a:avLst/>
          </a:prstGeom>
          <a:ln>
            <a:solidFill>
              <a:srgbClr val="493540"/>
            </a:solidFill>
          </a:ln>
        </p:spPr>
      </p:pic>
      <p:pic>
        <p:nvPicPr>
          <p:cNvPr id="7" name="Imagen 6" descr="casas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6417" y="3142405"/>
            <a:ext cx="3195736" cy="3668704"/>
          </a:xfrm>
          <a:prstGeom prst="rect">
            <a:avLst/>
          </a:prstGeom>
          <a:ln>
            <a:solidFill>
              <a:srgbClr val="493540"/>
            </a:solidFill>
          </a:ln>
        </p:spPr>
      </p:pic>
    </p:spTree>
    <p:extLst>
      <p:ext uri="{BB962C8B-B14F-4D97-AF65-F5344CB8AC3E}">
        <p14:creationId xmlns:p14="http://schemas.microsoft.com/office/powerpoint/2010/main" val="243965229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5584498"/>
            <a:ext cx="4572000" cy="523220"/>
          </a:xfrm>
          <a:prstGeom prst="rect">
            <a:avLst/>
          </a:prstGeom>
        </p:spPr>
        <p:txBody>
          <a:bodyPr>
            <a:spAutoFit/>
          </a:bodyPr>
          <a:lstStyle/>
          <a:p>
            <a:r>
              <a:rPr lang="en-GB" sz="1400" dirty="0">
                <a:latin typeface="Avenir Light"/>
                <a:cs typeface="Avenir Light"/>
              </a:rPr>
              <a:t>See Peter Gerhard, “A Black Conquistador in Mexico” </a:t>
            </a:r>
            <a:r>
              <a:rPr lang="en-GB" sz="1400" i="1" dirty="0">
                <a:latin typeface="Avenir Light"/>
                <a:cs typeface="Avenir Light"/>
              </a:rPr>
              <a:t>The Hispanic American Historical Review, </a:t>
            </a:r>
            <a:r>
              <a:rPr lang="en-GB" sz="1400" dirty="0">
                <a:latin typeface="Avenir Light"/>
                <a:cs typeface="Avenir Light"/>
              </a:rPr>
              <a:t>1978</a:t>
            </a:r>
            <a:r>
              <a:rPr lang="en-GB" sz="1400" i="1" dirty="0">
                <a:latin typeface="Avenir Light"/>
                <a:cs typeface="Avenir Light"/>
              </a:rPr>
              <a:t> </a:t>
            </a:r>
            <a:endParaRPr lang="en-GB" sz="1400" dirty="0">
              <a:latin typeface="Avenir Light"/>
              <a:cs typeface="Avenir Light"/>
            </a:endParaRPr>
          </a:p>
        </p:txBody>
      </p:sp>
      <p:sp>
        <p:nvSpPr>
          <p:cNvPr id="7" name="Rectángulo 6"/>
          <p:cNvSpPr/>
          <p:nvPr/>
        </p:nvSpPr>
        <p:spPr>
          <a:xfrm>
            <a:off x="0" y="1597326"/>
            <a:ext cx="5166285" cy="461665"/>
          </a:xfrm>
          <a:prstGeom prst="rect">
            <a:avLst/>
          </a:prstGeom>
        </p:spPr>
        <p:txBody>
          <a:bodyPr wrap="square">
            <a:spAutoFit/>
          </a:bodyPr>
          <a:lstStyle/>
          <a:p>
            <a:r>
              <a:rPr lang="en-US" sz="2400" dirty="0">
                <a:latin typeface="Avenir Light"/>
                <a:cs typeface="Avenir Light"/>
              </a:rPr>
              <a:t>Juan </a:t>
            </a:r>
            <a:r>
              <a:rPr lang="en-US" sz="2400" dirty="0" err="1">
                <a:latin typeface="Avenir Light"/>
                <a:cs typeface="Avenir Light"/>
              </a:rPr>
              <a:t>Garrido</a:t>
            </a:r>
            <a:r>
              <a:rPr lang="en-US" sz="2400" dirty="0">
                <a:latin typeface="Avenir Light"/>
                <a:cs typeface="Avenir Light"/>
              </a:rPr>
              <a:t> (c. 1480-c. 1550)</a:t>
            </a:r>
            <a:endParaRPr lang="es-ES" sz="2400" dirty="0">
              <a:latin typeface="Avenir Light"/>
              <a:cs typeface="Avenir Light"/>
            </a:endParaRPr>
          </a:p>
        </p:txBody>
      </p:sp>
      <p:pic>
        <p:nvPicPr>
          <p:cNvPr id="3" name="Imagen 2" descr="garrido aub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9775"/>
            <a:ext cx="5257085" cy="3504723"/>
          </a:xfrm>
          <a:prstGeom prst="rect">
            <a:avLst/>
          </a:prstGeom>
          <a:ln>
            <a:solidFill>
              <a:srgbClr val="493540"/>
            </a:solidFill>
          </a:ln>
        </p:spPr>
      </p:pic>
      <p:pic>
        <p:nvPicPr>
          <p:cNvPr id="5" name="Imagen 4" descr="malinche talking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085" y="1168022"/>
            <a:ext cx="3886915" cy="3893256"/>
          </a:xfrm>
          <a:prstGeom prst="rect">
            <a:avLst/>
          </a:prstGeom>
          <a:ln>
            <a:solidFill>
              <a:srgbClr val="251A21"/>
            </a:solidFill>
          </a:ln>
        </p:spPr>
      </p:pic>
      <p:sp>
        <p:nvSpPr>
          <p:cNvPr id="6" name="Rectángulo 5"/>
          <p:cNvSpPr/>
          <p:nvPr/>
        </p:nvSpPr>
        <p:spPr>
          <a:xfrm>
            <a:off x="5329590" y="5061278"/>
            <a:ext cx="3749469" cy="523220"/>
          </a:xfrm>
          <a:prstGeom prst="rect">
            <a:avLst/>
          </a:prstGeom>
        </p:spPr>
        <p:txBody>
          <a:bodyPr wrap="square">
            <a:spAutoFit/>
          </a:bodyPr>
          <a:lstStyle/>
          <a:p>
            <a:r>
              <a:rPr lang="es-ES" sz="1400" dirty="0" err="1">
                <a:latin typeface="Avenir Light"/>
                <a:cs typeface="Avenir Light"/>
              </a:rPr>
              <a:t>Source</a:t>
            </a:r>
            <a:r>
              <a:rPr lang="es-ES" sz="1400" dirty="0">
                <a:latin typeface="Avenir Light"/>
                <a:cs typeface="Avenir Light"/>
              </a:rPr>
              <a:t>: Malinche </a:t>
            </a:r>
            <a:r>
              <a:rPr lang="es-ES" sz="1400" dirty="0" err="1" smtClean="0">
                <a:latin typeface="Avenir Light"/>
                <a:cs typeface="Avenir Light"/>
              </a:rPr>
              <a:t>Translating</a:t>
            </a:r>
            <a:endParaRPr lang="es-ES" sz="1400" dirty="0" smtClean="0">
              <a:latin typeface="Avenir Light"/>
              <a:cs typeface="Avenir Light"/>
            </a:endParaRPr>
          </a:p>
          <a:p>
            <a:r>
              <a:rPr lang="es-ES" sz="1400" dirty="0" smtClean="0">
                <a:latin typeface="Avenir Light"/>
                <a:cs typeface="Avenir Light"/>
              </a:rPr>
              <a:t>In </a:t>
            </a:r>
            <a:r>
              <a:rPr lang="es-ES" sz="1400" dirty="0">
                <a:latin typeface="Avenir Light"/>
                <a:cs typeface="Avenir Light"/>
              </a:rPr>
              <a:t>Book 12, </a:t>
            </a:r>
            <a:r>
              <a:rPr lang="es-ES" sz="1400" dirty="0" err="1">
                <a:latin typeface="Avenir Light"/>
                <a:cs typeface="Avenir Light"/>
              </a:rPr>
              <a:t>Chap</a:t>
            </a:r>
            <a:r>
              <a:rPr lang="es-ES" sz="1400" dirty="0">
                <a:latin typeface="Avenir Light"/>
                <a:cs typeface="Avenir Light"/>
              </a:rPr>
              <a:t>. </a:t>
            </a:r>
            <a:r>
              <a:rPr lang="es-ES" sz="1400" dirty="0" smtClean="0">
                <a:latin typeface="Avenir Light"/>
                <a:cs typeface="Avenir Light"/>
              </a:rPr>
              <a:t>18, </a:t>
            </a:r>
            <a:r>
              <a:rPr lang="es-ES" sz="1400" dirty="0" err="1" smtClean="0">
                <a:latin typeface="Avenir Light"/>
                <a:cs typeface="Avenir Light"/>
              </a:rPr>
              <a:t>Florentine</a:t>
            </a:r>
            <a:r>
              <a:rPr lang="es-ES" sz="1400" dirty="0" smtClean="0">
                <a:latin typeface="Avenir Light"/>
                <a:cs typeface="Avenir Light"/>
              </a:rPr>
              <a:t> Codex.</a:t>
            </a:r>
            <a:endParaRPr lang="es-ES" sz="1400" dirty="0">
              <a:latin typeface="Avenir Light"/>
              <a:cs typeface="Avenir Light"/>
            </a:endParaRPr>
          </a:p>
        </p:txBody>
      </p:sp>
      <p:sp>
        <p:nvSpPr>
          <p:cNvPr id="8" name="CuadroTexto 7"/>
          <p:cNvSpPr txBox="1"/>
          <p:nvPr/>
        </p:nvSpPr>
        <p:spPr>
          <a:xfrm>
            <a:off x="4112398" y="686577"/>
            <a:ext cx="5031602" cy="461665"/>
          </a:xfrm>
          <a:prstGeom prst="rect">
            <a:avLst/>
          </a:prstGeom>
          <a:noFill/>
        </p:spPr>
        <p:txBody>
          <a:bodyPr wrap="square" rtlCol="0">
            <a:spAutoFit/>
          </a:bodyPr>
          <a:lstStyle/>
          <a:p>
            <a:pPr algn="r"/>
            <a:r>
              <a:rPr lang="es-ES" sz="2400" dirty="0" smtClean="0">
                <a:latin typeface="Avenir Light"/>
                <a:cs typeface="Avenir Light"/>
              </a:rPr>
              <a:t>Doña Marina, </a:t>
            </a:r>
            <a:r>
              <a:rPr lang="es-ES" sz="2400" i="1" dirty="0" err="1" smtClean="0">
                <a:latin typeface="Avenir Light"/>
                <a:cs typeface="Avenir Light"/>
              </a:rPr>
              <a:t>Malintzin</a:t>
            </a:r>
            <a:r>
              <a:rPr lang="es-ES" sz="2400" dirty="0" smtClean="0">
                <a:latin typeface="Avenir Light"/>
                <a:cs typeface="Avenir Light"/>
              </a:rPr>
              <a:t>, la Malinche</a:t>
            </a:r>
            <a:endParaRPr lang="es-ES" sz="2400" dirty="0">
              <a:latin typeface="Avenir Light"/>
              <a:cs typeface="Avenir Light"/>
            </a:endParaRPr>
          </a:p>
        </p:txBody>
      </p:sp>
    </p:spTree>
    <p:extLst>
      <p:ext uri="{BB962C8B-B14F-4D97-AF65-F5344CB8AC3E}">
        <p14:creationId xmlns:p14="http://schemas.microsoft.com/office/powerpoint/2010/main" val="158619374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gruzinskicov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7501" y="372977"/>
            <a:ext cx="3277374" cy="4492884"/>
          </a:xfrm>
          <a:prstGeom prst="rect">
            <a:avLst/>
          </a:prstGeom>
          <a:ln>
            <a:solidFill>
              <a:srgbClr val="2E2028"/>
            </a:solidFill>
          </a:ln>
        </p:spPr>
      </p:pic>
      <p:pic>
        <p:nvPicPr>
          <p:cNvPr id="6" name="Imagen 5" descr="mapping of new spa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404" y="3855852"/>
            <a:ext cx="2691141" cy="2867320"/>
          </a:xfrm>
          <a:prstGeom prst="rect">
            <a:avLst/>
          </a:prstGeom>
          <a:ln>
            <a:solidFill>
              <a:srgbClr val="32242D"/>
            </a:solidFill>
          </a:ln>
        </p:spPr>
      </p:pic>
      <p:pic>
        <p:nvPicPr>
          <p:cNvPr id="7" name="Imagen 6" descr="scriptand glyph cov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3333" y="259788"/>
            <a:ext cx="2283773" cy="3024865"/>
          </a:xfrm>
          <a:prstGeom prst="rect">
            <a:avLst/>
          </a:prstGeom>
          <a:ln>
            <a:solidFill>
              <a:srgbClr val="32242D"/>
            </a:solidFill>
          </a:ln>
        </p:spPr>
      </p:pic>
      <p:pic>
        <p:nvPicPr>
          <p:cNvPr id="8" name="Imagen 7" descr="images takeflight cove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7959" y="1629833"/>
            <a:ext cx="2389544" cy="2918527"/>
          </a:xfrm>
          <a:prstGeom prst="rect">
            <a:avLst/>
          </a:prstGeom>
          <a:ln>
            <a:solidFill>
              <a:srgbClr val="32242D"/>
            </a:solidFill>
          </a:ln>
        </p:spPr>
      </p:pic>
      <p:pic>
        <p:nvPicPr>
          <p:cNvPr id="3" name="Imagen 2" descr="coverflorentin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0707" y="3453684"/>
            <a:ext cx="2159862" cy="3002148"/>
          </a:xfrm>
          <a:prstGeom prst="rect">
            <a:avLst/>
          </a:prstGeom>
        </p:spPr>
      </p:pic>
    </p:spTree>
    <p:extLst>
      <p:ext uri="{BB962C8B-B14F-4D97-AF65-F5344CB8AC3E}">
        <p14:creationId xmlns:p14="http://schemas.microsoft.com/office/powerpoint/2010/main" val="339069273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591705660.191493.jpg"/>
          <p:cNvPicPr>
            <a:picLocks noChangeAspect="1"/>
          </p:cNvPicPr>
          <p:nvPr/>
        </p:nvPicPr>
        <p:blipFill rotWithShape="1">
          <a:blip r:embed="rId2">
            <a:extLst>
              <a:ext uri="{28A0092B-C50C-407E-A947-70E740481C1C}">
                <a14:useLocalDpi xmlns:a14="http://schemas.microsoft.com/office/drawing/2010/main" val="0"/>
              </a:ext>
            </a:extLst>
          </a:blip>
          <a:srcRect l="2348" r="122" b="3996"/>
          <a:stretch/>
        </p:blipFill>
        <p:spPr>
          <a:xfrm rot="5400000">
            <a:off x="-1191513" y="1344846"/>
            <a:ext cx="6696754" cy="4168306"/>
          </a:xfrm>
          <a:prstGeom prst="rect">
            <a:avLst/>
          </a:prstGeom>
          <a:ln>
            <a:solidFill>
              <a:srgbClr val="493540"/>
            </a:solidFill>
          </a:ln>
        </p:spPr>
      </p:pic>
      <p:pic>
        <p:nvPicPr>
          <p:cNvPr id="6" name="Imagen 5" descr="tlaxcalabattle.jpg"/>
          <p:cNvPicPr>
            <a:picLocks noChangeAspect="1"/>
          </p:cNvPicPr>
          <p:nvPr/>
        </p:nvPicPr>
        <p:blipFill rotWithShape="1">
          <a:blip r:embed="rId3">
            <a:extLst>
              <a:ext uri="{28A0092B-C50C-407E-A947-70E740481C1C}">
                <a14:useLocalDpi xmlns:a14="http://schemas.microsoft.com/office/drawing/2010/main" val="0"/>
              </a:ext>
            </a:extLst>
          </a:blip>
          <a:srcRect l="12565" r="14247" b="10710"/>
          <a:stretch/>
        </p:blipFill>
        <p:spPr>
          <a:xfrm>
            <a:off x="4602471" y="80622"/>
            <a:ext cx="4319796" cy="3890062"/>
          </a:xfrm>
          <a:prstGeom prst="rect">
            <a:avLst/>
          </a:prstGeom>
          <a:ln>
            <a:solidFill>
              <a:srgbClr val="493540"/>
            </a:solidFill>
          </a:ln>
        </p:spPr>
      </p:pic>
      <p:pic>
        <p:nvPicPr>
          <p:cNvPr id="7" name="Imagen 6" descr="IMG_0090.jpg"/>
          <p:cNvPicPr>
            <a:picLocks noChangeAspect="1"/>
          </p:cNvPicPr>
          <p:nvPr/>
        </p:nvPicPr>
        <p:blipFill rotWithShape="1">
          <a:blip r:embed="rId4">
            <a:extLst>
              <a:ext uri="{28A0092B-C50C-407E-A947-70E740481C1C}">
                <a14:useLocalDpi xmlns:a14="http://schemas.microsoft.com/office/drawing/2010/main" val="0"/>
              </a:ext>
            </a:extLst>
          </a:blip>
          <a:srcRect l="22829" t="8859" r="19237" b="15684"/>
          <a:stretch/>
        </p:blipFill>
        <p:spPr>
          <a:xfrm rot="5400000">
            <a:off x="4571827" y="4102107"/>
            <a:ext cx="2645445" cy="2584158"/>
          </a:xfrm>
          <a:prstGeom prst="rect">
            <a:avLst/>
          </a:prstGeom>
          <a:ln>
            <a:solidFill>
              <a:srgbClr val="493540"/>
            </a:solidFill>
          </a:ln>
        </p:spPr>
      </p:pic>
    </p:spTree>
    <p:extLst>
      <p:ext uri="{BB962C8B-B14F-4D97-AF65-F5344CB8AC3E}">
        <p14:creationId xmlns:p14="http://schemas.microsoft.com/office/powerpoint/2010/main" val="12430717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DURAN SACRIFICE.jpg"/>
          <p:cNvPicPr>
            <a:picLocks noChangeAspect="1"/>
          </p:cNvPicPr>
          <p:nvPr/>
        </p:nvPicPr>
        <p:blipFill rotWithShape="1">
          <a:blip r:embed="rId2">
            <a:extLst>
              <a:ext uri="{28A0092B-C50C-407E-A947-70E740481C1C}">
                <a14:useLocalDpi xmlns:a14="http://schemas.microsoft.com/office/drawing/2010/main" val="0"/>
              </a:ext>
            </a:extLst>
          </a:blip>
          <a:srcRect b="10484"/>
          <a:stretch/>
        </p:blipFill>
        <p:spPr>
          <a:xfrm>
            <a:off x="0" y="169334"/>
            <a:ext cx="4888303" cy="3450166"/>
          </a:xfrm>
          <a:prstGeom prst="rect">
            <a:avLst/>
          </a:prstGeom>
          <a:ln>
            <a:solidFill>
              <a:srgbClr val="493540"/>
            </a:solidFill>
          </a:ln>
        </p:spPr>
      </p:pic>
      <p:pic>
        <p:nvPicPr>
          <p:cNvPr id="5" name="Imagen 4" descr="Figura-5-Matricula-de-tributos-lamina-23.png"/>
          <p:cNvPicPr>
            <a:picLocks noChangeAspect="1"/>
          </p:cNvPicPr>
          <p:nvPr/>
        </p:nvPicPr>
        <p:blipFill rotWithShape="1">
          <a:blip r:embed="rId3">
            <a:extLst>
              <a:ext uri="{28A0092B-C50C-407E-A947-70E740481C1C}">
                <a14:useLocalDpi xmlns:a14="http://schemas.microsoft.com/office/drawing/2010/main" val="0"/>
              </a:ext>
            </a:extLst>
          </a:blip>
          <a:srcRect r="4700"/>
          <a:stretch/>
        </p:blipFill>
        <p:spPr>
          <a:xfrm>
            <a:off x="5715293" y="0"/>
            <a:ext cx="3428707" cy="5212954"/>
          </a:xfrm>
          <a:prstGeom prst="rect">
            <a:avLst/>
          </a:prstGeom>
          <a:ln>
            <a:solidFill>
              <a:srgbClr val="32242D"/>
            </a:solidFill>
          </a:ln>
        </p:spPr>
      </p:pic>
      <p:pic>
        <p:nvPicPr>
          <p:cNvPr id="6" name="Imagen 5" descr="cochineal2.jpg"/>
          <p:cNvPicPr>
            <a:picLocks noChangeAspect="1"/>
          </p:cNvPicPr>
          <p:nvPr/>
        </p:nvPicPr>
        <p:blipFill rotWithShape="1">
          <a:blip r:embed="rId4">
            <a:extLst>
              <a:ext uri="{28A0092B-C50C-407E-A947-70E740481C1C}">
                <a14:useLocalDpi xmlns:a14="http://schemas.microsoft.com/office/drawing/2010/main" val="0"/>
              </a:ext>
            </a:extLst>
          </a:blip>
          <a:srcRect l="6247" t="17117" r="14361" b="14416"/>
          <a:stretch/>
        </p:blipFill>
        <p:spPr>
          <a:xfrm rot="16200000">
            <a:off x="3953096" y="3829023"/>
            <a:ext cx="3524395" cy="2279554"/>
          </a:xfrm>
          <a:prstGeom prst="ellipse">
            <a:avLst/>
          </a:prstGeom>
          <a:ln>
            <a:solidFill>
              <a:srgbClr val="493540"/>
            </a:solidFill>
          </a:ln>
        </p:spPr>
      </p:pic>
    </p:spTree>
    <p:extLst>
      <p:ext uri="{BB962C8B-B14F-4D97-AF65-F5344CB8AC3E}">
        <p14:creationId xmlns:p14="http://schemas.microsoft.com/office/powerpoint/2010/main" val="1645707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Nezaualcoyotl.jpg"/>
          <p:cNvPicPr>
            <a:picLocks noChangeAspect="1"/>
          </p:cNvPicPr>
          <p:nvPr/>
        </p:nvPicPr>
        <p:blipFill rotWithShape="1">
          <a:blip r:embed="rId2">
            <a:extLst>
              <a:ext uri="{28A0092B-C50C-407E-A947-70E740481C1C}">
                <a14:useLocalDpi xmlns:a14="http://schemas.microsoft.com/office/drawing/2010/main" val="0"/>
              </a:ext>
            </a:extLst>
          </a:blip>
          <a:srcRect t="802"/>
          <a:stretch/>
        </p:blipFill>
        <p:spPr>
          <a:xfrm>
            <a:off x="968239" y="233480"/>
            <a:ext cx="4640915" cy="5828311"/>
          </a:xfrm>
          <a:prstGeom prst="rect">
            <a:avLst/>
          </a:prstGeom>
          <a:ln>
            <a:solidFill>
              <a:srgbClr val="2E2028"/>
            </a:solidFill>
          </a:ln>
        </p:spPr>
      </p:pic>
      <p:pic>
        <p:nvPicPr>
          <p:cNvPr id="2" name="Imagen 1" descr="featherwork2 codex.jpg"/>
          <p:cNvPicPr>
            <a:picLocks noChangeAspect="1"/>
          </p:cNvPicPr>
          <p:nvPr/>
        </p:nvPicPr>
        <p:blipFill rotWithShape="1">
          <a:blip r:embed="rId3">
            <a:extLst>
              <a:ext uri="{28A0092B-C50C-407E-A947-70E740481C1C}">
                <a14:useLocalDpi xmlns:a14="http://schemas.microsoft.com/office/drawing/2010/main" val="0"/>
              </a:ext>
            </a:extLst>
          </a:blip>
          <a:srcRect l="6558" r="8196"/>
          <a:stretch/>
        </p:blipFill>
        <p:spPr>
          <a:xfrm>
            <a:off x="5705356" y="98772"/>
            <a:ext cx="2404969" cy="3872254"/>
          </a:xfrm>
          <a:prstGeom prst="rect">
            <a:avLst/>
          </a:prstGeom>
          <a:ln>
            <a:solidFill>
              <a:srgbClr val="2E2028"/>
            </a:solidFill>
          </a:ln>
        </p:spPr>
      </p:pic>
      <p:pic>
        <p:nvPicPr>
          <p:cNvPr id="5" name="Imagen 4" descr="shield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5356" y="4062465"/>
            <a:ext cx="2404969" cy="2583851"/>
          </a:xfrm>
          <a:prstGeom prst="rect">
            <a:avLst/>
          </a:prstGeom>
          <a:ln>
            <a:solidFill>
              <a:srgbClr val="2E2028"/>
            </a:solidFill>
          </a:ln>
        </p:spPr>
      </p:pic>
      <p:sp>
        <p:nvSpPr>
          <p:cNvPr id="6" name="Rectángulo 1"/>
          <p:cNvSpPr>
            <a:spLocks noChangeArrowheads="1"/>
          </p:cNvSpPr>
          <p:nvPr/>
        </p:nvSpPr>
        <p:spPr bwMode="auto">
          <a:xfrm>
            <a:off x="684453" y="6030763"/>
            <a:ext cx="700828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dirty="0">
                <a:solidFill>
                  <a:srgbClr val="4A323F"/>
                </a:solidFill>
              </a:rPr>
              <a:t>N</a:t>
            </a:r>
            <a:r>
              <a:rPr lang="en-GB" sz="1600" dirty="0">
                <a:solidFill>
                  <a:srgbClr val="4A323F"/>
                </a:solidFill>
                <a:latin typeface="Avenir Book" charset="0"/>
                <a:cs typeface="Avenir Book" charset="0"/>
              </a:rPr>
              <a:t>etzahualcoyotl as a Warrior, </a:t>
            </a:r>
            <a:r>
              <a:rPr lang="en-GB" sz="1600" i="1" dirty="0">
                <a:solidFill>
                  <a:srgbClr val="4A323F"/>
                </a:solidFill>
                <a:latin typeface="Avenir Book" charset="0"/>
                <a:cs typeface="Avenir Book" charset="0"/>
              </a:rPr>
              <a:t>Codex Ixtilxóchitl</a:t>
            </a:r>
            <a:r>
              <a:rPr lang="en-GB" sz="1600" dirty="0" smtClean="0">
                <a:solidFill>
                  <a:srgbClr val="4A323F"/>
                </a:solidFill>
                <a:latin typeface="Avenir Book" charset="0"/>
                <a:cs typeface="Avenir Book" charset="0"/>
              </a:rPr>
              <a:t>,1582</a:t>
            </a:r>
          </a:p>
          <a:p>
            <a:r>
              <a:rPr lang="en-GB" sz="1600" dirty="0" err="1" smtClean="0">
                <a:solidFill>
                  <a:srgbClr val="4A323F"/>
                </a:solidFill>
                <a:latin typeface="Avenir Book" charset="0"/>
                <a:cs typeface="Avenir Book" charset="0"/>
              </a:rPr>
              <a:t>Bibliothéque</a:t>
            </a:r>
            <a:r>
              <a:rPr lang="en-GB" sz="1600" dirty="0" smtClean="0">
                <a:solidFill>
                  <a:srgbClr val="4A323F"/>
                </a:solidFill>
                <a:latin typeface="Avenir Book" charset="0"/>
                <a:cs typeface="Avenir Book" charset="0"/>
              </a:rPr>
              <a:t> </a:t>
            </a:r>
            <a:r>
              <a:rPr lang="en-GB" sz="1600" dirty="0" err="1">
                <a:solidFill>
                  <a:srgbClr val="4A323F"/>
                </a:solidFill>
                <a:latin typeface="Avenir Book" charset="0"/>
                <a:cs typeface="Avenir Book" charset="0"/>
              </a:rPr>
              <a:t>Nationale</a:t>
            </a:r>
            <a:r>
              <a:rPr lang="en-GB" sz="1600" dirty="0">
                <a:solidFill>
                  <a:srgbClr val="4A323F"/>
                </a:solidFill>
                <a:latin typeface="Avenir Book" charset="0"/>
                <a:cs typeface="Avenir Book" charset="0"/>
              </a:rPr>
              <a:t> de France, Paris </a:t>
            </a:r>
            <a:endParaRPr lang="es-ES" sz="1600" dirty="0">
              <a:solidFill>
                <a:srgbClr val="4A323F"/>
              </a:solidFill>
              <a:latin typeface="Avenir Book" charset="0"/>
              <a:cs typeface="Avenir Book" charset="0"/>
            </a:endParaRPr>
          </a:p>
        </p:txBody>
      </p:sp>
    </p:spTree>
    <p:extLst>
      <p:ext uri="{BB962C8B-B14F-4D97-AF65-F5344CB8AC3E}">
        <p14:creationId xmlns:p14="http://schemas.microsoft.com/office/powerpoint/2010/main" val="36959739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AMERICA1500 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387432"/>
            <a:ext cx="9144000" cy="6095999"/>
          </a:xfrm>
          <a:prstGeom prst="rect">
            <a:avLst/>
          </a:prstGeom>
          <a:ln>
            <a:solidFill>
              <a:srgbClr val="493540"/>
            </a:solidFill>
          </a:ln>
        </p:spPr>
      </p:pic>
    </p:spTree>
    <p:extLst>
      <p:ext uri="{BB962C8B-B14F-4D97-AF65-F5344CB8AC3E}">
        <p14:creationId xmlns:p14="http://schemas.microsoft.com/office/powerpoint/2010/main" val="1796615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439656"/>
            <a:ext cx="7045594" cy="646331"/>
          </a:xfrm>
          <a:prstGeom prst="rect">
            <a:avLst/>
          </a:prstGeom>
        </p:spPr>
        <p:txBody>
          <a:bodyPr wrap="square">
            <a:spAutoFit/>
          </a:bodyPr>
          <a:lstStyle/>
          <a:p>
            <a:pPr lvl="1"/>
            <a:r>
              <a:rPr lang="en-GB" sz="3600" dirty="0" smtClean="0">
                <a:solidFill>
                  <a:srgbClr val="3D2C35"/>
                </a:solidFill>
                <a:latin typeface="Didot"/>
                <a:cs typeface="Didot"/>
              </a:rPr>
              <a:t>The </a:t>
            </a:r>
            <a:r>
              <a:rPr lang="en-GB" sz="3600" dirty="0">
                <a:solidFill>
                  <a:srgbClr val="3D2C35"/>
                </a:solidFill>
                <a:latin typeface="Didot"/>
                <a:cs typeface="Didot"/>
              </a:rPr>
              <a:t>Aztec </a:t>
            </a:r>
            <a:r>
              <a:rPr lang="en-GB" sz="3600" dirty="0" smtClean="0">
                <a:solidFill>
                  <a:srgbClr val="3D2C35"/>
                </a:solidFill>
                <a:latin typeface="Didot"/>
                <a:cs typeface="Didot"/>
              </a:rPr>
              <a:t>Empire</a:t>
            </a:r>
            <a:endParaRPr lang="en-US" sz="3600" dirty="0">
              <a:solidFill>
                <a:srgbClr val="3D2C35"/>
              </a:solidFill>
              <a:latin typeface="Didot"/>
              <a:cs typeface="Didot"/>
            </a:endParaRPr>
          </a:p>
        </p:txBody>
      </p:sp>
      <p:pic>
        <p:nvPicPr>
          <p:cNvPr id="3" name="Imagen 2" descr="tlatelolco market.jpg"/>
          <p:cNvPicPr>
            <a:picLocks noChangeAspect="1"/>
          </p:cNvPicPr>
          <p:nvPr/>
        </p:nvPicPr>
        <p:blipFill rotWithShape="1">
          <a:blip r:embed="rId2">
            <a:extLst>
              <a:ext uri="{28A0092B-C50C-407E-A947-70E740481C1C}">
                <a14:useLocalDpi xmlns:a14="http://schemas.microsoft.com/office/drawing/2010/main" val="0"/>
              </a:ext>
            </a:extLst>
          </a:blip>
          <a:srcRect t="1986" b="26592"/>
          <a:stretch/>
        </p:blipFill>
        <p:spPr>
          <a:xfrm>
            <a:off x="0" y="1282151"/>
            <a:ext cx="9144000" cy="4898171"/>
          </a:xfrm>
          <a:prstGeom prst="rect">
            <a:avLst/>
          </a:prstGeom>
          <a:ln>
            <a:solidFill>
              <a:srgbClr val="3D2C35"/>
            </a:solidFill>
          </a:ln>
        </p:spPr>
      </p:pic>
    </p:spTree>
    <p:extLst>
      <p:ext uri="{BB962C8B-B14F-4D97-AF65-F5344CB8AC3E}">
        <p14:creationId xmlns:p14="http://schemas.microsoft.com/office/powerpoint/2010/main" val="2812461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ztec empi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5807"/>
            <a:ext cx="9143999" cy="5349764"/>
          </a:xfrm>
          <a:prstGeom prst="rect">
            <a:avLst/>
          </a:prstGeom>
          <a:ln>
            <a:solidFill>
              <a:srgbClr val="3D2C35"/>
            </a:solidFill>
          </a:ln>
        </p:spPr>
      </p:pic>
      <p:sp>
        <p:nvSpPr>
          <p:cNvPr id="4" name="Rectángulo 3"/>
          <p:cNvSpPr/>
          <p:nvPr/>
        </p:nvSpPr>
        <p:spPr>
          <a:xfrm>
            <a:off x="2089989" y="6177253"/>
            <a:ext cx="4964023" cy="430887"/>
          </a:xfrm>
          <a:prstGeom prst="rect">
            <a:avLst/>
          </a:prstGeom>
        </p:spPr>
        <p:txBody>
          <a:bodyPr wrap="square">
            <a:spAutoFit/>
          </a:bodyPr>
          <a:lstStyle/>
          <a:p>
            <a:pPr lvl="1" algn="ctr"/>
            <a:r>
              <a:rPr lang="en-GB" sz="2200" dirty="0" smtClean="0">
                <a:solidFill>
                  <a:srgbClr val="3D2C35"/>
                </a:solidFill>
                <a:latin typeface="Didot"/>
                <a:cs typeface="Didot"/>
              </a:rPr>
              <a:t>Aztec </a:t>
            </a:r>
            <a:r>
              <a:rPr lang="en-GB" sz="2200" dirty="0">
                <a:solidFill>
                  <a:srgbClr val="3D2C35"/>
                </a:solidFill>
                <a:latin typeface="Didot"/>
                <a:cs typeface="Didot"/>
              </a:rPr>
              <a:t>Empire: 1427-1519</a:t>
            </a:r>
            <a:endParaRPr lang="en-US" sz="2200" dirty="0">
              <a:solidFill>
                <a:srgbClr val="3D2C35"/>
              </a:solidFill>
              <a:latin typeface="Didot"/>
              <a:cs typeface="Didot"/>
            </a:endParaRPr>
          </a:p>
        </p:txBody>
      </p:sp>
    </p:spTree>
    <p:extLst>
      <p:ext uri="{BB962C8B-B14F-4D97-AF65-F5344CB8AC3E}">
        <p14:creationId xmlns:p14="http://schemas.microsoft.com/office/powerpoint/2010/main" val="16963053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noch .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7550" y="191606"/>
            <a:ext cx="5886450" cy="3791855"/>
          </a:xfrm>
          <a:prstGeom prst="rect">
            <a:avLst/>
          </a:prstGeom>
          <a:ln w="3175" cmpd="sng">
            <a:solidFill>
              <a:srgbClr val="775565"/>
            </a:solidFill>
          </a:ln>
        </p:spPr>
      </p:pic>
      <p:pic>
        <p:nvPicPr>
          <p:cNvPr id="5" name="Imagen 4" descr="CHINAMP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09929"/>
            <a:ext cx="3867320" cy="2546907"/>
          </a:xfrm>
          <a:prstGeom prst="rect">
            <a:avLst/>
          </a:prstGeom>
          <a:ln>
            <a:solidFill>
              <a:srgbClr val="493540"/>
            </a:solidFill>
          </a:ln>
        </p:spPr>
      </p:pic>
      <p:sp>
        <p:nvSpPr>
          <p:cNvPr id="7" name="Rectángulo 6"/>
          <p:cNvSpPr/>
          <p:nvPr/>
        </p:nvSpPr>
        <p:spPr>
          <a:xfrm>
            <a:off x="0" y="1084336"/>
            <a:ext cx="3257550" cy="1477328"/>
          </a:xfrm>
          <a:prstGeom prst="rect">
            <a:avLst/>
          </a:prstGeom>
        </p:spPr>
        <p:txBody>
          <a:bodyPr wrap="square">
            <a:spAutoFit/>
          </a:bodyPr>
          <a:lstStyle/>
          <a:p>
            <a:r>
              <a:rPr lang="en-US" dirty="0" err="1" smtClean="0">
                <a:solidFill>
                  <a:srgbClr val="4A323F"/>
                </a:solidFill>
                <a:latin typeface="Avenir Light"/>
                <a:cs typeface="Avenir Light"/>
              </a:rPr>
              <a:t>Tenochtitlán</a:t>
            </a:r>
            <a:r>
              <a:rPr lang="en-US" dirty="0" smtClean="0">
                <a:solidFill>
                  <a:srgbClr val="4A323F"/>
                </a:solidFill>
                <a:latin typeface="Avenir Light"/>
                <a:cs typeface="Avenir Light"/>
              </a:rPr>
              <a:t> </a:t>
            </a:r>
            <a:r>
              <a:rPr lang="en-US" dirty="0">
                <a:solidFill>
                  <a:srgbClr val="4A323F"/>
                </a:solidFill>
                <a:latin typeface="Avenir Light"/>
                <a:cs typeface="Avenir Light"/>
              </a:rPr>
              <a:t>and the Gulf of Mexico, unknown artist, </a:t>
            </a:r>
            <a:r>
              <a:rPr lang="en-US" dirty="0" smtClean="0">
                <a:solidFill>
                  <a:srgbClr val="4A323F"/>
                </a:solidFill>
                <a:latin typeface="Avenir Light"/>
                <a:cs typeface="Avenir Light"/>
              </a:rPr>
              <a:t>1524</a:t>
            </a:r>
            <a:r>
              <a:rPr lang="en-US" dirty="0">
                <a:solidFill>
                  <a:srgbClr val="4A323F"/>
                </a:solidFill>
                <a:latin typeface="Avenir Light"/>
                <a:cs typeface="Avenir Light"/>
              </a:rPr>
              <a:t>. Based on </a:t>
            </a:r>
            <a:r>
              <a:rPr lang="en-US" dirty="0" smtClean="0">
                <a:solidFill>
                  <a:srgbClr val="4A323F"/>
                </a:solidFill>
                <a:latin typeface="Avenir Light"/>
                <a:cs typeface="Avenir Light"/>
              </a:rPr>
              <a:t>a map </a:t>
            </a:r>
            <a:r>
              <a:rPr lang="en-US" dirty="0">
                <a:solidFill>
                  <a:srgbClr val="4A323F"/>
                </a:solidFill>
                <a:latin typeface="Avenir Light"/>
                <a:cs typeface="Avenir Light"/>
              </a:rPr>
              <a:t>presented to </a:t>
            </a:r>
            <a:r>
              <a:rPr lang="en-US" dirty="0" smtClean="0">
                <a:solidFill>
                  <a:srgbClr val="4A323F"/>
                </a:solidFill>
                <a:latin typeface="Avenir Light"/>
                <a:cs typeface="Avenir Light"/>
              </a:rPr>
              <a:t>Cortés by the </a:t>
            </a:r>
            <a:r>
              <a:rPr lang="en-US" dirty="0" err="1" smtClean="0">
                <a:solidFill>
                  <a:srgbClr val="4A323F"/>
                </a:solidFill>
                <a:latin typeface="Avenir Light"/>
                <a:cs typeface="Avenir Light"/>
              </a:rPr>
              <a:t>Mexica</a:t>
            </a:r>
            <a:r>
              <a:rPr lang="en-US" dirty="0" smtClean="0">
                <a:solidFill>
                  <a:srgbClr val="4A323F"/>
                </a:solidFill>
                <a:latin typeface="Avenir Light"/>
                <a:cs typeface="Avenir Light"/>
              </a:rPr>
              <a:t>. </a:t>
            </a:r>
            <a:r>
              <a:rPr lang="en-US" i="1" dirty="0">
                <a:solidFill>
                  <a:srgbClr val="4A323F"/>
                </a:solidFill>
                <a:latin typeface="Avenir Light"/>
                <a:cs typeface="Avenir Light"/>
              </a:rPr>
              <a:t>Library of </a:t>
            </a:r>
            <a:r>
              <a:rPr lang="en-US" i="1" dirty="0" smtClean="0">
                <a:solidFill>
                  <a:srgbClr val="4A323F"/>
                </a:solidFill>
                <a:latin typeface="Avenir Light"/>
                <a:cs typeface="Avenir Light"/>
              </a:rPr>
              <a:t>Congress</a:t>
            </a:r>
            <a:endParaRPr lang="nl-NL" i="1" dirty="0">
              <a:solidFill>
                <a:srgbClr val="4A323F"/>
              </a:solidFill>
              <a:latin typeface="Avenir Light"/>
              <a:cs typeface="Avenir Light"/>
            </a:endParaRPr>
          </a:p>
        </p:txBody>
      </p:sp>
      <p:pic>
        <p:nvPicPr>
          <p:cNvPr id="8" name="Imagen 7" descr="tlatelolco market.jpg"/>
          <p:cNvPicPr>
            <a:picLocks noChangeAspect="1"/>
          </p:cNvPicPr>
          <p:nvPr/>
        </p:nvPicPr>
        <p:blipFill rotWithShape="1">
          <a:blip r:embed="rId4">
            <a:extLst>
              <a:ext uri="{28A0092B-C50C-407E-A947-70E740481C1C}">
                <a14:useLocalDpi xmlns:a14="http://schemas.microsoft.com/office/drawing/2010/main" val="0"/>
              </a:ext>
            </a:extLst>
          </a:blip>
          <a:srcRect t="1986" b="26592"/>
          <a:stretch/>
        </p:blipFill>
        <p:spPr>
          <a:xfrm>
            <a:off x="4432139" y="4137412"/>
            <a:ext cx="4711861" cy="2524005"/>
          </a:xfrm>
          <a:prstGeom prst="rect">
            <a:avLst/>
          </a:prstGeom>
          <a:ln>
            <a:solidFill>
              <a:srgbClr val="3D2C35"/>
            </a:solidFill>
          </a:ln>
        </p:spPr>
      </p:pic>
      <p:sp>
        <p:nvSpPr>
          <p:cNvPr id="2" name="CuadroTexto 1"/>
          <p:cNvSpPr txBox="1"/>
          <p:nvPr/>
        </p:nvSpPr>
        <p:spPr>
          <a:xfrm>
            <a:off x="0" y="6031073"/>
            <a:ext cx="1590500" cy="430887"/>
          </a:xfrm>
          <a:prstGeom prst="rect">
            <a:avLst/>
          </a:prstGeom>
          <a:noFill/>
        </p:spPr>
        <p:txBody>
          <a:bodyPr wrap="none" rtlCol="0">
            <a:spAutoFit/>
          </a:bodyPr>
          <a:lstStyle/>
          <a:p>
            <a:r>
              <a:rPr lang="es-ES" sz="2200" dirty="0" smtClean="0">
                <a:latin typeface="Avenir Light"/>
                <a:cs typeface="Avenir Light"/>
              </a:rPr>
              <a:t>Chinampas</a:t>
            </a:r>
            <a:endParaRPr lang="es-ES" sz="2200" dirty="0">
              <a:latin typeface="Avenir Light"/>
              <a:cs typeface="Avenir Light"/>
            </a:endParaRPr>
          </a:p>
        </p:txBody>
      </p:sp>
    </p:spTree>
    <p:extLst>
      <p:ext uri="{BB962C8B-B14F-4D97-AF65-F5344CB8AC3E}">
        <p14:creationId xmlns:p14="http://schemas.microsoft.com/office/powerpoint/2010/main" val="41496352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8844" y="558205"/>
            <a:ext cx="6274655" cy="584776"/>
          </a:xfrm>
          <a:prstGeom prst="rect">
            <a:avLst/>
          </a:prstGeom>
        </p:spPr>
        <p:txBody>
          <a:bodyPr wrap="square">
            <a:spAutoFit/>
          </a:bodyPr>
          <a:lstStyle/>
          <a:p>
            <a:pPr lvl="0"/>
            <a:r>
              <a:rPr lang="en-GB" sz="3200" dirty="0" smtClean="0">
                <a:solidFill>
                  <a:srgbClr val="493540"/>
                </a:solidFill>
                <a:latin typeface="Didot"/>
                <a:cs typeface="Didot"/>
              </a:rPr>
              <a:t>The Conquest of MEXICO</a:t>
            </a:r>
            <a:endParaRPr lang="en-GB" sz="3200" dirty="0">
              <a:solidFill>
                <a:srgbClr val="493540"/>
              </a:solidFill>
              <a:latin typeface="Didot"/>
              <a:cs typeface="Didot"/>
            </a:endParaRPr>
          </a:p>
        </p:txBody>
      </p:sp>
      <p:sp>
        <p:nvSpPr>
          <p:cNvPr id="2" name="Rectángulo 1"/>
          <p:cNvSpPr/>
          <p:nvPr/>
        </p:nvSpPr>
        <p:spPr>
          <a:xfrm>
            <a:off x="253606" y="1435369"/>
            <a:ext cx="4902822" cy="4985980"/>
          </a:xfrm>
          <a:prstGeom prst="rect">
            <a:avLst/>
          </a:prstGeom>
        </p:spPr>
        <p:txBody>
          <a:bodyPr wrap="square">
            <a:spAutoFit/>
          </a:bodyPr>
          <a:lstStyle/>
          <a:p>
            <a:pPr marL="342900" indent="-342900">
              <a:buFont typeface="Arial"/>
              <a:buChar char="•"/>
            </a:pPr>
            <a:r>
              <a:rPr lang="en-GB" sz="2200" dirty="0" smtClean="0">
                <a:solidFill>
                  <a:srgbClr val="493540"/>
                </a:solidFill>
                <a:latin typeface="Avenir Light"/>
                <a:cs typeface="Avenir Light"/>
              </a:rPr>
              <a:t>1516</a:t>
            </a:r>
            <a:r>
              <a:rPr lang="en-GB" sz="2200" dirty="0">
                <a:solidFill>
                  <a:srgbClr val="493540"/>
                </a:solidFill>
                <a:latin typeface="Avenir Light"/>
                <a:cs typeface="Avenir Light"/>
              </a:rPr>
              <a:t>-1518: </a:t>
            </a:r>
            <a:r>
              <a:rPr lang="en-GB" sz="2200" dirty="0" smtClean="0">
                <a:solidFill>
                  <a:srgbClr val="493540"/>
                </a:solidFill>
                <a:latin typeface="Avenir Light"/>
                <a:cs typeface="Avenir Light"/>
              </a:rPr>
              <a:t>Reconnaissance </a:t>
            </a:r>
            <a:r>
              <a:rPr lang="en-GB" sz="2200" dirty="0">
                <a:solidFill>
                  <a:srgbClr val="493540"/>
                </a:solidFill>
                <a:latin typeface="Avenir Light"/>
                <a:cs typeface="Avenir Light"/>
              </a:rPr>
              <a:t>missions to the </a:t>
            </a:r>
            <a:r>
              <a:rPr lang="en-GB" sz="2200" dirty="0" smtClean="0">
                <a:solidFill>
                  <a:srgbClr val="493540"/>
                </a:solidFill>
                <a:latin typeface="Avenir Light"/>
                <a:cs typeface="Avenir Light"/>
              </a:rPr>
              <a:t>mainland. </a:t>
            </a:r>
            <a:r>
              <a:rPr lang="en-GB" altLang="en-US" sz="2200" dirty="0">
                <a:solidFill>
                  <a:srgbClr val="493540"/>
                </a:solidFill>
                <a:latin typeface="Avenir Light"/>
                <a:cs typeface="Avenir Light"/>
              </a:rPr>
              <a:t>From Cuba: Diego </a:t>
            </a:r>
            <a:r>
              <a:rPr lang="en-GB" altLang="en-US" sz="2200" dirty="0" err="1">
                <a:solidFill>
                  <a:srgbClr val="493540"/>
                </a:solidFill>
                <a:latin typeface="Avenir Light"/>
                <a:cs typeface="Avenir Light"/>
              </a:rPr>
              <a:t>Vel</a:t>
            </a:r>
            <a:r>
              <a:rPr lang="en-US" altLang="en-US" sz="2200" dirty="0" err="1">
                <a:solidFill>
                  <a:srgbClr val="493540"/>
                </a:solidFill>
                <a:latin typeface="Avenir Light"/>
                <a:cs typeface="Avenir Light"/>
              </a:rPr>
              <a:t>á</a:t>
            </a:r>
            <a:r>
              <a:rPr lang="en-GB" altLang="en-US" sz="2200" dirty="0" err="1">
                <a:solidFill>
                  <a:srgbClr val="493540"/>
                </a:solidFill>
                <a:latin typeface="Avenir Light"/>
                <a:cs typeface="Avenir Light"/>
              </a:rPr>
              <a:t>zquez</a:t>
            </a:r>
            <a:r>
              <a:rPr lang="en-GB" altLang="en-US" sz="2200" dirty="0">
                <a:solidFill>
                  <a:srgbClr val="493540"/>
                </a:solidFill>
                <a:latin typeface="Avenir Light"/>
                <a:cs typeface="Avenir Light"/>
              </a:rPr>
              <a:t> reconnoitres </a:t>
            </a:r>
            <a:r>
              <a:rPr lang="en-GB" altLang="en-US" sz="2200" dirty="0" err="1" smtClean="0">
                <a:solidFill>
                  <a:srgbClr val="493540"/>
                </a:solidFill>
                <a:latin typeface="Avenir Light"/>
                <a:cs typeface="Avenir Light"/>
              </a:rPr>
              <a:t>Yucat</a:t>
            </a:r>
            <a:r>
              <a:rPr lang="en-US" altLang="en-US" sz="2200" dirty="0" err="1" smtClean="0">
                <a:solidFill>
                  <a:srgbClr val="493540"/>
                </a:solidFill>
                <a:latin typeface="Avenir Light"/>
                <a:cs typeface="Avenir Light"/>
              </a:rPr>
              <a:t>án</a:t>
            </a:r>
            <a:r>
              <a:rPr lang="en-US" altLang="en-US" sz="2200" dirty="0" smtClean="0">
                <a:solidFill>
                  <a:srgbClr val="493540"/>
                </a:solidFill>
                <a:latin typeface="Avenir Light"/>
                <a:cs typeface="Avenir Light"/>
              </a:rPr>
              <a:t>. </a:t>
            </a:r>
            <a:r>
              <a:rPr lang="en-US" altLang="en-US" sz="2200" dirty="0">
                <a:solidFill>
                  <a:srgbClr val="493540"/>
                </a:solidFill>
                <a:latin typeface="Avenir Light"/>
                <a:cs typeface="Avenir Light"/>
              </a:rPr>
              <a:t>rivalry with </a:t>
            </a:r>
            <a:r>
              <a:rPr lang="en-GB" altLang="en-US" sz="2200" dirty="0" err="1" smtClean="0">
                <a:solidFill>
                  <a:srgbClr val="493540"/>
                </a:solidFill>
                <a:latin typeface="Avenir Light"/>
                <a:cs typeface="Avenir Light"/>
              </a:rPr>
              <a:t>Cort</a:t>
            </a:r>
            <a:r>
              <a:rPr lang="en-US" altLang="en-US" sz="2200" dirty="0" err="1" smtClean="0">
                <a:solidFill>
                  <a:srgbClr val="493540"/>
                </a:solidFill>
                <a:latin typeface="Avenir Light"/>
                <a:cs typeface="Avenir Light"/>
              </a:rPr>
              <a:t>é</a:t>
            </a:r>
            <a:r>
              <a:rPr lang="en-GB" altLang="en-US" sz="2200" dirty="0" smtClean="0">
                <a:solidFill>
                  <a:srgbClr val="493540"/>
                </a:solidFill>
                <a:latin typeface="Avenir Light"/>
                <a:cs typeface="Avenir Light"/>
              </a:rPr>
              <a:t>s</a:t>
            </a:r>
            <a:endParaRPr lang="en-US" altLang="en-US" sz="2200" dirty="0">
              <a:solidFill>
                <a:srgbClr val="493540"/>
              </a:solidFill>
              <a:latin typeface="Avenir Light"/>
              <a:cs typeface="Avenir Light"/>
            </a:endParaRPr>
          </a:p>
          <a:p>
            <a:pPr marL="342900" indent="-342900">
              <a:buFont typeface="Arial"/>
              <a:buChar char="•"/>
            </a:pPr>
            <a:r>
              <a:rPr lang="en-GB" sz="2200" dirty="0" smtClean="0">
                <a:solidFill>
                  <a:srgbClr val="493540"/>
                </a:solidFill>
                <a:latin typeface="Avenir Light"/>
                <a:cs typeface="Avenir Light"/>
              </a:rPr>
              <a:t>1518</a:t>
            </a:r>
            <a:r>
              <a:rPr lang="en-GB" sz="2200" dirty="0">
                <a:solidFill>
                  <a:srgbClr val="493540"/>
                </a:solidFill>
                <a:latin typeface="Avenir Light"/>
                <a:cs typeface="Avenir Light"/>
              </a:rPr>
              <a:t>: </a:t>
            </a:r>
            <a:r>
              <a:rPr lang="en-GB" sz="2200" dirty="0" err="1">
                <a:solidFill>
                  <a:srgbClr val="493540"/>
                </a:solidFill>
                <a:latin typeface="Avenir Light"/>
                <a:cs typeface="Avenir Light"/>
              </a:rPr>
              <a:t>Hernán</a:t>
            </a:r>
            <a:r>
              <a:rPr lang="en-GB" sz="2200" dirty="0">
                <a:solidFill>
                  <a:srgbClr val="493540"/>
                </a:solidFill>
                <a:latin typeface="Avenir Light"/>
                <a:cs typeface="Avenir Light"/>
              </a:rPr>
              <a:t> Cortes departs for the </a:t>
            </a:r>
            <a:r>
              <a:rPr lang="en-GB" sz="2200" dirty="0" smtClean="0">
                <a:solidFill>
                  <a:srgbClr val="493540"/>
                </a:solidFill>
                <a:latin typeface="Avenir Light"/>
                <a:cs typeface="Avenir Light"/>
              </a:rPr>
              <a:t>mainland</a:t>
            </a:r>
            <a:endParaRPr lang="en-US" sz="2200" dirty="0">
              <a:solidFill>
                <a:srgbClr val="493540"/>
              </a:solidFill>
              <a:latin typeface="Avenir Light"/>
              <a:cs typeface="Avenir Light"/>
            </a:endParaRPr>
          </a:p>
          <a:p>
            <a:pPr marL="342900" indent="-342900">
              <a:buFont typeface="Arial"/>
              <a:buChar char="•"/>
            </a:pPr>
            <a:r>
              <a:rPr lang="en-GB" sz="2200" dirty="0" smtClean="0">
                <a:solidFill>
                  <a:srgbClr val="493540"/>
                </a:solidFill>
                <a:latin typeface="Avenir Light"/>
                <a:cs typeface="Avenir Light"/>
              </a:rPr>
              <a:t>22 </a:t>
            </a:r>
            <a:r>
              <a:rPr lang="en-GB" sz="2200" dirty="0">
                <a:solidFill>
                  <a:srgbClr val="493540"/>
                </a:solidFill>
                <a:latin typeface="Avenir Light"/>
                <a:cs typeface="Avenir Light"/>
              </a:rPr>
              <a:t>April 1519: Arrives in </a:t>
            </a:r>
            <a:r>
              <a:rPr lang="en-GB" sz="2200" dirty="0" err="1">
                <a:solidFill>
                  <a:srgbClr val="493540"/>
                </a:solidFill>
                <a:latin typeface="Avenir Light"/>
                <a:cs typeface="Avenir Light"/>
              </a:rPr>
              <a:t>Pontonchán</a:t>
            </a:r>
            <a:r>
              <a:rPr lang="en-GB" sz="2200" dirty="0">
                <a:solidFill>
                  <a:srgbClr val="493540"/>
                </a:solidFill>
                <a:latin typeface="Avenir Light"/>
                <a:cs typeface="Avenir Light"/>
              </a:rPr>
              <a:t>. </a:t>
            </a:r>
            <a:endParaRPr lang="en-GB" sz="2200" dirty="0" smtClean="0">
              <a:solidFill>
                <a:srgbClr val="493540"/>
              </a:solidFill>
              <a:latin typeface="Avenir Light"/>
              <a:cs typeface="Avenir Light"/>
            </a:endParaRPr>
          </a:p>
          <a:p>
            <a:pPr marL="342900" indent="-342900">
              <a:buFont typeface="Arial"/>
              <a:buChar char="•"/>
            </a:pPr>
            <a:r>
              <a:rPr lang="en-GB" sz="2200" dirty="0" smtClean="0">
                <a:solidFill>
                  <a:srgbClr val="493540"/>
                </a:solidFill>
                <a:latin typeface="Avenir Light"/>
                <a:cs typeface="Avenir Light"/>
              </a:rPr>
              <a:t>Cortes </a:t>
            </a:r>
            <a:r>
              <a:rPr lang="en-GB" sz="2200" dirty="0">
                <a:solidFill>
                  <a:srgbClr val="493540"/>
                </a:solidFill>
                <a:latin typeface="Avenir Light"/>
                <a:cs typeface="Avenir Light"/>
              </a:rPr>
              <a:t>founds </a:t>
            </a:r>
            <a:r>
              <a:rPr lang="en-GB" sz="2200" dirty="0" smtClean="0">
                <a:solidFill>
                  <a:srgbClr val="493540"/>
                </a:solidFill>
                <a:latin typeface="Avenir Light"/>
                <a:cs typeface="Avenir Light"/>
              </a:rPr>
              <a:t>Veracruz</a:t>
            </a:r>
          </a:p>
          <a:p>
            <a:pPr marL="342900" indent="-342900">
              <a:buFont typeface="Arial"/>
              <a:buChar char="•"/>
            </a:pPr>
            <a:r>
              <a:rPr lang="en-GB" altLang="en-US" sz="2200" dirty="0" smtClean="0">
                <a:solidFill>
                  <a:srgbClr val="493540"/>
                </a:solidFill>
                <a:latin typeface="Avenir Light"/>
                <a:cs typeface="Avenir Light"/>
              </a:rPr>
              <a:t>Exploitation </a:t>
            </a:r>
            <a:r>
              <a:rPr lang="en-GB" altLang="en-US" sz="2200" dirty="0">
                <a:solidFill>
                  <a:srgbClr val="493540"/>
                </a:solidFill>
                <a:latin typeface="Avenir Light"/>
                <a:cs typeface="Avenir Light"/>
              </a:rPr>
              <a:t>of rivalries (alliance with </a:t>
            </a:r>
            <a:r>
              <a:rPr lang="en-GB" altLang="en-US" sz="2200" b="1" dirty="0" err="1">
                <a:solidFill>
                  <a:srgbClr val="493540"/>
                </a:solidFill>
                <a:latin typeface="Avenir Light"/>
                <a:cs typeface="Avenir Light"/>
              </a:rPr>
              <a:t>Tlaxcalans</a:t>
            </a:r>
            <a:r>
              <a:rPr lang="en-GB" altLang="en-US" sz="2200" b="1" dirty="0">
                <a:solidFill>
                  <a:srgbClr val="493540"/>
                </a:solidFill>
                <a:latin typeface="Avenir Light"/>
                <a:cs typeface="Avenir Light"/>
              </a:rPr>
              <a:t>, </a:t>
            </a:r>
            <a:r>
              <a:rPr lang="en-GB" altLang="en-US" sz="2200" dirty="0">
                <a:solidFill>
                  <a:srgbClr val="493540"/>
                </a:solidFill>
                <a:latin typeface="Avenir Light"/>
                <a:cs typeface="Avenir Light"/>
              </a:rPr>
              <a:t>among others</a:t>
            </a:r>
            <a:r>
              <a:rPr lang="en-GB" altLang="en-US" sz="2200" dirty="0" smtClean="0">
                <a:solidFill>
                  <a:srgbClr val="493540"/>
                </a:solidFill>
                <a:latin typeface="Avenir Light"/>
                <a:cs typeface="Avenir Light"/>
              </a:rPr>
              <a:t>)</a:t>
            </a:r>
          </a:p>
          <a:p>
            <a:endParaRPr lang="en-GB" dirty="0">
              <a:solidFill>
                <a:srgbClr val="5D4350"/>
              </a:solidFill>
              <a:latin typeface="Avenir Light"/>
              <a:cs typeface="Avenir Light"/>
            </a:endParaRPr>
          </a:p>
          <a:p>
            <a:endParaRPr lang="en-US" dirty="0"/>
          </a:p>
          <a:p>
            <a:endParaRPr lang="en-US" dirty="0"/>
          </a:p>
        </p:txBody>
      </p:sp>
      <p:pic>
        <p:nvPicPr>
          <p:cNvPr id="5" name="Imagen 4" descr="Peter_Paul_Rubens_-_Charles_V_and_the_Empress_Isabella_-_WGA20379.jpg"/>
          <p:cNvPicPr>
            <a:picLocks noChangeAspect="1"/>
          </p:cNvPicPr>
          <p:nvPr/>
        </p:nvPicPr>
        <p:blipFill rotWithShape="1">
          <a:blip r:embed="rId2">
            <a:extLst>
              <a:ext uri="{28A0092B-C50C-407E-A947-70E740481C1C}">
                <a14:useLocalDpi xmlns:a14="http://schemas.microsoft.com/office/drawing/2010/main" val="0"/>
              </a:ext>
            </a:extLst>
          </a:blip>
          <a:srcRect t="8682" r="52713" b="5902"/>
          <a:stretch/>
        </p:blipFill>
        <p:spPr>
          <a:xfrm>
            <a:off x="5579761" y="143508"/>
            <a:ext cx="2732136" cy="3480328"/>
          </a:xfrm>
          <a:prstGeom prst="rect">
            <a:avLst/>
          </a:prstGeom>
          <a:ln>
            <a:solidFill>
              <a:srgbClr val="493540"/>
            </a:solidFill>
          </a:ln>
        </p:spPr>
      </p:pic>
      <p:pic>
        <p:nvPicPr>
          <p:cNvPr id="3" name="Imagen 2" descr="Retrato_de_Hernán_Cortés.jpg"/>
          <p:cNvPicPr>
            <a:picLocks noChangeAspect="1"/>
          </p:cNvPicPr>
          <p:nvPr/>
        </p:nvPicPr>
        <p:blipFill rotWithShape="1">
          <a:blip r:embed="rId3">
            <a:extLst>
              <a:ext uri="{28A0092B-C50C-407E-A947-70E740481C1C}">
                <a14:useLocalDpi xmlns:a14="http://schemas.microsoft.com/office/drawing/2010/main" val="0"/>
              </a:ext>
            </a:extLst>
          </a:blip>
          <a:srcRect r="11266"/>
          <a:stretch/>
        </p:blipFill>
        <p:spPr>
          <a:xfrm>
            <a:off x="6693499" y="2443959"/>
            <a:ext cx="2311006" cy="3067136"/>
          </a:xfrm>
          <a:prstGeom prst="rect">
            <a:avLst/>
          </a:prstGeom>
          <a:ln>
            <a:solidFill>
              <a:srgbClr val="493540"/>
            </a:solidFill>
          </a:ln>
        </p:spPr>
      </p:pic>
      <p:pic>
        <p:nvPicPr>
          <p:cNvPr id="7" name="Picture 1" descr="Wk4 Velazquez.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6935" y="3555078"/>
            <a:ext cx="2462770" cy="3165664"/>
          </a:xfrm>
          <a:prstGeom prst="rect">
            <a:avLst/>
          </a:prstGeom>
          <a:ln>
            <a:solidFill>
              <a:srgbClr val="493540"/>
            </a:solidFill>
          </a:ln>
        </p:spPr>
      </p:pic>
    </p:spTree>
    <p:extLst>
      <p:ext uri="{BB962C8B-B14F-4D97-AF65-F5344CB8AC3E}">
        <p14:creationId xmlns:p14="http://schemas.microsoft.com/office/powerpoint/2010/main" val="1353477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Book 1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1512" y="198981"/>
            <a:ext cx="6560976" cy="6460037"/>
          </a:xfrm>
          <a:prstGeom prst="rect">
            <a:avLst/>
          </a:prstGeom>
          <a:ln>
            <a:solidFill>
              <a:srgbClr val="000000"/>
            </a:solidFill>
          </a:ln>
        </p:spPr>
      </p:pic>
    </p:spTree>
    <p:extLst>
      <p:ext uri="{BB962C8B-B14F-4D97-AF65-F5344CB8AC3E}">
        <p14:creationId xmlns:p14="http://schemas.microsoft.com/office/powerpoint/2010/main" val="12699421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TotalTime>
  <Words>531</Words>
  <Application>Microsoft Macintosh PowerPoint</Application>
  <PresentationFormat>Presentación en pantalla (4:3)</PresentationFormat>
  <Paragraphs>58</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Military Technology</vt:lpstr>
      <vt:lpstr>Presentación de PowerPoint</vt:lpstr>
      <vt:lpstr>Presentación de PowerPoint</vt:lpstr>
      <vt:lpstr>New Conquest History</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Adrianna Catena</dc:creator>
  <cp:lastModifiedBy>Adrianna Catena</cp:lastModifiedBy>
  <cp:revision>8</cp:revision>
  <dcterms:created xsi:type="dcterms:W3CDTF">2019-10-09T16:12:31Z</dcterms:created>
  <dcterms:modified xsi:type="dcterms:W3CDTF">2019-11-14T23:44:26Z</dcterms:modified>
</cp:coreProperties>
</file>