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6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274" r:id="rId23"/>
    <p:sldId id="307" r:id="rId24"/>
    <p:sldId id="308" r:id="rId25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5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C300-A512-B041-AE1D-3185DE4698C5}" type="datetimeFigureOut">
              <a:rPr lang="es-ES" smtClean="0"/>
              <a:t>14/12/19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6CF-EE3E-9D44-A529-B575B54372C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6280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C300-A512-B041-AE1D-3185DE4698C5}" type="datetimeFigureOut">
              <a:rPr lang="es-ES" smtClean="0"/>
              <a:t>14/12/19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6CF-EE3E-9D44-A529-B575B54372C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2873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C300-A512-B041-AE1D-3185DE4698C5}" type="datetimeFigureOut">
              <a:rPr lang="es-ES" smtClean="0"/>
              <a:t>14/12/19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6CF-EE3E-9D44-A529-B575B54372C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2293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C300-A512-B041-AE1D-3185DE4698C5}" type="datetimeFigureOut">
              <a:rPr lang="es-ES" smtClean="0"/>
              <a:t>14/12/19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6CF-EE3E-9D44-A529-B575B54372C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6475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C300-A512-B041-AE1D-3185DE4698C5}" type="datetimeFigureOut">
              <a:rPr lang="es-ES" smtClean="0"/>
              <a:t>14/12/19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6CF-EE3E-9D44-A529-B575B54372C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5246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C300-A512-B041-AE1D-3185DE4698C5}" type="datetimeFigureOut">
              <a:rPr lang="es-ES" smtClean="0"/>
              <a:t>14/12/19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6CF-EE3E-9D44-A529-B575B54372C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332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C300-A512-B041-AE1D-3185DE4698C5}" type="datetimeFigureOut">
              <a:rPr lang="es-ES" smtClean="0"/>
              <a:t>14/12/19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6CF-EE3E-9D44-A529-B575B54372C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2378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C300-A512-B041-AE1D-3185DE4698C5}" type="datetimeFigureOut">
              <a:rPr lang="es-ES" smtClean="0"/>
              <a:t>14/12/19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6CF-EE3E-9D44-A529-B575B54372C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3480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C300-A512-B041-AE1D-3185DE4698C5}" type="datetimeFigureOut">
              <a:rPr lang="es-ES" smtClean="0"/>
              <a:t>14/12/19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6CF-EE3E-9D44-A529-B575B54372C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58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C300-A512-B041-AE1D-3185DE4698C5}" type="datetimeFigureOut">
              <a:rPr lang="es-ES" smtClean="0"/>
              <a:t>14/12/19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6CF-EE3E-9D44-A529-B575B54372C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9672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C300-A512-B041-AE1D-3185DE4698C5}" type="datetimeFigureOut">
              <a:rPr lang="es-ES" smtClean="0"/>
              <a:t>14/12/19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6CF-EE3E-9D44-A529-B575B54372C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734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BC300-A512-B041-AE1D-3185DE4698C5}" type="datetimeFigureOut">
              <a:rPr lang="es-ES" smtClean="0"/>
              <a:t>14/12/19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A6CF-EE3E-9D44-A529-B575B54372C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3009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Relationship Id="rId3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Relationship Id="rId3" Type="http://schemas.openxmlformats.org/officeDocument/2006/relationships/image" Target="../media/image29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Casta3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83" y="0"/>
            <a:ext cx="8673771" cy="686519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7921" y="107811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4" name="CuadroTexto 3"/>
          <p:cNvSpPr txBox="1"/>
          <p:nvPr/>
        </p:nvSpPr>
        <p:spPr>
          <a:xfrm>
            <a:off x="254583" y="1078114"/>
            <a:ext cx="8673771" cy="1477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E8EAFF"/>
                </a:solidFill>
                <a:latin typeface="Didot"/>
                <a:cs typeface="Didot"/>
              </a:rPr>
              <a:t>WEEK 9</a:t>
            </a:r>
          </a:p>
          <a:p>
            <a:pPr algn="ctr"/>
            <a:r>
              <a:rPr lang="en-GB" sz="3800" i="1" dirty="0" err="1" smtClean="0">
                <a:solidFill>
                  <a:srgbClr val="E8EAFF"/>
                </a:solidFill>
                <a:latin typeface="Didot"/>
                <a:cs typeface="Didot"/>
              </a:rPr>
              <a:t>Casta</a:t>
            </a:r>
            <a:r>
              <a:rPr lang="en-GB" sz="3800" i="1" dirty="0" smtClean="0">
                <a:solidFill>
                  <a:srgbClr val="E8EAFF"/>
                </a:solidFill>
                <a:latin typeface="Didot"/>
                <a:cs typeface="Didot"/>
              </a:rPr>
              <a:t> </a:t>
            </a:r>
            <a:r>
              <a:rPr lang="en-GB" sz="3800" i="1" dirty="0" smtClean="0">
                <a:solidFill>
                  <a:srgbClr val="E8EAFF"/>
                </a:solidFill>
                <a:latin typeface="Didot"/>
                <a:cs typeface="Didot"/>
              </a:rPr>
              <a:t>Paintings</a:t>
            </a:r>
            <a:r>
              <a:rPr lang="en-GB" sz="3800" dirty="0" smtClean="0">
                <a:solidFill>
                  <a:srgbClr val="E8EAFF"/>
                </a:solidFill>
                <a:latin typeface="Didot"/>
                <a:cs typeface="Didot"/>
              </a:rPr>
              <a:t>: </a:t>
            </a:r>
          </a:p>
          <a:p>
            <a:pPr algn="ctr"/>
            <a:r>
              <a:rPr lang="en-GB" sz="2800" dirty="0" smtClean="0">
                <a:solidFill>
                  <a:srgbClr val="E8EAFF"/>
                </a:solidFill>
                <a:latin typeface="Didot"/>
                <a:cs typeface="Didot"/>
              </a:rPr>
              <a:t>Gender, Race, and Colonial Identity</a:t>
            </a:r>
            <a:endParaRPr lang="en-GB" sz="2800" dirty="0">
              <a:solidFill>
                <a:srgbClr val="E8EAFF"/>
              </a:solidFill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3673877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4" descr="CASTA 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3" t="2503" r="3132" b="2895"/>
          <a:stretch/>
        </p:blipFill>
        <p:spPr bwMode="auto">
          <a:xfrm>
            <a:off x="2097205" y="115462"/>
            <a:ext cx="4925542" cy="654288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lecha curvada hacia la izquierda 1"/>
          <p:cNvSpPr/>
          <p:nvPr/>
        </p:nvSpPr>
        <p:spPr>
          <a:xfrm>
            <a:off x="6734140" y="1481771"/>
            <a:ext cx="1289107" cy="2001352"/>
          </a:xfrm>
          <a:prstGeom prst="curvedLeftArrow">
            <a:avLst>
              <a:gd name="adj1" fmla="val 25000"/>
              <a:gd name="adj2" fmla="val 53010"/>
              <a:gd name="adj3" fmla="val 25000"/>
            </a:avLst>
          </a:prstGeom>
          <a:solidFill>
            <a:srgbClr val="E8EAFF"/>
          </a:solidFill>
          <a:ln>
            <a:solidFill>
              <a:srgbClr val="90BAD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E8EAFF"/>
                </a:solidFill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7638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BRERA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27000"/>
            <a:ext cx="5029200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392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BRERA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1" t="2555" r="2840" b="2336"/>
          <a:stretch/>
        </p:blipFill>
        <p:spPr bwMode="auto">
          <a:xfrm>
            <a:off x="2058723" y="134706"/>
            <a:ext cx="5040986" cy="656212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lecha curvada hacia la izquierda 1"/>
          <p:cNvSpPr/>
          <p:nvPr/>
        </p:nvSpPr>
        <p:spPr>
          <a:xfrm>
            <a:off x="6820723" y="307901"/>
            <a:ext cx="557972" cy="1558745"/>
          </a:xfrm>
          <a:prstGeom prst="curvedLeftArrow">
            <a:avLst/>
          </a:prstGeom>
          <a:solidFill>
            <a:srgbClr val="E8EAFF"/>
          </a:solidFill>
          <a:ln>
            <a:solidFill>
              <a:srgbClr val="E8EA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Flecha izquierda 4"/>
          <p:cNvSpPr/>
          <p:nvPr/>
        </p:nvSpPr>
        <p:spPr>
          <a:xfrm>
            <a:off x="7099709" y="3742914"/>
            <a:ext cx="1433408" cy="404119"/>
          </a:xfrm>
          <a:prstGeom prst="leftArrow">
            <a:avLst/>
          </a:prstGeom>
          <a:solidFill>
            <a:srgbClr val="E8EAFF"/>
          </a:solidFill>
          <a:ln>
            <a:solidFill>
              <a:srgbClr val="E8EA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336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CABRERA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488" y="0"/>
            <a:ext cx="53090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97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brera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6" y="63500"/>
            <a:ext cx="9144000" cy="672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2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cabrera-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0"/>
            <a:ext cx="59691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538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-1 (2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" t="2524" r="3580" b="9364"/>
          <a:stretch>
            <a:fillRect/>
          </a:stretch>
        </p:blipFill>
        <p:spPr bwMode="auto">
          <a:xfrm>
            <a:off x="2141538" y="149392"/>
            <a:ext cx="4860925" cy="655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40596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 2.jp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7" t="2375" r="4086" b="4496"/>
          <a:stretch/>
        </p:blipFill>
        <p:spPr>
          <a:xfrm>
            <a:off x="153923" y="192437"/>
            <a:ext cx="8831344" cy="6198522"/>
          </a:xfrm>
          <a:prstGeom prst="rect">
            <a:avLst/>
          </a:prstGeom>
          <a:ln>
            <a:solidFill>
              <a:srgbClr val="404040"/>
            </a:solidFill>
          </a:ln>
        </p:spPr>
      </p:pic>
    </p:spTree>
    <p:extLst>
      <p:ext uri="{BB962C8B-B14F-4D97-AF65-F5344CB8AC3E}">
        <p14:creationId xmlns:p14="http://schemas.microsoft.com/office/powerpoint/2010/main" val="33573508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"/>
            <a:ext cx="9144000" cy="6388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200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950" y="685800"/>
            <a:ext cx="7912100" cy="5486400"/>
          </a:xfrm>
          <a:prstGeom prst="rect">
            <a:avLst/>
          </a:prstGeom>
          <a:ln>
            <a:solidFill>
              <a:srgbClr val="404040"/>
            </a:solidFill>
          </a:ln>
        </p:spPr>
      </p:pic>
    </p:spTree>
    <p:extLst>
      <p:ext uri="{BB962C8B-B14F-4D97-AF65-F5344CB8AC3E}">
        <p14:creationId xmlns:p14="http://schemas.microsoft.com/office/powerpoint/2010/main" val="4210084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BRERA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6" y="1739900"/>
            <a:ext cx="9144000" cy="335584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192693" y="935278"/>
            <a:ext cx="588614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600" dirty="0" smtClean="0">
                <a:solidFill>
                  <a:srgbClr val="E8EAFF"/>
                </a:solidFill>
                <a:latin typeface="Didot"/>
                <a:cs typeface="Didot"/>
              </a:rPr>
              <a:t>Miguel De Cabrera, Casta Series, 1763</a:t>
            </a:r>
            <a:endParaRPr lang="es-ES" sz="2600" dirty="0">
              <a:solidFill>
                <a:srgbClr val="E8EAFF"/>
              </a:solidFill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1871416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75510" cy="681442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2984" y="753800"/>
            <a:ext cx="4351016" cy="3343031"/>
          </a:xfrm>
          <a:prstGeom prst="rect">
            <a:avLst/>
          </a:prstGeom>
          <a:ln>
            <a:solidFill>
              <a:srgbClr val="404040"/>
            </a:solidFill>
          </a:ln>
        </p:spPr>
      </p:pic>
    </p:spTree>
    <p:extLst>
      <p:ext uri="{BB962C8B-B14F-4D97-AF65-F5344CB8AC3E}">
        <p14:creationId xmlns:p14="http://schemas.microsoft.com/office/powerpoint/2010/main" val="38630982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00" y="0"/>
            <a:ext cx="8572500" cy="6858000"/>
          </a:xfrm>
          <a:prstGeom prst="rect">
            <a:avLst/>
          </a:prstGeom>
        </p:spPr>
      </p:pic>
      <p:cxnSp>
        <p:nvCxnSpPr>
          <p:cNvPr id="7" name="Conector recto de flecha 6"/>
          <p:cNvCxnSpPr/>
          <p:nvPr/>
        </p:nvCxnSpPr>
        <p:spPr>
          <a:xfrm flipH="1">
            <a:off x="5752880" y="274638"/>
            <a:ext cx="250125" cy="572088"/>
          </a:xfrm>
          <a:prstGeom prst="straightConnector1">
            <a:avLst/>
          </a:prstGeom>
          <a:ln w="38100" cmpd="sng">
            <a:solidFill>
              <a:srgbClr val="E8EA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 flipH="1">
            <a:off x="8175647" y="1131594"/>
            <a:ext cx="250125" cy="572088"/>
          </a:xfrm>
          <a:prstGeom prst="straightConnector1">
            <a:avLst/>
          </a:prstGeom>
          <a:ln w="38100" cmpd="sng">
            <a:solidFill>
              <a:srgbClr val="E8EA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44080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45" y="155654"/>
            <a:ext cx="4480708" cy="3597649"/>
          </a:xfrm>
          <a:prstGeom prst="rect">
            <a:avLst/>
          </a:prstGeom>
        </p:spPr>
      </p:pic>
      <p:pic>
        <p:nvPicPr>
          <p:cNvPr id="5" name="Imagen 4" descr="CASTA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322" y="2923803"/>
            <a:ext cx="4873616" cy="3840828"/>
          </a:xfrm>
          <a:prstGeom prst="rect">
            <a:avLst/>
          </a:prstGeom>
        </p:spPr>
      </p:pic>
      <p:pic>
        <p:nvPicPr>
          <p:cNvPr id="6" name="Imagen 5" descr="CASTA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94" y="3902695"/>
            <a:ext cx="3385146" cy="284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031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ARELLANO MULATA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4" r="3091"/>
          <a:stretch/>
        </p:blipFill>
        <p:spPr>
          <a:xfrm>
            <a:off x="4662894" y="255581"/>
            <a:ext cx="4283891" cy="6337461"/>
          </a:xfrm>
          <a:prstGeom prst="rect">
            <a:avLst/>
          </a:prstGeom>
          <a:ln>
            <a:solidFill>
              <a:srgbClr val="404040"/>
            </a:solidFill>
          </a:ln>
        </p:spPr>
      </p:pic>
      <p:pic>
        <p:nvPicPr>
          <p:cNvPr id="5" name="Imagen 4" descr="Doña Josef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02" y="877673"/>
            <a:ext cx="4398055" cy="5253983"/>
          </a:xfrm>
          <a:prstGeom prst="rect">
            <a:avLst/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832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coronadas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6868"/>
            <a:ext cx="3881209" cy="3881209"/>
          </a:xfrm>
          <a:prstGeom prst="rect">
            <a:avLst/>
          </a:prstGeom>
        </p:spPr>
      </p:pic>
      <p:pic>
        <p:nvPicPr>
          <p:cNvPr id="6" name="Imagen 5" descr="coronadas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604" y="71874"/>
            <a:ext cx="5032551" cy="662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47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BRERA CASTA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" t="2524" r="3251" b="2631"/>
          <a:stretch/>
        </p:blipFill>
        <p:spPr bwMode="auto">
          <a:xfrm>
            <a:off x="2097204" y="173194"/>
            <a:ext cx="4964024" cy="650439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937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BRERA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8" t="1964" r="3467" b="2070"/>
          <a:stretch/>
        </p:blipFill>
        <p:spPr bwMode="auto">
          <a:xfrm>
            <a:off x="2174165" y="134706"/>
            <a:ext cx="4906302" cy="658137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nillo 1"/>
          <p:cNvSpPr/>
          <p:nvPr/>
        </p:nvSpPr>
        <p:spPr>
          <a:xfrm>
            <a:off x="4771619" y="4753212"/>
            <a:ext cx="2462771" cy="1962865"/>
          </a:xfrm>
          <a:prstGeom prst="donut">
            <a:avLst>
              <a:gd name="adj" fmla="val 1467"/>
            </a:avLst>
          </a:prstGeom>
          <a:solidFill>
            <a:srgbClr val="E8EAFF"/>
          </a:solidFill>
          <a:ln>
            <a:solidFill>
              <a:srgbClr val="E8EA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628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BRERA 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640" y="18085"/>
            <a:ext cx="5192720" cy="6822993"/>
          </a:xfrm>
          <a:prstGeom prst="rect">
            <a:avLst/>
          </a:prstGeom>
          <a:ln>
            <a:solidFill>
              <a:srgbClr val="404040"/>
            </a:solidFill>
          </a:ln>
        </p:spPr>
      </p:pic>
    </p:spTree>
    <p:extLst>
      <p:ext uri="{BB962C8B-B14F-4D97-AF65-F5344CB8AC3E}">
        <p14:creationId xmlns:p14="http://schemas.microsoft.com/office/powerpoint/2010/main" val="2704388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BRERA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0"/>
            <a:ext cx="5009903" cy="6858000"/>
          </a:xfrm>
          <a:prstGeom prst="rect">
            <a:avLst/>
          </a:prstGeom>
          <a:ln>
            <a:solidFill>
              <a:srgbClr val="404040"/>
            </a:solidFill>
          </a:ln>
        </p:spPr>
      </p:pic>
    </p:spTree>
    <p:extLst>
      <p:ext uri="{BB962C8B-B14F-4D97-AF65-F5344CB8AC3E}">
        <p14:creationId xmlns:p14="http://schemas.microsoft.com/office/powerpoint/2010/main" val="451817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BRERA 6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5"/>
          <a:stretch/>
        </p:blipFill>
        <p:spPr>
          <a:xfrm>
            <a:off x="2049553" y="57730"/>
            <a:ext cx="5044895" cy="6723294"/>
          </a:xfrm>
          <a:prstGeom prst="rect">
            <a:avLst/>
          </a:prstGeom>
          <a:ln>
            <a:solidFill>
              <a:srgbClr val="404040"/>
            </a:solidFill>
          </a:ln>
        </p:spPr>
      </p:pic>
    </p:spTree>
    <p:extLst>
      <p:ext uri="{BB962C8B-B14F-4D97-AF65-F5344CB8AC3E}">
        <p14:creationId xmlns:p14="http://schemas.microsoft.com/office/powerpoint/2010/main" val="2102350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BRERA 8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" t="1963" r="2686" b="2181"/>
          <a:stretch/>
        </p:blipFill>
        <p:spPr>
          <a:xfrm>
            <a:off x="2174164" y="134706"/>
            <a:ext cx="4810101" cy="6581371"/>
          </a:xfrm>
          <a:prstGeom prst="rect">
            <a:avLst/>
          </a:prstGeom>
          <a:ln>
            <a:solidFill>
              <a:srgbClr val="404040"/>
            </a:solidFill>
          </a:ln>
        </p:spPr>
      </p:pic>
    </p:spTree>
    <p:extLst>
      <p:ext uri="{BB962C8B-B14F-4D97-AF65-F5344CB8AC3E}">
        <p14:creationId xmlns:p14="http://schemas.microsoft.com/office/powerpoint/2010/main" val="3328192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BRERA 7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0"/>
          <a:stretch/>
        </p:blipFill>
        <p:spPr>
          <a:xfrm>
            <a:off x="1981200" y="76976"/>
            <a:ext cx="5176911" cy="6696833"/>
          </a:xfrm>
          <a:prstGeom prst="rect">
            <a:avLst/>
          </a:prstGeom>
          <a:ln>
            <a:solidFill>
              <a:srgbClr val="404040"/>
            </a:solidFill>
          </a:ln>
        </p:spPr>
      </p:pic>
      <p:cxnSp>
        <p:nvCxnSpPr>
          <p:cNvPr id="5" name="Conector recto de flecha 4"/>
          <p:cNvCxnSpPr/>
          <p:nvPr/>
        </p:nvCxnSpPr>
        <p:spPr>
          <a:xfrm flipH="1">
            <a:off x="6869506" y="3560098"/>
            <a:ext cx="711212" cy="1539502"/>
          </a:xfrm>
          <a:prstGeom prst="straightConnector1">
            <a:avLst/>
          </a:prstGeom>
          <a:ln w="76200" cmpd="sng">
            <a:solidFill>
              <a:srgbClr val="E8EA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774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20</Words>
  <Application>Microsoft Macintosh PowerPoint</Application>
  <PresentationFormat>Presentación en pantalla (4:3)</PresentationFormat>
  <Paragraphs>4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Adrianna Catena</dc:creator>
  <cp:lastModifiedBy>Adrianna Catena</cp:lastModifiedBy>
  <cp:revision>8</cp:revision>
  <dcterms:created xsi:type="dcterms:W3CDTF">2018-10-23T20:49:24Z</dcterms:created>
  <dcterms:modified xsi:type="dcterms:W3CDTF">2019-12-14T01:09:15Z</dcterms:modified>
</cp:coreProperties>
</file>