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1"/>
  </p:sldMasterIdLst>
  <p:sldIdLst>
    <p:sldId id="256" r:id="rId2"/>
    <p:sldId id="271" r:id="rId3"/>
    <p:sldId id="270" r:id="rId4"/>
    <p:sldId id="266" r:id="rId5"/>
    <p:sldId id="267" r:id="rId6"/>
    <p:sldId id="269" r:id="rId7"/>
    <p:sldId id="264" r:id="rId8"/>
    <p:sldId id="263" r:id="rId9"/>
    <p:sldId id="262" r:id="rId10"/>
    <p:sldId id="265" r:id="rId11"/>
    <p:sldId id="257" r:id="rId12"/>
    <p:sldId id="260" r:id="rId13"/>
    <p:sldId id="259" r:id="rId14"/>
    <p:sldId id="26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3"/>
  </p:normalViewPr>
  <p:slideViewPr>
    <p:cSldViewPr snapToGrid="0">
      <p:cViewPr varScale="1">
        <p:scale>
          <a:sx n="96" d="100"/>
          <a:sy n="96" d="100"/>
        </p:scale>
        <p:origin x="200" y="5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p:nvPr/>
        </p:nvSpPr>
        <p:spPr>
          <a:xfrm>
            <a:off x="517870" y="6209925"/>
            <a:ext cx="11155680" cy="45719"/>
          </a:xfrm>
          <a:custGeom>
            <a:avLst/>
            <a:gdLst>
              <a:gd name="connsiteX0" fmla="*/ 0 w 8715708"/>
              <a:gd name="connsiteY0" fmla="*/ 0 h 45719"/>
              <a:gd name="connsiteX1" fmla="*/ 3694525 w 8715708"/>
              <a:gd name="connsiteY1" fmla="*/ 0 h 45719"/>
              <a:gd name="connsiteX2" fmla="*/ 5021183 w 8715708"/>
              <a:gd name="connsiteY2" fmla="*/ 0 h 45719"/>
              <a:gd name="connsiteX3" fmla="*/ 8715708 w 8715708"/>
              <a:gd name="connsiteY3" fmla="*/ 0 h 45719"/>
              <a:gd name="connsiteX4" fmla="*/ 8715708 w 8715708"/>
              <a:gd name="connsiteY4" fmla="*/ 45719 h 45719"/>
              <a:gd name="connsiteX5" fmla="*/ 5021183 w 8715708"/>
              <a:gd name="connsiteY5" fmla="*/ 45719 h 45719"/>
              <a:gd name="connsiteX6" fmla="*/ 3694525 w 8715708"/>
              <a:gd name="connsiteY6" fmla="*/ 45719 h 45719"/>
              <a:gd name="connsiteX7" fmla="*/ 0 w 8715708"/>
              <a:gd name="connsiteY7" fmla="*/ 4571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B2327B2-BA4B-2C04-0751-5CB63D4AA425}"/>
              </a:ext>
            </a:extLst>
          </p:cNvPr>
          <p:cNvSpPr>
            <a:spLocks noGrp="1"/>
          </p:cNvSpPr>
          <p:nvPr>
            <p:ph type="ctrTitle"/>
          </p:nvPr>
        </p:nvSpPr>
        <p:spPr>
          <a:xfrm>
            <a:off x="521208" y="978408"/>
            <a:ext cx="11155680" cy="3429000"/>
          </a:xfrm>
        </p:spPr>
        <p:txBody>
          <a:bodyPr anchor="t">
            <a:normAutofit/>
          </a:bodyPr>
          <a:lstStyle>
            <a:lvl1pPr algn="l">
              <a:defRPr sz="7200"/>
            </a:lvl1pPr>
          </a:lstStyle>
          <a:p>
            <a:r>
              <a:rPr lang="en-US" dirty="0"/>
              <a:t>Click to edit Master title style</a:t>
            </a:r>
          </a:p>
        </p:txBody>
      </p:sp>
      <p:sp>
        <p:nvSpPr>
          <p:cNvPr id="3" name="Subtitle 2">
            <a:extLst>
              <a:ext uri="{FF2B5EF4-FFF2-40B4-BE49-F238E27FC236}">
                <a16:creationId xmlns:a16="http://schemas.microsoft.com/office/drawing/2014/main" id="{E7201176-DC7A-4C3D-3D8F-352526DA7B5D}"/>
              </a:ext>
            </a:extLst>
          </p:cNvPr>
          <p:cNvSpPr>
            <a:spLocks noGrp="1"/>
          </p:cNvSpPr>
          <p:nvPr>
            <p:ph type="subTitle" idx="1"/>
          </p:nvPr>
        </p:nvSpPr>
        <p:spPr>
          <a:xfrm>
            <a:off x="521208" y="4480560"/>
            <a:ext cx="7104888" cy="1399032"/>
          </a:xfrm>
        </p:spPr>
        <p:txBody>
          <a:bodyPr anchor="b">
            <a:normAutofit/>
          </a:bodyPr>
          <a:lstStyle>
            <a:lvl1pPr marL="0" indent="0" algn="l">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7DC221-9A2E-7459-102F-C3CFB27CC389}"/>
              </a:ext>
            </a:extLst>
          </p:cNvPr>
          <p:cNvSpPr>
            <a:spLocks noGrp="1"/>
          </p:cNvSpPr>
          <p:nvPr>
            <p:ph type="dt" sz="half" idx="10"/>
          </p:nvPr>
        </p:nvSpPr>
        <p:spPr/>
        <p:txBody>
          <a:bodyPr/>
          <a:lstStyle/>
          <a:p>
            <a:fld id="{E80C50CD-E178-4744-9B35-B2F624D6C5E9}" type="datetimeFigureOut">
              <a:rPr lang="en-US" smtClean="0"/>
              <a:t>10/6/26</a:t>
            </a:fld>
            <a:endParaRPr lang="en-US"/>
          </a:p>
        </p:txBody>
      </p:sp>
      <p:sp>
        <p:nvSpPr>
          <p:cNvPr id="5" name="Footer Placeholder 4">
            <a:extLst>
              <a:ext uri="{FF2B5EF4-FFF2-40B4-BE49-F238E27FC236}">
                <a16:creationId xmlns:a16="http://schemas.microsoft.com/office/drawing/2014/main" id="{A5020671-6F7D-3A03-EEC1-661A87F96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53D3A-E0F9-8386-2A6C-96671FBB15A5}"/>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230212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10/6/26</a:t>
            </a:fld>
            <a:endParaRPr lang="en-US"/>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1299910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D51F-B2D5-2804-4F7C-C99850FBD05B}"/>
              </a:ext>
            </a:extLst>
          </p:cNvPr>
          <p:cNvSpPr>
            <a:spLocks noGrp="1"/>
          </p:cNvSpPr>
          <p:nvPr>
            <p:ph type="title"/>
          </p:nvPr>
        </p:nvSpPr>
        <p:spPr>
          <a:xfrm>
            <a:off x="521208" y="978408"/>
            <a:ext cx="5020056" cy="4288536"/>
          </a:xfrm>
        </p:spPr>
        <p:txBody>
          <a:bodyPr anchor="t">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15FE5516-03B6-C488-EB4A-68AE681EDFB8}"/>
              </a:ext>
            </a:extLst>
          </p:cNvPr>
          <p:cNvSpPr>
            <a:spLocks noGrp="1"/>
          </p:cNvSpPr>
          <p:nvPr>
            <p:ph type="body" idx="1"/>
          </p:nvPr>
        </p:nvSpPr>
        <p:spPr>
          <a:xfrm>
            <a:off x="521208" y="5266944"/>
            <a:ext cx="5020056" cy="1088136"/>
          </a:xfrm>
        </p:spPr>
        <p:txBody>
          <a:bodyPr anchor="b">
            <a:normAutofit/>
          </a:bodyPr>
          <a:lstStyle>
            <a:lvl1pPr marL="0" indent="0">
              <a:buNone/>
              <a:defRPr sz="2200" i="1">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0ECB4D7-49A7-D050-70B9-11A1E2D445D8}"/>
              </a:ext>
            </a:extLst>
          </p:cNvPr>
          <p:cNvSpPr>
            <a:spLocks noGrp="1"/>
          </p:cNvSpPr>
          <p:nvPr>
            <p:ph type="dt" sz="half" idx="10"/>
          </p:nvPr>
        </p:nvSpPr>
        <p:spPr/>
        <p:txBody>
          <a:bodyPr/>
          <a:lstStyle/>
          <a:p>
            <a:fld id="{E80C50CD-E178-4744-9B35-B2F624D6C5E9}" type="datetimeFigureOut">
              <a:rPr lang="en-US" smtClean="0"/>
              <a:t>10/6/26</a:t>
            </a:fld>
            <a:endParaRPr lang="en-US"/>
          </a:p>
        </p:txBody>
      </p:sp>
      <p:sp>
        <p:nvSpPr>
          <p:cNvPr id="5" name="Footer Placeholder 4">
            <a:extLst>
              <a:ext uri="{FF2B5EF4-FFF2-40B4-BE49-F238E27FC236}">
                <a16:creationId xmlns:a16="http://schemas.microsoft.com/office/drawing/2014/main" id="{8A9A913F-AD00-C1EE-B01A-8590671C0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FC386-B2AF-6FAD-D053-E22D48CD7285}"/>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4E1E1B67-3BFF-F04B-52F4-7E724FB3B24D}"/>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1450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3B21-CF4D-1B01-0F4E-D32C1B218B6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FB39FF2-6858-B514-B695-58442557D0C1}"/>
              </a:ext>
            </a:extLst>
          </p:cNvPr>
          <p:cNvSpPr>
            <a:spLocks noGrp="1"/>
          </p:cNvSpPr>
          <p:nvPr>
            <p:ph sz="half" idx="1"/>
          </p:nvPr>
        </p:nvSpPr>
        <p:spPr>
          <a:xfrm>
            <a:off x="521208"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30130-974D-B91D-5B93-EC52AABDB5B0}"/>
              </a:ext>
            </a:extLst>
          </p:cNvPr>
          <p:cNvSpPr>
            <a:spLocks noGrp="1"/>
          </p:cNvSpPr>
          <p:nvPr>
            <p:ph sz="half" idx="2"/>
          </p:nvPr>
        </p:nvSpPr>
        <p:spPr>
          <a:xfrm>
            <a:off x="6519672"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BED99-6FD7-9C6B-1152-A6E42715BB79}"/>
              </a:ext>
            </a:extLst>
          </p:cNvPr>
          <p:cNvSpPr>
            <a:spLocks noGrp="1"/>
          </p:cNvSpPr>
          <p:nvPr>
            <p:ph type="dt" sz="half" idx="10"/>
          </p:nvPr>
        </p:nvSpPr>
        <p:spPr/>
        <p:txBody>
          <a:bodyPr/>
          <a:lstStyle/>
          <a:p>
            <a:fld id="{E80C50CD-E178-4744-9B35-B2F624D6C5E9}" type="datetimeFigureOut">
              <a:rPr lang="en-US" smtClean="0"/>
              <a:t>10/6/26</a:t>
            </a:fld>
            <a:endParaRPr lang="en-US"/>
          </a:p>
        </p:txBody>
      </p:sp>
      <p:sp>
        <p:nvSpPr>
          <p:cNvPr id="6" name="Footer Placeholder 5">
            <a:extLst>
              <a:ext uri="{FF2B5EF4-FFF2-40B4-BE49-F238E27FC236}">
                <a16:creationId xmlns:a16="http://schemas.microsoft.com/office/drawing/2014/main" id="{BA253AAC-5967-2565-A715-82D3505AB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B51313-69FB-E016-3CC1-62CA476ED214}"/>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206518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DF9D-B849-CE37-97E4-AD37F880677F}"/>
              </a:ext>
            </a:extLst>
          </p:cNvPr>
          <p:cNvSpPr>
            <a:spLocks noGrp="1"/>
          </p:cNvSpPr>
          <p:nvPr>
            <p:ph type="title"/>
          </p:nvPr>
        </p:nvSpPr>
        <p:spPr>
          <a:xfrm>
            <a:off x="521208" y="978408"/>
            <a:ext cx="11164824" cy="12161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C626-4008-960A-E601-6AA9F4BB8D8B}"/>
              </a:ext>
            </a:extLst>
          </p:cNvPr>
          <p:cNvSpPr>
            <a:spLocks noGrp="1"/>
          </p:cNvSpPr>
          <p:nvPr>
            <p:ph type="body" idx="1"/>
          </p:nvPr>
        </p:nvSpPr>
        <p:spPr>
          <a:xfrm>
            <a:off x="521208"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806E8D6C-AC07-ED6B-2EA8-9C40A5AEA748}"/>
              </a:ext>
            </a:extLst>
          </p:cNvPr>
          <p:cNvSpPr>
            <a:spLocks noGrp="1"/>
          </p:cNvSpPr>
          <p:nvPr>
            <p:ph sz="half" idx="2"/>
          </p:nvPr>
        </p:nvSpPr>
        <p:spPr>
          <a:xfrm>
            <a:off x="521208"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C52617E-C6D9-246B-E7B7-8159DF17C0A3}"/>
              </a:ext>
            </a:extLst>
          </p:cNvPr>
          <p:cNvSpPr>
            <a:spLocks noGrp="1"/>
          </p:cNvSpPr>
          <p:nvPr>
            <p:ph type="body" sz="quarter" idx="3"/>
          </p:nvPr>
        </p:nvSpPr>
        <p:spPr>
          <a:xfrm>
            <a:off x="6519672"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DBC2094-7EBC-02C5-5AB5-233E63080A9C}"/>
              </a:ext>
            </a:extLst>
          </p:cNvPr>
          <p:cNvSpPr>
            <a:spLocks noGrp="1"/>
          </p:cNvSpPr>
          <p:nvPr>
            <p:ph sz="quarter" idx="4"/>
          </p:nvPr>
        </p:nvSpPr>
        <p:spPr>
          <a:xfrm>
            <a:off x="6519672"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3010BD2-59B4-FD2E-3C5E-C83AE6003985}"/>
              </a:ext>
            </a:extLst>
          </p:cNvPr>
          <p:cNvSpPr>
            <a:spLocks noGrp="1"/>
          </p:cNvSpPr>
          <p:nvPr>
            <p:ph type="dt" sz="half" idx="10"/>
          </p:nvPr>
        </p:nvSpPr>
        <p:spPr/>
        <p:txBody>
          <a:bodyPr/>
          <a:lstStyle/>
          <a:p>
            <a:fld id="{E80C50CD-E178-4744-9B35-B2F624D6C5E9}" type="datetimeFigureOut">
              <a:rPr lang="en-US" smtClean="0"/>
              <a:t>10/6/26</a:t>
            </a:fld>
            <a:endParaRPr lang="en-US"/>
          </a:p>
        </p:txBody>
      </p:sp>
      <p:sp>
        <p:nvSpPr>
          <p:cNvPr id="8" name="Footer Placeholder 7">
            <a:extLst>
              <a:ext uri="{FF2B5EF4-FFF2-40B4-BE49-F238E27FC236}">
                <a16:creationId xmlns:a16="http://schemas.microsoft.com/office/drawing/2014/main" id="{E72B35C4-A654-7759-BDA0-94D9D1A216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5F4347-2EC0-CA6E-2637-8048456D7ECB}"/>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895349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716D-52F2-C7FB-83B1-2DA1AD375EAE}"/>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6F4A371-AC27-6A28-32E6-74A28371BF55}"/>
              </a:ext>
            </a:extLst>
          </p:cNvPr>
          <p:cNvSpPr>
            <a:spLocks noGrp="1"/>
          </p:cNvSpPr>
          <p:nvPr>
            <p:ph type="dt" sz="half" idx="10"/>
          </p:nvPr>
        </p:nvSpPr>
        <p:spPr/>
        <p:txBody>
          <a:bodyPr/>
          <a:lstStyle/>
          <a:p>
            <a:fld id="{E80C50CD-E178-4744-9B35-B2F624D6C5E9}" type="datetimeFigureOut">
              <a:rPr lang="en-US" smtClean="0"/>
              <a:t>10/6/26</a:t>
            </a:fld>
            <a:endParaRPr lang="en-US"/>
          </a:p>
        </p:txBody>
      </p:sp>
      <p:sp>
        <p:nvSpPr>
          <p:cNvPr id="4" name="Footer Placeholder 3">
            <a:extLst>
              <a:ext uri="{FF2B5EF4-FFF2-40B4-BE49-F238E27FC236}">
                <a16:creationId xmlns:a16="http://schemas.microsoft.com/office/drawing/2014/main" id="{D155941A-A24E-885D-E894-0326F4C400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5E5B4-971F-FF6A-1B07-A5C8537055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937494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431F-E6DC-4137-3092-A30A0A3628EC}"/>
              </a:ext>
            </a:extLst>
          </p:cNvPr>
          <p:cNvSpPr>
            <a:spLocks noGrp="1"/>
          </p:cNvSpPr>
          <p:nvPr>
            <p:ph type="dt" sz="half" idx="10"/>
          </p:nvPr>
        </p:nvSpPr>
        <p:spPr/>
        <p:txBody>
          <a:bodyPr/>
          <a:lstStyle/>
          <a:p>
            <a:fld id="{E80C50CD-E178-4744-9B35-B2F624D6C5E9}" type="datetimeFigureOut">
              <a:rPr lang="en-US" smtClean="0"/>
              <a:t>10/6/26</a:t>
            </a:fld>
            <a:endParaRPr lang="en-US"/>
          </a:p>
        </p:txBody>
      </p:sp>
      <p:sp>
        <p:nvSpPr>
          <p:cNvPr id="3" name="Footer Placeholder 2">
            <a:extLst>
              <a:ext uri="{FF2B5EF4-FFF2-40B4-BE49-F238E27FC236}">
                <a16:creationId xmlns:a16="http://schemas.microsoft.com/office/drawing/2014/main" id="{06AC814B-67B4-C70F-FA51-6205D5E2CB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AA9C9-D895-DD20-1089-EA75EA42895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961703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0562-884C-9053-70C1-3B72A0B45EA6}"/>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Content Placeholder 2">
            <a:extLst>
              <a:ext uri="{FF2B5EF4-FFF2-40B4-BE49-F238E27FC236}">
                <a16:creationId xmlns:a16="http://schemas.microsoft.com/office/drawing/2014/main" id="{0318F509-68F0-39D5-1A8B-CE246715AE46}"/>
              </a:ext>
            </a:extLst>
          </p:cNvPr>
          <p:cNvSpPr>
            <a:spLocks noGrp="1"/>
          </p:cNvSpPr>
          <p:nvPr>
            <p:ph idx="1"/>
          </p:nvPr>
        </p:nvSpPr>
        <p:spPr>
          <a:xfrm>
            <a:off x="6519672" y="987424"/>
            <a:ext cx="5166360" cy="5358384"/>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158E37C-27CE-3A84-FC74-BDCCD8A9A3EC}"/>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95F79-E23E-11D2-40BF-66ED340195DB}"/>
              </a:ext>
            </a:extLst>
          </p:cNvPr>
          <p:cNvSpPr>
            <a:spLocks noGrp="1"/>
          </p:cNvSpPr>
          <p:nvPr>
            <p:ph type="dt" sz="half" idx="10"/>
          </p:nvPr>
        </p:nvSpPr>
        <p:spPr/>
        <p:txBody>
          <a:bodyPr/>
          <a:lstStyle/>
          <a:p>
            <a:fld id="{E80C50CD-E178-4744-9B35-B2F624D6C5E9}" type="datetimeFigureOut">
              <a:rPr lang="en-US" smtClean="0"/>
              <a:t>10/6/26</a:t>
            </a:fld>
            <a:endParaRPr lang="en-US"/>
          </a:p>
        </p:txBody>
      </p:sp>
      <p:sp>
        <p:nvSpPr>
          <p:cNvPr id="6" name="Footer Placeholder 5">
            <a:extLst>
              <a:ext uri="{FF2B5EF4-FFF2-40B4-BE49-F238E27FC236}">
                <a16:creationId xmlns:a16="http://schemas.microsoft.com/office/drawing/2014/main" id="{4457F7FC-06F3-3D89-5D1A-4EC4B1D73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ACD5-6E0B-5713-DC9A-41E9D62AB1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687603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2D45-7CDB-D38C-2AAE-273F797674E1}"/>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CCBF0855-1744-56E4-B115-3A3C5EA7834B}"/>
              </a:ext>
            </a:extLst>
          </p:cNvPr>
          <p:cNvSpPr>
            <a:spLocks noGrp="1"/>
          </p:cNvSpPr>
          <p:nvPr>
            <p:ph type="pic" idx="1"/>
          </p:nvPr>
        </p:nvSpPr>
        <p:spPr>
          <a:xfrm>
            <a:off x="6519672" y="987424"/>
            <a:ext cx="5166360" cy="5358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5E8A1D-28AE-4A19-BD96-401D4822A53D}"/>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327DDB-CE95-4C89-DFC5-7DDBFC24E89C}"/>
              </a:ext>
            </a:extLst>
          </p:cNvPr>
          <p:cNvSpPr>
            <a:spLocks noGrp="1"/>
          </p:cNvSpPr>
          <p:nvPr>
            <p:ph type="dt" sz="half" idx="10"/>
          </p:nvPr>
        </p:nvSpPr>
        <p:spPr/>
        <p:txBody>
          <a:bodyPr/>
          <a:lstStyle/>
          <a:p>
            <a:fld id="{E80C50CD-E178-4744-9B35-B2F624D6C5E9}" type="datetimeFigureOut">
              <a:rPr lang="en-US" smtClean="0"/>
              <a:t>10/6/26</a:t>
            </a:fld>
            <a:endParaRPr lang="en-US"/>
          </a:p>
        </p:txBody>
      </p:sp>
      <p:sp>
        <p:nvSpPr>
          <p:cNvPr id="6" name="Footer Placeholder 5">
            <a:extLst>
              <a:ext uri="{FF2B5EF4-FFF2-40B4-BE49-F238E27FC236}">
                <a16:creationId xmlns:a16="http://schemas.microsoft.com/office/drawing/2014/main" id="{0522C835-F3B5-943C-FFC4-D5BA9666A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09891-6E3C-ADED-01DD-15FCED37AF4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862409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6771-E72D-FAD8-771E-3E196DD2E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5BB827-257D-60D9-792F-E69590042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5D2E7-C856-F78A-E88C-375474982A5F}"/>
              </a:ext>
            </a:extLst>
          </p:cNvPr>
          <p:cNvSpPr>
            <a:spLocks noGrp="1"/>
          </p:cNvSpPr>
          <p:nvPr>
            <p:ph type="dt" sz="half" idx="10"/>
          </p:nvPr>
        </p:nvSpPr>
        <p:spPr/>
        <p:txBody>
          <a:bodyPr/>
          <a:lstStyle/>
          <a:p>
            <a:fld id="{E80C50CD-E178-4744-9B35-B2F624D6C5E9}" type="datetimeFigureOut">
              <a:rPr lang="en-US" smtClean="0"/>
              <a:t>10/6/26</a:t>
            </a:fld>
            <a:endParaRPr lang="en-US"/>
          </a:p>
        </p:txBody>
      </p:sp>
      <p:sp>
        <p:nvSpPr>
          <p:cNvPr id="5" name="Footer Placeholder 4">
            <a:extLst>
              <a:ext uri="{FF2B5EF4-FFF2-40B4-BE49-F238E27FC236}">
                <a16:creationId xmlns:a16="http://schemas.microsoft.com/office/drawing/2014/main" id="{0FDAB289-9591-51C9-9E3C-B6F2ACC6A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E037C-790D-7442-8E43-D2740B3952B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744129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35151-A38B-3766-6A32-FF1DF7687D9F}"/>
              </a:ext>
            </a:extLst>
          </p:cNvPr>
          <p:cNvSpPr>
            <a:spLocks noGrp="1"/>
          </p:cNvSpPr>
          <p:nvPr>
            <p:ph type="title" orient="vert"/>
          </p:nvPr>
        </p:nvSpPr>
        <p:spPr>
          <a:xfrm>
            <a:off x="8659368" y="978408"/>
            <a:ext cx="2551176" cy="536752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33D132D1-640C-FB9A-AD6F-D845738349F6}"/>
              </a:ext>
            </a:extLst>
          </p:cNvPr>
          <p:cNvSpPr>
            <a:spLocks noGrp="1"/>
          </p:cNvSpPr>
          <p:nvPr>
            <p:ph type="body" orient="vert" idx="1"/>
          </p:nvPr>
        </p:nvSpPr>
        <p:spPr>
          <a:xfrm>
            <a:off x="521208" y="978408"/>
            <a:ext cx="8010144" cy="536752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955F80A-4BA7-8ED8-9A62-B92194272620}"/>
              </a:ext>
            </a:extLst>
          </p:cNvPr>
          <p:cNvSpPr>
            <a:spLocks noGrp="1"/>
          </p:cNvSpPr>
          <p:nvPr>
            <p:ph type="dt" sz="half" idx="10"/>
          </p:nvPr>
        </p:nvSpPr>
        <p:spPr/>
        <p:txBody>
          <a:bodyPr/>
          <a:lstStyle/>
          <a:p>
            <a:fld id="{E80C50CD-E178-4744-9B35-B2F624D6C5E9}" type="datetimeFigureOut">
              <a:rPr lang="en-US" smtClean="0"/>
              <a:t>10/6/26</a:t>
            </a:fld>
            <a:endParaRPr lang="en-US"/>
          </a:p>
        </p:txBody>
      </p:sp>
      <p:sp>
        <p:nvSpPr>
          <p:cNvPr id="5" name="Footer Placeholder 4">
            <a:extLst>
              <a:ext uri="{FF2B5EF4-FFF2-40B4-BE49-F238E27FC236}">
                <a16:creationId xmlns:a16="http://schemas.microsoft.com/office/drawing/2014/main" id="{85E38113-D55A-A1A0-D1FE-53C95860F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19DDB-F89D-4B2D-21A2-82AF1D1023E4}"/>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262572D8-D485-1DB1-34B1-C35C61C89940}"/>
              </a:ext>
            </a:extLst>
          </p:cNvPr>
          <p:cNvSpPr/>
          <p:nvPr/>
        </p:nvSpPr>
        <p:spPr>
          <a:xfrm rot="5400000">
            <a:off x="8936623" y="3585018"/>
            <a:ext cx="532573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4295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28D7-6581-4956-AAE3-9104804DF55B}"/>
              </a:ext>
            </a:extLst>
          </p:cNvPr>
          <p:cNvSpPr>
            <a:spLocks noGrp="1"/>
          </p:cNvSpPr>
          <p:nvPr>
            <p:ph type="title"/>
          </p:nvPr>
        </p:nvSpPr>
        <p:spPr>
          <a:xfrm>
            <a:off x="521208" y="978408"/>
            <a:ext cx="11155680" cy="146304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3CFCCA4-57A4-08A1-FC45-D2BBA66FABFA}"/>
              </a:ext>
            </a:extLst>
          </p:cNvPr>
          <p:cNvSpPr>
            <a:spLocks noGrp="1"/>
          </p:cNvSpPr>
          <p:nvPr>
            <p:ph type="body" idx="1"/>
          </p:nvPr>
        </p:nvSpPr>
        <p:spPr>
          <a:xfrm>
            <a:off x="521208" y="2578608"/>
            <a:ext cx="11155680" cy="37673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0FAA0F4-2442-8D45-3C3D-1B8F55C8683A}"/>
              </a:ext>
            </a:extLst>
          </p:cNvPr>
          <p:cNvSpPr>
            <a:spLocks noGrp="1"/>
          </p:cNvSpPr>
          <p:nvPr>
            <p:ph type="dt" sz="half" idx="2"/>
          </p:nvPr>
        </p:nvSpPr>
        <p:spPr>
          <a:xfrm>
            <a:off x="521208" y="6419088"/>
            <a:ext cx="2743200" cy="365125"/>
          </a:xfrm>
          <a:prstGeom prst="rect">
            <a:avLst/>
          </a:prstGeom>
        </p:spPr>
        <p:txBody>
          <a:bodyPr vert="horz" lIns="91440" tIns="45720" rIns="91440" bIns="45720" rtlCol="0" anchor="ctr"/>
          <a:lstStyle>
            <a:lvl1pPr algn="l">
              <a:defRPr sz="900">
                <a:solidFill>
                  <a:schemeClr val="tx1"/>
                </a:solidFill>
              </a:defRPr>
            </a:lvl1pPr>
          </a:lstStyle>
          <a:p>
            <a:fld id="{E80C50CD-E178-4744-9B35-B2F624D6C5E9}" type="datetimeFigureOut">
              <a:rPr lang="en-US" smtClean="0"/>
              <a:pPr/>
              <a:t>10/6/26</a:t>
            </a:fld>
            <a:endParaRPr lang="en-US"/>
          </a:p>
        </p:txBody>
      </p:sp>
      <p:sp>
        <p:nvSpPr>
          <p:cNvPr id="5" name="Footer Placeholder 4">
            <a:extLst>
              <a:ext uri="{FF2B5EF4-FFF2-40B4-BE49-F238E27FC236}">
                <a16:creationId xmlns:a16="http://schemas.microsoft.com/office/drawing/2014/main" id="{9E03785E-FB42-1D54-92AC-D0A61A8FABD4}"/>
              </a:ext>
            </a:extLst>
          </p:cNvPr>
          <p:cNvSpPr>
            <a:spLocks noGrp="1"/>
          </p:cNvSpPr>
          <p:nvPr>
            <p:ph type="ftr" sz="quarter" idx="3"/>
          </p:nvPr>
        </p:nvSpPr>
        <p:spPr>
          <a:xfrm>
            <a:off x="521208" y="100584"/>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9CF34-1274-DB45-4809-90E5D244A9AE}"/>
              </a:ext>
            </a:extLst>
          </p:cNvPr>
          <p:cNvSpPr>
            <a:spLocks noGrp="1"/>
          </p:cNvSpPr>
          <p:nvPr>
            <p:ph type="sldNum" sz="quarter" idx="4"/>
          </p:nvPr>
        </p:nvSpPr>
        <p:spPr>
          <a:xfrm>
            <a:off x="11457432" y="6419088"/>
            <a:ext cx="640080" cy="365125"/>
          </a:xfrm>
          <a:prstGeom prst="rect">
            <a:avLst/>
          </a:prstGeom>
        </p:spPr>
        <p:txBody>
          <a:bodyPr vert="horz" lIns="91440" tIns="45720" rIns="91440" bIns="45720" rtlCol="0" anchor="ctr"/>
          <a:lstStyle>
            <a:lvl1pPr algn="r">
              <a:defRPr sz="900">
                <a:solidFill>
                  <a:schemeClr val="tx1"/>
                </a:solidFill>
              </a:defRPr>
            </a:lvl1pPr>
          </a:lstStyle>
          <a:p>
            <a:fld id="{148CC95F-0247-41B6-91CF-DC97C76A7088}" type="slidenum">
              <a:rPr lang="en-US" smtClean="0"/>
              <a:pPr/>
              <a:t>‹#›</a:t>
            </a:fld>
            <a:endParaRPr lang="en-US"/>
          </a:p>
        </p:txBody>
      </p:sp>
      <p:sp>
        <p:nvSpPr>
          <p:cNvPr id="7" name="Freeform: Shape 6">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24184117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5" r:id="rId6"/>
    <p:sldLayoutId id="2147483680" r:id="rId7"/>
    <p:sldLayoutId id="2147483681" r:id="rId8"/>
    <p:sldLayoutId id="2147483682" r:id="rId9"/>
    <p:sldLayoutId id="2147483684" r:id="rId10"/>
    <p:sldLayoutId id="2147483683"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s.carruthers@warwick.ac.uk" TargetMode="External"/><Relationship Id="rId2" Type="http://schemas.openxmlformats.org/officeDocument/2006/relationships/hyperlink" Target="https://warwick.ac.uk/fac/arts/history/people/staff_index/carruthers"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www.loc.gov/item/98501279/" TargetMode="External"/><Relationship Id="rId2" Type="http://schemas.openxmlformats.org/officeDocument/2006/relationships/hyperlink" Target="https://www.loc.gov/item/98500909/" TargetMode="External"/><Relationship Id="rId1" Type="http://schemas.openxmlformats.org/officeDocument/2006/relationships/slideLayout" Target="../slideLayouts/slideLayout6.xml"/><Relationship Id="rId4" Type="http://schemas.openxmlformats.org/officeDocument/2006/relationships/hyperlink" Target="https://www.loc.gov/item/98501030/"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7E2F724-2FB3-4D1D-A730-739B8654C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BB13DE30-77F7-B3F4-D11A-23593A71A16B}"/>
              </a:ext>
            </a:extLst>
          </p:cNvPr>
          <p:cNvPicPr>
            <a:picLocks noChangeAspect="1"/>
          </p:cNvPicPr>
          <p:nvPr/>
        </p:nvPicPr>
        <p:blipFill>
          <a:blip r:embed="rId2" cstate="screen">
            <a:alphaModFix amt="40000"/>
            <a:extLst>
              <a:ext uri="{28A0092B-C50C-407E-A947-70E740481C1C}">
                <a14:useLocalDpi xmlns:a14="http://schemas.microsoft.com/office/drawing/2010/main"/>
              </a:ext>
            </a:extLst>
          </a:blip>
          <a:srcRect/>
          <a:stretch>
            <a:fillRect/>
          </a:stretch>
        </p:blipFill>
        <p:spPr>
          <a:xfrm>
            <a:off x="-2" y="-2"/>
            <a:ext cx="12192001" cy="6858001"/>
          </a:xfrm>
          <a:prstGeom prst="rect">
            <a:avLst/>
          </a:prstGeom>
        </p:spPr>
      </p:pic>
      <p:sp>
        <p:nvSpPr>
          <p:cNvPr id="2" name="Title 1">
            <a:extLst>
              <a:ext uri="{FF2B5EF4-FFF2-40B4-BE49-F238E27FC236}">
                <a16:creationId xmlns:a16="http://schemas.microsoft.com/office/drawing/2014/main" id="{92C8DD8E-9F91-95EB-A385-C5D1A76F185B}"/>
              </a:ext>
            </a:extLst>
          </p:cNvPr>
          <p:cNvSpPr>
            <a:spLocks noGrp="1"/>
          </p:cNvSpPr>
          <p:nvPr>
            <p:ph type="ctrTitle"/>
          </p:nvPr>
        </p:nvSpPr>
        <p:spPr>
          <a:xfrm>
            <a:off x="517870" y="978407"/>
            <a:ext cx="5021182" cy="3290107"/>
          </a:xfrm>
        </p:spPr>
        <p:txBody>
          <a:bodyPr anchor="t">
            <a:normAutofit/>
          </a:bodyPr>
          <a:lstStyle/>
          <a:p>
            <a:r>
              <a:rPr lang="en-US" sz="6000" dirty="0">
                <a:solidFill>
                  <a:srgbClr val="FFFFFF"/>
                </a:solidFill>
              </a:rPr>
              <a:t>War, Sex and Gender in the United States</a:t>
            </a:r>
          </a:p>
        </p:txBody>
      </p:sp>
      <p:sp>
        <p:nvSpPr>
          <p:cNvPr id="3" name="Subtitle 2">
            <a:extLst>
              <a:ext uri="{FF2B5EF4-FFF2-40B4-BE49-F238E27FC236}">
                <a16:creationId xmlns:a16="http://schemas.microsoft.com/office/drawing/2014/main" id="{CA0B40CA-144C-D061-A611-30DFFBE3068F}"/>
              </a:ext>
            </a:extLst>
          </p:cNvPr>
          <p:cNvSpPr>
            <a:spLocks noGrp="1"/>
          </p:cNvSpPr>
          <p:nvPr>
            <p:ph type="subTitle" idx="1"/>
          </p:nvPr>
        </p:nvSpPr>
        <p:spPr>
          <a:xfrm>
            <a:off x="517870" y="4482450"/>
            <a:ext cx="6797330" cy="1724029"/>
          </a:xfrm>
        </p:spPr>
        <p:txBody>
          <a:bodyPr anchor="t">
            <a:normAutofit/>
          </a:bodyPr>
          <a:lstStyle/>
          <a:p>
            <a:r>
              <a:rPr lang="en-US" sz="4000" dirty="0">
                <a:solidFill>
                  <a:srgbClr val="FFFFFF"/>
                </a:solidFill>
              </a:rPr>
              <a:t>Term 1, week 1</a:t>
            </a:r>
          </a:p>
          <a:p>
            <a:r>
              <a:rPr lang="en-US" sz="4000" dirty="0">
                <a:solidFill>
                  <a:srgbClr val="FFFFFF"/>
                </a:solidFill>
              </a:rPr>
              <a:t>Gender as a CAUSE of war?</a:t>
            </a:r>
          </a:p>
        </p:txBody>
      </p:sp>
      <p:sp>
        <p:nvSpPr>
          <p:cNvPr id="11" name="Rectangle 10">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631596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F2A91AB-4928-93B9-0244-BE7C37612B7F}"/>
              </a:ext>
            </a:extLst>
          </p:cNvPr>
          <p:cNvSpPr txBox="1"/>
          <p:nvPr/>
        </p:nvSpPr>
        <p:spPr>
          <a:xfrm>
            <a:off x="517003" y="1557338"/>
            <a:ext cx="11157994" cy="4914166"/>
          </a:xfrm>
          <a:prstGeom prst="rect">
            <a:avLst/>
          </a:prstGeom>
          <a:noFill/>
        </p:spPr>
        <p:txBody>
          <a:bodyPr wrap="square">
            <a:spAutoFit/>
          </a:bodyPr>
          <a:lstStyle/>
          <a:p>
            <a:pPr algn="l">
              <a:spcAft>
                <a:spcPts val="960"/>
              </a:spcAft>
            </a:pPr>
            <a:r>
              <a:rPr lang="en-GB" sz="4000" b="1" i="0" u="none" strike="noStrike" dirty="0">
                <a:solidFill>
                  <a:srgbClr val="212529"/>
                </a:solidFill>
                <a:effectLst/>
                <a:latin typeface="neue-haas-grotesk-text"/>
              </a:rPr>
              <a:t>Module Convenor: </a:t>
            </a:r>
            <a:r>
              <a:rPr lang="en-GB" sz="4000" b="0" i="0" u="sng" strike="noStrike" dirty="0">
                <a:solidFill>
                  <a:srgbClr val="393A3B"/>
                </a:solidFill>
                <a:effectLst/>
                <a:latin typeface="neue-haas-grotesk-text"/>
                <a:hlinkClick r:id="rId2"/>
              </a:rPr>
              <a:t>Professor Susan Carruthers</a:t>
            </a:r>
            <a:r>
              <a:rPr lang="en-GB" sz="4000" b="0" i="0" u="none" strike="noStrike" dirty="0">
                <a:solidFill>
                  <a:srgbClr val="212529"/>
                </a:solidFill>
                <a:effectLst/>
                <a:latin typeface="neue-haas-grotesk-text"/>
              </a:rPr>
              <a:t> </a:t>
            </a:r>
          </a:p>
          <a:p>
            <a:pPr algn="l">
              <a:spcAft>
                <a:spcPts val="960"/>
              </a:spcAft>
            </a:pPr>
            <a:r>
              <a:rPr lang="en-GB" sz="4000" b="1" i="0" u="none" strike="noStrike" dirty="0">
                <a:solidFill>
                  <a:srgbClr val="212529"/>
                </a:solidFill>
                <a:effectLst/>
                <a:latin typeface="neue-haas-grotesk-text"/>
              </a:rPr>
              <a:t>Email:</a:t>
            </a:r>
            <a:r>
              <a:rPr lang="en-GB" sz="4000" b="0" i="0" u="none" strike="noStrike" dirty="0">
                <a:solidFill>
                  <a:srgbClr val="212529"/>
                </a:solidFill>
                <a:effectLst/>
                <a:latin typeface="neue-haas-grotesk-text"/>
              </a:rPr>
              <a:t> </a:t>
            </a:r>
            <a:r>
              <a:rPr lang="en-GB" sz="4000" b="0" i="0" u="sng" strike="noStrike" dirty="0">
                <a:solidFill>
                  <a:srgbClr val="393A3B"/>
                </a:solidFill>
                <a:effectLst/>
                <a:latin typeface="neue-haas-grotesk-text"/>
                <a:hlinkClick r:id="rId3"/>
              </a:rPr>
              <a:t>s.carruthers@warwick.ac.uk</a:t>
            </a:r>
            <a:endParaRPr lang="en-GB" sz="4000" b="0" i="0" u="none" strike="noStrike" dirty="0">
              <a:solidFill>
                <a:srgbClr val="212529"/>
              </a:solidFill>
              <a:effectLst/>
              <a:latin typeface="neue-haas-grotesk-text"/>
            </a:endParaRPr>
          </a:p>
          <a:p>
            <a:pPr algn="l">
              <a:spcAft>
                <a:spcPts val="960"/>
              </a:spcAft>
            </a:pPr>
            <a:r>
              <a:rPr lang="en-GB" sz="4000" b="1" i="0" u="none" strike="noStrike" dirty="0">
                <a:solidFill>
                  <a:srgbClr val="212529"/>
                </a:solidFill>
                <a:effectLst/>
                <a:latin typeface="neue-haas-grotesk-text"/>
              </a:rPr>
              <a:t>Office:</a:t>
            </a:r>
            <a:r>
              <a:rPr lang="en-GB" sz="4000" b="0" i="0" u="none" strike="noStrike" dirty="0">
                <a:solidFill>
                  <a:srgbClr val="212529"/>
                </a:solidFill>
                <a:effectLst/>
                <a:latin typeface="neue-haas-grotesk-text"/>
              </a:rPr>
              <a:t> FAB 3.76</a:t>
            </a:r>
          </a:p>
          <a:p>
            <a:pPr algn="l">
              <a:spcAft>
                <a:spcPts val="960"/>
              </a:spcAft>
            </a:pPr>
            <a:r>
              <a:rPr lang="en-GB" sz="4000" b="1" i="0" u="none" strike="noStrike" dirty="0">
                <a:solidFill>
                  <a:srgbClr val="212529"/>
                </a:solidFill>
                <a:effectLst/>
                <a:latin typeface="neue-haas-grotesk-text"/>
              </a:rPr>
              <a:t>Office hours (2025-26)</a:t>
            </a:r>
            <a:r>
              <a:rPr lang="en-GB" sz="4000" b="0" i="0" u="none" strike="noStrike" dirty="0">
                <a:solidFill>
                  <a:srgbClr val="212529"/>
                </a:solidFill>
                <a:effectLst/>
                <a:latin typeface="neue-haas-grotesk-text"/>
              </a:rPr>
              <a:t>: Mon </a:t>
            </a:r>
            <a:r>
              <a:rPr lang="en-GB" sz="4000" dirty="0">
                <a:solidFill>
                  <a:srgbClr val="212529"/>
                </a:solidFill>
                <a:latin typeface="neue-haas-grotesk-text"/>
              </a:rPr>
              <a:t>12-1</a:t>
            </a:r>
            <a:r>
              <a:rPr lang="en-GB" sz="4000" b="0" i="0" u="none" strike="noStrike" dirty="0">
                <a:solidFill>
                  <a:srgbClr val="212529"/>
                </a:solidFill>
                <a:effectLst/>
                <a:latin typeface="neue-haas-grotesk-text"/>
              </a:rPr>
              <a:t>pm [Teams]; Tues 2-3pm [in person]</a:t>
            </a:r>
          </a:p>
          <a:p>
            <a:pPr algn="l">
              <a:spcAft>
                <a:spcPts val="960"/>
              </a:spcAft>
            </a:pPr>
            <a:r>
              <a:rPr lang="en-GB" sz="4000" b="0" i="0" u="none" strike="noStrike" dirty="0">
                <a:solidFill>
                  <a:srgbClr val="212529"/>
                </a:solidFill>
                <a:effectLst/>
                <a:latin typeface="neue-haas-grotesk-text"/>
              </a:rPr>
              <a:t>Please email to make an appointment at these or other mutually convenient times.</a:t>
            </a:r>
          </a:p>
        </p:txBody>
      </p:sp>
      <p:sp>
        <p:nvSpPr>
          <p:cNvPr id="6" name="Title 5">
            <a:extLst>
              <a:ext uri="{FF2B5EF4-FFF2-40B4-BE49-F238E27FC236}">
                <a16:creationId xmlns:a16="http://schemas.microsoft.com/office/drawing/2014/main" id="{1C291AF5-11A2-9122-00D9-015F51D7E1BE}"/>
              </a:ext>
            </a:extLst>
          </p:cNvPr>
          <p:cNvSpPr>
            <a:spLocks noGrp="1"/>
          </p:cNvSpPr>
          <p:nvPr>
            <p:ph type="title"/>
          </p:nvPr>
        </p:nvSpPr>
        <p:spPr>
          <a:xfrm>
            <a:off x="517002" y="778383"/>
            <a:ext cx="11879483" cy="578930"/>
          </a:xfrm>
        </p:spPr>
        <p:txBody>
          <a:bodyPr>
            <a:noAutofit/>
          </a:bodyPr>
          <a:lstStyle/>
          <a:p>
            <a:r>
              <a:rPr lang="en-US" dirty="0"/>
              <a:t>Talk to me! (And feel free to call me Susan.)</a:t>
            </a:r>
          </a:p>
        </p:txBody>
      </p:sp>
    </p:spTree>
    <p:extLst>
      <p:ext uri="{BB962C8B-B14F-4D97-AF65-F5344CB8AC3E}">
        <p14:creationId xmlns:p14="http://schemas.microsoft.com/office/powerpoint/2010/main" val="1794805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8CFA5-C78B-CB3A-9A4D-2C59123B05B0}"/>
              </a:ext>
            </a:extLst>
          </p:cNvPr>
          <p:cNvSpPr>
            <a:spLocks noGrp="1"/>
          </p:cNvSpPr>
          <p:nvPr>
            <p:ph type="title"/>
          </p:nvPr>
        </p:nvSpPr>
        <p:spPr/>
        <p:txBody>
          <a:bodyPr/>
          <a:lstStyle/>
          <a:p>
            <a:r>
              <a:rPr lang="en-US" dirty="0"/>
              <a:t>Seminar outline</a:t>
            </a:r>
          </a:p>
        </p:txBody>
      </p:sp>
      <p:sp>
        <p:nvSpPr>
          <p:cNvPr id="3" name="Content Placeholder 2">
            <a:extLst>
              <a:ext uri="{FF2B5EF4-FFF2-40B4-BE49-F238E27FC236}">
                <a16:creationId xmlns:a16="http://schemas.microsoft.com/office/drawing/2014/main" id="{1526A3CE-27C5-583F-3A83-895764E862FC}"/>
              </a:ext>
            </a:extLst>
          </p:cNvPr>
          <p:cNvSpPr>
            <a:spLocks noGrp="1"/>
          </p:cNvSpPr>
          <p:nvPr>
            <p:ph idx="1"/>
          </p:nvPr>
        </p:nvSpPr>
        <p:spPr>
          <a:xfrm>
            <a:off x="521208" y="2112264"/>
            <a:ext cx="11155680" cy="3767328"/>
          </a:xfrm>
        </p:spPr>
        <p:txBody>
          <a:bodyPr>
            <a:normAutofit/>
          </a:bodyPr>
          <a:lstStyle/>
          <a:p>
            <a:pPr marL="0" indent="0">
              <a:buNone/>
            </a:pPr>
            <a:r>
              <a:rPr lang="en-US" sz="3200" dirty="0"/>
              <a:t>1	Getting acquainted: your preferred name; where your 	home university is; whether you’ve studied any US history 	before; what attracted you to this module</a:t>
            </a:r>
          </a:p>
          <a:p>
            <a:pPr marL="0" indent="0">
              <a:buNone/>
            </a:pPr>
            <a:r>
              <a:rPr lang="en-US" sz="3200" dirty="0"/>
              <a:t>2	Thinking about what gender is</a:t>
            </a:r>
          </a:p>
          <a:p>
            <a:pPr marL="0" indent="0">
              <a:buNone/>
            </a:pPr>
            <a:r>
              <a:rPr lang="en-US" sz="3200" dirty="0"/>
              <a:t>3	Thinking about what gender ‘does’– with particular 	reference to the Spanish-American-Cuban war of 1898</a:t>
            </a:r>
          </a:p>
        </p:txBody>
      </p:sp>
    </p:spTree>
    <p:extLst>
      <p:ext uri="{BB962C8B-B14F-4D97-AF65-F5344CB8AC3E}">
        <p14:creationId xmlns:p14="http://schemas.microsoft.com/office/powerpoint/2010/main" val="1239194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4FA74-B7F7-D79D-FBBF-0637161BD672}"/>
              </a:ext>
            </a:extLst>
          </p:cNvPr>
          <p:cNvSpPr>
            <a:spLocks noGrp="1"/>
          </p:cNvSpPr>
          <p:nvPr>
            <p:ph type="title"/>
          </p:nvPr>
        </p:nvSpPr>
        <p:spPr/>
        <p:txBody>
          <a:bodyPr/>
          <a:lstStyle/>
          <a:p>
            <a:r>
              <a:rPr lang="en-US" dirty="0"/>
              <a:t>Define ‘gender’</a:t>
            </a:r>
          </a:p>
        </p:txBody>
      </p:sp>
      <p:sp>
        <p:nvSpPr>
          <p:cNvPr id="3" name="Content Placeholder 2">
            <a:extLst>
              <a:ext uri="{FF2B5EF4-FFF2-40B4-BE49-F238E27FC236}">
                <a16:creationId xmlns:a16="http://schemas.microsoft.com/office/drawing/2014/main" id="{4AD348A7-C86A-6E9F-1BB7-1F138CEF4EE2}"/>
              </a:ext>
            </a:extLst>
          </p:cNvPr>
          <p:cNvSpPr>
            <a:spLocks noGrp="1"/>
          </p:cNvSpPr>
          <p:nvPr>
            <p:ph idx="1"/>
          </p:nvPr>
        </p:nvSpPr>
        <p:spPr/>
        <p:txBody>
          <a:bodyPr>
            <a:normAutofit/>
          </a:bodyPr>
          <a:lstStyle/>
          <a:p>
            <a:r>
              <a:rPr lang="en-US" sz="3600" dirty="0"/>
              <a:t>Write a brief dictionary definition– without Googling/using AI to generate an answer!</a:t>
            </a:r>
          </a:p>
        </p:txBody>
      </p:sp>
    </p:spTree>
    <p:extLst>
      <p:ext uri="{BB962C8B-B14F-4D97-AF65-F5344CB8AC3E}">
        <p14:creationId xmlns:p14="http://schemas.microsoft.com/office/powerpoint/2010/main" val="1246327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5948B-9096-B72B-D818-6F893D75C06E}"/>
              </a:ext>
            </a:extLst>
          </p:cNvPr>
          <p:cNvSpPr>
            <a:spLocks noGrp="1"/>
          </p:cNvSpPr>
          <p:nvPr>
            <p:ph type="title"/>
          </p:nvPr>
        </p:nvSpPr>
        <p:spPr>
          <a:xfrm>
            <a:off x="534447" y="3654287"/>
            <a:ext cx="11123105" cy="2450592"/>
          </a:xfrm>
        </p:spPr>
        <p:txBody>
          <a:bodyPr>
            <a:noAutofit/>
          </a:bodyPr>
          <a:lstStyle/>
          <a:p>
            <a:r>
              <a:rPr lang="en-US" sz="3200" dirty="0"/>
              <a:t>Did gender (i.e. gendered discourse, norms, tropes, imagery) </a:t>
            </a:r>
            <a:r>
              <a:rPr lang="en-US" sz="3200" i="1" dirty="0"/>
              <a:t>CAUSE</a:t>
            </a:r>
            <a:r>
              <a:rPr lang="en-US" sz="3200" dirty="0"/>
              <a:t> the Spanish-American War of 1898?</a:t>
            </a:r>
            <a:br>
              <a:rPr lang="en-US" sz="3200" dirty="0"/>
            </a:br>
            <a:br>
              <a:rPr lang="en-US" sz="3200" dirty="0"/>
            </a:br>
            <a:r>
              <a:rPr lang="en-US" sz="3200" dirty="0"/>
              <a:t>If gender didn’t </a:t>
            </a:r>
            <a:r>
              <a:rPr lang="en-US" sz="3200" i="1" dirty="0"/>
              <a:t>cause</a:t>
            </a:r>
            <a:r>
              <a:rPr lang="en-US" sz="3200" dirty="0"/>
              <a:t> the US to go to war, what role(s) did it play in the Spanish-American-Cuban conflict?</a:t>
            </a:r>
          </a:p>
        </p:txBody>
      </p:sp>
      <p:sp>
        <p:nvSpPr>
          <p:cNvPr id="3" name="TextBox 2">
            <a:extLst>
              <a:ext uri="{FF2B5EF4-FFF2-40B4-BE49-F238E27FC236}">
                <a16:creationId xmlns:a16="http://schemas.microsoft.com/office/drawing/2014/main" id="{5D6B2D18-2057-3785-D4F0-9456CFBA407E}"/>
              </a:ext>
            </a:extLst>
          </p:cNvPr>
          <p:cNvSpPr txBox="1"/>
          <p:nvPr/>
        </p:nvSpPr>
        <p:spPr>
          <a:xfrm>
            <a:off x="534447" y="874455"/>
            <a:ext cx="11545597" cy="2554545"/>
          </a:xfrm>
          <a:prstGeom prst="rect">
            <a:avLst/>
          </a:prstGeom>
          <a:noFill/>
        </p:spPr>
        <p:txBody>
          <a:bodyPr wrap="none" rtlCol="0">
            <a:spAutoFit/>
          </a:bodyPr>
          <a:lstStyle/>
          <a:p>
            <a:r>
              <a:rPr lang="en-US" sz="3200" b="1" dirty="0"/>
              <a:t>What context do we need in order to make sense of</a:t>
            </a:r>
          </a:p>
          <a:p>
            <a:r>
              <a:rPr lang="en-US" sz="3200" b="1" dirty="0"/>
              <a:t>McKinley’s decision to go to war with Spain over Cuba</a:t>
            </a:r>
          </a:p>
          <a:p>
            <a:r>
              <a:rPr lang="en-US" sz="3200" b="1" dirty="0"/>
              <a:t>in 1898? </a:t>
            </a:r>
          </a:p>
          <a:p>
            <a:endParaRPr lang="en-US" sz="3200" b="1" dirty="0"/>
          </a:p>
          <a:p>
            <a:r>
              <a:rPr lang="en-US" sz="3200" b="1" dirty="0"/>
              <a:t>Why has </a:t>
            </a:r>
            <a:r>
              <a:rPr lang="en-US" sz="3200" b="1" i="1" dirty="0"/>
              <a:t>THIS</a:t>
            </a:r>
            <a:r>
              <a:rPr lang="en-US" sz="3200" b="1" dirty="0"/>
              <a:t> war been so subject to gendered explanation?</a:t>
            </a:r>
          </a:p>
        </p:txBody>
      </p:sp>
    </p:spTree>
    <p:extLst>
      <p:ext uri="{BB962C8B-B14F-4D97-AF65-F5344CB8AC3E}">
        <p14:creationId xmlns:p14="http://schemas.microsoft.com/office/powerpoint/2010/main" val="611844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B846A-868C-6CC2-6BE6-7BDA31E7951D}"/>
              </a:ext>
            </a:extLst>
          </p:cNvPr>
          <p:cNvSpPr>
            <a:spLocks noGrp="1"/>
          </p:cNvSpPr>
          <p:nvPr>
            <p:ph type="title"/>
          </p:nvPr>
        </p:nvSpPr>
        <p:spPr>
          <a:xfrm>
            <a:off x="521208" y="978408"/>
            <a:ext cx="11155680" cy="717870"/>
          </a:xfrm>
        </p:spPr>
        <p:txBody>
          <a:bodyPr>
            <a:normAutofit fontScale="90000"/>
          </a:bodyPr>
          <a:lstStyle/>
          <a:p>
            <a:r>
              <a:rPr lang="en-US" dirty="0"/>
              <a:t>Taking cues from contemporary film</a:t>
            </a:r>
          </a:p>
        </p:txBody>
      </p:sp>
      <p:sp>
        <p:nvSpPr>
          <p:cNvPr id="4" name="TextBox 3">
            <a:extLst>
              <a:ext uri="{FF2B5EF4-FFF2-40B4-BE49-F238E27FC236}">
                <a16:creationId xmlns:a16="http://schemas.microsoft.com/office/drawing/2014/main" id="{1DF7B24E-EC3C-713F-7AAD-6BB6F04C8291}"/>
              </a:ext>
            </a:extLst>
          </p:cNvPr>
          <p:cNvSpPr txBox="1"/>
          <p:nvPr/>
        </p:nvSpPr>
        <p:spPr>
          <a:xfrm>
            <a:off x="358815" y="1836635"/>
            <a:ext cx="11833185" cy="2508379"/>
          </a:xfrm>
          <a:prstGeom prst="rect">
            <a:avLst/>
          </a:prstGeom>
          <a:noFill/>
        </p:spPr>
        <p:txBody>
          <a:bodyPr wrap="square">
            <a:spAutoFit/>
          </a:bodyPr>
          <a:lstStyle/>
          <a:p>
            <a:pPr algn="l">
              <a:spcAft>
                <a:spcPts val="960"/>
              </a:spcAft>
            </a:pPr>
            <a:r>
              <a:rPr lang="en-GB" sz="3200" b="0" i="0" u="none" strike="noStrike" dirty="0">
                <a:solidFill>
                  <a:srgbClr val="212529"/>
                </a:solidFill>
                <a:effectLst/>
                <a:latin typeface="neue-haas-grotesk-text"/>
              </a:rPr>
              <a:t>'Roosevelt's Rough Riders': </a:t>
            </a:r>
            <a:r>
              <a:rPr lang="en-GB" sz="3200" b="0" i="0" u="sng" strike="noStrike" dirty="0">
                <a:solidFill>
                  <a:srgbClr val="393A3B"/>
                </a:solidFill>
                <a:effectLst/>
                <a:latin typeface="neue-haas-grotesk-text"/>
                <a:hlinkClick r:id="rId2"/>
              </a:rPr>
              <a:t>https://www.loc.gov/item/98500909/</a:t>
            </a:r>
            <a:endParaRPr lang="en-GB" sz="3200" b="0" i="0" u="none" strike="noStrike" dirty="0">
              <a:solidFill>
                <a:srgbClr val="212529"/>
              </a:solidFill>
              <a:effectLst/>
              <a:latin typeface="neue-haas-grotesk-text"/>
            </a:endParaRPr>
          </a:p>
          <a:p>
            <a:pPr algn="l">
              <a:spcAft>
                <a:spcPts val="960"/>
              </a:spcAft>
            </a:pPr>
            <a:r>
              <a:rPr lang="en-GB" sz="3200" b="0" i="0" u="none" strike="noStrike" dirty="0">
                <a:solidFill>
                  <a:srgbClr val="212529"/>
                </a:solidFill>
                <a:effectLst/>
                <a:latin typeface="neue-haas-grotesk-text"/>
              </a:rPr>
              <a:t>'Love and war': </a:t>
            </a:r>
            <a:r>
              <a:rPr lang="en-GB" sz="3200" b="0" i="0" u="sng" strike="noStrike" dirty="0">
                <a:solidFill>
                  <a:srgbClr val="393A3B"/>
                </a:solidFill>
                <a:effectLst/>
                <a:latin typeface="neue-haas-grotesk-text"/>
                <a:hlinkClick r:id="rId3"/>
              </a:rPr>
              <a:t>https://www.loc.gov/item/98501279/</a:t>
            </a:r>
            <a:endParaRPr lang="en-GB" sz="3200" b="0" i="0" u="none" strike="noStrike" dirty="0">
              <a:solidFill>
                <a:srgbClr val="212529"/>
              </a:solidFill>
              <a:effectLst/>
              <a:latin typeface="neue-haas-grotesk-text"/>
            </a:endParaRPr>
          </a:p>
          <a:p>
            <a:pPr algn="l">
              <a:spcAft>
                <a:spcPts val="960"/>
              </a:spcAft>
            </a:pPr>
            <a:r>
              <a:rPr lang="en-GB" sz="3200" b="0" i="0" u="none" strike="noStrike" dirty="0">
                <a:solidFill>
                  <a:srgbClr val="212529"/>
                </a:solidFill>
                <a:effectLst/>
                <a:latin typeface="neue-haas-grotesk-text"/>
              </a:rPr>
              <a:t>'Blanket-tossing a new recruit': </a:t>
            </a:r>
            <a:r>
              <a:rPr lang="en-GB" sz="3200" b="0" i="0" u="sng" strike="noStrike" dirty="0">
                <a:solidFill>
                  <a:srgbClr val="393A3B"/>
                </a:solidFill>
                <a:effectLst/>
                <a:latin typeface="neue-haas-grotesk-text"/>
                <a:hlinkClick r:id="rId4"/>
              </a:rPr>
              <a:t>https://www.loc.gov/item/98501030/</a:t>
            </a:r>
            <a:endParaRPr lang="en-GB" sz="3200" b="0" i="0" u="none" strike="noStrike" dirty="0">
              <a:solidFill>
                <a:srgbClr val="212529"/>
              </a:solidFill>
              <a:effectLst/>
              <a:latin typeface="neue-haas-grotesk-text"/>
            </a:endParaRPr>
          </a:p>
          <a:p>
            <a:br>
              <a:rPr lang="en-GB" dirty="0"/>
            </a:br>
            <a:endParaRPr lang="en-US" dirty="0"/>
          </a:p>
        </p:txBody>
      </p:sp>
      <p:sp>
        <p:nvSpPr>
          <p:cNvPr id="3" name="TextBox 2">
            <a:extLst>
              <a:ext uri="{FF2B5EF4-FFF2-40B4-BE49-F238E27FC236}">
                <a16:creationId xmlns:a16="http://schemas.microsoft.com/office/drawing/2014/main" id="{89016005-6A17-8D7C-22AD-C58C41CCF3C0}"/>
              </a:ext>
            </a:extLst>
          </p:cNvPr>
          <p:cNvSpPr txBox="1"/>
          <p:nvPr/>
        </p:nvSpPr>
        <p:spPr>
          <a:xfrm>
            <a:off x="521208" y="4345014"/>
            <a:ext cx="10777694" cy="2246769"/>
          </a:xfrm>
          <a:prstGeom prst="rect">
            <a:avLst/>
          </a:prstGeom>
          <a:noFill/>
        </p:spPr>
        <p:txBody>
          <a:bodyPr wrap="none" rtlCol="0">
            <a:spAutoFit/>
          </a:bodyPr>
          <a:lstStyle/>
          <a:p>
            <a:r>
              <a:rPr lang="en-US" sz="2800" dirty="0"/>
              <a:t>An exciting new medium– the ‘romance’ of war</a:t>
            </a:r>
          </a:p>
          <a:p>
            <a:endParaRPr lang="en-US" sz="2800" dirty="0"/>
          </a:p>
          <a:p>
            <a:r>
              <a:rPr lang="en-US" sz="2800" dirty="0"/>
              <a:t>Homosocial appeals </a:t>
            </a:r>
            <a:r>
              <a:rPr lang="en-US" sz="2800"/>
              <a:t>of soldiering </a:t>
            </a:r>
            <a:r>
              <a:rPr lang="en-US" sz="2800" dirty="0"/>
              <a:t>vs heterosexual rewards of service</a:t>
            </a:r>
          </a:p>
          <a:p>
            <a:endParaRPr lang="en-US" sz="2800" dirty="0"/>
          </a:p>
          <a:p>
            <a:r>
              <a:rPr lang="en-US" sz="2800" dirty="0"/>
              <a:t>War stories as stories of male camaraderie and/or as love stories</a:t>
            </a:r>
          </a:p>
        </p:txBody>
      </p:sp>
    </p:spTree>
    <p:extLst>
      <p:ext uri="{BB962C8B-B14F-4D97-AF65-F5344CB8AC3E}">
        <p14:creationId xmlns:p14="http://schemas.microsoft.com/office/powerpoint/2010/main" val="1570126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undefined">
            <a:extLst>
              <a:ext uri="{FF2B5EF4-FFF2-40B4-BE49-F238E27FC236}">
                <a16:creationId xmlns:a16="http://schemas.microsoft.com/office/drawing/2014/main" id="{74525F78-932C-C2B6-B097-F104B2B05CA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2654" y="0"/>
            <a:ext cx="10107613"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4EE446F-E008-0ABE-61D6-9ED030D251B3}"/>
              </a:ext>
            </a:extLst>
          </p:cNvPr>
          <p:cNvSpPr txBox="1"/>
          <p:nvPr/>
        </p:nvSpPr>
        <p:spPr>
          <a:xfrm>
            <a:off x="10066690" y="3429000"/>
            <a:ext cx="2125310" cy="2031325"/>
          </a:xfrm>
          <a:prstGeom prst="rect">
            <a:avLst/>
          </a:prstGeom>
          <a:noFill/>
        </p:spPr>
        <p:txBody>
          <a:bodyPr wrap="square">
            <a:spAutoFit/>
          </a:bodyPr>
          <a:lstStyle/>
          <a:p>
            <a:r>
              <a:rPr lang="en-GB" b="0" i="0" u="none" strike="noStrike" dirty="0">
                <a:solidFill>
                  <a:srgbClr val="54595D"/>
                </a:solidFill>
                <a:effectLst/>
                <a:latin typeface="Arial" panose="020B0604020202020204" pitchFamily="34" charset="0"/>
              </a:rPr>
              <a:t>Cartoon by Leon Barritt, first published in "Vim", v. 1, no. 2, 29 June 1898. Via Library of Congress website</a:t>
            </a:r>
            <a:endParaRPr lang="en-US" dirty="0"/>
          </a:p>
        </p:txBody>
      </p:sp>
    </p:spTree>
    <p:extLst>
      <p:ext uri="{BB962C8B-B14F-4D97-AF65-F5344CB8AC3E}">
        <p14:creationId xmlns:p14="http://schemas.microsoft.com/office/powerpoint/2010/main" val="132646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undefined">
            <a:extLst>
              <a:ext uri="{FF2B5EF4-FFF2-40B4-BE49-F238E27FC236}">
                <a16:creationId xmlns:a16="http://schemas.microsoft.com/office/drawing/2014/main" id="{0B31742F-CC63-9920-F6FD-57E303DE9760}"/>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36766" y="0"/>
            <a:ext cx="8907463"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425B393-FC11-3D34-1909-C157C93874F2}"/>
              </a:ext>
            </a:extLst>
          </p:cNvPr>
          <p:cNvSpPr txBox="1"/>
          <p:nvPr/>
        </p:nvSpPr>
        <p:spPr>
          <a:xfrm>
            <a:off x="9398641" y="4416667"/>
            <a:ext cx="2540643" cy="1754326"/>
          </a:xfrm>
          <a:prstGeom prst="rect">
            <a:avLst/>
          </a:prstGeom>
          <a:noFill/>
        </p:spPr>
        <p:txBody>
          <a:bodyPr wrap="square">
            <a:spAutoFit/>
          </a:bodyPr>
          <a:lstStyle/>
          <a:p>
            <a:r>
              <a:rPr lang="en-GB" dirty="0">
                <a:solidFill>
                  <a:srgbClr val="54595D"/>
                </a:solidFill>
                <a:latin typeface="Arial" panose="020B0604020202020204" pitchFamily="34" charset="0"/>
              </a:rPr>
              <a:t>Victor Gillam</a:t>
            </a:r>
          </a:p>
          <a:p>
            <a:endParaRPr lang="en-GB" b="0" i="0" u="none" strike="noStrike" dirty="0">
              <a:solidFill>
                <a:srgbClr val="54595D"/>
              </a:solidFill>
              <a:effectLst/>
              <a:latin typeface="Arial" panose="020B0604020202020204" pitchFamily="34" charset="0"/>
            </a:endParaRPr>
          </a:p>
          <a:p>
            <a:r>
              <a:rPr lang="en-GB" b="0" i="0" u="none" strike="noStrike" dirty="0">
                <a:solidFill>
                  <a:srgbClr val="54595D"/>
                </a:solidFill>
                <a:effectLst/>
                <a:latin typeface="Arial" panose="020B0604020202020204" pitchFamily="34" charset="0"/>
              </a:rPr>
              <a:t>Originally published in </a:t>
            </a:r>
            <a:r>
              <a:rPr lang="en-GB" b="0" i="1" u="none" strike="noStrike" dirty="0">
                <a:solidFill>
                  <a:srgbClr val="54595D"/>
                </a:solidFill>
                <a:effectLst/>
                <a:latin typeface="Arial" panose="020B0604020202020204" pitchFamily="34" charset="0"/>
              </a:rPr>
              <a:t>Judge</a:t>
            </a:r>
            <a:r>
              <a:rPr lang="en-GB" b="0" i="0" u="none" strike="noStrike" dirty="0">
                <a:solidFill>
                  <a:srgbClr val="54595D"/>
                </a:solidFill>
                <a:effectLst/>
                <a:latin typeface="Arial" panose="020B0604020202020204" pitchFamily="34" charset="0"/>
              </a:rPr>
              <a:t> (New York), May 7, 1898, volume 34, page 312</a:t>
            </a:r>
            <a:endParaRPr lang="en-US" dirty="0"/>
          </a:p>
        </p:txBody>
      </p:sp>
    </p:spTree>
    <p:extLst>
      <p:ext uri="{BB962C8B-B14F-4D97-AF65-F5344CB8AC3E}">
        <p14:creationId xmlns:p14="http://schemas.microsoft.com/office/powerpoint/2010/main" val="2821125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The impressive and enduring appeal of journalism's most famous jailbreak  narrative | Media Myth Alert">
            <a:extLst>
              <a:ext uri="{FF2B5EF4-FFF2-40B4-BE49-F238E27FC236}">
                <a16:creationId xmlns:a16="http://schemas.microsoft.com/office/drawing/2014/main" id="{CE9650A4-E10B-B2AF-FFA8-4995B325D210}"/>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73465" y="0"/>
            <a:ext cx="76469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9030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undefined">
            <a:extLst>
              <a:ext uri="{FF2B5EF4-FFF2-40B4-BE49-F238E27FC236}">
                <a16:creationId xmlns:a16="http://schemas.microsoft.com/office/drawing/2014/main" id="{CF77266E-AA96-B531-B7E8-91A42EB384D6}"/>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57188" y="0"/>
            <a:ext cx="6418263"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2AF410E-FFBC-4C6E-C1F5-81DF49248277}"/>
              </a:ext>
            </a:extLst>
          </p:cNvPr>
          <p:cNvSpPr txBox="1"/>
          <p:nvPr/>
        </p:nvSpPr>
        <p:spPr>
          <a:xfrm>
            <a:off x="7361498" y="4101654"/>
            <a:ext cx="3136739" cy="2031325"/>
          </a:xfrm>
          <a:prstGeom prst="rect">
            <a:avLst/>
          </a:prstGeom>
          <a:noFill/>
        </p:spPr>
        <p:txBody>
          <a:bodyPr wrap="square">
            <a:spAutoFit/>
          </a:bodyPr>
          <a:lstStyle/>
          <a:p>
            <a:r>
              <a:rPr lang="en-GB" b="0" i="0" u="none" strike="noStrike" dirty="0">
                <a:solidFill>
                  <a:srgbClr val="54595D"/>
                </a:solidFill>
                <a:effectLst/>
                <a:latin typeface="Arial" panose="020B0604020202020204" pitchFamily="34" charset="0"/>
              </a:rPr>
              <a:t>Male Spanish officials strip search an American woman tourist in Cuba looking for messages from rebels; front page "yellow journalism" from Hearst (artist: Remington)</a:t>
            </a:r>
            <a:endParaRPr lang="en-US" dirty="0"/>
          </a:p>
        </p:txBody>
      </p:sp>
    </p:spTree>
    <p:extLst>
      <p:ext uri="{BB962C8B-B14F-4D97-AF65-F5344CB8AC3E}">
        <p14:creationId xmlns:p14="http://schemas.microsoft.com/office/powerpoint/2010/main" val="33639619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illiam McKinley, full-length portrait, seated at desk, facing right, June 7, 1898]">
            <a:extLst>
              <a:ext uri="{FF2B5EF4-FFF2-40B4-BE49-F238E27FC236}">
                <a16:creationId xmlns:a16="http://schemas.microsoft.com/office/drawing/2014/main" id="{D4F8627B-97BB-237C-96CB-CB223D204B0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39775" y="0"/>
            <a:ext cx="5026025"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908DC50-49AA-5991-2869-A74D518C4598}"/>
              </a:ext>
            </a:extLst>
          </p:cNvPr>
          <p:cNvSpPr txBox="1"/>
          <p:nvPr/>
        </p:nvSpPr>
        <p:spPr>
          <a:xfrm>
            <a:off x="6091238" y="5807665"/>
            <a:ext cx="6100762" cy="876715"/>
          </a:xfrm>
          <a:prstGeom prst="rect">
            <a:avLst/>
          </a:prstGeom>
          <a:noFill/>
        </p:spPr>
        <p:txBody>
          <a:bodyPr wrap="square">
            <a:spAutoFit/>
          </a:bodyPr>
          <a:lstStyle/>
          <a:p>
            <a:pPr algn="l">
              <a:lnSpc>
                <a:spcPts val="1166"/>
              </a:lnSpc>
            </a:pPr>
            <a:r>
              <a:rPr lang="en-GB" b="1" i="0" u="none" strike="noStrike" dirty="0">
                <a:solidFill>
                  <a:srgbClr val="3366CC"/>
                </a:solidFill>
                <a:effectLst/>
                <a:latin typeface="Georgia" panose="02040502050405020303" pitchFamily="18" charset="0"/>
              </a:rPr>
              <a:t>William McKinley, full-length portrait,</a:t>
            </a:r>
          </a:p>
          <a:p>
            <a:pPr algn="l">
              <a:lnSpc>
                <a:spcPts val="1166"/>
              </a:lnSpc>
            </a:pPr>
            <a:r>
              <a:rPr lang="en-GB" b="1" i="0" u="none" strike="noStrike" dirty="0">
                <a:solidFill>
                  <a:srgbClr val="3366CC"/>
                </a:solidFill>
                <a:effectLst/>
                <a:latin typeface="Georgia" panose="02040502050405020303" pitchFamily="18" charset="0"/>
              </a:rPr>
              <a:t> </a:t>
            </a:r>
          </a:p>
          <a:p>
            <a:pPr algn="l">
              <a:lnSpc>
                <a:spcPts val="1166"/>
              </a:lnSpc>
            </a:pPr>
            <a:r>
              <a:rPr lang="en-GB" b="1" i="0" u="none" strike="noStrike" dirty="0">
                <a:solidFill>
                  <a:srgbClr val="3366CC"/>
                </a:solidFill>
                <a:effectLst/>
                <a:latin typeface="Georgia" panose="02040502050405020303" pitchFamily="18" charset="0"/>
              </a:rPr>
              <a:t>seated at desk, facing right, June 7, 1898</a:t>
            </a:r>
          </a:p>
          <a:p>
            <a:pPr algn="l">
              <a:lnSpc>
                <a:spcPts val="1166"/>
              </a:lnSpc>
            </a:pPr>
            <a:endParaRPr lang="en-GB" b="1" i="0" u="none" strike="noStrike" dirty="0">
              <a:solidFill>
                <a:srgbClr val="3366CC"/>
              </a:solidFill>
              <a:effectLst/>
              <a:latin typeface="Georgia" panose="02040502050405020303" pitchFamily="18" charset="0"/>
            </a:endParaRPr>
          </a:p>
          <a:p>
            <a:pPr algn="l">
              <a:lnSpc>
                <a:spcPts val="1166"/>
              </a:lnSpc>
            </a:pPr>
            <a:r>
              <a:rPr lang="en-GB" b="1" dirty="0">
                <a:solidFill>
                  <a:srgbClr val="3366CC"/>
                </a:solidFill>
                <a:latin typeface="Georgia" panose="02040502050405020303" pitchFamily="18" charset="0"/>
              </a:rPr>
              <a:t>Library of Congress</a:t>
            </a:r>
            <a:endParaRPr lang="en-GB" b="1" i="0" u="none" strike="noStrike" dirty="0">
              <a:solidFill>
                <a:srgbClr val="3366CC"/>
              </a:solidFill>
              <a:effectLst/>
              <a:latin typeface="Georgia" panose="02040502050405020303" pitchFamily="18" charset="0"/>
            </a:endParaRPr>
          </a:p>
        </p:txBody>
      </p:sp>
      <p:sp>
        <p:nvSpPr>
          <p:cNvPr id="6" name="TextBox 5">
            <a:extLst>
              <a:ext uri="{FF2B5EF4-FFF2-40B4-BE49-F238E27FC236}">
                <a16:creationId xmlns:a16="http://schemas.microsoft.com/office/drawing/2014/main" id="{AC67875C-1443-1C7C-C2B0-6ABBD2B72E04}"/>
              </a:ext>
            </a:extLst>
          </p:cNvPr>
          <p:cNvSpPr txBox="1"/>
          <p:nvPr/>
        </p:nvSpPr>
        <p:spPr>
          <a:xfrm>
            <a:off x="6096000" y="1701478"/>
            <a:ext cx="5531579" cy="2800767"/>
          </a:xfrm>
          <a:prstGeom prst="rect">
            <a:avLst/>
          </a:prstGeom>
          <a:noFill/>
        </p:spPr>
        <p:txBody>
          <a:bodyPr wrap="none" rtlCol="0">
            <a:spAutoFit/>
          </a:bodyPr>
          <a:lstStyle/>
          <a:p>
            <a:r>
              <a:rPr lang="en-GB" sz="4000" b="1" dirty="0">
                <a:solidFill>
                  <a:srgbClr val="001D35"/>
                </a:solidFill>
                <a:latin typeface="Google Sans"/>
              </a:rPr>
              <a:t>“</a:t>
            </a:r>
            <a:r>
              <a:rPr lang="en-GB" sz="4000" b="1" i="0" u="none" strike="noStrike" dirty="0">
                <a:solidFill>
                  <a:srgbClr val="001D35"/>
                </a:solidFill>
                <a:effectLst/>
                <a:latin typeface="Google Sans"/>
              </a:rPr>
              <a:t>no more backbone </a:t>
            </a:r>
          </a:p>
          <a:p>
            <a:r>
              <a:rPr lang="en-GB" sz="4000" b="1" i="0" u="none" strike="noStrike" dirty="0">
                <a:solidFill>
                  <a:srgbClr val="001D35"/>
                </a:solidFill>
                <a:effectLst/>
                <a:latin typeface="Google Sans"/>
              </a:rPr>
              <a:t>than a chocolate éclair</a:t>
            </a:r>
            <a:r>
              <a:rPr lang="en-GB" sz="3200" b="0" i="0" u="none" strike="noStrike" dirty="0">
                <a:solidFill>
                  <a:srgbClr val="001D35"/>
                </a:solidFill>
                <a:effectLst/>
                <a:latin typeface="Google Sans"/>
              </a:rPr>
              <a:t>”—</a:t>
            </a:r>
          </a:p>
          <a:p>
            <a:r>
              <a:rPr lang="en-GB" sz="3200" dirty="0">
                <a:solidFill>
                  <a:srgbClr val="001D35"/>
                </a:solidFill>
                <a:latin typeface="Google Sans"/>
              </a:rPr>
              <a:t>a</a:t>
            </a:r>
            <a:r>
              <a:rPr lang="en-GB" sz="3200" b="0" i="0" u="none" strike="noStrike" dirty="0">
                <a:solidFill>
                  <a:srgbClr val="001D35"/>
                </a:solidFill>
                <a:effectLst/>
                <a:latin typeface="Google Sans"/>
              </a:rPr>
              <a:t>n often-repeated quote </a:t>
            </a:r>
          </a:p>
          <a:p>
            <a:r>
              <a:rPr lang="en-GB" sz="3200" dirty="0">
                <a:solidFill>
                  <a:srgbClr val="001D35"/>
                </a:solidFill>
                <a:latin typeface="Google Sans"/>
              </a:rPr>
              <a:t>about McKinley ascribed</a:t>
            </a:r>
          </a:p>
          <a:p>
            <a:r>
              <a:rPr lang="en-GB" sz="3200" dirty="0">
                <a:solidFill>
                  <a:srgbClr val="001D35"/>
                </a:solidFill>
                <a:latin typeface="Google Sans"/>
              </a:rPr>
              <a:t>t</a:t>
            </a:r>
            <a:r>
              <a:rPr lang="en-GB" sz="3200" b="0" i="0" u="none" strike="noStrike" dirty="0">
                <a:solidFill>
                  <a:srgbClr val="001D35"/>
                </a:solidFill>
                <a:effectLst/>
                <a:latin typeface="Google Sans"/>
              </a:rPr>
              <a:t>o Theodore Roosevelt </a:t>
            </a:r>
            <a:endParaRPr lang="en-US" sz="3200" dirty="0"/>
          </a:p>
        </p:txBody>
      </p:sp>
    </p:spTree>
    <p:extLst>
      <p:ext uri="{BB962C8B-B14F-4D97-AF65-F5344CB8AC3E}">
        <p14:creationId xmlns:p14="http://schemas.microsoft.com/office/powerpoint/2010/main" val="3121895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ol. Theodore Roosevelt of the &quot;Rough Riders&quot; - after his return from Cuba">
            <a:extLst>
              <a:ext uri="{FF2B5EF4-FFF2-40B4-BE49-F238E27FC236}">
                <a16:creationId xmlns:a16="http://schemas.microsoft.com/office/drawing/2014/main" id="{C375C029-BCDE-2A2F-D843-9EC241725C8B}"/>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51802" y="0"/>
            <a:ext cx="593725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681B1D6-F332-28BB-EEE0-9AC7E0F0678D}"/>
              </a:ext>
            </a:extLst>
          </p:cNvPr>
          <p:cNvSpPr txBox="1"/>
          <p:nvPr/>
        </p:nvSpPr>
        <p:spPr>
          <a:xfrm>
            <a:off x="6821487" y="4274878"/>
            <a:ext cx="5555849" cy="2246769"/>
          </a:xfrm>
          <a:prstGeom prst="rect">
            <a:avLst/>
          </a:prstGeom>
          <a:noFill/>
        </p:spPr>
        <p:txBody>
          <a:bodyPr wrap="square">
            <a:spAutoFit/>
          </a:bodyPr>
          <a:lstStyle/>
          <a:p>
            <a:r>
              <a:rPr lang="en-GB" sz="2800" b="0" i="0" u="none" strike="noStrike" dirty="0">
                <a:solidFill>
                  <a:srgbClr val="555555"/>
                </a:solidFill>
                <a:effectLst/>
                <a:latin typeface="Verdana" panose="020B0604030504040204" pitchFamily="34" charset="0"/>
              </a:rPr>
              <a:t>Col. Theodore Roosevelt </a:t>
            </a:r>
          </a:p>
          <a:p>
            <a:r>
              <a:rPr lang="en-GB" sz="2800" b="0" i="0" u="none" strike="noStrike" dirty="0">
                <a:solidFill>
                  <a:srgbClr val="555555"/>
                </a:solidFill>
                <a:effectLst/>
                <a:latin typeface="Verdana" panose="020B0604030504040204" pitchFamily="34" charset="0"/>
              </a:rPr>
              <a:t>of the "Rough Riders" – </a:t>
            </a:r>
          </a:p>
          <a:p>
            <a:r>
              <a:rPr lang="en-GB" sz="2800" b="0" i="0" u="none" strike="noStrike" dirty="0">
                <a:solidFill>
                  <a:srgbClr val="555555"/>
                </a:solidFill>
                <a:effectLst/>
                <a:latin typeface="Verdana" panose="020B0604030504040204" pitchFamily="34" charset="0"/>
              </a:rPr>
              <a:t>after his return from Cuba</a:t>
            </a:r>
          </a:p>
          <a:p>
            <a:endParaRPr lang="en-GB" sz="2800" dirty="0">
              <a:solidFill>
                <a:srgbClr val="555555"/>
              </a:solidFill>
              <a:latin typeface="Verdana" panose="020B0604030504040204" pitchFamily="34" charset="0"/>
            </a:endParaRPr>
          </a:p>
          <a:p>
            <a:r>
              <a:rPr lang="en-GB" sz="2400" dirty="0">
                <a:solidFill>
                  <a:srgbClr val="555555"/>
                </a:solidFill>
                <a:latin typeface="Verdana" panose="020B0604030504040204" pitchFamily="34" charset="0"/>
              </a:rPr>
              <a:t>Library of Congress</a:t>
            </a:r>
            <a:endParaRPr lang="en-US" sz="2400" dirty="0"/>
          </a:p>
        </p:txBody>
      </p:sp>
    </p:spTree>
    <p:extLst>
      <p:ext uri="{BB962C8B-B14F-4D97-AF65-F5344CB8AC3E}">
        <p14:creationId xmlns:p14="http://schemas.microsoft.com/office/powerpoint/2010/main" val="580911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Ultimatum! McKinley gives Spain forty-eight hours to take or leave our terms Ten thousand troops ordered to set sail a once for the Philippines.">
            <a:extLst>
              <a:ext uri="{FF2B5EF4-FFF2-40B4-BE49-F238E27FC236}">
                <a16:creationId xmlns:a16="http://schemas.microsoft.com/office/drawing/2014/main" id="{A93C17F8-90E3-2D40-A81A-F381ED79B57C}"/>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876675" y="0"/>
            <a:ext cx="44370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579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68A02-7049-C3AB-5A41-A2B0654E7AE8}"/>
              </a:ext>
            </a:extLst>
          </p:cNvPr>
          <p:cNvSpPr>
            <a:spLocks noGrp="1"/>
          </p:cNvSpPr>
          <p:nvPr>
            <p:ph type="title"/>
          </p:nvPr>
        </p:nvSpPr>
        <p:spPr>
          <a:xfrm>
            <a:off x="764276" y="-364256"/>
            <a:ext cx="11155680" cy="1463040"/>
          </a:xfrm>
        </p:spPr>
        <p:txBody>
          <a:bodyPr>
            <a:normAutofit fontScale="90000"/>
          </a:bodyPr>
          <a:lstStyle/>
          <a:p>
            <a:br>
              <a:rPr lang="en-US" dirty="0"/>
            </a:br>
            <a:br>
              <a:rPr lang="en-US" dirty="0"/>
            </a:br>
            <a:r>
              <a:rPr lang="en-US" dirty="0"/>
              <a:t>Why do you imagine the war between the US and Spain over Cuba has attracted more attention from historians of gender than some other American wars? And why do they (or some of them) make such strong claims about the causative work of gender in this war?</a:t>
            </a:r>
            <a:br>
              <a:rPr lang="en-US" dirty="0"/>
            </a:br>
            <a:r>
              <a:rPr lang="en-US" dirty="0"/>
              <a:t>Scholars don’t, after all, tend to argue that gender caused either of the world wars…</a:t>
            </a:r>
          </a:p>
        </p:txBody>
      </p:sp>
    </p:spTree>
    <p:extLst>
      <p:ext uri="{BB962C8B-B14F-4D97-AF65-F5344CB8AC3E}">
        <p14:creationId xmlns:p14="http://schemas.microsoft.com/office/powerpoint/2010/main" val="3902947684"/>
      </p:ext>
    </p:extLst>
  </p:cSld>
  <p:clrMapOvr>
    <a:masterClrMapping/>
  </p:clrMapOvr>
</p:sld>
</file>

<file path=ppt/theme/theme1.xml><?xml version="1.0" encoding="utf-8"?>
<a:theme xmlns:a="http://schemas.openxmlformats.org/drawingml/2006/main" name="GestaltVTI">
  <a:themeElements>
    <a:clrScheme name="Gestalt">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Gestal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staltVTI" id="{4F87C71D-53D1-4B71-BF97-FD0EA4B25665}" vid="{A110AFC4-8D8A-4C02-8885-7BA370B379B5}"/>
    </a:ext>
  </a:extLst>
</a:theme>
</file>

<file path=docProps/app.xml><?xml version="1.0" encoding="utf-8"?>
<Properties xmlns="http://schemas.openxmlformats.org/officeDocument/2006/extended-properties" xmlns:vt="http://schemas.openxmlformats.org/officeDocument/2006/docPropsVTypes">
  <TotalTime>5729</TotalTime>
  <Words>544</Words>
  <Application>Microsoft Macintosh PowerPoint</Application>
  <PresentationFormat>Widescreen</PresentationFormat>
  <Paragraphs>52</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Bierstadt</vt:lpstr>
      <vt:lpstr>Georgia</vt:lpstr>
      <vt:lpstr>Google Sans</vt:lpstr>
      <vt:lpstr>neue-haas-grotesk-text</vt:lpstr>
      <vt:lpstr>Verdana</vt:lpstr>
      <vt:lpstr>GestaltVTI</vt:lpstr>
      <vt:lpstr>War, Sex and Gender in the United States</vt:lpstr>
      <vt:lpstr>Talk to me! (And feel free to call me Susan.)</vt:lpstr>
      <vt:lpstr>Seminar outline</vt:lpstr>
      <vt:lpstr>Define ‘gender’</vt:lpstr>
      <vt:lpstr>Did gender (i.e. gendered discourse, norms, tropes, imagery) CAUSE the Spanish-American War of 1898?  If gender didn’t cause the US to go to war, what role(s) did it play in the Spanish-American-Cuban conflict?</vt:lpstr>
      <vt:lpstr>Taking cues from contemporary film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Why do you imagine the war between the US and Spain over Cuba has attracted more attention from historians of gender than some other American wars? And why do they (or some of them) make such strong claims about the causative work of gender in this war? Scholars don’t, after all, tend to argue that gender caused either of the world wars…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Carruthers, Susan</dc:creator>
  <cp:lastModifiedBy>Carruthers, Susan</cp:lastModifiedBy>
  <cp:revision>6</cp:revision>
  <dcterms:created xsi:type="dcterms:W3CDTF">2025-10-03T08:07:20Z</dcterms:created>
  <dcterms:modified xsi:type="dcterms:W3CDTF">2026-10-06T07:32:52Z</dcterms:modified>
</cp:coreProperties>
</file>