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 id="259" r:id="rId5"/>
    <p:sldId id="260" r:id="rId6"/>
    <p:sldId id="261" r:id="rId7"/>
    <p:sldId id="263" r:id="rId8"/>
    <p:sldId id="262"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82"/>
    <p:restoredTop sz="94681"/>
  </p:normalViewPr>
  <p:slideViewPr>
    <p:cSldViewPr snapToGrid="0">
      <p:cViewPr varScale="1">
        <p:scale>
          <a:sx n="105" d="100"/>
          <a:sy n="105" d="100"/>
        </p:scale>
        <p:origin x="200" y="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B3998-D8BD-21B0-490A-B42E3133F32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5C4DD84-D2FA-EBED-CC02-0C017000A6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BC4EC3A-9D4C-C26B-553B-75D2AC16A8D7}"/>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5" name="Footer Placeholder 4">
            <a:extLst>
              <a:ext uri="{FF2B5EF4-FFF2-40B4-BE49-F238E27FC236}">
                <a16:creationId xmlns:a16="http://schemas.microsoft.com/office/drawing/2014/main" id="{7CDCE833-319B-2257-88EF-212DB3C53F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5E13B4-B3A2-3895-73F8-45129EA9CBFA}"/>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4100198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8AE98-FC10-898E-E756-C1C9DFEDA5E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637E9BE-E9DE-F85F-DFBC-93408AF1508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E6169A-E151-202F-5519-C00966600EB9}"/>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5" name="Footer Placeholder 4">
            <a:extLst>
              <a:ext uri="{FF2B5EF4-FFF2-40B4-BE49-F238E27FC236}">
                <a16:creationId xmlns:a16="http://schemas.microsoft.com/office/drawing/2014/main" id="{C118BF63-0BA7-C6E4-5FB6-A51227F259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E55DA4-95F8-6349-DFAB-5712F24BB978}"/>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1494736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73645B-6D53-E6E3-8DA2-DEAF9F9C9D2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F3207F5-94F3-4356-5B38-4DF8DBB5D1A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0CEED6-0195-2DFC-97D9-058EFD6EBAC4}"/>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5" name="Footer Placeholder 4">
            <a:extLst>
              <a:ext uri="{FF2B5EF4-FFF2-40B4-BE49-F238E27FC236}">
                <a16:creationId xmlns:a16="http://schemas.microsoft.com/office/drawing/2014/main" id="{39FBDC15-CDDE-7458-DE78-7DA69BB67A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74CC08-D9DE-0F72-39B6-55C52BF68DCB}"/>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399147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CF264-B9F6-AEC9-EE32-B2FE8832C70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1D915F4-A034-1624-12DE-D1C08304ABB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1D6FB81-4780-EF98-24D3-BB42F7179BDE}"/>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5" name="Footer Placeholder 4">
            <a:extLst>
              <a:ext uri="{FF2B5EF4-FFF2-40B4-BE49-F238E27FC236}">
                <a16:creationId xmlns:a16="http://schemas.microsoft.com/office/drawing/2014/main" id="{F1A26D66-E80F-54DA-8583-25730B0FF3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671A01-189A-B650-011D-B67EDE6D1D05}"/>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1866538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27F18-18FC-2CB1-9EB2-B6AA2DAF290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0573AA5-4320-6A1F-C2CE-431C9F5A2E7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ADF240B-75FC-7B0B-B2D4-2AB5193EAA17}"/>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5" name="Footer Placeholder 4">
            <a:extLst>
              <a:ext uri="{FF2B5EF4-FFF2-40B4-BE49-F238E27FC236}">
                <a16:creationId xmlns:a16="http://schemas.microsoft.com/office/drawing/2014/main" id="{44686D2C-6D8C-8EEC-FBEE-77DB3272FB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3A8EA3-AECA-AAAD-5CCE-B7ACEA8AFCD1}"/>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808146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4FE00-8948-F2AA-9AD9-2361825CC94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AC922A8-8E97-1438-B717-22810C4D23D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B9A3371-0BE4-EA73-3B07-8F977BEFE85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3BEA19F-1004-B30C-04B9-4E225AD6D6EE}"/>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6" name="Footer Placeholder 5">
            <a:extLst>
              <a:ext uri="{FF2B5EF4-FFF2-40B4-BE49-F238E27FC236}">
                <a16:creationId xmlns:a16="http://schemas.microsoft.com/office/drawing/2014/main" id="{1A80B4ED-12A4-767E-06C5-4859959C33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09455F-A2D1-0938-F3B5-8EC3601D96CD}"/>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183319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5EC27-8193-0114-C437-1D86AF58D13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0F47B36-7492-A09C-FF35-FAFE701A5F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3BF69BE-2680-0A08-65AF-E9C4E45042D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4D007D3-B584-E935-B21A-A49548D90B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B7AECEA-39B1-3592-0814-E61763327B4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1E5515C-4A96-3889-36F0-D5874894D5C3}"/>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8" name="Footer Placeholder 7">
            <a:extLst>
              <a:ext uri="{FF2B5EF4-FFF2-40B4-BE49-F238E27FC236}">
                <a16:creationId xmlns:a16="http://schemas.microsoft.com/office/drawing/2014/main" id="{B2A4120A-9E4D-6427-A7A6-6F86648074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8739176-DA24-F23A-84E7-47E0B3253E04}"/>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2259968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2251-FE7D-403E-8BAF-BD0D87F53CC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222F1A3-4612-103D-102D-EBACE1095D59}"/>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4" name="Footer Placeholder 3">
            <a:extLst>
              <a:ext uri="{FF2B5EF4-FFF2-40B4-BE49-F238E27FC236}">
                <a16:creationId xmlns:a16="http://schemas.microsoft.com/office/drawing/2014/main" id="{C91BFAC8-42BB-897A-A574-EA191268D17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FF27B8A-78BC-04FA-15B3-55E6D7FECC4F}"/>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3649280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52568F-8A58-A6E5-0C98-CCD05956BDD8}"/>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3" name="Footer Placeholder 2">
            <a:extLst>
              <a:ext uri="{FF2B5EF4-FFF2-40B4-BE49-F238E27FC236}">
                <a16:creationId xmlns:a16="http://schemas.microsoft.com/office/drawing/2014/main" id="{B38ADC80-5BF1-2C1A-EDF2-465DB7C9CC6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4CC6A9-D294-ABD6-AABD-AAC3C2AE09A1}"/>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1972374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720E3-61DB-F308-4F46-A3DC1CE6250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0C749BA-EB17-86AF-8CEF-6632C6D10D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BF378710-7B05-B528-754F-E97848CFB2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04DFD97-40EC-0163-A035-BA8901D90DD8}"/>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6" name="Footer Placeholder 5">
            <a:extLst>
              <a:ext uri="{FF2B5EF4-FFF2-40B4-BE49-F238E27FC236}">
                <a16:creationId xmlns:a16="http://schemas.microsoft.com/office/drawing/2014/main" id="{162AFCF8-66D1-1F92-377D-57788E713E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BE1627-A1B5-FB40-C5AF-0881C2DD744F}"/>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1057958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3AA2C-B2A3-D429-983B-C5D6833750E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9B5D524-2BB1-64CE-5CF1-EB4C02D9FE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40283F5-68D6-1F19-D5F0-5DA5039BFD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A65D1A2-29D8-1BB0-C540-D51786C4F359}"/>
              </a:ext>
            </a:extLst>
          </p:cNvPr>
          <p:cNvSpPr>
            <a:spLocks noGrp="1"/>
          </p:cNvSpPr>
          <p:nvPr>
            <p:ph type="dt" sz="half" idx="10"/>
          </p:nvPr>
        </p:nvSpPr>
        <p:spPr/>
        <p:txBody>
          <a:bodyPr/>
          <a:lstStyle/>
          <a:p>
            <a:fld id="{E44718B5-6292-D740-A145-04E9BA75B528}" type="datetimeFigureOut">
              <a:rPr lang="en-US" smtClean="0"/>
              <a:t>10/19/25</a:t>
            </a:fld>
            <a:endParaRPr lang="en-US"/>
          </a:p>
        </p:txBody>
      </p:sp>
      <p:sp>
        <p:nvSpPr>
          <p:cNvPr id="6" name="Footer Placeholder 5">
            <a:extLst>
              <a:ext uri="{FF2B5EF4-FFF2-40B4-BE49-F238E27FC236}">
                <a16:creationId xmlns:a16="http://schemas.microsoft.com/office/drawing/2014/main" id="{F47AA1B3-7967-0567-5F70-64007DBE41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223845-68A7-D323-69C8-7991370AE656}"/>
              </a:ext>
            </a:extLst>
          </p:cNvPr>
          <p:cNvSpPr>
            <a:spLocks noGrp="1"/>
          </p:cNvSpPr>
          <p:nvPr>
            <p:ph type="sldNum" sz="quarter" idx="12"/>
          </p:nvPr>
        </p:nvSpPr>
        <p:spPr/>
        <p:txBody>
          <a:bodyPr/>
          <a:lstStyle/>
          <a:p>
            <a:fld id="{12BBBC96-E895-2C48-89D8-0ABD428A62FE}" type="slidenum">
              <a:rPr lang="en-US" smtClean="0"/>
              <a:t>‹#›</a:t>
            </a:fld>
            <a:endParaRPr lang="en-US"/>
          </a:p>
        </p:txBody>
      </p:sp>
    </p:spTree>
    <p:extLst>
      <p:ext uri="{BB962C8B-B14F-4D97-AF65-F5344CB8AC3E}">
        <p14:creationId xmlns:p14="http://schemas.microsoft.com/office/powerpoint/2010/main" val="2988554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1C7B6E-C1BC-C5C2-9708-520263D0F8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AFAD53C-D1A0-A284-3108-F1745405C9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B58FCAD-7763-659C-9118-D224B35BF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44718B5-6292-D740-A145-04E9BA75B528}" type="datetimeFigureOut">
              <a:rPr lang="en-US" smtClean="0"/>
              <a:t>10/19/25</a:t>
            </a:fld>
            <a:endParaRPr lang="en-US"/>
          </a:p>
        </p:txBody>
      </p:sp>
      <p:sp>
        <p:nvSpPr>
          <p:cNvPr id="5" name="Footer Placeholder 4">
            <a:extLst>
              <a:ext uri="{FF2B5EF4-FFF2-40B4-BE49-F238E27FC236}">
                <a16:creationId xmlns:a16="http://schemas.microsoft.com/office/drawing/2014/main" id="{A08DC1F2-EB8F-1A4A-3203-ECF24D7555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B1C308-616E-F5EA-041D-5CC714B3E5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2BBBC96-E895-2C48-89D8-0ABD428A62FE}" type="slidenum">
              <a:rPr lang="en-US" smtClean="0"/>
              <a:t>‹#›</a:t>
            </a:fld>
            <a:endParaRPr lang="en-US"/>
          </a:p>
        </p:txBody>
      </p:sp>
    </p:spTree>
    <p:extLst>
      <p:ext uri="{BB962C8B-B14F-4D97-AF65-F5344CB8AC3E}">
        <p14:creationId xmlns:p14="http://schemas.microsoft.com/office/powerpoint/2010/main" val="2764101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pbs.org/video/american-experience-emma-goldman-opposition-world-war-i-wwi/" TargetMode="External"/><Relationship Id="rId1" Type="http://schemas.openxmlformats.org/officeDocument/2006/relationships/slideLayout" Target="../slideLayouts/slideLayout2.xml"/><Relationship Id="rId4" Type="http://schemas.openxmlformats.org/officeDocument/2006/relationships/hyperlink" Target="https://jwa.org/thisweek/jul/19/1908/emma-goldman"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jwa.org/media/manifesto-of-no-conscription-league"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s://www.gilderlehrman.org/history-resources/spotlight-primary-source/emma-goldman-restriction-civil-liberties-1919" TargetMode="Externa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5" Type="http://schemas.openxmlformats.org/officeDocument/2006/relationships/hyperlink" Target="https://historymatters.gmu.edu/d/4942" TargetMode="External"/><Relationship Id="rId4" Type="http://schemas.openxmlformats.org/officeDocument/2006/relationships/hyperlink" Target="https://www.loc.gov/exhibitions/world-war-i-american-experiences/about-this-exhibition/over-here/raising-an-army/answer-song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hyperlink" Target="https://doughboy.org/charlie-chaplin-other-stars-promote-liberty-bonds-on-wall-street-in-1918/"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theworldwar.org/learn/about-wwi/ywca-united-america" TargetMode="External"/><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hyperlink" Target="https://www.history.com/this-day-in-history/first-u-s-troops-arrive-in-france" TargetMode="External"/><Relationship Id="rId7" Type="http://schemas.openxmlformats.org/officeDocument/2006/relationships/hyperlink" Target="https://rvalibrary.org/shelf-respect/black-suffragists-and-activists-addie-waites-hunton/" TargetMode="External"/><Relationship Id="rId2" Type="http://schemas.openxmlformats.org/officeDocument/2006/relationships/hyperlink" Target="https://www.history.com/topics/world-war-i" TargetMode="External"/><Relationship Id="rId1" Type="http://schemas.openxmlformats.org/officeDocument/2006/relationships/slideLayout" Target="../slideLayouts/slideLayout7.xml"/><Relationship Id="rId6" Type="http://schemas.openxmlformats.org/officeDocument/2006/relationships/hyperlink" Target="https://armyhistory.org/fighting-for-respect-african-american-soldiers-in-wwi/" TargetMode="External"/><Relationship Id="rId5" Type="http://schemas.openxmlformats.org/officeDocument/2006/relationships/hyperlink" Target="https://gwonline.unc.edu/node/10625" TargetMode="External"/><Relationship Id="rId4" Type="http://schemas.openxmlformats.org/officeDocument/2006/relationships/hyperlink" Target="https://en.wikipedia.org/wiki/Kathryn_Magnolia_Johns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0E30439A-8A5B-46EC-8283-9B6B031D4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7"/>
            <a:ext cx="12192001" cy="6858000"/>
          </a:xfrm>
          <a:prstGeom prst="rect">
            <a:avLst/>
          </a:prstGeom>
          <a:gradFill>
            <a:gsLst>
              <a:gs pos="0">
                <a:srgbClr val="000000"/>
              </a:gs>
              <a:gs pos="100000">
                <a:schemeClr val="accent1">
                  <a:lumMod val="75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55521" y="-1720"/>
            <a:ext cx="11750040" cy="6840685"/>
          </a:xfrm>
          <a:prstGeom prst="rect">
            <a:avLst/>
          </a:prstGeom>
          <a:gradFill>
            <a:gsLst>
              <a:gs pos="21000">
                <a:schemeClr val="accent1">
                  <a:lumMod val="50000"/>
                  <a:alpha val="61000"/>
                </a:schemeClr>
              </a:gs>
              <a:gs pos="100000">
                <a:schemeClr val="accent1">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6054" y="-1291"/>
            <a:ext cx="3608179" cy="6858864"/>
          </a:xfrm>
          <a:prstGeom prst="rect">
            <a:avLst/>
          </a:prstGeom>
          <a:gradFill>
            <a:gsLst>
              <a:gs pos="0">
                <a:schemeClr val="accent1">
                  <a:lumMod val="75000"/>
                  <a:alpha val="0"/>
                </a:schemeClr>
              </a:gs>
              <a:gs pos="99000">
                <a:srgbClr val="000000">
                  <a:alpha val="4100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5274173">
            <a:off x="6059728" y="779270"/>
            <a:ext cx="4967533" cy="4988390"/>
          </a:xfrm>
          <a:prstGeom prst="ellipse">
            <a:avLst/>
          </a:prstGeom>
          <a:gradFill>
            <a:gsLst>
              <a:gs pos="0">
                <a:schemeClr val="accent1">
                  <a:alpha val="24000"/>
                </a:schemeClr>
              </a:gs>
              <a:gs pos="79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50FF31C-C977-43F0-537E-A498259B2A69}"/>
              </a:ext>
            </a:extLst>
          </p:cNvPr>
          <p:cNvSpPr>
            <a:spLocks noGrp="1"/>
          </p:cNvSpPr>
          <p:nvPr>
            <p:ph type="ctrTitle"/>
          </p:nvPr>
        </p:nvSpPr>
        <p:spPr>
          <a:xfrm>
            <a:off x="1386865" y="818984"/>
            <a:ext cx="6596245" cy="3268520"/>
          </a:xfrm>
        </p:spPr>
        <p:txBody>
          <a:bodyPr>
            <a:normAutofit/>
          </a:bodyPr>
          <a:lstStyle/>
          <a:p>
            <a:pPr algn="r"/>
            <a:r>
              <a:rPr lang="en-US" sz="4800" dirty="0">
                <a:solidFill>
                  <a:srgbClr val="FFFFFF"/>
                </a:solidFill>
              </a:rPr>
              <a:t>Women’s resistance to– and participation in—World War I</a:t>
            </a:r>
          </a:p>
        </p:txBody>
      </p:sp>
      <p:sp>
        <p:nvSpPr>
          <p:cNvPr id="29" name="Rectangle 28">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314" y="4480038"/>
            <a:ext cx="12179371" cy="2377962"/>
          </a:xfrm>
          <a:prstGeom prst="rect">
            <a:avLst/>
          </a:prstGeom>
          <a:gradFill>
            <a:gsLst>
              <a:gs pos="0">
                <a:schemeClr val="accent1">
                  <a:lumMod val="75000"/>
                  <a:alpha val="50000"/>
                </a:schemeClr>
              </a:gs>
              <a:gs pos="99000">
                <a:srgbClr val="000000">
                  <a:alpha val="34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C3AA62E7-B9CD-13BB-4548-E486ECD72EC4}"/>
              </a:ext>
            </a:extLst>
          </p:cNvPr>
          <p:cNvSpPr>
            <a:spLocks noGrp="1"/>
          </p:cNvSpPr>
          <p:nvPr>
            <p:ph type="subTitle" idx="1"/>
          </p:nvPr>
        </p:nvSpPr>
        <p:spPr>
          <a:xfrm>
            <a:off x="1931874" y="4797188"/>
            <a:ext cx="6051236" cy="1241828"/>
          </a:xfrm>
        </p:spPr>
        <p:txBody>
          <a:bodyPr>
            <a:normAutofit/>
          </a:bodyPr>
          <a:lstStyle/>
          <a:p>
            <a:pPr algn="r"/>
            <a:r>
              <a:rPr lang="en-US">
                <a:solidFill>
                  <a:srgbClr val="FFFFFF"/>
                </a:solidFill>
              </a:rPr>
              <a:t>HI2C9</a:t>
            </a:r>
          </a:p>
          <a:p>
            <a:pPr algn="r"/>
            <a:r>
              <a:rPr lang="en-US">
                <a:solidFill>
                  <a:srgbClr val="FFFFFF"/>
                </a:solidFill>
              </a:rPr>
              <a:t>Term 1, week 3</a:t>
            </a:r>
          </a:p>
        </p:txBody>
      </p:sp>
      <p:sp>
        <p:nvSpPr>
          <p:cNvPr id="30" name="Rectangle 29">
            <a:extLst>
              <a:ext uri="{FF2B5EF4-FFF2-40B4-BE49-F238E27FC236}">
                <a16:creationId xmlns:a16="http://schemas.microsoft.com/office/drawing/2014/main" id="{53947E58-F088-49F1-A3D1-DEA690192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6967085" y="1632660"/>
            <a:ext cx="6857572" cy="3592258"/>
          </a:xfrm>
          <a:prstGeom prst="rect">
            <a:avLst/>
          </a:prstGeom>
          <a:gradFill>
            <a:gsLst>
              <a:gs pos="0">
                <a:schemeClr val="accent1">
                  <a:lumMod val="75000"/>
                  <a:alpha val="50000"/>
                </a:schemeClr>
              </a:gs>
              <a:gs pos="99000">
                <a:srgbClr val="000000">
                  <a:alpha val="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9943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grpId="0" nodeType="withEffect">
                                  <p:stCondLst>
                                    <p:cond delay="1000"/>
                                  </p:stCondLst>
                                  <p:iterate type="wd">
                                    <p:tmPct val="15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000"/>
                                  </p:stCondLst>
                                  <p:iterate type="wd">
                                    <p:tmPct val="15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B25947-11D0-FEE8-911F-E4A3F8D670B7}"/>
              </a:ext>
            </a:extLst>
          </p:cNvPr>
          <p:cNvSpPr>
            <a:spLocks noGrp="1"/>
          </p:cNvSpPr>
          <p:nvPr>
            <p:ph type="title"/>
          </p:nvPr>
        </p:nvSpPr>
        <p:spPr>
          <a:xfrm>
            <a:off x="433849" y="243979"/>
            <a:ext cx="7317657" cy="1807305"/>
          </a:xfrm>
        </p:spPr>
        <p:txBody>
          <a:bodyPr>
            <a:normAutofit/>
          </a:bodyPr>
          <a:lstStyle/>
          <a:p>
            <a:r>
              <a:rPr lang="en-US" dirty="0"/>
              <a:t>Who was Emma Goldman?</a:t>
            </a:r>
          </a:p>
        </p:txBody>
      </p:sp>
      <p:sp>
        <p:nvSpPr>
          <p:cNvPr id="3" name="Content Placeholder 2">
            <a:extLst>
              <a:ext uri="{FF2B5EF4-FFF2-40B4-BE49-F238E27FC236}">
                <a16:creationId xmlns:a16="http://schemas.microsoft.com/office/drawing/2014/main" id="{86F158FC-039E-AFBD-55B3-233CEA62BEBA}"/>
              </a:ext>
            </a:extLst>
          </p:cNvPr>
          <p:cNvSpPr>
            <a:spLocks noGrp="1"/>
          </p:cNvSpPr>
          <p:nvPr>
            <p:ph idx="1"/>
          </p:nvPr>
        </p:nvSpPr>
        <p:spPr>
          <a:xfrm>
            <a:off x="430801" y="1803720"/>
            <a:ext cx="5981722" cy="3843666"/>
          </a:xfrm>
        </p:spPr>
        <p:txBody>
          <a:bodyPr>
            <a:normAutofit/>
          </a:bodyPr>
          <a:lstStyle/>
          <a:p>
            <a:r>
              <a:rPr lang="en-US" sz="2400" dirty="0"/>
              <a:t>Why was Goldman such a potent ‘hate figure’ for much of the US press?</a:t>
            </a:r>
          </a:p>
          <a:p>
            <a:r>
              <a:rPr lang="en-US" sz="2400" dirty="0"/>
              <a:t>What did you glean from contemporary press reports about the </a:t>
            </a:r>
            <a:r>
              <a:rPr lang="en-US" sz="2400" i="1" dirty="0"/>
              <a:t>nature</a:t>
            </a:r>
            <a:r>
              <a:rPr lang="en-US" sz="2400" dirty="0"/>
              <a:t> of her opposition to US entry into WWI?</a:t>
            </a:r>
          </a:p>
          <a:p>
            <a:r>
              <a:rPr lang="en-US" sz="2400" dirty="0"/>
              <a:t>Was she a ‘</a:t>
            </a:r>
            <a:r>
              <a:rPr lang="en-US" sz="2400" dirty="0" err="1"/>
              <a:t>maternalist</a:t>
            </a:r>
            <a:r>
              <a:rPr lang="en-US" sz="2400" dirty="0"/>
              <a:t>’?</a:t>
            </a:r>
          </a:p>
          <a:p>
            <a:endParaRPr lang="en-US" sz="1900" dirty="0"/>
          </a:p>
          <a:p>
            <a:r>
              <a:rPr lang="en-US" sz="1900" dirty="0"/>
              <a:t>Clip from PBS </a:t>
            </a:r>
            <a:r>
              <a:rPr lang="en-US" sz="1900" dirty="0" err="1"/>
              <a:t>programme</a:t>
            </a:r>
            <a:r>
              <a:rPr lang="en-US" sz="1900" dirty="0"/>
              <a:t> on Goldman:</a:t>
            </a:r>
          </a:p>
          <a:p>
            <a:r>
              <a:rPr lang="en-US" sz="1900" dirty="0">
                <a:hlinkClick r:id="rId2"/>
              </a:rPr>
              <a:t>https://www.pbs.org/video/american-experience-emma-goldman-opposition-world-war-i-wwi/</a:t>
            </a:r>
            <a:endParaRPr lang="en-US" sz="1900" dirty="0"/>
          </a:p>
          <a:p>
            <a:endParaRPr lang="en-US" sz="1900" dirty="0"/>
          </a:p>
        </p:txBody>
      </p:sp>
      <p:pic>
        <p:nvPicPr>
          <p:cNvPr id="4" name="Picture 2" descr="Emma Goldman's Deportation Portrait, 1919">
            <a:extLst>
              <a:ext uri="{FF2B5EF4-FFF2-40B4-BE49-F238E27FC236}">
                <a16:creationId xmlns:a16="http://schemas.microsoft.com/office/drawing/2014/main" id="{AD979A1C-FC33-7183-73CC-61B89F9210B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F5B3947-5C7A-9596-17FD-00A50D84AEC4}"/>
              </a:ext>
            </a:extLst>
          </p:cNvPr>
          <p:cNvSpPr txBox="1"/>
          <p:nvPr/>
        </p:nvSpPr>
        <p:spPr>
          <a:xfrm>
            <a:off x="1307029" y="6211659"/>
            <a:ext cx="6098458" cy="646331"/>
          </a:xfrm>
          <a:prstGeom prst="rect">
            <a:avLst/>
          </a:prstGeom>
          <a:noFill/>
        </p:spPr>
        <p:txBody>
          <a:bodyPr wrap="square">
            <a:spAutoFit/>
          </a:bodyPr>
          <a:lstStyle/>
          <a:p>
            <a:r>
              <a:rPr lang="en-US" dirty="0">
                <a:hlinkClick r:id="rId4"/>
              </a:rPr>
              <a:t>https://jwa.org/thisweek/jul/19/1908/emma-goldman</a:t>
            </a:r>
            <a:endParaRPr lang="en-US" dirty="0"/>
          </a:p>
          <a:p>
            <a:endParaRPr lang="en-US" dirty="0"/>
          </a:p>
        </p:txBody>
      </p:sp>
      <p:sp>
        <p:nvSpPr>
          <p:cNvPr id="7" name="TextBox 6">
            <a:extLst>
              <a:ext uri="{FF2B5EF4-FFF2-40B4-BE49-F238E27FC236}">
                <a16:creationId xmlns:a16="http://schemas.microsoft.com/office/drawing/2014/main" id="{E3CDAF6E-D8A4-FB8F-7FD1-21EFB70491F8}"/>
              </a:ext>
            </a:extLst>
          </p:cNvPr>
          <p:cNvSpPr txBox="1"/>
          <p:nvPr/>
        </p:nvSpPr>
        <p:spPr>
          <a:xfrm>
            <a:off x="2795051" y="5883361"/>
            <a:ext cx="3860159" cy="369332"/>
          </a:xfrm>
          <a:prstGeom prst="rect">
            <a:avLst/>
          </a:prstGeom>
          <a:noFill/>
        </p:spPr>
        <p:txBody>
          <a:bodyPr wrap="none" rtlCol="0">
            <a:spAutoFit/>
          </a:bodyPr>
          <a:lstStyle/>
          <a:p>
            <a:r>
              <a:rPr lang="en-US" dirty="0"/>
              <a:t>Goldman’s deportation portrait, 1919</a:t>
            </a:r>
          </a:p>
        </p:txBody>
      </p:sp>
    </p:spTree>
    <p:extLst>
      <p:ext uri="{BB962C8B-B14F-4D97-AF65-F5344CB8AC3E}">
        <p14:creationId xmlns:p14="http://schemas.microsoft.com/office/powerpoint/2010/main" val="2214320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nifesto of the No-Conscription League circa 1917, page 1">
            <a:extLst>
              <a:ext uri="{FF2B5EF4-FFF2-40B4-BE49-F238E27FC236}">
                <a16:creationId xmlns:a16="http://schemas.microsoft.com/office/drawing/2014/main" id="{9A16C352-ADE2-7FC8-EF2D-51DDE07CD56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6127" y="0"/>
            <a:ext cx="4716463"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B86D735-9BCA-7989-5936-C267C430BF9D}"/>
              </a:ext>
            </a:extLst>
          </p:cNvPr>
          <p:cNvSpPr txBox="1"/>
          <p:nvPr/>
        </p:nvSpPr>
        <p:spPr>
          <a:xfrm>
            <a:off x="5039033" y="5677287"/>
            <a:ext cx="6098458" cy="1477328"/>
          </a:xfrm>
          <a:prstGeom prst="rect">
            <a:avLst/>
          </a:prstGeom>
          <a:noFill/>
        </p:spPr>
        <p:txBody>
          <a:bodyPr wrap="square">
            <a:spAutoFit/>
          </a:bodyPr>
          <a:lstStyle/>
          <a:p>
            <a:pPr algn="l"/>
            <a:r>
              <a:rPr lang="en-GB" b="1" i="0" u="none" strike="noStrike" dirty="0">
                <a:solidFill>
                  <a:srgbClr val="222222"/>
                </a:solidFill>
                <a:effectLst/>
                <a:latin typeface="futura-pt"/>
              </a:rPr>
              <a:t>Manifesto of the No-Conscription League </a:t>
            </a:r>
          </a:p>
          <a:p>
            <a:pPr algn="l"/>
            <a:r>
              <a:rPr lang="en-GB" b="1" i="0" u="none" strike="noStrike" dirty="0">
                <a:solidFill>
                  <a:srgbClr val="222222"/>
                </a:solidFill>
                <a:effectLst/>
                <a:latin typeface="futura-pt"/>
              </a:rPr>
              <a:t>circa 1917, page 1</a:t>
            </a:r>
            <a:endParaRPr lang="en-GB" b="1" dirty="0">
              <a:solidFill>
                <a:srgbClr val="222222"/>
              </a:solidFill>
              <a:latin typeface="futura-pt"/>
            </a:endParaRPr>
          </a:p>
          <a:p>
            <a:pPr algn="l"/>
            <a:r>
              <a:rPr lang="en-GB" i="0" u="none" strike="noStrike" dirty="0">
                <a:solidFill>
                  <a:srgbClr val="222222"/>
                </a:solidFill>
                <a:effectLst/>
                <a:latin typeface="futura-pt"/>
                <a:hlinkClick r:id="rId3"/>
              </a:rPr>
              <a:t>https://jwa.org/media/manifesto-of-no-conscription-league</a:t>
            </a:r>
            <a:endParaRPr lang="en-GB" i="0" u="none" strike="noStrike" dirty="0">
              <a:solidFill>
                <a:srgbClr val="222222"/>
              </a:solidFill>
              <a:effectLst/>
              <a:latin typeface="futura-pt"/>
            </a:endParaRPr>
          </a:p>
          <a:p>
            <a:pPr algn="l"/>
            <a:endParaRPr lang="en-GB" b="1" i="0" u="none" strike="noStrike" dirty="0">
              <a:solidFill>
                <a:srgbClr val="222222"/>
              </a:solidFill>
              <a:effectLst/>
              <a:latin typeface="futura-pt"/>
            </a:endParaRPr>
          </a:p>
        </p:txBody>
      </p:sp>
      <p:pic>
        <p:nvPicPr>
          <p:cNvPr id="1028" name="Picture 4" descr="Emma Goldman: Fighting For Freedom | by Lisa Fouweather | Counter Arts |  Medium">
            <a:extLst>
              <a:ext uri="{FF2B5EF4-FFF2-40B4-BE49-F238E27FC236}">
                <a16:creationId xmlns:a16="http://schemas.microsoft.com/office/drawing/2014/main" id="{8A282E60-0220-DB17-FE22-2B1111CEF50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664779" y="132333"/>
            <a:ext cx="4846965" cy="5373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933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lexander Berkman and Emma Goldman, &quot;Deportation—Its Meaning and Menace,&quot; 1919. (The Gilder Lehrman Institute, GLC06222)">
            <a:extLst>
              <a:ext uri="{FF2B5EF4-FFF2-40B4-BE49-F238E27FC236}">
                <a16:creationId xmlns:a16="http://schemas.microsoft.com/office/drawing/2014/main" id="{81DC7DA4-D170-739E-BDF5-E67EA54D280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5110" y="0"/>
            <a:ext cx="460375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D6A094E-2886-B654-B35B-AEA50436DF87}"/>
              </a:ext>
            </a:extLst>
          </p:cNvPr>
          <p:cNvSpPr txBox="1"/>
          <p:nvPr/>
        </p:nvSpPr>
        <p:spPr>
          <a:xfrm>
            <a:off x="5427406" y="358939"/>
            <a:ext cx="5403574" cy="7686720"/>
          </a:xfrm>
          <a:prstGeom prst="rect">
            <a:avLst/>
          </a:prstGeom>
          <a:noFill/>
        </p:spPr>
        <p:txBody>
          <a:bodyPr wrap="square">
            <a:spAutoFit/>
          </a:bodyPr>
          <a:lstStyle/>
          <a:p>
            <a:pPr algn="l" fontAlgn="base">
              <a:spcAft>
                <a:spcPts val="1500"/>
              </a:spcAft>
            </a:pPr>
            <a:r>
              <a:rPr lang="en-GB" sz="2400" b="0" i="0" u="none" strike="noStrike" dirty="0">
                <a:solidFill>
                  <a:srgbClr val="000000"/>
                </a:solidFill>
                <a:effectLst/>
                <a:latin typeface="adobe-garamond-pro"/>
              </a:rPr>
              <a:t>In 1917, Emma Goldman was sentenced to two years in prison. Upon her release in 1919, J. Edgar Hoover, the director of the Justice Department’s General Intelligence Division, persuaded the courts to deny her citizenship claims, making her eligible for deportation. She wrote </a:t>
            </a:r>
            <a:r>
              <a:rPr lang="en-GB" sz="2400" b="0" i="1" u="none" strike="noStrike" dirty="0">
                <a:solidFill>
                  <a:srgbClr val="000000"/>
                </a:solidFill>
                <a:effectLst/>
                <a:latin typeface="inherit"/>
              </a:rPr>
              <a:t>Deportation—Its Meaning and Menace</a:t>
            </a:r>
            <a:r>
              <a:rPr lang="en-GB" sz="2400" b="0" i="0" u="none" strike="noStrike" dirty="0">
                <a:solidFill>
                  <a:srgbClr val="000000"/>
                </a:solidFill>
                <a:effectLst/>
                <a:latin typeface="adobe-garamond-pro"/>
              </a:rPr>
              <a:t> with Alexander Berkman, her romantic partner and fellow anarchist, on Ellis Island in 1919 before being sent back to Russia.</a:t>
            </a:r>
          </a:p>
          <a:p>
            <a:pPr algn="l" fontAlgn="base">
              <a:spcAft>
                <a:spcPts val="1500"/>
              </a:spcAft>
            </a:pPr>
            <a:r>
              <a:rPr lang="en-GB" sz="2400" b="0" i="0" u="none" strike="noStrike" dirty="0">
                <a:solidFill>
                  <a:srgbClr val="000000"/>
                </a:solidFill>
                <a:effectLst/>
                <a:latin typeface="adobe-garamond-pro"/>
                <a:hlinkClick r:id="rId3"/>
              </a:rPr>
              <a:t>https://www.gilderlehrman.org/history-resources/spotlight-primary-source/emma-goldman-restriction-civil-liberties-1919</a:t>
            </a:r>
            <a:endParaRPr lang="en-GB" sz="2400" dirty="0">
              <a:solidFill>
                <a:srgbClr val="000000"/>
              </a:solidFill>
              <a:latin typeface="adobe-garamond-pro"/>
            </a:endParaRPr>
          </a:p>
          <a:p>
            <a:pPr algn="l" fontAlgn="base">
              <a:spcAft>
                <a:spcPts val="1500"/>
              </a:spcAft>
            </a:pPr>
            <a:endParaRPr lang="en-GB" sz="2400" b="0" i="0" u="none" strike="noStrike" dirty="0">
              <a:solidFill>
                <a:srgbClr val="000000"/>
              </a:solidFill>
              <a:effectLst/>
              <a:latin typeface="adobe-garamond-pro"/>
            </a:endParaRPr>
          </a:p>
          <a:p>
            <a:br>
              <a:rPr lang="en-GB" sz="2400" dirty="0"/>
            </a:br>
            <a:endParaRPr lang="en-US" sz="2400" dirty="0"/>
          </a:p>
        </p:txBody>
      </p:sp>
    </p:spTree>
    <p:extLst>
      <p:ext uri="{BB962C8B-B14F-4D97-AF65-F5344CB8AC3E}">
        <p14:creationId xmlns:p14="http://schemas.microsoft.com/office/powerpoint/2010/main" val="88730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040A4-BE0C-2981-CD2A-D60F2A350D85}"/>
              </a:ext>
            </a:extLst>
          </p:cNvPr>
          <p:cNvSpPr>
            <a:spLocks noGrp="1"/>
          </p:cNvSpPr>
          <p:nvPr>
            <p:ph type="title"/>
          </p:nvPr>
        </p:nvSpPr>
        <p:spPr>
          <a:xfrm>
            <a:off x="364671" y="-244328"/>
            <a:ext cx="10515600" cy="1325563"/>
          </a:xfrm>
        </p:spPr>
        <p:txBody>
          <a:bodyPr/>
          <a:lstStyle/>
          <a:p>
            <a:r>
              <a:rPr lang="en-US" dirty="0"/>
              <a:t>Popular </a:t>
            </a:r>
            <a:r>
              <a:rPr lang="en-US" dirty="0" err="1"/>
              <a:t>maternalist</a:t>
            </a:r>
            <a:r>
              <a:rPr lang="en-US" dirty="0"/>
              <a:t> pacifism</a:t>
            </a:r>
          </a:p>
        </p:txBody>
      </p:sp>
      <p:pic>
        <p:nvPicPr>
          <p:cNvPr id="4100" name="Picture 4">
            <a:extLst>
              <a:ext uri="{FF2B5EF4-FFF2-40B4-BE49-F238E27FC236}">
                <a16:creationId xmlns:a16="http://schemas.microsoft.com/office/drawing/2014/main" id="{109C0C94-837E-A46D-D466-5803DF2D78F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71421" y="778040"/>
            <a:ext cx="4191000" cy="546652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FBABE32-5313-43D9-8F34-F543112D46B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4671" y="712125"/>
            <a:ext cx="4397775" cy="553243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3F61261-DB5E-2650-ADEB-1D7CAC433989}"/>
              </a:ext>
            </a:extLst>
          </p:cNvPr>
          <p:cNvSpPr txBox="1"/>
          <p:nvPr/>
        </p:nvSpPr>
        <p:spPr>
          <a:xfrm>
            <a:off x="364671" y="6244562"/>
            <a:ext cx="10374923" cy="923330"/>
          </a:xfrm>
          <a:prstGeom prst="rect">
            <a:avLst/>
          </a:prstGeom>
          <a:noFill/>
        </p:spPr>
        <p:txBody>
          <a:bodyPr wrap="square">
            <a:spAutoFit/>
          </a:bodyPr>
          <a:lstStyle/>
          <a:p>
            <a:r>
              <a:rPr lang="en-US" dirty="0">
                <a:hlinkClick r:id="rId4"/>
              </a:rPr>
              <a:t>https://www.loc.gov/exhibitions/world-war-i-american-experiences/about-this-exhibition/over-here/raising-an-army/answer-songs/</a:t>
            </a:r>
            <a:endParaRPr lang="en-US" dirty="0"/>
          </a:p>
          <a:p>
            <a:endParaRPr lang="en-US" dirty="0"/>
          </a:p>
        </p:txBody>
      </p:sp>
      <p:sp>
        <p:nvSpPr>
          <p:cNvPr id="7" name="TextBox 6">
            <a:extLst>
              <a:ext uri="{FF2B5EF4-FFF2-40B4-BE49-F238E27FC236}">
                <a16:creationId xmlns:a16="http://schemas.microsoft.com/office/drawing/2014/main" id="{1FEF243E-BFBB-6534-0ED4-6170F6815B80}"/>
              </a:ext>
            </a:extLst>
          </p:cNvPr>
          <p:cNvSpPr txBox="1"/>
          <p:nvPr/>
        </p:nvSpPr>
        <p:spPr>
          <a:xfrm>
            <a:off x="9205756" y="972144"/>
            <a:ext cx="2649415" cy="5078313"/>
          </a:xfrm>
          <a:prstGeom prst="rect">
            <a:avLst/>
          </a:prstGeom>
          <a:noFill/>
        </p:spPr>
        <p:txBody>
          <a:bodyPr wrap="square">
            <a:spAutoFit/>
          </a:bodyPr>
          <a:lstStyle/>
          <a:p>
            <a:r>
              <a:rPr lang="en-GB" b="0" i="0" u="none" strike="noStrike" dirty="0">
                <a:solidFill>
                  <a:srgbClr val="242424"/>
                </a:solidFill>
                <a:effectLst/>
                <a:latin typeface="Open Sans" panose="020B0606030504020204" pitchFamily="34" charset="0"/>
              </a:rPr>
              <a:t>"I Didn't Raise My Boy to Be a Soldier," published in January 1915, a few months after war broke out in Europe became a rallying cry for the nation's pacifists. Reflecting the official U.S. policy of neutrality, the song was one of the most popular of the era.</a:t>
            </a:r>
          </a:p>
          <a:p>
            <a:endParaRPr lang="en-GB" dirty="0">
              <a:solidFill>
                <a:srgbClr val="242424"/>
              </a:solidFill>
              <a:latin typeface="Open Sans" panose="020B0606030504020204" pitchFamily="34" charset="0"/>
            </a:endParaRPr>
          </a:p>
          <a:p>
            <a:r>
              <a:rPr lang="en-GB" dirty="0">
                <a:solidFill>
                  <a:srgbClr val="242424"/>
                </a:solidFill>
                <a:latin typeface="Open Sans" panose="020B0606030504020204" pitchFamily="34" charset="0"/>
              </a:rPr>
              <a:t>Link to song:</a:t>
            </a:r>
          </a:p>
          <a:p>
            <a:r>
              <a:rPr lang="en-US" dirty="0">
                <a:hlinkClick r:id="rId5"/>
              </a:rPr>
              <a:t>https://historymatters.gmu.edu/d/4942</a:t>
            </a:r>
            <a:endParaRPr lang="en-GB" dirty="0">
              <a:solidFill>
                <a:srgbClr val="242424"/>
              </a:solidFill>
              <a:latin typeface="Open Sans" panose="020B0606030504020204" pitchFamily="34" charset="0"/>
            </a:endParaRPr>
          </a:p>
          <a:p>
            <a:endParaRPr lang="en-US" dirty="0"/>
          </a:p>
        </p:txBody>
      </p:sp>
    </p:spTree>
    <p:extLst>
      <p:ext uri="{BB962C8B-B14F-4D97-AF65-F5344CB8AC3E}">
        <p14:creationId xmlns:p14="http://schemas.microsoft.com/office/powerpoint/2010/main" val="4150503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A6F02D9C-7DE0-8E5F-C381-AE5CAFE3642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9100" y="0"/>
            <a:ext cx="54086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96E03DD-1A91-C852-BF1E-27833412C448}"/>
              </a:ext>
            </a:extLst>
          </p:cNvPr>
          <p:cNvSpPr txBox="1"/>
          <p:nvPr/>
        </p:nvSpPr>
        <p:spPr>
          <a:xfrm>
            <a:off x="6178062" y="5396189"/>
            <a:ext cx="6098720" cy="1169551"/>
          </a:xfrm>
          <a:prstGeom prst="rect">
            <a:avLst/>
          </a:prstGeom>
          <a:noFill/>
        </p:spPr>
        <p:txBody>
          <a:bodyPr wrap="square">
            <a:spAutoFit/>
          </a:bodyPr>
          <a:lstStyle/>
          <a:p>
            <a:r>
              <a:rPr lang="en-GB" sz="1400" b="0" i="0" u="none" strike="noStrike" dirty="0">
                <a:effectLst/>
                <a:latin typeface="Open Sans" panose="020B0606030504020204" pitchFamily="34" charset="0"/>
              </a:rPr>
              <a:t>Arthur Lange and Andrew Sterling. “America Here's My Boy.”</a:t>
            </a:r>
          </a:p>
          <a:p>
            <a:r>
              <a:rPr lang="en-GB" sz="1400" b="0" i="0" u="none" strike="noStrike" dirty="0">
                <a:effectLst/>
                <a:latin typeface="Open Sans" panose="020B0606030504020204" pitchFamily="34" charset="0"/>
              </a:rPr>
              <a:t>New York: Joe Morris Music Co., February 1917.</a:t>
            </a:r>
          </a:p>
          <a:p>
            <a:endParaRPr lang="en-GB" sz="1400" dirty="0">
              <a:latin typeface="Open Sans" panose="020B0606030504020204" pitchFamily="34" charset="0"/>
            </a:endParaRPr>
          </a:p>
          <a:p>
            <a:r>
              <a:rPr lang="en-GB" sz="1400" b="0" i="0" u="none" strike="noStrike" dirty="0">
                <a:effectLst/>
                <a:latin typeface="Open Sans" panose="020B0606030504020204" pitchFamily="34" charset="0"/>
              </a:rPr>
              <a:t>Sheet music cover. </a:t>
            </a:r>
          </a:p>
          <a:p>
            <a:r>
              <a:rPr lang="en-GB" sz="1400" b="0" i="0" u="none" strike="noStrike" dirty="0">
                <a:effectLst/>
                <a:latin typeface="Open Sans" panose="020B0606030504020204" pitchFamily="34" charset="0"/>
              </a:rPr>
              <a:t>Music Division, Library of Congress (008.02.00)</a:t>
            </a:r>
            <a:endParaRPr lang="en-US" sz="1400" dirty="0"/>
          </a:p>
        </p:txBody>
      </p:sp>
      <p:sp>
        <p:nvSpPr>
          <p:cNvPr id="5" name="TextBox 4">
            <a:extLst>
              <a:ext uri="{FF2B5EF4-FFF2-40B4-BE49-F238E27FC236}">
                <a16:creationId xmlns:a16="http://schemas.microsoft.com/office/drawing/2014/main" id="{5401D355-B151-99CE-1E6A-D4C1987EDC6D}"/>
              </a:ext>
            </a:extLst>
          </p:cNvPr>
          <p:cNvSpPr txBox="1"/>
          <p:nvPr/>
        </p:nvSpPr>
        <p:spPr>
          <a:xfrm>
            <a:off x="6178062" y="789020"/>
            <a:ext cx="4547720" cy="2031325"/>
          </a:xfrm>
          <a:prstGeom prst="rect">
            <a:avLst/>
          </a:prstGeom>
          <a:noFill/>
        </p:spPr>
        <p:txBody>
          <a:bodyPr wrap="none" rtlCol="0">
            <a:spAutoFit/>
          </a:bodyPr>
          <a:lstStyle/>
          <a:p>
            <a:r>
              <a:rPr lang="en-US" sz="3600" dirty="0"/>
              <a:t>So, what changes? </a:t>
            </a:r>
          </a:p>
          <a:p>
            <a:endParaRPr lang="en-US" dirty="0"/>
          </a:p>
          <a:p>
            <a:r>
              <a:rPr lang="en-US" sz="2400" dirty="0"/>
              <a:t>How do we explain the shift from </a:t>
            </a:r>
          </a:p>
          <a:p>
            <a:r>
              <a:rPr lang="en-US" sz="2400" dirty="0"/>
              <a:t>popular pacifism to pro-war </a:t>
            </a:r>
          </a:p>
          <a:p>
            <a:r>
              <a:rPr lang="en-US" sz="2400" dirty="0"/>
              <a:t>‘patriotism’?</a:t>
            </a:r>
          </a:p>
        </p:txBody>
      </p:sp>
    </p:spTree>
    <p:extLst>
      <p:ext uri="{BB962C8B-B14F-4D97-AF65-F5344CB8AC3E}">
        <p14:creationId xmlns:p14="http://schemas.microsoft.com/office/powerpoint/2010/main" val="3301637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AA3E1-567E-5C29-7262-1F8CB0599DC2}"/>
              </a:ext>
            </a:extLst>
          </p:cNvPr>
          <p:cNvSpPr>
            <a:spLocks noGrp="1"/>
          </p:cNvSpPr>
          <p:nvPr>
            <p:ph type="title"/>
          </p:nvPr>
        </p:nvSpPr>
        <p:spPr>
          <a:xfrm>
            <a:off x="367461" y="40962"/>
            <a:ext cx="11037277" cy="1325563"/>
          </a:xfrm>
        </p:spPr>
        <p:txBody>
          <a:bodyPr/>
          <a:lstStyle/>
          <a:p>
            <a:r>
              <a:rPr lang="en-US" dirty="0"/>
              <a:t>What role(s) did Hollywood play in this process?</a:t>
            </a:r>
          </a:p>
        </p:txBody>
      </p:sp>
      <p:pic>
        <p:nvPicPr>
          <p:cNvPr id="6146" name="Picture 2" descr="World War I">
            <a:extLst>
              <a:ext uri="{FF2B5EF4-FFF2-40B4-BE49-F238E27FC236}">
                <a16:creationId xmlns:a16="http://schemas.microsoft.com/office/drawing/2014/main" id="{18813EC5-0C82-721D-0E98-609F29AB840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4228" y="1233260"/>
            <a:ext cx="6224989" cy="439147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A232C83-DDBD-BC70-C19A-C1EFF5DE2045}"/>
              </a:ext>
            </a:extLst>
          </p:cNvPr>
          <p:cNvSpPr txBox="1"/>
          <p:nvPr/>
        </p:nvSpPr>
        <p:spPr>
          <a:xfrm>
            <a:off x="248802" y="5730422"/>
            <a:ext cx="6098720" cy="923330"/>
          </a:xfrm>
          <a:prstGeom prst="rect">
            <a:avLst/>
          </a:prstGeom>
          <a:noFill/>
        </p:spPr>
        <p:txBody>
          <a:bodyPr wrap="square">
            <a:spAutoFit/>
          </a:bodyPr>
          <a:lstStyle/>
          <a:p>
            <a:r>
              <a:rPr lang="en-GB" b="0" i="1" u="none" strike="noStrike" cap="all" dirty="0">
                <a:solidFill>
                  <a:srgbClr val="444444"/>
                </a:solidFill>
                <a:effectLst/>
                <a:latin typeface="tahoma" panose="020B0604030504040204" pitchFamily="34" charset="0"/>
              </a:rPr>
              <a:t>PROMOTIONAL POSTER FOR the FILM “TO HELL WITH THE KAISER!” (1918). PHOTO COURTESY OF METRO PICTURES.</a:t>
            </a:r>
            <a:endParaRPr lang="en-US" dirty="0"/>
          </a:p>
        </p:txBody>
      </p:sp>
      <p:pic>
        <p:nvPicPr>
          <p:cNvPr id="5" name="Picture 4">
            <a:extLst>
              <a:ext uri="{FF2B5EF4-FFF2-40B4-BE49-F238E27FC236}">
                <a16:creationId xmlns:a16="http://schemas.microsoft.com/office/drawing/2014/main" id="{D2997707-8857-508D-54EF-D36455A0BF9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663656" y="1338942"/>
            <a:ext cx="5528343" cy="403315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ECF2C48-B11A-692F-7417-10743B898C7F}"/>
              </a:ext>
            </a:extLst>
          </p:cNvPr>
          <p:cNvSpPr txBox="1"/>
          <p:nvPr/>
        </p:nvSpPr>
        <p:spPr>
          <a:xfrm>
            <a:off x="6663655" y="5484201"/>
            <a:ext cx="5528343" cy="1600438"/>
          </a:xfrm>
          <a:prstGeom prst="rect">
            <a:avLst/>
          </a:prstGeom>
          <a:noFill/>
        </p:spPr>
        <p:txBody>
          <a:bodyPr wrap="square">
            <a:spAutoFit/>
          </a:bodyPr>
          <a:lstStyle/>
          <a:p>
            <a:r>
              <a:rPr lang="en-GB" sz="1400" b="0" i="0" u="none" strike="noStrike" dirty="0">
                <a:solidFill>
                  <a:srgbClr val="222222"/>
                </a:solidFill>
                <a:effectLst/>
                <a:latin typeface="Fieldwork"/>
              </a:rPr>
              <a:t>In 1918, Charlie Chaplin stood on Wall Street in New York City, drawing a massive crowd of 20,000 people at the base of the United States Sub-Treasury building (now known as Federal Hall). His purpose was to rally support for Liberty bonds, aiding the American war effort during World War 1. </a:t>
            </a:r>
            <a:r>
              <a:rPr lang="en-US" sz="1400" dirty="0">
                <a:hlinkClick r:id="rId4"/>
              </a:rPr>
              <a:t>https://doughboy.org/charlie-chaplin-other-stars-promote-liberty-bonds-on-wall-street-in-1918/</a:t>
            </a:r>
            <a:endParaRPr lang="en-GB" sz="1400" dirty="0">
              <a:solidFill>
                <a:srgbClr val="222222"/>
              </a:solidFill>
              <a:latin typeface="Fieldwork"/>
            </a:endParaRPr>
          </a:p>
          <a:p>
            <a:endParaRPr lang="en-US" sz="1400" dirty="0"/>
          </a:p>
        </p:txBody>
      </p:sp>
    </p:spTree>
    <p:extLst>
      <p:ext uri="{BB962C8B-B14F-4D97-AF65-F5344CB8AC3E}">
        <p14:creationId xmlns:p14="http://schemas.microsoft.com/office/powerpoint/2010/main" val="1465146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00BC7-D23B-5D65-AF7C-A8FA9DD36C24}"/>
              </a:ext>
            </a:extLst>
          </p:cNvPr>
          <p:cNvSpPr>
            <a:spLocks noGrp="1"/>
          </p:cNvSpPr>
          <p:nvPr>
            <p:ph type="title"/>
          </p:nvPr>
        </p:nvSpPr>
        <p:spPr>
          <a:xfrm rot="10800000" flipV="1">
            <a:off x="838200" y="2481072"/>
            <a:ext cx="5013960" cy="542544"/>
          </a:xfrm>
        </p:spPr>
        <p:txBody>
          <a:bodyPr>
            <a:normAutofit fontScale="90000"/>
          </a:bodyPr>
          <a:lstStyle/>
          <a:p>
            <a:r>
              <a:rPr lang="en-US" dirty="0"/>
              <a:t>What does </a:t>
            </a:r>
            <a:r>
              <a:rPr lang="en-US" dirty="0" err="1"/>
              <a:t>Dumenil’s</a:t>
            </a:r>
            <a:r>
              <a:rPr lang="en-US" dirty="0"/>
              <a:t> essay on LA Clubwomen reveal about the motivations behind– and practical applications—of women’s civic participation in WWI?</a:t>
            </a:r>
          </a:p>
        </p:txBody>
      </p:sp>
      <p:pic>
        <p:nvPicPr>
          <p:cNvPr id="7170" name="Picture 2" descr="A painting of a young white woman dressed in white robes with oustretched arms, surrounded by flags of many nations. Text: 'YWCA for United America / Division of Foreign Born Women'">
            <a:extLst>
              <a:ext uri="{FF2B5EF4-FFF2-40B4-BE49-F238E27FC236}">
                <a16:creationId xmlns:a16="http://schemas.microsoft.com/office/drawing/2014/main" id="{92F68F47-A854-B324-EF86-AEB05A0649C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746631" y="0"/>
            <a:ext cx="502761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BE18AE6-9F59-16F2-0B04-0BB5AED297B5}"/>
              </a:ext>
            </a:extLst>
          </p:cNvPr>
          <p:cNvSpPr txBox="1"/>
          <p:nvPr/>
        </p:nvSpPr>
        <p:spPr>
          <a:xfrm>
            <a:off x="644771" y="6056299"/>
            <a:ext cx="6101860" cy="923330"/>
          </a:xfrm>
          <a:prstGeom prst="rect">
            <a:avLst/>
          </a:prstGeom>
          <a:noFill/>
        </p:spPr>
        <p:txBody>
          <a:bodyPr wrap="square">
            <a:spAutoFit/>
          </a:bodyPr>
          <a:lstStyle/>
          <a:p>
            <a:r>
              <a:rPr lang="en-US" dirty="0">
                <a:hlinkClick r:id="rId3"/>
              </a:rPr>
              <a:t>https://www.theworldwar.org/learn/about-wwi/ywca-united-america</a:t>
            </a:r>
            <a:endParaRPr lang="en-US" dirty="0"/>
          </a:p>
          <a:p>
            <a:endParaRPr lang="en-US" dirty="0"/>
          </a:p>
        </p:txBody>
      </p:sp>
    </p:spTree>
    <p:extLst>
      <p:ext uri="{BB962C8B-B14F-4D97-AF65-F5344CB8AC3E}">
        <p14:creationId xmlns:p14="http://schemas.microsoft.com/office/powerpoint/2010/main" val="866201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2A16DDFD-83AB-BA8A-744F-D83C15681BE6}"/>
              </a:ext>
            </a:extLst>
          </p:cNvPr>
          <p:cNvSpPr txBox="1"/>
          <p:nvPr/>
        </p:nvSpPr>
        <p:spPr>
          <a:xfrm>
            <a:off x="5498592" y="3123522"/>
            <a:ext cx="6144768" cy="1754326"/>
          </a:xfrm>
          <a:prstGeom prst="rect">
            <a:avLst/>
          </a:prstGeom>
          <a:noFill/>
        </p:spPr>
        <p:txBody>
          <a:bodyPr wrap="square">
            <a:spAutoFit/>
          </a:bodyPr>
          <a:lstStyle/>
          <a:p>
            <a:r>
              <a:rPr lang="en-GB" b="0" i="0" u="none" strike="noStrike" dirty="0">
                <a:solidFill>
                  <a:schemeClr val="bg1"/>
                </a:solidFill>
                <a:effectLst/>
                <a:latin typeface="Open Sans" panose="020B0606030504020204" pitchFamily="34" charset="0"/>
              </a:rPr>
              <a:t>Addie Waites Hunton became involved in the YMCA’s work abroad during </a:t>
            </a:r>
            <a:r>
              <a:rPr lang="en-GB" b="0" i="0" u="none" strike="noStrike" dirty="0">
                <a:solidFill>
                  <a:schemeClr val="bg1"/>
                </a:solidFill>
                <a:effectLst/>
                <a:latin typeface="Open Sans" panose="020B0606030504020204" pitchFamily="34" charset="0"/>
                <a:hlinkClick r:id="rId2">
                  <a:extLst>
                    <a:ext uri="{A12FA001-AC4F-418D-AE19-62706E023703}">
                      <ahyp:hlinkClr xmlns:ahyp="http://schemas.microsoft.com/office/drawing/2018/hyperlinkcolor" val="tx"/>
                    </a:ext>
                  </a:extLst>
                </a:hlinkClick>
              </a:rPr>
              <a:t>World War I</a:t>
            </a:r>
            <a:r>
              <a:rPr lang="en-GB" b="0" i="0" u="none" strike="noStrike" dirty="0">
                <a:solidFill>
                  <a:schemeClr val="bg1"/>
                </a:solidFill>
                <a:effectLst/>
                <a:latin typeface="Open Sans" panose="020B0606030504020204" pitchFamily="34" charset="0"/>
              </a:rPr>
              <a:t>. She set sail for </a:t>
            </a:r>
            <a:r>
              <a:rPr lang="en-GB" b="0" i="0" u="none" strike="noStrike" dirty="0">
                <a:solidFill>
                  <a:schemeClr val="bg1"/>
                </a:solidFill>
                <a:effectLst/>
                <a:latin typeface="Open Sans" panose="020B0606030504020204" pitchFamily="34" charset="0"/>
                <a:hlinkClick r:id="rId3">
                  <a:extLst>
                    <a:ext uri="{A12FA001-AC4F-418D-AE19-62706E023703}">
                      <ahyp:hlinkClr xmlns:ahyp="http://schemas.microsoft.com/office/drawing/2018/hyperlinkcolor" val="tx"/>
                    </a:ext>
                  </a:extLst>
                </a:hlinkClick>
              </a:rPr>
              <a:t>France in June 1918</a:t>
            </a:r>
            <a:r>
              <a:rPr lang="en-GB" b="0" i="0" u="none" strike="noStrike" dirty="0">
                <a:solidFill>
                  <a:schemeClr val="bg1"/>
                </a:solidFill>
                <a:effectLst/>
                <a:latin typeface="Open Sans" panose="020B0606030504020204" pitchFamily="34" charset="0"/>
              </a:rPr>
              <a:t>. Hunton was assigned along with </a:t>
            </a:r>
            <a:r>
              <a:rPr lang="en-GB" b="0" i="0" u="none" strike="noStrike" dirty="0">
                <a:solidFill>
                  <a:schemeClr val="bg1"/>
                </a:solidFill>
                <a:effectLst/>
                <a:latin typeface="Open Sans" panose="020B0606030504020204" pitchFamily="34" charset="0"/>
                <a:hlinkClick r:id="rId4">
                  <a:extLst>
                    <a:ext uri="{A12FA001-AC4F-418D-AE19-62706E023703}">
                      <ahyp:hlinkClr xmlns:ahyp="http://schemas.microsoft.com/office/drawing/2018/hyperlinkcolor" val="tx"/>
                    </a:ext>
                  </a:extLst>
                </a:hlinkClick>
              </a:rPr>
              <a:t>Kathryn M. Johnson </a:t>
            </a:r>
            <a:r>
              <a:rPr lang="en-GB" b="0" i="0" u="none" strike="noStrike" dirty="0">
                <a:solidFill>
                  <a:schemeClr val="bg1"/>
                </a:solidFill>
                <a:effectLst/>
                <a:latin typeface="Open Sans" panose="020B0606030504020204" pitchFamily="34" charset="0"/>
              </a:rPr>
              <a:t>and </a:t>
            </a:r>
            <a:r>
              <a:rPr lang="en-GB" b="0" i="0" u="none" strike="noStrike" dirty="0">
                <a:solidFill>
                  <a:schemeClr val="bg1"/>
                </a:solidFill>
                <a:effectLst/>
                <a:latin typeface="Open Sans" panose="020B0606030504020204" pitchFamily="34" charset="0"/>
                <a:hlinkClick r:id="rId5">
                  <a:extLst>
                    <a:ext uri="{A12FA001-AC4F-418D-AE19-62706E023703}">
                      <ahyp:hlinkClr xmlns:ahyp="http://schemas.microsoft.com/office/drawing/2018/hyperlinkcolor" val="tx"/>
                    </a:ext>
                  </a:extLst>
                </a:hlinkClick>
              </a:rPr>
              <a:t>Helen Curtis</a:t>
            </a:r>
            <a:r>
              <a:rPr lang="en-GB" b="0" i="0" u="none" strike="noStrike" dirty="0">
                <a:solidFill>
                  <a:schemeClr val="bg1"/>
                </a:solidFill>
                <a:effectLst/>
                <a:latin typeface="Open Sans" panose="020B0606030504020204" pitchFamily="34" charset="0"/>
              </a:rPr>
              <a:t> to work with the 200,000 </a:t>
            </a:r>
            <a:r>
              <a:rPr lang="en-GB" b="0" i="0" u="none" strike="noStrike" dirty="0">
                <a:solidFill>
                  <a:schemeClr val="bg1"/>
                </a:solidFill>
                <a:effectLst/>
                <a:latin typeface="Open Sans" panose="020B0606030504020204" pitchFamily="34" charset="0"/>
                <a:hlinkClick r:id="rId6">
                  <a:extLst>
                    <a:ext uri="{A12FA001-AC4F-418D-AE19-62706E023703}">
                      <ahyp:hlinkClr xmlns:ahyp="http://schemas.microsoft.com/office/drawing/2018/hyperlinkcolor" val="tx"/>
                    </a:ext>
                  </a:extLst>
                </a:hlinkClick>
              </a:rPr>
              <a:t>segregated black troops</a:t>
            </a:r>
            <a:r>
              <a:rPr lang="en-GB" b="0" i="0" u="none" strike="noStrike" dirty="0">
                <a:solidFill>
                  <a:schemeClr val="bg1"/>
                </a:solidFill>
                <a:effectLst/>
                <a:latin typeface="Open Sans" panose="020B0606030504020204" pitchFamily="34" charset="0"/>
              </a:rPr>
              <a:t> stationed there. They were the only three black women assigned to this duty. </a:t>
            </a:r>
            <a:endParaRPr lang="en-US" dirty="0">
              <a:solidFill>
                <a:schemeClr val="bg1"/>
              </a:solidFill>
            </a:endParaRPr>
          </a:p>
        </p:txBody>
      </p:sp>
      <p:sp>
        <p:nvSpPr>
          <p:cNvPr id="13" name="TextBox 12">
            <a:extLst>
              <a:ext uri="{FF2B5EF4-FFF2-40B4-BE49-F238E27FC236}">
                <a16:creationId xmlns:a16="http://schemas.microsoft.com/office/drawing/2014/main" id="{4927ECDD-E3B9-2BC1-8909-68D0EB2C7909}"/>
              </a:ext>
            </a:extLst>
          </p:cNvPr>
          <p:cNvSpPr txBox="1"/>
          <p:nvPr/>
        </p:nvSpPr>
        <p:spPr>
          <a:xfrm>
            <a:off x="8158396" y="1186470"/>
            <a:ext cx="3680036" cy="5355312"/>
          </a:xfrm>
          <a:prstGeom prst="rect">
            <a:avLst/>
          </a:prstGeom>
          <a:noFill/>
        </p:spPr>
        <p:txBody>
          <a:bodyPr wrap="square">
            <a:spAutoFit/>
          </a:bodyPr>
          <a:lstStyle/>
          <a:p>
            <a:r>
              <a:rPr lang="en-GB" b="0" i="0" u="none" strike="noStrike" dirty="0">
                <a:effectLst/>
                <a:latin typeface="Open Sans" panose="020B0606030504020204" pitchFamily="34" charset="0"/>
              </a:rPr>
              <a:t>After her husband died in 1916, Addie Waites Hunton (b. 1866) became involved in the YMCA’s work abroad during </a:t>
            </a:r>
            <a:r>
              <a:rPr lang="en-GB" b="0" i="0" u="none" strike="noStrike" dirty="0">
                <a:effectLst/>
                <a:latin typeface="Open Sans" panose="020B0606030504020204" pitchFamily="34" charset="0"/>
                <a:hlinkClick r:id="rId2">
                  <a:extLst>
                    <a:ext uri="{A12FA001-AC4F-418D-AE19-62706E023703}">
                      <ahyp:hlinkClr xmlns:ahyp="http://schemas.microsoft.com/office/drawing/2018/hyperlinkcolor" val="tx"/>
                    </a:ext>
                  </a:extLst>
                </a:hlinkClick>
              </a:rPr>
              <a:t>World War I</a:t>
            </a:r>
            <a:r>
              <a:rPr lang="en-GB" b="0" i="0" u="none" strike="noStrike" dirty="0">
                <a:effectLst/>
                <a:latin typeface="Open Sans" panose="020B0606030504020204" pitchFamily="34" charset="0"/>
              </a:rPr>
              <a:t>. </a:t>
            </a:r>
          </a:p>
          <a:p>
            <a:r>
              <a:rPr lang="en-GB" b="0" i="0" u="none" strike="noStrike" dirty="0">
                <a:effectLst/>
                <a:latin typeface="Open Sans" panose="020B0606030504020204" pitchFamily="34" charset="0"/>
              </a:rPr>
              <a:t>She set sail for </a:t>
            </a:r>
            <a:r>
              <a:rPr lang="en-GB" b="0" i="0" u="none" strike="noStrike" dirty="0">
                <a:effectLst/>
                <a:latin typeface="Open Sans" panose="020B0606030504020204" pitchFamily="34" charset="0"/>
                <a:hlinkClick r:id="rId3">
                  <a:extLst>
                    <a:ext uri="{A12FA001-AC4F-418D-AE19-62706E023703}">
                      <ahyp:hlinkClr xmlns:ahyp="http://schemas.microsoft.com/office/drawing/2018/hyperlinkcolor" val="tx"/>
                    </a:ext>
                  </a:extLst>
                </a:hlinkClick>
              </a:rPr>
              <a:t>France in June 1918</a:t>
            </a:r>
            <a:r>
              <a:rPr lang="en-GB" b="0" i="0" u="none" strike="noStrike" dirty="0">
                <a:effectLst/>
                <a:latin typeface="Open Sans" panose="020B0606030504020204" pitchFamily="34" charset="0"/>
              </a:rPr>
              <a:t>. Hunton was assigned along with </a:t>
            </a:r>
            <a:r>
              <a:rPr lang="en-GB" b="0" i="0" u="none" strike="noStrike" dirty="0">
                <a:effectLst/>
                <a:latin typeface="Open Sans" panose="020B0606030504020204" pitchFamily="34" charset="0"/>
                <a:hlinkClick r:id="rId4">
                  <a:extLst>
                    <a:ext uri="{A12FA001-AC4F-418D-AE19-62706E023703}">
                      <ahyp:hlinkClr xmlns:ahyp="http://schemas.microsoft.com/office/drawing/2018/hyperlinkcolor" val="tx"/>
                    </a:ext>
                  </a:extLst>
                </a:hlinkClick>
              </a:rPr>
              <a:t>Kathryn M. Johnson </a:t>
            </a:r>
            <a:r>
              <a:rPr lang="en-GB" b="0" i="0" u="none" strike="noStrike" dirty="0">
                <a:effectLst/>
                <a:latin typeface="Open Sans" panose="020B0606030504020204" pitchFamily="34" charset="0"/>
              </a:rPr>
              <a:t>and </a:t>
            </a:r>
            <a:r>
              <a:rPr lang="en-GB" b="0" i="0" u="none" strike="noStrike" dirty="0">
                <a:effectLst/>
                <a:latin typeface="Open Sans" panose="020B0606030504020204" pitchFamily="34" charset="0"/>
                <a:hlinkClick r:id="rId5">
                  <a:extLst>
                    <a:ext uri="{A12FA001-AC4F-418D-AE19-62706E023703}">
                      <ahyp:hlinkClr xmlns:ahyp="http://schemas.microsoft.com/office/drawing/2018/hyperlinkcolor" val="tx"/>
                    </a:ext>
                  </a:extLst>
                </a:hlinkClick>
              </a:rPr>
              <a:t>Helen Curtis</a:t>
            </a:r>
            <a:r>
              <a:rPr lang="en-GB" b="0" i="0" u="none" strike="noStrike" dirty="0">
                <a:effectLst/>
                <a:latin typeface="Open Sans" panose="020B0606030504020204" pitchFamily="34" charset="0"/>
              </a:rPr>
              <a:t> to work with the 200,000 </a:t>
            </a:r>
            <a:r>
              <a:rPr lang="en-GB" b="0" i="0" u="none" strike="noStrike" dirty="0">
                <a:effectLst/>
                <a:latin typeface="Open Sans" panose="020B0606030504020204" pitchFamily="34" charset="0"/>
                <a:hlinkClick r:id="rId6">
                  <a:extLst>
                    <a:ext uri="{A12FA001-AC4F-418D-AE19-62706E023703}">
                      <ahyp:hlinkClr xmlns:ahyp="http://schemas.microsoft.com/office/drawing/2018/hyperlinkcolor" val="tx"/>
                    </a:ext>
                  </a:extLst>
                </a:hlinkClick>
              </a:rPr>
              <a:t>segregated black troops</a:t>
            </a:r>
            <a:r>
              <a:rPr lang="en-GB" b="0" i="0" u="none" strike="noStrike" dirty="0">
                <a:effectLst/>
                <a:latin typeface="Open Sans" panose="020B0606030504020204" pitchFamily="34" charset="0"/>
              </a:rPr>
              <a:t> stationed there. They were the only three Black women assigned to this duty.</a:t>
            </a:r>
          </a:p>
          <a:p>
            <a:endParaRPr lang="en-GB" dirty="0">
              <a:latin typeface="Open Sans" panose="020B0606030504020204" pitchFamily="34" charset="0"/>
            </a:endParaRPr>
          </a:p>
          <a:p>
            <a:r>
              <a:rPr lang="en-GB" b="0" i="0" u="none" strike="noStrike" dirty="0">
                <a:effectLst/>
                <a:latin typeface="Open Sans" panose="020B0606030504020204" pitchFamily="34" charset="0"/>
              </a:rPr>
              <a:t>NB: Hunton is mentioned in</a:t>
            </a:r>
          </a:p>
          <a:p>
            <a:r>
              <a:rPr lang="en-GB" dirty="0">
                <a:latin typeface="Open Sans" panose="020B0606030504020204" pitchFamily="34" charset="0"/>
              </a:rPr>
              <a:t>Adriane Lentz-Smith’s chapter</a:t>
            </a:r>
          </a:p>
          <a:p>
            <a:r>
              <a:rPr lang="en-GB" dirty="0">
                <a:latin typeface="Open Sans" panose="020B0606030504020204" pitchFamily="34" charset="0"/>
              </a:rPr>
              <a:t>a</a:t>
            </a:r>
            <a:r>
              <a:rPr lang="en-GB" b="0" i="0" u="none" strike="noStrike" dirty="0">
                <a:effectLst/>
                <a:latin typeface="Open Sans" panose="020B0606030504020204" pitchFamily="34" charset="0"/>
              </a:rPr>
              <a:t>ssigned in week 2.</a:t>
            </a:r>
          </a:p>
          <a:p>
            <a:endParaRPr lang="en-GB" dirty="0">
              <a:latin typeface="Open Sans" panose="020B0606030504020204" pitchFamily="34" charset="0"/>
            </a:endParaRPr>
          </a:p>
          <a:p>
            <a:r>
              <a:rPr lang="en-GB" b="0" i="0" u="none" strike="noStrike" dirty="0">
                <a:effectLst/>
                <a:latin typeface="Open Sans" panose="020B0606030504020204" pitchFamily="34" charset="0"/>
              </a:rPr>
              <a:t> </a:t>
            </a:r>
            <a:endParaRPr lang="en-US" dirty="0"/>
          </a:p>
        </p:txBody>
      </p:sp>
      <p:sp>
        <p:nvSpPr>
          <p:cNvPr id="15" name="TextBox 14">
            <a:extLst>
              <a:ext uri="{FF2B5EF4-FFF2-40B4-BE49-F238E27FC236}">
                <a16:creationId xmlns:a16="http://schemas.microsoft.com/office/drawing/2014/main" id="{61D82DDD-4FDE-7F88-D26C-FC286F91787B}"/>
              </a:ext>
            </a:extLst>
          </p:cNvPr>
          <p:cNvSpPr txBox="1"/>
          <p:nvPr/>
        </p:nvSpPr>
        <p:spPr>
          <a:xfrm>
            <a:off x="254029" y="6421612"/>
            <a:ext cx="10489126" cy="646331"/>
          </a:xfrm>
          <a:prstGeom prst="rect">
            <a:avLst/>
          </a:prstGeom>
          <a:noFill/>
        </p:spPr>
        <p:txBody>
          <a:bodyPr wrap="square">
            <a:spAutoFit/>
          </a:bodyPr>
          <a:lstStyle/>
          <a:p>
            <a:r>
              <a:rPr lang="en-US" dirty="0">
                <a:hlinkClick r:id="rId7"/>
              </a:rPr>
              <a:t>https://rvalibrary.org/shelf-respect/black-suffragists-and-activists-addie-waites-hunton/</a:t>
            </a:r>
            <a:endParaRPr lang="en-US" dirty="0"/>
          </a:p>
          <a:p>
            <a:endParaRPr lang="en-US" dirty="0"/>
          </a:p>
        </p:txBody>
      </p:sp>
      <p:pic>
        <p:nvPicPr>
          <p:cNvPr id="16" name="Picture 4">
            <a:extLst>
              <a:ext uri="{FF2B5EF4-FFF2-40B4-BE49-F238E27FC236}">
                <a16:creationId xmlns:a16="http://schemas.microsoft.com/office/drawing/2014/main" id="{415394B2-937B-AC3F-9A1C-BD11E0F0CB9E}"/>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54029" y="1054238"/>
            <a:ext cx="7819023" cy="530352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A7BF434-FC06-020F-6831-C31DB962C36C}"/>
              </a:ext>
            </a:extLst>
          </p:cNvPr>
          <p:cNvSpPr txBox="1"/>
          <p:nvPr/>
        </p:nvSpPr>
        <p:spPr>
          <a:xfrm>
            <a:off x="254029" y="277381"/>
            <a:ext cx="9193094" cy="584775"/>
          </a:xfrm>
          <a:prstGeom prst="rect">
            <a:avLst/>
          </a:prstGeom>
          <a:noFill/>
        </p:spPr>
        <p:txBody>
          <a:bodyPr wrap="none" rtlCol="0">
            <a:spAutoFit/>
          </a:bodyPr>
          <a:lstStyle/>
          <a:p>
            <a:r>
              <a:rPr lang="en-US" sz="3200" dirty="0"/>
              <a:t>Black American Club Women’s involvement in WWI</a:t>
            </a:r>
          </a:p>
        </p:txBody>
      </p:sp>
    </p:spTree>
    <p:extLst>
      <p:ext uri="{BB962C8B-B14F-4D97-AF65-F5344CB8AC3E}">
        <p14:creationId xmlns:p14="http://schemas.microsoft.com/office/powerpoint/2010/main" val="19508755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120</TotalTime>
  <Words>662</Words>
  <Application>Microsoft Macintosh PowerPoint</Application>
  <PresentationFormat>Widescreen</PresentationFormat>
  <Paragraphs>51</Paragraphs>
  <Slides>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adobe-garamond-pro</vt:lpstr>
      <vt:lpstr>Aptos</vt:lpstr>
      <vt:lpstr>Aptos Display</vt:lpstr>
      <vt:lpstr>Arial</vt:lpstr>
      <vt:lpstr>Fieldwork</vt:lpstr>
      <vt:lpstr>futura-pt</vt:lpstr>
      <vt:lpstr>inherit</vt:lpstr>
      <vt:lpstr>Open Sans</vt:lpstr>
      <vt:lpstr>tahoma</vt:lpstr>
      <vt:lpstr>Office Theme</vt:lpstr>
      <vt:lpstr>Women’s resistance to– and participation in—World War I</vt:lpstr>
      <vt:lpstr>Who was Emma Goldman?</vt:lpstr>
      <vt:lpstr>PowerPoint Presentation</vt:lpstr>
      <vt:lpstr>PowerPoint Presentation</vt:lpstr>
      <vt:lpstr>Popular maternalist pacifism</vt:lpstr>
      <vt:lpstr>PowerPoint Presentation</vt:lpstr>
      <vt:lpstr>What role(s) did Hollywood play in this process?</vt:lpstr>
      <vt:lpstr>What does Dumenil’s essay on LA Clubwomen reveal about the motivations behind– and practical applications—of women’s civic participation in WWI?</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Carruthers, Susan</dc:creator>
  <cp:lastModifiedBy>Carruthers, Susan</cp:lastModifiedBy>
  <cp:revision>4</cp:revision>
  <dcterms:created xsi:type="dcterms:W3CDTF">2025-10-19T11:16:49Z</dcterms:created>
  <dcterms:modified xsi:type="dcterms:W3CDTF">2025-10-19T13:17:06Z</dcterms:modified>
</cp:coreProperties>
</file>