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4" r:id="rId3"/>
    <p:sldId id="283" r:id="rId4"/>
    <p:sldId id="287" r:id="rId5"/>
    <p:sldId id="285" r:id="rId6"/>
    <p:sldId id="286" r:id="rId7"/>
    <p:sldId id="28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148"/>
    <p:restoredTop sz="94681"/>
  </p:normalViewPr>
  <p:slideViewPr>
    <p:cSldViewPr snapToGrid="0">
      <p:cViewPr varScale="1">
        <p:scale>
          <a:sx n="97" d="100"/>
          <a:sy n="97" d="100"/>
        </p:scale>
        <p:origin x="216" y="5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26769-4DCD-B8AE-F2AE-3D4AA389436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B43125D-2DE6-8C26-2BC1-C31983E99B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189872D-6984-CCD3-BEDC-5B0E58EDEB87}"/>
              </a:ext>
            </a:extLst>
          </p:cNvPr>
          <p:cNvSpPr>
            <a:spLocks noGrp="1"/>
          </p:cNvSpPr>
          <p:nvPr>
            <p:ph type="dt" sz="half" idx="10"/>
          </p:nvPr>
        </p:nvSpPr>
        <p:spPr/>
        <p:txBody>
          <a:bodyPr/>
          <a:lstStyle/>
          <a:p>
            <a:fld id="{62F5C092-7EF4-0743-85BC-16E200BBC47D}" type="datetimeFigureOut">
              <a:rPr lang="en-US" smtClean="0"/>
              <a:t>10/26/25</a:t>
            </a:fld>
            <a:endParaRPr lang="en-US"/>
          </a:p>
        </p:txBody>
      </p:sp>
      <p:sp>
        <p:nvSpPr>
          <p:cNvPr id="5" name="Footer Placeholder 4">
            <a:extLst>
              <a:ext uri="{FF2B5EF4-FFF2-40B4-BE49-F238E27FC236}">
                <a16:creationId xmlns:a16="http://schemas.microsoft.com/office/drawing/2014/main" id="{C6378C6C-7022-0013-7B8A-20271C0CBF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EF179F-FAD0-0AB3-268C-A3C6790FFA5E}"/>
              </a:ext>
            </a:extLst>
          </p:cNvPr>
          <p:cNvSpPr>
            <a:spLocks noGrp="1"/>
          </p:cNvSpPr>
          <p:nvPr>
            <p:ph type="sldNum" sz="quarter" idx="12"/>
          </p:nvPr>
        </p:nvSpPr>
        <p:spPr/>
        <p:txBody>
          <a:bodyPr/>
          <a:lstStyle/>
          <a:p>
            <a:fld id="{4845649F-2516-F84B-B72B-6BFEAF996C71}" type="slidenum">
              <a:rPr lang="en-US" smtClean="0"/>
              <a:t>‹#›</a:t>
            </a:fld>
            <a:endParaRPr lang="en-US"/>
          </a:p>
        </p:txBody>
      </p:sp>
    </p:spTree>
    <p:extLst>
      <p:ext uri="{BB962C8B-B14F-4D97-AF65-F5344CB8AC3E}">
        <p14:creationId xmlns:p14="http://schemas.microsoft.com/office/powerpoint/2010/main" val="1180091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B5892-B002-7149-BEA1-C4F19071B2B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8FDE253-97D4-8831-071E-5BC6022DBAB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0FDC77F-16B5-84FF-3A6A-12AFF0AF0891}"/>
              </a:ext>
            </a:extLst>
          </p:cNvPr>
          <p:cNvSpPr>
            <a:spLocks noGrp="1"/>
          </p:cNvSpPr>
          <p:nvPr>
            <p:ph type="dt" sz="half" idx="10"/>
          </p:nvPr>
        </p:nvSpPr>
        <p:spPr/>
        <p:txBody>
          <a:bodyPr/>
          <a:lstStyle/>
          <a:p>
            <a:fld id="{62F5C092-7EF4-0743-85BC-16E200BBC47D}" type="datetimeFigureOut">
              <a:rPr lang="en-US" smtClean="0"/>
              <a:t>10/26/25</a:t>
            </a:fld>
            <a:endParaRPr lang="en-US"/>
          </a:p>
        </p:txBody>
      </p:sp>
      <p:sp>
        <p:nvSpPr>
          <p:cNvPr id="5" name="Footer Placeholder 4">
            <a:extLst>
              <a:ext uri="{FF2B5EF4-FFF2-40B4-BE49-F238E27FC236}">
                <a16:creationId xmlns:a16="http://schemas.microsoft.com/office/drawing/2014/main" id="{E64A95E1-95A3-08A8-C562-DE56EE9BC9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BD4BEF-DEF1-FCE8-9D19-9FF93741CA3E}"/>
              </a:ext>
            </a:extLst>
          </p:cNvPr>
          <p:cNvSpPr>
            <a:spLocks noGrp="1"/>
          </p:cNvSpPr>
          <p:nvPr>
            <p:ph type="sldNum" sz="quarter" idx="12"/>
          </p:nvPr>
        </p:nvSpPr>
        <p:spPr/>
        <p:txBody>
          <a:bodyPr/>
          <a:lstStyle/>
          <a:p>
            <a:fld id="{4845649F-2516-F84B-B72B-6BFEAF996C71}" type="slidenum">
              <a:rPr lang="en-US" smtClean="0"/>
              <a:t>‹#›</a:t>
            </a:fld>
            <a:endParaRPr lang="en-US"/>
          </a:p>
        </p:txBody>
      </p:sp>
    </p:spTree>
    <p:extLst>
      <p:ext uri="{BB962C8B-B14F-4D97-AF65-F5344CB8AC3E}">
        <p14:creationId xmlns:p14="http://schemas.microsoft.com/office/powerpoint/2010/main" val="1367724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64B5BA-EB6C-53C5-9D43-B227B494E81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513E759-1987-254C-F6F1-1F9BE71CE2D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EEB1F5E-31DF-B14C-21B4-B575D8434AAF}"/>
              </a:ext>
            </a:extLst>
          </p:cNvPr>
          <p:cNvSpPr>
            <a:spLocks noGrp="1"/>
          </p:cNvSpPr>
          <p:nvPr>
            <p:ph type="dt" sz="half" idx="10"/>
          </p:nvPr>
        </p:nvSpPr>
        <p:spPr/>
        <p:txBody>
          <a:bodyPr/>
          <a:lstStyle/>
          <a:p>
            <a:fld id="{62F5C092-7EF4-0743-85BC-16E200BBC47D}" type="datetimeFigureOut">
              <a:rPr lang="en-US" smtClean="0"/>
              <a:t>10/26/25</a:t>
            </a:fld>
            <a:endParaRPr lang="en-US"/>
          </a:p>
        </p:txBody>
      </p:sp>
      <p:sp>
        <p:nvSpPr>
          <p:cNvPr id="5" name="Footer Placeholder 4">
            <a:extLst>
              <a:ext uri="{FF2B5EF4-FFF2-40B4-BE49-F238E27FC236}">
                <a16:creationId xmlns:a16="http://schemas.microsoft.com/office/drawing/2014/main" id="{BA044051-38FF-5881-EE4C-BB9ED09821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021601-44FB-E879-030A-316F6CD9A529}"/>
              </a:ext>
            </a:extLst>
          </p:cNvPr>
          <p:cNvSpPr>
            <a:spLocks noGrp="1"/>
          </p:cNvSpPr>
          <p:nvPr>
            <p:ph type="sldNum" sz="quarter" idx="12"/>
          </p:nvPr>
        </p:nvSpPr>
        <p:spPr/>
        <p:txBody>
          <a:bodyPr/>
          <a:lstStyle/>
          <a:p>
            <a:fld id="{4845649F-2516-F84B-B72B-6BFEAF996C71}" type="slidenum">
              <a:rPr lang="en-US" smtClean="0"/>
              <a:t>‹#›</a:t>
            </a:fld>
            <a:endParaRPr lang="en-US"/>
          </a:p>
        </p:txBody>
      </p:sp>
    </p:spTree>
    <p:extLst>
      <p:ext uri="{BB962C8B-B14F-4D97-AF65-F5344CB8AC3E}">
        <p14:creationId xmlns:p14="http://schemas.microsoft.com/office/powerpoint/2010/main" val="2332079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BC374-5DD2-AA92-0B3F-C45A4BC38A9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A5026D5-C18F-3D43-815E-ED1AD48B836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8D316AC-F6CB-50B3-3322-BD7084320B2B}"/>
              </a:ext>
            </a:extLst>
          </p:cNvPr>
          <p:cNvSpPr>
            <a:spLocks noGrp="1"/>
          </p:cNvSpPr>
          <p:nvPr>
            <p:ph type="dt" sz="half" idx="10"/>
          </p:nvPr>
        </p:nvSpPr>
        <p:spPr/>
        <p:txBody>
          <a:bodyPr/>
          <a:lstStyle/>
          <a:p>
            <a:fld id="{62F5C092-7EF4-0743-85BC-16E200BBC47D}" type="datetimeFigureOut">
              <a:rPr lang="en-US" smtClean="0"/>
              <a:t>10/26/25</a:t>
            </a:fld>
            <a:endParaRPr lang="en-US"/>
          </a:p>
        </p:txBody>
      </p:sp>
      <p:sp>
        <p:nvSpPr>
          <p:cNvPr id="5" name="Footer Placeholder 4">
            <a:extLst>
              <a:ext uri="{FF2B5EF4-FFF2-40B4-BE49-F238E27FC236}">
                <a16:creationId xmlns:a16="http://schemas.microsoft.com/office/drawing/2014/main" id="{AE16AC5B-B34C-C35E-D431-5505677EA3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109798-A102-63A3-CF1C-8E50E5A581B2}"/>
              </a:ext>
            </a:extLst>
          </p:cNvPr>
          <p:cNvSpPr>
            <a:spLocks noGrp="1"/>
          </p:cNvSpPr>
          <p:nvPr>
            <p:ph type="sldNum" sz="quarter" idx="12"/>
          </p:nvPr>
        </p:nvSpPr>
        <p:spPr/>
        <p:txBody>
          <a:bodyPr/>
          <a:lstStyle/>
          <a:p>
            <a:fld id="{4845649F-2516-F84B-B72B-6BFEAF996C71}" type="slidenum">
              <a:rPr lang="en-US" smtClean="0"/>
              <a:t>‹#›</a:t>
            </a:fld>
            <a:endParaRPr lang="en-US"/>
          </a:p>
        </p:txBody>
      </p:sp>
    </p:spTree>
    <p:extLst>
      <p:ext uri="{BB962C8B-B14F-4D97-AF65-F5344CB8AC3E}">
        <p14:creationId xmlns:p14="http://schemas.microsoft.com/office/powerpoint/2010/main" val="21116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3DDF4-7458-E810-7FEA-AF16D97D5D5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FE0A611-D2CA-193B-F1D4-2642B62E1B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91F1312-E505-8FE5-2CF0-1D8A9E90AA5E}"/>
              </a:ext>
            </a:extLst>
          </p:cNvPr>
          <p:cNvSpPr>
            <a:spLocks noGrp="1"/>
          </p:cNvSpPr>
          <p:nvPr>
            <p:ph type="dt" sz="half" idx="10"/>
          </p:nvPr>
        </p:nvSpPr>
        <p:spPr/>
        <p:txBody>
          <a:bodyPr/>
          <a:lstStyle/>
          <a:p>
            <a:fld id="{62F5C092-7EF4-0743-85BC-16E200BBC47D}" type="datetimeFigureOut">
              <a:rPr lang="en-US" smtClean="0"/>
              <a:t>10/26/25</a:t>
            </a:fld>
            <a:endParaRPr lang="en-US"/>
          </a:p>
        </p:txBody>
      </p:sp>
      <p:sp>
        <p:nvSpPr>
          <p:cNvPr id="5" name="Footer Placeholder 4">
            <a:extLst>
              <a:ext uri="{FF2B5EF4-FFF2-40B4-BE49-F238E27FC236}">
                <a16:creationId xmlns:a16="http://schemas.microsoft.com/office/drawing/2014/main" id="{1FF8D02B-4A78-7F47-508F-AD9036B7CE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B0ADDB-0D56-8451-0C8C-CE573AEADBE4}"/>
              </a:ext>
            </a:extLst>
          </p:cNvPr>
          <p:cNvSpPr>
            <a:spLocks noGrp="1"/>
          </p:cNvSpPr>
          <p:nvPr>
            <p:ph type="sldNum" sz="quarter" idx="12"/>
          </p:nvPr>
        </p:nvSpPr>
        <p:spPr/>
        <p:txBody>
          <a:bodyPr/>
          <a:lstStyle/>
          <a:p>
            <a:fld id="{4845649F-2516-F84B-B72B-6BFEAF996C71}" type="slidenum">
              <a:rPr lang="en-US" smtClean="0"/>
              <a:t>‹#›</a:t>
            </a:fld>
            <a:endParaRPr lang="en-US"/>
          </a:p>
        </p:txBody>
      </p:sp>
    </p:spTree>
    <p:extLst>
      <p:ext uri="{BB962C8B-B14F-4D97-AF65-F5344CB8AC3E}">
        <p14:creationId xmlns:p14="http://schemas.microsoft.com/office/powerpoint/2010/main" val="4049941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36D27-C5D7-3707-2C6B-AE1926AD31D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4833E7C-272F-C97E-55F7-EE257648341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FB9C1BB-3299-7867-1008-02292113E7C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4B9E5BA-37D1-A938-0E28-319A745D5274}"/>
              </a:ext>
            </a:extLst>
          </p:cNvPr>
          <p:cNvSpPr>
            <a:spLocks noGrp="1"/>
          </p:cNvSpPr>
          <p:nvPr>
            <p:ph type="dt" sz="half" idx="10"/>
          </p:nvPr>
        </p:nvSpPr>
        <p:spPr/>
        <p:txBody>
          <a:bodyPr/>
          <a:lstStyle/>
          <a:p>
            <a:fld id="{62F5C092-7EF4-0743-85BC-16E200BBC47D}" type="datetimeFigureOut">
              <a:rPr lang="en-US" smtClean="0"/>
              <a:t>10/26/25</a:t>
            </a:fld>
            <a:endParaRPr lang="en-US"/>
          </a:p>
        </p:txBody>
      </p:sp>
      <p:sp>
        <p:nvSpPr>
          <p:cNvPr id="6" name="Footer Placeholder 5">
            <a:extLst>
              <a:ext uri="{FF2B5EF4-FFF2-40B4-BE49-F238E27FC236}">
                <a16:creationId xmlns:a16="http://schemas.microsoft.com/office/drawing/2014/main" id="{CC673538-2335-16DF-AF6B-BB2054F536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A651C5-60FB-2432-87C0-4B8E0CC27267}"/>
              </a:ext>
            </a:extLst>
          </p:cNvPr>
          <p:cNvSpPr>
            <a:spLocks noGrp="1"/>
          </p:cNvSpPr>
          <p:nvPr>
            <p:ph type="sldNum" sz="quarter" idx="12"/>
          </p:nvPr>
        </p:nvSpPr>
        <p:spPr/>
        <p:txBody>
          <a:bodyPr/>
          <a:lstStyle/>
          <a:p>
            <a:fld id="{4845649F-2516-F84B-B72B-6BFEAF996C71}" type="slidenum">
              <a:rPr lang="en-US" smtClean="0"/>
              <a:t>‹#›</a:t>
            </a:fld>
            <a:endParaRPr lang="en-US"/>
          </a:p>
        </p:txBody>
      </p:sp>
    </p:spTree>
    <p:extLst>
      <p:ext uri="{BB962C8B-B14F-4D97-AF65-F5344CB8AC3E}">
        <p14:creationId xmlns:p14="http://schemas.microsoft.com/office/powerpoint/2010/main" val="810572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2BB0E-13C6-9DC5-98F5-099F2402E8D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9DEA286-B4C3-B04A-4F0A-D334983A50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DBD965C-0952-589F-BD00-D38DC546F72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1A8847E-1FF4-27A0-B040-36D27C912C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7CA746D-B416-54BF-EA57-8884AA2524C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C78114D-7DAD-4110-8BBC-1188A8AC15ED}"/>
              </a:ext>
            </a:extLst>
          </p:cNvPr>
          <p:cNvSpPr>
            <a:spLocks noGrp="1"/>
          </p:cNvSpPr>
          <p:nvPr>
            <p:ph type="dt" sz="half" idx="10"/>
          </p:nvPr>
        </p:nvSpPr>
        <p:spPr/>
        <p:txBody>
          <a:bodyPr/>
          <a:lstStyle/>
          <a:p>
            <a:fld id="{62F5C092-7EF4-0743-85BC-16E200BBC47D}" type="datetimeFigureOut">
              <a:rPr lang="en-US" smtClean="0"/>
              <a:t>10/26/25</a:t>
            </a:fld>
            <a:endParaRPr lang="en-US"/>
          </a:p>
        </p:txBody>
      </p:sp>
      <p:sp>
        <p:nvSpPr>
          <p:cNvPr id="8" name="Footer Placeholder 7">
            <a:extLst>
              <a:ext uri="{FF2B5EF4-FFF2-40B4-BE49-F238E27FC236}">
                <a16:creationId xmlns:a16="http://schemas.microsoft.com/office/drawing/2014/main" id="{10F92D5E-9604-793E-BDE0-AC412960B81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DAC517-3777-5AD2-E223-C9A90E00B845}"/>
              </a:ext>
            </a:extLst>
          </p:cNvPr>
          <p:cNvSpPr>
            <a:spLocks noGrp="1"/>
          </p:cNvSpPr>
          <p:nvPr>
            <p:ph type="sldNum" sz="quarter" idx="12"/>
          </p:nvPr>
        </p:nvSpPr>
        <p:spPr/>
        <p:txBody>
          <a:bodyPr/>
          <a:lstStyle/>
          <a:p>
            <a:fld id="{4845649F-2516-F84B-B72B-6BFEAF996C71}" type="slidenum">
              <a:rPr lang="en-US" smtClean="0"/>
              <a:t>‹#›</a:t>
            </a:fld>
            <a:endParaRPr lang="en-US"/>
          </a:p>
        </p:txBody>
      </p:sp>
    </p:spTree>
    <p:extLst>
      <p:ext uri="{BB962C8B-B14F-4D97-AF65-F5344CB8AC3E}">
        <p14:creationId xmlns:p14="http://schemas.microsoft.com/office/powerpoint/2010/main" val="2347814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59240-F9DF-4C28-2D6B-76E4B49AEBD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5BBB94A-45AA-53DD-F418-D19FDB2E89E7}"/>
              </a:ext>
            </a:extLst>
          </p:cNvPr>
          <p:cNvSpPr>
            <a:spLocks noGrp="1"/>
          </p:cNvSpPr>
          <p:nvPr>
            <p:ph type="dt" sz="half" idx="10"/>
          </p:nvPr>
        </p:nvSpPr>
        <p:spPr/>
        <p:txBody>
          <a:bodyPr/>
          <a:lstStyle/>
          <a:p>
            <a:fld id="{62F5C092-7EF4-0743-85BC-16E200BBC47D}" type="datetimeFigureOut">
              <a:rPr lang="en-US" smtClean="0"/>
              <a:t>10/26/25</a:t>
            </a:fld>
            <a:endParaRPr lang="en-US"/>
          </a:p>
        </p:txBody>
      </p:sp>
      <p:sp>
        <p:nvSpPr>
          <p:cNvPr id="4" name="Footer Placeholder 3">
            <a:extLst>
              <a:ext uri="{FF2B5EF4-FFF2-40B4-BE49-F238E27FC236}">
                <a16:creationId xmlns:a16="http://schemas.microsoft.com/office/drawing/2014/main" id="{F2AABE59-9D02-8047-AC33-A9FC967C9E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508E69-724B-D022-3EC6-321086ABCD1A}"/>
              </a:ext>
            </a:extLst>
          </p:cNvPr>
          <p:cNvSpPr>
            <a:spLocks noGrp="1"/>
          </p:cNvSpPr>
          <p:nvPr>
            <p:ph type="sldNum" sz="quarter" idx="12"/>
          </p:nvPr>
        </p:nvSpPr>
        <p:spPr/>
        <p:txBody>
          <a:bodyPr/>
          <a:lstStyle/>
          <a:p>
            <a:fld id="{4845649F-2516-F84B-B72B-6BFEAF996C71}" type="slidenum">
              <a:rPr lang="en-US" smtClean="0"/>
              <a:t>‹#›</a:t>
            </a:fld>
            <a:endParaRPr lang="en-US"/>
          </a:p>
        </p:txBody>
      </p:sp>
    </p:spTree>
    <p:extLst>
      <p:ext uri="{BB962C8B-B14F-4D97-AF65-F5344CB8AC3E}">
        <p14:creationId xmlns:p14="http://schemas.microsoft.com/office/powerpoint/2010/main" val="3492028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E6B236-060C-38B6-EF2D-1EEF2DF34626}"/>
              </a:ext>
            </a:extLst>
          </p:cNvPr>
          <p:cNvSpPr>
            <a:spLocks noGrp="1"/>
          </p:cNvSpPr>
          <p:nvPr>
            <p:ph type="dt" sz="half" idx="10"/>
          </p:nvPr>
        </p:nvSpPr>
        <p:spPr/>
        <p:txBody>
          <a:bodyPr/>
          <a:lstStyle/>
          <a:p>
            <a:fld id="{62F5C092-7EF4-0743-85BC-16E200BBC47D}" type="datetimeFigureOut">
              <a:rPr lang="en-US" smtClean="0"/>
              <a:t>10/26/25</a:t>
            </a:fld>
            <a:endParaRPr lang="en-US"/>
          </a:p>
        </p:txBody>
      </p:sp>
      <p:sp>
        <p:nvSpPr>
          <p:cNvPr id="3" name="Footer Placeholder 2">
            <a:extLst>
              <a:ext uri="{FF2B5EF4-FFF2-40B4-BE49-F238E27FC236}">
                <a16:creationId xmlns:a16="http://schemas.microsoft.com/office/drawing/2014/main" id="{A9BA56CB-76C4-F8CB-0800-6FA24A43AEA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88F3DD-8C3F-AE87-8CC9-47C26956C63D}"/>
              </a:ext>
            </a:extLst>
          </p:cNvPr>
          <p:cNvSpPr>
            <a:spLocks noGrp="1"/>
          </p:cNvSpPr>
          <p:nvPr>
            <p:ph type="sldNum" sz="quarter" idx="12"/>
          </p:nvPr>
        </p:nvSpPr>
        <p:spPr/>
        <p:txBody>
          <a:bodyPr/>
          <a:lstStyle/>
          <a:p>
            <a:fld id="{4845649F-2516-F84B-B72B-6BFEAF996C71}" type="slidenum">
              <a:rPr lang="en-US" smtClean="0"/>
              <a:t>‹#›</a:t>
            </a:fld>
            <a:endParaRPr lang="en-US"/>
          </a:p>
        </p:txBody>
      </p:sp>
    </p:spTree>
    <p:extLst>
      <p:ext uri="{BB962C8B-B14F-4D97-AF65-F5344CB8AC3E}">
        <p14:creationId xmlns:p14="http://schemas.microsoft.com/office/powerpoint/2010/main" val="1681816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B4E9D-D952-1DE6-C34F-B7E9968D18E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233AC4A-953F-1343-D907-FD48FB5A65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45D478E-AD31-F0C4-9EFD-37CD4D319E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19A4914-2F14-2D3C-80C9-A5FD962ED083}"/>
              </a:ext>
            </a:extLst>
          </p:cNvPr>
          <p:cNvSpPr>
            <a:spLocks noGrp="1"/>
          </p:cNvSpPr>
          <p:nvPr>
            <p:ph type="dt" sz="half" idx="10"/>
          </p:nvPr>
        </p:nvSpPr>
        <p:spPr/>
        <p:txBody>
          <a:bodyPr/>
          <a:lstStyle/>
          <a:p>
            <a:fld id="{62F5C092-7EF4-0743-85BC-16E200BBC47D}" type="datetimeFigureOut">
              <a:rPr lang="en-US" smtClean="0"/>
              <a:t>10/26/25</a:t>
            </a:fld>
            <a:endParaRPr lang="en-US"/>
          </a:p>
        </p:txBody>
      </p:sp>
      <p:sp>
        <p:nvSpPr>
          <p:cNvPr id="6" name="Footer Placeholder 5">
            <a:extLst>
              <a:ext uri="{FF2B5EF4-FFF2-40B4-BE49-F238E27FC236}">
                <a16:creationId xmlns:a16="http://schemas.microsoft.com/office/drawing/2014/main" id="{797161CD-C9E8-3DE1-DA42-565393EDC7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C74FA3-2480-451A-230F-4995D98FC54F}"/>
              </a:ext>
            </a:extLst>
          </p:cNvPr>
          <p:cNvSpPr>
            <a:spLocks noGrp="1"/>
          </p:cNvSpPr>
          <p:nvPr>
            <p:ph type="sldNum" sz="quarter" idx="12"/>
          </p:nvPr>
        </p:nvSpPr>
        <p:spPr/>
        <p:txBody>
          <a:bodyPr/>
          <a:lstStyle/>
          <a:p>
            <a:fld id="{4845649F-2516-F84B-B72B-6BFEAF996C71}" type="slidenum">
              <a:rPr lang="en-US" smtClean="0"/>
              <a:t>‹#›</a:t>
            </a:fld>
            <a:endParaRPr lang="en-US"/>
          </a:p>
        </p:txBody>
      </p:sp>
    </p:spTree>
    <p:extLst>
      <p:ext uri="{BB962C8B-B14F-4D97-AF65-F5344CB8AC3E}">
        <p14:creationId xmlns:p14="http://schemas.microsoft.com/office/powerpoint/2010/main" val="1343323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317A5-D37A-3803-6162-352E35D67F2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A2EF8AD-B7D1-92D6-1727-1F0DA82F48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C5343F-910B-105D-8A85-1FCF6A2BDE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1CC0405-A56B-952C-FD3B-A3541FC30C93}"/>
              </a:ext>
            </a:extLst>
          </p:cNvPr>
          <p:cNvSpPr>
            <a:spLocks noGrp="1"/>
          </p:cNvSpPr>
          <p:nvPr>
            <p:ph type="dt" sz="half" idx="10"/>
          </p:nvPr>
        </p:nvSpPr>
        <p:spPr/>
        <p:txBody>
          <a:bodyPr/>
          <a:lstStyle/>
          <a:p>
            <a:fld id="{62F5C092-7EF4-0743-85BC-16E200BBC47D}" type="datetimeFigureOut">
              <a:rPr lang="en-US" smtClean="0"/>
              <a:t>10/26/25</a:t>
            </a:fld>
            <a:endParaRPr lang="en-US"/>
          </a:p>
        </p:txBody>
      </p:sp>
      <p:sp>
        <p:nvSpPr>
          <p:cNvPr id="6" name="Footer Placeholder 5">
            <a:extLst>
              <a:ext uri="{FF2B5EF4-FFF2-40B4-BE49-F238E27FC236}">
                <a16:creationId xmlns:a16="http://schemas.microsoft.com/office/drawing/2014/main" id="{D1F0D56F-F7DD-8614-8752-EC0DC607A2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A956A0-AEEB-D7AB-E793-98E3D66B23B9}"/>
              </a:ext>
            </a:extLst>
          </p:cNvPr>
          <p:cNvSpPr>
            <a:spLocks noGrp="1"/>
          </p:cNvSpPr>
          <p:nvPr>
            <p:ph type="sldNum" sz="quarter" idx="12"/>
          </p:nvPr>
        </p:nvSpPr>
        <p:spPr/>
        <p:txBody>
          <a:bodyPr/>
          <a:lstStyle/>
          <a:p>
            <a:fld id="{4845649F-2516-F84B-B72B-6BFEAF996C71}" type="slidenum">
              <a:rPr lang="en-US" smtClean="0"/>
              <a:t>‹#›</a:t>
            </a:fld>
            <a:endParaRPr lang="en-US"/>
          </a:p>
        </p:txBody>
      </p:sp>
    </p:spTree>
    <p:extLst>
      <p:ext uri="{BB962C8B-B14F-4D97-AF65-F5344CB8AC3E}">
        <p14:creationId xmlns:p14="http://schemas.microsoft.com/office/powerpoint/2010/main" val="1270936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910DF8-B404-E777-030C-C313DF04B8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ED479D5-CC99-BCAC-6C4C-729E1F150D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7CF5BC2-320A-A55B-70A8-06C5A1CF18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2F5C092-7EF4-0743-85BC-16E200BBC47D}" type="datetimeFigureOut">
              <a:rPr lang="en-US" smtClean="0"/>
              <a:t>10/26/25</a:t>
            </a:fld>
            <a:endParaRPr lang="en-US"/>
          </a:p>
        </p:txBody>
      </p:sp>
      <p:sp>
        <p:nvSpPr>
          <p:cNvPr id="5" name="Footer Placeholder 4">
            <a:extLst>
              <a:ext uri="{FF2B5EF4-FFF2-40B4-BE49-F238E27FC236}">
                <a16:creationId xmlns:a16="http://schemas.microsoft.com/office/drawing/2014/main" id="{04464139-9403-F774-A5E6-880384ABF7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6CB1B235-D3C6-CBBC-F8E8-28B6F4582A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845649F-2516-F84B-B72B-6BFEAF996C71}" type="slidenum">
              <a:rPr lang="en-US" smtClean="0"/>
              <a:t>‹#›</a:t>
            </a:fld>
            <a:endParaRPr lang="en-US"/>
          </a:p>
        </p:txBody>
      </p:sp>
    </p:spTree>
    <p:extLst>
      <p:ext uri="{BB962C8B-B14F-4D97-AF65-F5344CB8AC3E}">
        <p14:creationId xmlns:p14="http://schemas.microsoft.com/office/powerpoint/2010/main" val="4044440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uphs.upenn.edu/paharc/collections/gallery/people/craig.html"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2C46F-E3F8-9E80-BCFC-F36702FD8C2E}"/>
              </a:ext>
            </a:extLst>
          </p:cNvPr>
          <p:cNvSpPr>
            <a:spLocks noGrp="1"/>
          </p:cNvSpPr>
          <p:nvPr>
            <p:ph type="ctrTitle"/>
          </p:nvPr>
        </p:nvSpPr>
        <p:spPr>
          <a:xfrm>
            <a:off x="-690492" y="254000"/>
            <a:ext cx="9144000" cy="2387600"/>
          </a:xfrm>
        </p:spPr>
        <p:txBody>
          <a:bodyPr/>
          <a:lstStyle/>
          <a:p>
            <a:r>
              <a:rPr lang="en-US" dirty="0"/>
              <a:t>Who </a:t>
            </a:r>
            <a:r>
              <a:rPr lang="en-US" i="1" dirty="0"/>
              <a:t>cares</a:t>
            </a:r>
            <a:r>
              <a:rPr lang="en-US" dirty="0"/>
              <a:t>?</a:t>
            </a:r>
          </a:p>
        </p:txBody>
      </p:sp>
      <p:sp>
        <p:nvSpPr>
          <p:cNvPr id="3" name="Subtitle 2">
            <a:extLst>
              <a:ext uri="{FF2B5EF4-FFF2-40B4-BE49-F238E27FC236}">
                <a16:creationId xmlns:a16="http://schemas.microsoft.com/office/drawing/2014/main" id="{92E487E5-5A65-722A-C74A-EEF23F1E7408}"/>
              </a:ext>
            </a:extLst>
          </p:cNvPr>
          <p:cNvSpPr>
            <a:spLocks noGrp="1"/>
          </p:cNvSpPr>
          <p:nvPr>
            <p:ph type="subTitle" idx="1"/>
          </p:nvPr>
        </p:nvSpPr>
        <p:spPr>
          <a:xfrm>
            <a:off x="-690492" y="3429000"/>
            <a:ext cx="9144000" cy="1655762"/>
          </a:xfrm>
        </p:spPr>
        <p:txBody>
          <a:bodyPr>
            <a:noAutofit/>
          </a:bodyPr>
          <a:lstStyle/>
          <a:p>
            <a:r>
              <a:rPr lang="en-US" sz="3600" dirty="0"/>
              <a:t>The gendered politics of nursing in </a:t>
            </a:r>
          </a:p>
          <a:p>
            <a:r>
              <a:rPr lang="en-US" sz="3600" dirty="0"/>
              <a:t>wartime America</a:t>
            </a:r>
          </a:p>
          <a:p>
            <a:endParaRPr lang="en-US" sz="3600" dirty="0"/>
          </a:p>
          <a:p>
            <a:r>
              <a:rPr lang="en-US" sz="3600" dirty="0"/>
              <a:t>HI2C9 Seminar Week 4</a:t>
            </a:r>
          </a:p>
        </p:txBody>
      </p:sp>
      <p:pic>
        <p:nvPicPr>
          <p:cNvPr id="5124" name="Picture 4" descr="US poster, WWII">
            <a:extLst>
              <a:ext uri="{FF2B5EF4-FFF2-40B4-BE49-F238E27FC236}">
                <a16:creationId xmlns:a16="http://schemas.microsoft.com/office/drawing/2014/main" id="{88EB8F2B-46CA-38AC-5ECE-8AAA5513780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844028" y="0"/>
            <a:ext cx="434797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361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descr="FLORENCE NIGHTINGALE - a woman who brought light to the entire history of  nursing. - INFINITE MedStyle">
            <a:extLst>
              <a:ext uri="{FF2B5EF4-FFF2-40B4-BE49-F238E27FC236}">
                <a16:creationId xmlns:a16="http://schemas.microsoft.com/office/drawing/2014/main" id="{7AC6E733-D0FB-B9BA-0D9B-A435908F638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5240937-983F-F3EF-39A8-A668C1453FB2}"/>
              </a:ext>
            </a:extLst>
          </p:cNvPr>
          <p:cNvSpPr>
            <a:spLocks noGrp="1"/>
          </p:cNvSpPr>
          <p:nvPr>
            <p:ph type="title"/>
          </p:nvPr>
        </p:nvSpPr>
        <p:spPr>
          <a:xfrm>
            <a:off x="290768" y="1218182"/>
            <a:ext cx="4727715" cy="2183169"/>
          </a:xfrm>
        </p:spPr>
        <p:txBody>
          <a:bodyPr>
            <a:noAutofit/>
          </a:bodyPr>
          <a:lstStyle/>
          <a:p>
            <a:r>
              <a:rPr lang="en-GB" sz="2400" b="0" i="0" u="none" strike="noStrike" dirty="0">
                <a:effectLst/>
                <a:latin typeface="+mn-lt"/>
              </a:rPr>
              <a:t>Q: What symbolic associations does the figure of the nurse conjure? Put differently, how do you think Americans imagined the archetypal nurse </a:t>
            </a:r>
            <a:r>
              <a:rPr lang="en-GB" sz="2400" dirty="0">
                <a:latin typeface="+mn-lt"/>
              </a:rPr>
              <a:t>from the 1860s to the 1940s</a:t>
            </a:r>
            <a:r>
              <a:rPr lang="en-GB" sz="2400" b="0" i="0" u="none" strike="noStrike" dirty="0">
                <a:effectLst/>
                <a:latin typeface="+mn-lt"/>
              </a:rPr>
              <a:t>?</a:t>
            </a:r>
            <a:endParaRPr lang="en-US" sz="2400" dirty="0">
              <a:latin typeface="+mn-lt"/>
            </a:endParaRPr>
          </a:p>
        </p:txBody>
      </p:sp>
      <p:sp>
        <p:nvSpPr>
          <p:cNvPr id="3" name="Content Placeholder 2">
            <a:extLst>
              <a:ext uri="{FF2B5EF4-FFF2-40B4-BE49-F238E27FC236}">
                <a16:creationId xmlns:a16="http://schemas.microsoft.com/office/drawing/2014/main" id="{36681971-4FD1-9F36-BD39-DECC24B6D5D9}"/>
              </a:ext>
            </a:extLst>
          </p:cNvPr>
          <p:cNvSpPr>
            <a:spLocks noGrp="1"/>
          </p:cNvSpPr>
          <p:nvPr>
            <p:ph idx="1"/>
          </p:nvPr>
        </p:nvSpPr>
        <p:spPr>
          <a:xfrm>
            <a:off x="290768" y="3571889"/>
            <a:ext cx="4436167" cy="3742762"/>
          </a:xfrm>
        </p:spPr>
        <p:txBody>
          <a:bodyPr>
            <a:normAutofit/>
          </a:bodyPr>
          <a:lstStyle/>
          <a:p>
            <a:pPr marL="0" indent="0">
              <a:buNone/>
            </a:pPr>
            <a:r>
              <a:rPr lang="en-US" sz="2400" dirty="0"/>
              <a:t>Q: Draw up a list– in 2 columns– of the work nurses were expected to perform in WWI.   On the left, list the key formal job requirements; on the right, the (informal/unpaid) expectations of what men in uniform wanted nurses to do/be.</a:t>
            </a:r>
          </a:p>
        </p:txBody>
      </p:sp>
      <p:sp>
        <p:nvSpPr>
          <p:cNvPr id="6" name="TextBox 5">
            <a:extLst>
              <a:ext uri="{FF2B5EF4-FFF2-40B4-BE49-F238E27FC236}">
                <a16:creationId xmlns:a16="http://schemas.microsoft.com/office/drawing/2014/main" id="{01C40337-9DAA-D25E-121F-A1B3033F3313}"/>
              </a:ext>
            </a:extLst>
          </p:cNvPr>
          <p:cNvSpPr txBox="1"/>
          <p:nvPr/>
        </p:nvSpPr>
        <p:spPr>
          <a:xfrm>
            <a:off x="290768" y="250696"/>
            <a:ext cx="4762394" cy="954107"/>
          </a:xfrm>
          <a:prstGeom prst="rect">
            <a:avLst/>
          </a:prstGeom>
          <a:noFill/>
        </p:spPr>
        <p:txBody>
          <a:bodyPr wrap="none" rtlCol="0">
            <a:spAutoFit/>
          </a:bodyPr>
          <a:lstStyle/>
          <a:p>
            <a:r>
              <a:rPr lang="en-US" sz="2800" b="1" dirty="0"/>
              <a:t>Who and what is a nurse?</a:t>
            </a:r>
          </a:p>
          <a:p>
            <a:r>
              <a:rPr lang="en-US" sz="2800" b="1" dirty="0"/>
              <a:t>Is a military nurse a </a:t>
            </a:r>
            <a:r>
              <a:rPr lang="en-US" sz="2800" b="1" i="1" dirty="0"/>
              <a:t>soldier</a:t>
            </a:r>
            <a:r>
              <a:rPr lang="en-US" sz="2800" b="1" dirty="0"/>
              <a:t>?</a:t>
            </a:r>
          </a:p>
        </p:txBody>
      </p:sp>
    </p:spTree>
    <p:extLst>
      <p:ext uri="{BB962C8B-B14F-4D97-AF65-F5344CB8AC3E}">
        <p14:creationId xmlns:p14="http://schemas.microsoft.com/office/powerpoint/2010/main" val="903049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541" y="219359"/>
            <a:ext cx="10515600" cy="1325563"/>
          </a:xfrm>
        </p:spPr>
        <p:txBody>
          <a:bodyPr/>
          <a:lstStyle/>
          <a:p>
            <a:r>
              <a:rPr lang="en-US" dirty="0"/>
              <a:t>What did nurses </a:t>
            </a:r>
            <a:r>
              <a:rPr lang="en-US" i="1" dirty="0"/>
              <a:t>do</a:t>
            </a:r>
            <a:r>
              <a:rPr lang="en-US" dirty="0"/>
              <a:t>? What non-medical work they also expected to perform?</a:t>
            </a:r>
          </a:p>
        </p:txBody>
      </p:sp>
      <p:pic>
        <p:nvPicPr>
          <p:cNvPr id="20482" name="Picture 2" descr="elated imag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8541" y="1544922"/>
            <a:ext cx="8388624" cy="504420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8746434" y="3111253"/>
            <a:ext cx="3087756" cy="3477875"/>
          </a:xfrm>
          <a:prstGeom prst="rect">
            <a:avLst/>
          </a:prstGeom>
        </p:spPr>
        <p:txBody>
          <a:bodyPr wrap="square">
            <a:spAutoFit/>
          </a:bodyPr>
          <a:lstStyle/>
          <a:p>
            <a:r>
              <a:rPr lang="en-US" sz="2000" dirty="0"/>
              <a:t>Ernest Hemingway (18) with Agnes von </a:t>
            </a:r>
            <a:r>
              <a:rPr lang="en-US" sz="2000" dirty="0" err="1"/>
              <a:t>Kurowsky</a:t>
            </a:r>
            <a:r>
              <a:rPr lang="en-US" sz="2000" dirty="0"/>
              <a:t> (26), the nurse who became the inspiration for the heroine of </a:t>
            </a:r>
            <a:r>
              <a:rPr lang="en-US" sz="2000" i="1" dirty="0"/>
              <a:t>A Farewell to Arms</a:t>
            </a:r>
            <a:r>
              <a:rPr lang="en-US" sz="2000" dirty="0"/>
              <a:t> </a:t>
            </a:r>
          </a:p>
          <a:p>
            <a:endParaRPr lang="en-US" sz="2000" dirty="0"/>
          </a:p>
          <a:p>
            <a:endParaRPr lang="en-US" sz="2000" dirty="0"/>
          </a:p>
          <a:p>
            <a:r>
              <a:rPr lang="en-US" sz="2000" dirty="0"/>
              <a:t>Photo: JOHN F KENNEDY PRESIDENTIAL LIBRARY AND MUSEUM, BOSTON</a:t>
            </a:r>
          </a:p>
        </p:txBody>
      </p:sp>
    </p:spTree>
    <p:extLst>
      <p:ext uri="{BB962C8B-B14F-4D97-AF65-F5344CB8AC3E}">
        <p14:creationId xmlns:p14="http://schemas.microsoft.com/office/powerpoint/2010/main" val="2032587605"/>
      </p:ext>
    </p:extLst>
  </p:cSld>
  <p:clrMapOvr>
    <a:masterClrMapping/>
  </p:clrMapOvr>
  <mc:AlternateContent xmlns:mc="http://schemas.openxmlformats.org/markup-compatibility/2006" xmlns:p14="http://schemas.microsoft.com/office/powerpoint/2010/main">
    <mc:Choice Requires="p14">
      <p:transition spd="slow" p14:dur="2000" advTm="218392"/>
    </mc:Choice>
    <mc:Fallback xmlns="">
      <p:transition spd="slow" advTm="21839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50" name="Picture 2" descr="The Nurses of Base Hospital #28">
            <a:extLst>
              <a:ext uri="{FF2B5EF4-FFF2-40B4-BE49-F238E27FC236}">
                <a16:creationId xmlns:a16="http://schemas.microsoft.com/office/drawing/2014/main" id="{53DE2C5E-818A-851A-9D4B-FAAF0F561D0D}"/>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5998" y="1282"/>
            <a:ext cx="12296473" cy="68567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0CCC3F3-7BB7-F27C-BC8D-07B7F5EE414D}"/>
              </a:ext>
            </a:extLst>
          </p:cNvPr>
          <p:cNvSpPr txBox="1"/>
          <p:nvPr/>
        </p:nvSpPr>
        <p:spPr>
          <a:xfrm>
            <a:off x="7566992" y="5739056"/>
            <a:ext cx="6202016" cy="933589"/>
          </a:xfrm>
          <a:prstGeom prst="rect">
            <a:avLst/>
          </a:prstGeom>
          <a:noFill/>
        </p:spPr>
        <p:txBody>
          <a:bodyPr wrap="square">
            <a:spAutoFit/>
          </a:bodyPr>
          <a:lstStyle/>
          <a:p>
            <a:pPr algn="l">
              <a:spcAft>
                <a:spcPts val="750"/>
              </a:spcAft>
            </a:pPr>
            <a:r>
              <a:rPr lang="en-GB" sz="2400" b="1" i="0" u="none" strike="noStrike" dirty="0">
                <a:solidFill>
                  <a:srgbClr val="424A57"/>
                </a:solidFill>
                <a:effectLst/>
                <a:latin typeface="Raleway" panose="020F0502020204030204" pitchFamily="34" charset="0"/>
              </a:rPr>
              <a:t>Nurses of Base Hospital #28</a:t>
            </a:r>
          </a:p>
          <a:p>
            <a:pPr algn="l">
              <a:spcAft>
                <a:spcPts val="750"/>
              </a:spcAft>
            </a:pPr>
            <a:r>
              <a:rPr lang="en-GB" sz="2400" b="1" dirty="0">
                <a:solidFill>
                  <a:srgbClr val="424A57"/>
                </a:solidFill>
                <a:latin typeface="Raleway" panose="020F0502020204030204" pitchFamily="34" charset="0"/>
              </a:rPr>
              <a:t>Kansas U. Medical </a:t>
            </a:r>
            <a:r>
              <a:rPr lang="en-GB" sz="2400" b="1" dirty="0" err="1">
                <a:solidFill>
                  <a:srgbClr val="424A57"/>
                </a:solidFill>
                <a:latin typeface="Raleway" panose="020F0502020204030204" pitchFamily="34" charset="0"/>
              </a:rPr>
              <a:t>Center</a:t>
            </a:r>
            <a:endParaRPr lang="en-GB" sz="2400" b="1" i="0" u="none" strike="noStrike" dirty="0">
              <a:solidFill>
                <a:srgbClr val="424A57"/>
              </a:solidFill>
              <a:effectLst/>
              <a:latin typeface="Raleway" panose="020F0502020204030204" pitchFamily="34" charset="0"/>
            </a:endParaRPr>
          </a:p>
        </p:txBody>
      </p:sp>
    </p:spTree>
    <p:extLst>
      <p:ext uri="{BB962C8B-B14F-4D97-AF65-F5344CB8AC3E}">
        <p14:creationId xmlns:p14="http://schemas.microsoft.com/office/powerpoint/2010/main" val="4236269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0A597D97-203B-498B-95D3-E90DC961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4B9A7572-5721-AE82-E97F-9ED964D584A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267201" y="10"/>
            <a:ext cx="7924800" cy="338327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F65848A2-2985-7485-EF8B-53F85DAD609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50916" y="3474720"/>
            <a:ext cx="7555832" cy="33832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035" name="Freeform: Shape 1034">
            <a:extLst>
              <a:ext uri="{FF2B5EF4-FFF2-40B4-BE49-F238E27FC236}">
                <a16:creationId xmlns:a16="http://schemas.microsoft.com/office/drawing/2014/main" id="{6A6EF10E-DF41-4BD3-8EB4-6F646531DC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44272" cy="6858000"/>
          </a:xfrm>
          <a:custGeom>
            <a:avLst/>
            <a:gdLst>
              <a:gd name="connsiteX0" fmla="*/ 0 w 6244272"/>
              <a:gd name="connsiteY0" fmla="*/ 0 h 6858000"/>
              <a:gd name="connsiteX1" fmla="*/ 732568 w 6244272"/>
              <a:gd name="connsiteY1" fmla="*/ 0 h 6858000"/>
              <a:gd name="connsiteX2" fmla="*/ 947849 w 6244272"/>
              <a:gd name="connsiteY2" fmla="*/ 0 h 6858000"/>
              <a:gd name="connsiteX3" fmla="*/ 1823619 w 6244272"/>
              <a:gd name="connsiteY3" fmla="*/ 0 h 6858000"/>
              <a:gd name="connsiteX4" fmla="*/ 5235673 w 6244272"/>
              <a:gd name="connsiteY4" fmla="*/ 0 h 6858000"/>
              <a:gd name="connsiteX5" fmla="*/ 4933297 w 6244272"/>
              <a:gd name="connsiteY5" fmla="*/ 110269 h 6858000"/>
              <a:gd name="connsiteX6" fmla="*/ 4976910 w 6244272"/>
              <a:gd name="connsiteY6" fmla="*/ 135168 h 6858000"/>
              <a:gd name="connsiteX7" fmla="*/ 5238580 w 6244272"/>
              <a:gd name="connsiteY7" fmla="*/ 71141 h 6858000"/>
              <a:gd name="connsiteX8" fmla="*/ 5290914 w 6244272"/>
              <a:gd name="connsiteY8" fmla="*/ 88927 h 6858000"/>
              <a:gd name="connsiteX9" fmla="*/ 5264747 w 6244272"/>
              <a:gd name="connsiteY9" fmla="*/ 163625 h 6858000"/>
              <a:gd name="connsiteX10" fmla="*/ 5151357 w 6244272"/>
              <a:gd name="connsiteY10" fmla="*/ 192082 h 6858000"/>
              <a:gd name="connsiteX11" fmla="*/ 4974002 w 6244272"/>
              <a:gd name="connsiteY11" fmla="*/ 373491 h 6858000"/>
              <a:gd name="connsiteX12" fmla="*/ 5241488 w 6244272"/>
              <a:gd name="connsiteY12" fmla="*/ 352148 h 6858000"/>
              <a:gd name="connsiteX13" fmla="*/ 5288007 w 6244272"/>
              <a:gd name="connsiteY13" fmla="*/ 394834 h 6858000"/>
              <a:gd name="connsiteX14" fmla="*/ 5305452 w 6244272"/>
              <a:gd name="connsiteY14" fmla="*/ 451747 h 6858000"/>
              <a:gd name="connsiteX15" fmla="*/ 5383953 w 6244272"/>
              <a:gd name="connsiteY15" fmla="*/ 359262 h 6858000"/>
              <a:gd name="connsiteX16" fmla="*/ 5450825 w 6244272"/>
              <a:gd name="connsiteY16" fmla="*/ 334364 h 6858000"/>
              <a:gd name="connsiteX17" fmla="*/ 5471177 w 6244272"/>
              <a:gd name="connsiteY17" fmla="*/ 416176 h 6858000"/>
              <a:gd name="connsiteX18" fmla="*/ 5410121 w 6244272"/>
              <a:gd name="connsiteY18" fmla="*/ 505101 h 6858000"/>
              <a:gd name="connsiteX19" fmla="*/ 5247303 w 6244272"/>
              <a:gd name="connsiteY19" fmla="*/ 558458 h 6858000"/>
              <a:gd name="connsiteX20" fmla="*/ 5421750 w 6244272"/>
              <a:gd name="connsiteY20" fmla="*/ 558458 h 6858000"/>
              <a:gd name="connsiteX21" fmla="*/ 5622364 w 6244272"/>
              <a:gd name="connsiteY21" fmla="*/ 522887 h 6858000"/>
              <a:gd name="connsiteX22" fmla="*/ 5834608 w 6244272"/>
              <a:gd name="connsiteY22" fmla="*/ 533558 h 6858000"/>
              <a:gd name="connsiteX23" fmla="*/ 6035223 w 6244272"/>
              <a:gd name="connsiteY23" fmla="*/ 462417 h 6858000"/>
              <a:gd name="connsiteX24" fmla="*/ 6238745 w 6244272"/>
              <a:gd name="connsiteY24" fmla="*/ 465975 h 6858000"/>
              <a:gd name="connsiteX25" fmla="*/ 5337434 w 6244272"/>
              <a:gd name="connsiteY25" fmla="*/ 910606 h 6858000"/>
              <a:gd name="connsiteX26" fmla="*/ 5381046 w 6244272"/>
              <a:gd name="connsiteY26" fmla="*/ 921277 h 6858000"/>
              <a:gd name="connsiteX27" fmla="*/ 5439195 w 6244272"/>
              <a:gd name="connsiteY27" fmla="*/ 949734 h 6858000"/>
              <a:gd name="connsiteX28" fmla="*/ 5395583 w 6244272"/>
              <a:gd name="connsiteY28" fmla="*/ 1006647 h 6858000"/>
              <a:gd name="connsiteX29" fmla="*/ 5160079 w 6244272"/>
              <a:gd name="connsiteY29" fmla="*/ 1113358 h 6858000"/>
              <a:gd name="connsiteX30" fmla="*/ 5101930 w 6244272"/>
              <a:gd name="connsiteY30" fmla="*/ 1220069 h 6858000"/>
              <a:gd name="connsiteX31" fmla="*/ 5174617 w 6244272"/>
              <a:gd name="connsiteY31" fmla="*/ 1209399 h 6858000"/>
              <a:gd name="connsiteX32" fmla="*/ 5238580 w 6244272"/>
              <a:gd name="connsiteY32" fmla="*/ 1230741 h 6858000"/>
              <a:gd name="connsiteX33" fmla="*/ 5212414 w 6244272"/>
              <a:gd name="connsiteY33" fmla="*/ 1365909 h 6858000"/>
              <a:gd name="connsiteX34" fmla="*/ 4878056 w 6244272"/>
              <a:gd name="connsiteY34" fmla="*/ 1540204 h 6858000"/>
              <a:gd name="connsiteX35" fmla="*/ 4848982 w 6244272"/>
              <a:gd name="connsiteY35" fmla="*/ 1597117 h 6858000"/>
              <a:gd name="connsiteX36" fmla="*/ 4889686 w 6244272"/>
              <a:gd name="connsiteY36" fmla="*/ 1636245 h 6858000"/>
              <a:gd name="connsiteX37" fmla="*/ 4997261 w 6244272"/>
              <a:gd name="connsiteY37" fmla="*/ 1657587 h 6858000"/>
              <a:gd name="connsiteX38" fmla="*/ 4846074 w 6244272"/>
              <a:gd name="connsiteY38" fmla="*/ 1849668 h 6858000"/>
              <a:gd name="connsiteX39" fmla="*/ 4790832 w 6244272"/>
              <a:gd name="connsiteY39" fmla="*/ 1903025 h 6858000"/>
              <a:gd name="connsiteX40" fmla="*/ 4694886 w 6244272"/>
              <a:gd name="connsiteY40" fmla="*/ 1984836 h 6858000"/>
              <a:gd name="connsiteX41" fmla="*/ 4694886 w 6244272"/>
              <a:gd name="connsiteY41" fmla="*/ 2013292 h 6858000"/>
              <a:gd name="connsiteX42" fmla="*/ 4822814 w 6244272"/>
              <a:gd name="connsiteY42" fmla="*/ 2102219 h 6858000"/>
              <a:gd name="connsiteX43" fmla="*/ 5055411 w 6244272"/>
              <a:gd name="connsiteY43" fmla="*/ 2077320 h 6858000"/>
              <a:gd name="connsiteX44" fmla="*/ 4712331 w 6244272"/>
              <a:gd name="connsiteY44" fmla="*/ 2208931 h 6858000"/>
              <a:gd name="connsiteX45" fmla="*/ 5822979 w 6244272"/>
              <a:gd name="connsiteY45" fmla="*/ 1892353 h 6858000"/>
              <a:gd name="connsiteX46" fmla="*/ 5753200 w 6244272"/>
              <a:gd name="connsiteY46" fmla="*/ 1974165 h 6858000"/>
              <a:gd name="connsiteX47" fmla="*/ 5363601 w 6244272"/>
              <a:gd name="connsiteY47" fmla="*/ 2191146 h 6858000"/>
              <a:gd name="connsiteX48" fmla="*/ 5253118 w 6244272"/>
              <a:gd name="connsiteY48" fmla="*/ 2326314 h 6858000"/>
              <a:gd name="connsiteX49" fmla="*/ 5136819 w 6244272"/>
              <a:gd name="connsiteY49" fmla="*/ 2401012 h 6858000"/>
              <a:gd name="connsiteX50" fmla="*/ 4974002 w 6244272"/>
              <a:gd name="connsiteY50" fmla="*/ 2401012 h 6858000"/>
              <a:gd name="connsiteX51" fmla="*/ 4857704 w 6244272"/>
              <a:gd name="connsiteY51" fmla="*/ 2518395 h 6858000"/>
              <a:gd name="connsiteX52" fmla="*/ 4976910 w 6244272"/>
              <a:gd name="connsiteY52" fmla="*/ 2543294 h 6858000"/>
              <a:gd name="connsiteX53" fmla="*/ 5116467 w 6244272"/>
              <a:gd name="connsiteY53" fmla="*/ 2525509 h 6858000"/>
              <a:gd name="connsiteX54" fmla="*/ 5273470 w 6244272"/>
              <a:gd name="connsiteY54" fmla="*/ 2564636 h 6858000"/>
              <a:gd name="connsiteX55" fmla="*/ 5418843 w 6244272"/>
              <a:gd name="connsiteY55" fmla="*/ 2532623 h 6858000"/>
              <a:gd name="connsiteX56" fmla="*/ 5593290 w 6244272"/>
              <a:gd name="connsiteY56" fmla="*/ 2553965 h 6858000"/>
              <a:gd name="connsiteX57" fmla="*/ 5648532 w 6244272"/>
              <a:gd name="connsiteY57" fmla="*/ 2692689 h 6858000"/>
              <a:gd name="connsiteX58" fmla="*/ 5665976 w 6244272"/>
              <a:gd name="connsiteY58" fmla="*/ 2703362 h 6858000"/>
              <a:gd name="connsiteX59" fmla="*/ 5988704 w 6244272"/>
              <a:gd name="connsiteY59" fmla="*/ 2923898 h 6858000"/>
              <a:gd name="connsiteX60" fmla="*/ 6078835 w 6244272"/>
              <a:gd name="connsiteY60" fmla="*/ 2941684 h 6858000"/>
              <a:gd name="connsiteX61" fmla="*/ 5546771 w 6244272"/>
              <a:gd name="connsiteY61" fmla="*/ 3329402 h 6858000"/>
              <a:gd name="connsiteX62" fmla="*/ 5904388 w 6244272"/>
              <a:gd name="connsiteY62" fmla="*/ 3229805 h 6858000"/>
              <a:gd name="connsiteX63" fmla="*/ 5953814 w 6244272"/>
              <a:gd name="connsiteY63" fmla="*/ 3393429 h 6858000"/>
              <a:gd name="connsiteX64" fmla="*/ 5785182 w 6244272"/>
              <a:gd name="connsiteY64" fmla="*/ 3539269 h 6858000"/>
              <a:gd name="connsiteX65" fmla="*/ 5724125 w 6244272"/>
              <a:gd name="connsiteY65" fmla="*/ 3827390 h 6858000"/>
              <a:gd name="connsiteX66" fmla="*/ 5753200 w 6244272"/>
              <a:gd name="connsiteY66" fmla="*/ 4090612 h 6858000"/>
              <a:gd name="connsiteX67" fmla="*/ 5825886 w 6244272"/>
              <a:gd name="connsiteY67" fmla="*/ 4172424 h 6858000"/>
              <a:gd name="connsiteX68" fmla="*/ 5930554 w 6244272"/>
              <a:gd name="connsiteY68" fmla="*/ 4321821 h 6858000"/>
              <a:gd name="connsiteX69" fmla="*/ 5994519 w 6244272"/>
              <a:gd name="connsiteY69" fmla="*/ 4414305 h 6858000"/>
              <a:gd name="connsiteX70" fmla="*/ 6218393 w 6244272"/>
              <a:gd name="connsiteY70" fmla="*/ 4378734 h 6858000"/>
              <a:gd name="connsiteX71" fmla="*/ 5918925 w 6244272"/>
              <a:gd name="connsiteY71" fmla="*/ 4613499 h 6858000"/>
              <a:gd name="connsiteX72" fmla="*/ 6160243 w 6244272"/>
              <a:gd name="connsiteY72" fmla="*/ 4585042 h 6858000"/>
              <a:gd name="connsiteX73" fmla="*/ 6238745 w 6244272"/>
              <a:gd name="connsiteY73" fmla="*/ 4602828 h 6858000"/>
              <a:gd name="connsiteX74" fmla="*/ 6195133 w 6244272"/>
              <a:gd name="connsiteY74" fmla="*/ 4677526 h 6858000"/>
              <a:gd name="connsiteX75" fmla="*/ 6017778 w 6244272"/>
              <a:gd name="connsiteY75" fmla="*/ 4805580 h 6858000"/>
              <a:gd name="connsiteX76" fmla="*/ 5651439 w 6244272"/>
              <a:gd name="connsiteY76" fmla="*/ 5154171 h 6858000"/>
              <a:gd name="connsiteX77" fmla="*/ 6006149 w 6244272"/>
              <a:gd name="connsiteY77" fmla="*/ 4994104 h 6858000"/>
              <a:gd name="connsiteX78" fmla="*/ 5633994 w 6244272"/>
              <a:gd name="connsiteY78" fmla="*/ 5353367 h 6858000"/>
              <a:gd name="connsiteX79" fmla="*/ 5552586 w 6244272"/>
              <a:gd name="connsiteY79" fmla="*/ 5474306 h 6858000"/>
              <a:gd name="connsiteX80" fmla="*/ 5383953 w 6244272"/>
              <a:gd name="connsiteY80" fmla="*/ 5769542 h 6858000"/>
              <a:gd name="connsiteX81" fmla="*/ 5392675 w 6244272"/>
              <a:gd name="connsiteY81" fmla="*/ 5801555 h 6858000"/>
              <a:gd name="connsiteX82" fmla="*/ 5584568 w 6244272"/>
              <a:gd name="connsiteY82" fmla="*/ 5755314 h 6858000"/>
              <a:gd name="connsiteX83" fmla="*/ 5334526 w 6244272"/>
              <a:gd name="connsiteY83" fmla="*/ 6004307 h 6858000"/>
              <a:gd name="connsiteX84" fmla="*/ 5075763 w 6244272"/>
              <a:gd name="connsiteY84" fmla="*/ 6196388 h 6858000"/>
              <a:gd name="connsiteX85" fmla="*/ 5258933 w 6244272"/>
              <a:gd name="connsiteY85" fmla="*/ 6167932 h 6858000"/>
              <a:gd name="connsiteX86" fmla="*/ 5511881 w 6244272"/>
              <a:gd name="connsiteY86" fmla="*/ 6057663 h 6858000"/>
              <a:gd name="connsiteX87" fmla="*/ 5599105 w 6244272"/>
              <a:gd name="connsiteY87" fmla="*/ 6100347 h 6858000"/>
              <a:gd name="connsiteX88" fmla="*/ 5360693 w 6244272"/>
              <a:gd name="connsiteY88" fmla="*/ 6281757 h 6858000"/>
              <a:gd name="connsiteX89" fmla="*/ 5224043 w 6244272"/>
              <a:gd name="connsiteY89" fmla="*/ 6367127 h 6858000"/>
              <a:gd name="connsiteX90" fmla="*/ 5168801 w 6244272"/>
              <a:gd name="connsiteY90" fmla="*/ 6431153 h 6858000"/>
              <a:gd name="connsiteX91" fmla="*/ 5011799 w 6244272"/>
              <a:gd name="connsiteY91" fmla="*/ 6658805 h 6858000"/>
              <a:gd name="connsiteX92" fmla="*/ 4651275 w 6244272"/>
              <a:gd name="connsiteY92" fmla="*/ 6858000 h 6858000"/>
              <a:gd name="connsiteX93" fmla="*/ 1823619 w 6244272"/>
              <a:gd name="connsiteY93" fmla="*/ 6858000 h 6858000"/>
              <a:gd name="connsiteX94" fmla="*/ 947849 w 6244272"/>
              <a:gd name="connsiteY94" fmla="*/ 6858000 h 6858000"/>
              <a:gd name="connsiteX95" fmla="*/ 732568 w 6244272"/>
              <a:gd name="connsiteY95" fmla="*/ 6858000 h 6858000"/>
              <a:gd name="connsiteX96" fmla="*/ 0 w 6244272"/>
              <a:gd name="connsiteY9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244272" h="6858000">
                <a:moveTo>
                  <a:pt x="0" y="0"/>
                </a:moveTo>
                <a:lnTo>
                  <a:pt x="732568" y="0"/>
                </a:lnTo>
                <a:lnTo>
                  <a:pt x="947849" y="0"/>
                </a:lnTo>
                <a:lnTo>
                  <a:pt x="1823619" y="0"/>
                </a:lnTo>
                <a:lnTo>
                  <a:pt x="5235673" y="0"/>
                </a:lnTo>
                <a:cubicBezTo>
                  <a:pt x="5133912" y="35571"/>
                  <a:pt x="5035058" y="78255"/>
                  <a:pt x="4933297" y="110269"/>
                </a:cubicBezTo>
                <a:cubicBezTo>
                  <a:pt x="4947835" y="145839"/>
                  <a:pt x="4962372" y="138725"/>
                  <a:pt x="4976910" y="135168"/>
                </a:cubicBezTo>
                <a:cubicBezTo>
                  <a:pt x="5064133" y="120941"/>
                  <a:pt x="5154264" y="110269"/>
                  <a:pt x="5238580" y="71141"/>
                </a:cubicBezTo>
                <a:cubicBezTo>
                  <a:pt x="5258933" y="64027"/>
                  <a:pt x="5282192" y="64027"/>
                  <a:pt x="5290914" y="88927"/>
                </a:cubicBezTo>
                <a:cubicBezTo>
                  <a:pt x="5305452" y="124497"/>
                  <a:pt x="5285100" y="145839"/>
                  <a:pt x="5264747" y="163625"/>
                </a:cubicBezTo>
                <a:cubicBezTo>
                  <a:pt x="5229858" y="195638"/>
                  <a:pt x="5189154" y="188525"/>
                  <a:pt x="5151357" y="192082"/>
                </a:cubicBezTo>
                <a:cubicBezTo>
                  <a:pt x="5046689" y="209867"/>
                  <a:pt x="4997261" y="259665"/>
                  <a:pt x="4974002" y="373491"/>
                </a:cubicBezTo>
                <a:cubicBezTo>
                  <a:pt x="5064133" y="327250"/>
                  <a:pt x="5154264" y="384162"/>
                  <a:pt x="5241488" y="352148"/>
                </a:cubicBezTo>
                <a:cubicBezTo>
                  <a:pt x="5264747" y="345034"/>
                  <a:pt x="5299637" y="355706"/>
                  <a:pt x="5288007" y="394834"/>
                </a:cubicBezTo>
                <a:cubicBezTo>
                  <a:pt x="5276378" y="430405"/>
                  <a:pt x="5238580" y="458860"/>
                  <a:pt x="5305452" y="451747"/>
                </a:cubicBezTo>
                <a:cubicBezTo>
                  <a:pt x="5354879" y="448189"/>
                  <a:pt x="5369416" y="405504"/>
                  <a:pt x="5383953" y="359262"/>
                </a:cubicBezTo>
                <a:cubicBezTo>
                  <a:pt x="5395583" y="334364"/>
                  <a:pt x="5427565" y="320135"/>
                  <a:pt x="5450825" y="334364"/>
                </a:cubicBezTo>
                <a:cubicBezTo>
                  <a:pt x="5479899" y="348592"/>
                  <a:pt x="5471177" y="387720"/>
                  <a:pt x="5471177" y="416176"/>
                </a:cubicBezTo>
                <a:cubicBezTo>
                  <a:pt x="5474085" y="469532"/>
                  <a:pt x="5450825" y="494431"/>
                  <a:pt x="5410121" y="505101"/>
                </a:cubicBezTo>
                <a:cubicBezTo>
                  <a:pt x="5360693" y="519330"/>
                  <a:pt x="5311267" y="537116"/>
                  <a:pt x="5247303" y="558458"/>
                </a:cubicBezTo>
                <a:cubicBezTo>
                  <a:pt x="5317082" y="594028"/>
                  <a:pt x="5369416" y="586915"/>
                  <a:pt x="5421750" y="558458"/>
                </a:cubicBezTo>
                <a:cubicBezTo>
                  <a:pt x="5485714" y="526444"/>
                  <a:pt x="5570030" y="483759"/>
                  <a:pt x="5622364" y="522887"/>
                </a:cubicBezTo>
                <a:cubicBezTo>
                  <a:pt x="5700865" y="579800"/>
                  <a:pt x="5764829" y="544229"/>
                  <a:pt x="5834608" y="533558"/>
                </a:cubicBezTo>
                <a:cubicBezTo>
                  <a:pt x="5979982" y="512216"/>
                  <a:pt x="5889850" y="480203"/>
                  <a:pt x="6035223" y="462417"/>
                </a:cubicBezTo>
                <a:cubicBezTo>
                  <a:pt x="6093372" y="455303"/>
                  <a:pt x="6154429" y="426847"/>
                  <a:pt x="6238745" y="465975"/>
                </a:cubicBezTo>
                <a:cubicBezTo>
                  <a:pt x="5857868" y="672284"/>
                  <a:pt x="5677606" y="658055"/>
                  <a:pt x="5337434" y="910606"/>
                </a:cubicBezTo>
                <a:cubicBezTo>
                  <a:pt x="5351971" y="935506"/>
                  <a:pt x="5366508" y="924835"/>
                  <a:pt x="5381046" y="921277"/>
                </a:cubicBezTo>
                <a:cubicBezTo>
                  <a:pt x="5404305" y="917720"/>
                  <a:pt x="5433380" y="903491"/>
                  <a:pt x="5439195" y="949734"/>
                </a:cubicBezTo>
                <a:cubicBezTo>
                  <a:pt x="5442103" y="985305"/>
                  <a:pt x="5424657" y="1003089"/>
                  <a:pt x="5395583" y="1006647"/>
                </a:cubicBezTo>
                <a:cubicBezTo>
                  <a:pt x="5311267" y="1020875"/>
                  <a:pt x="5235673" y="1070674"/>
                  <a:pt x="5160079" y="1113358"/>
                </a:cubicBezTo>
                <a:cubicBezTo>
                  <a:pt x="5125190" y="1131144"/>
                  <a:pt x="5087393" y="1156043"/>
                  <a:pt x="5101930" y="1220069"/>
                </a:cubicBezTo>
                <a:cubicBezTo>
                  <a:pt x="5131004" y="1237855"/>
                  <a:pt x="5151357" y="1212955"/>
                  <a:pt x="5174617" y="1209399"/>
                </a:cubicBezTo>
                <a:cubicBezTo>
                  <a:pt x="5197876" y="1205842"/>
                  <a:pt x="5253118" y="1220069"/>
                  <a:pt x="5238580" y="1230741"/>
                </a:cubicBezTo>
                <a:cubicBezTo>
                  <a:pt x="5171709" y="1269868"/>
                  <a:pt x="5293822" y="1365909"/>
                  <a:pt x="5212414" y="1365909"/>
                </a:cubicBezTo>
                <a:cubicBezTo>
                  <a:pt x="5078671" y="1365909"/>
                  <a:pt x="5005984" y="1536647"/>
                  <a:pt x="4878056" y="1540204"/>
                </a:cubicBezTo>
                <a:cubicBezTo>
                  <a:pt x="4857704" y="1540204"/>
                  <a:pt x="4848982" y="1572219"/>
                  <a:pt x="4848982" y="1597117"/>
                </a:cubicBezTo>
                <a:cubicBezTo>
                  <a:pt x="4848982" y="1629132"/>
                  <a:pt x="4869333" y="1632688"/>
                  <a:pt x="4889686" y="1636245"/>
                </a:cubicBezTo>
                <a:cubicBezTo>
                  <a:pt x="4921668" y="1639802"/>
                  <a:pt x="4956557" y="1597117"/>
                  <a:pt x="4997261" y="1657587"/>
                </a:cubicBezTo>
                <a:cubicBezTo>
                  <a:pt x="4921668" y="1693158"/>
                  <a:pt x="4843167" y="1728729"/>
                  <a:pt x="4846074" y="1849668"/>
                </a:cubicBezTo>
                <a:cubicBezTo>
                  <a:pt x="4846074" y="1881683"/>
                  <a:pt x="4814092" y="1895910"/>
                  <a:pt x="4790832" y="1903025"/>
                </a:cubicBezTo>
                <a:cubicBezTo>
                  <a:pt x="4750128" y="1917252"/>
                  <a:pt x="4718146" y="1938595"/>
                  <a:pt x="4694886" y="1984836"/>
                </a:cubicBezTo>
                <a:cubicBezTo>
                  <a:pt x="4694886" y="1995507"/>
                  <a:pt x="4694886" y="2002622"/>
                  <a:pt x="4694886" y="2013292"/>
                </a:cubicBezTo>
                <a:cubicBezTo>
                  <a:pt x="4700701" y="2123562"/>
                  <a:pt x="4758850" y="2120004"/>
                  <a:pt x="4822814" y="2102219"/>
                </a:cubicBezTo>
                <a:cubicBezTo>
                  <a:pt x="4898408" y="2080877"/>
                  <a:pt x="4974002" y="2038192"/>
                  <a:pt x="5055411" y="2077320"/>
                </a:cubicBezTo>
                <a:cubicBezTo>
                  <a:pt x="4942020" y="2130676"/>
                  <a:pt x="4817000" y="2134233"/>
                  <a:pt x="4712331" y="2208931"/>
                </a:cubicBezTo>
                <a:cubicBezTo>
                  <a:pt x="5101930" y="2223159"/>
                  <a:pt x="5445010" y="1984836"/>
                  <a:pt x="5822979" y="1892353"/>
                </a:cubicBezTo>
                <a:cubicBezTo>
                  <a:pt x="5811349" y="1952823"/>
                  <a:pt x="5779367" y="1967051"/>
                  <a:pt x="5753200" y="1974165"/>
                </a:cubicBezTo>
                <a:cubicBezTo>
                  <a:pt x="5613642" y="2020407"/>
                  <a:pt x="5491529" y="2112891"/>
                  <a:pt x="5363601" y="2191146"/>
                </a:cubicBezTo>
                <a:cubicBezTo>
                  <a:pt x="5311267" y="2223159"/>
                  <a:pt x="5273470" y="2258731"/>
                  <a:pt x="5253118" y="2326314"/>
                </a:cubicBezTo>
                <a:cubicBezTo>
                  <a:pt x="5235673" y="2390340"/>
                  <a:pt x="5200783" y="2418796"/>
                  <a:pt x="5136819" y="2401012"/>
                </a:cubicBezTo>
                <a:cubicBezTo>
                  <a:pt x="5084485" y="2386784"/>
                  <a:pt x="5029243" y="2393898"/>
                  <a:pt x="4974002" y="2401012"/>
                </a:cubicBezTo>
                <a:cubicBezTo>
                  <a:pt x="4912946" y="2408126"/>
                  <a:pt x="4843167" y="2479267"/>
                  <a:pt x="4857704" y="2518395"/>
                </a:cubicBezTo>
                <a:cubicBezTo>
                  <a:pt x="4886778" y="2582422"/>
                  <a:pt x="4936205" y="2550408"/>
                  <a:pt x="4976910" y="2543294"/>
                </a:cubicBezTo>
                <a:cubicBezTo>
                  <a:pt x="5026336" y="2536181"/>
                  <a:pt x="5116467" y="2518395"/>
                  <a:pt x="5116467" y="2525509"/>
                </a:cubicBezTo>
                <a:cubicBezTo>
                  <a:pt x="5148450" y="2685576"/>
                  <a:pt x="5221136" y="2564636"/>
                  <a:pt x="5273470" y="2564636"/>
                </a:cubicBezTo>
                <a:cubicBezTo>
                  <a:pt x="5322897" y="2564636"/>
                  <a:pt x="5372323" y="2546851"/>
                  <a:pt x="5418843" y="2532623"/>
                </a:cubicBezTo>
                <a:cubicBezTo>
                  <a:pt x="5479899" y="2514837"/>
                  <a:pt x="5535140" y="2546851"/>
                  <a:pt x="5593290" y="2553965"/>
                </a:cubicBezTo>
                <a:cubicBezTo>
                  <a:pt x="5645624" y="2561080"/>
                  <a:pt x="5616550" y="2653563"/>
                  <a:pt x="5648532" y="2692689"/>
                </a:cubicBezTo>
                <a:cubicBezTo>
                  <a:pt x="5654346" y="2703362"/>
                  <a:pt x="5660161" y="2703362"/>
                  <a:pt x="5665976" y="2703362"/>
                </a:cubicBezTo>
                <a:cubicBezTo>
                  <a:pt x="5683421" y="2980812"/>
                  <a:pt x="5988704" y="2913227"/>
                  <a:pt x="5988704" y="2923898"/>
                </a:cubicBezTo>
                <a:cubicBezTo>
                  <a:pt x="6014871" y="2941684"/>
                  <a:pt x="6046853" y="2899000"/>
                  <a:pt x="6078835" y="2941684"/>
                </a:cubicBezTo>
                <a:cubicBezTo>
                  <a:pt x="5942185" y="3137322"/>
                  <a:pt x="5732847" y="3183563"/>
                  <a:pt x="5546771" y="3329402"/>
                </a:cubicBezTo>
                <a:cubicBezTo>
                  <a:pt x="5700865" y="3379202"/>
                  <a:pt x="5790997" y="3208463"/>
                  <a:pt x="5904388" y="3229805"/>
                </a:cubicBezTo>
                <a:cubicBezTo>
                  <a:pt x="5959629" y="3283162"/>
                  <a:pt x="5793904" y="3368530"/>
                  <a:pt x="5953814" y="3393429"/>
                </a:cubicBezTo>
                <a:cubicBezTo>
                  <a:pt x="5884036" y="3439672"/>
                  <a:pt x="5834608" y="3485914"/>
                  <a:pt x="5785182" y="3539269"/>
                </a:cubicBezTo>
                <a:cubicBezTo>
                  <a:pt x="5700865" y="3635309"/>
                  <a:pt x="5683421" y="3699337"/>
                  <a:pt x="5724125" y="3827390"/>
                </a:cubicBezTo>
                <a:cubicBezTo>
                  <a:pt x="5750293" y="3912759"/>
                  <a:pt x="5788089" y="3991015"/>
                  <a:pt x="5753200" y="4090612"/>
                </a:cubicBezTo>
                <a:cubicBezTo>
                  <a:pt x="5729940" y="4158196"/>
                  <a:pt x="5738663" y="4204438"/>
                  <a:pt x="5825886" y="4172424"/>
                </a:cubicBezTo>
                <a:cubicBezTo>
                  <a:pt x="5918925" y="4140411"/>
                  <a:pt x="5953814" y="4200882"/>
                  <a:pt x="5930554" y="4321821"/>
                </a:cubicBezTo>
                <a:cubicBezTo>
                  <a:pt x="5916018" y="4400076"/>
                  <a:pt x="5930554" y="4424975"/>
                  <a:pt x="5994519" y="4414305"/>
                </a:cubicBezTo>
                <a:cubicBezTo>
                  <a:pt x="6064297" y="4403633"/>
                  <a:pt x="6131169" y="4353835"/>
                  <a:pt x="6218393" y="4378734"/>
                </a:cubicBezTo>
                <a:cubicBezTo>
                  <a:pt x="6148614" y="4521016"/>
                  <a:pt x="6000333" y="4478331"/>
                  <a:pt x="5918925" y="4613499"/>
                </a:cubicBezTo>
                <a:cubicBezTo>
                  <a:pt x="6014871" y="4613499"/>
                  <a:pt x="6090465" y="4613499"/>
                  <a:pt x="6160243" y="4585042"/>
                </a:cubicBezTo>
                <a:cubicBezTo>
                  <a:pt x="6189318" y="4574373"/>
                  <a:pt x="6221300" y="4560144"/>
                  <a:pt x="6238745" y="4602828"/>
                </a:cubicBezTo>
                <a:cubicBezTo>
                  <a:pt x="6259098" y="4652628"/>
                  <a:pt x="6218393" y="4670412"/>
                  <a:pt x="6195133" y="4677526"/>
                </a:cubicBezTo>
                <a:cubicBezTo>
                  <a:pt x="6128261" y="4702425"/>
                  <a:pt x="6075928" y="4759339"/>
                  <a:pt x="6017778" y="4805580"/>
                </a:cubicBezTo>
                <a:cubicBezTo>
                  <a:pt x="5892758" y="4905177"/>
                  <a:pt x="5756107" y="4990547"/>
                  <a:pt x="5651439" y="5154171"/>
                </a:cubicBezTo>
                <a:cubicBezTo>
                  <a:pt x="5782275" y="5111487"/>
                  <a:pt x="5881128" y="5011889"/>
                  <a:pt x="6006149" y="4994104"/>
                </a:cubicBezTo>
                <a:cubicBezTo>
                  <a:pt x="5898572" y="5143500"/>
                  <a:pt x="5761922" y="5243097"/>
                  <a:pt x="5633994" y="5353367"/>
                </a:cubicBezTo>
                <a:cubicBezTo>
                  <a:pt x="5596197" y="5385379"/>
                  <a:pt x="5558400" y="5406721"/>
                  <a:pt x="5552586" y="5474306"/>
                </a:cubicBezTo>
                <a:cubicBezTo>
                  <a:pt x="5535140" y="5605917"/>
                  <a:pt x="5488622" y="5712629"/>
                  <a:pt x="5383953" y="5769542"/>
                </a:cubicBezTo>
                <a:cubicBezTo>
                  <a:pt x="5383953" y="5769542"/>
                  <a:pt x="5389768" y="5790884"/>
                  <a:pt x="5392675" y="5801555"/>
                </a:cubicBezTo>
                <a:cubicBezTo>
                  <a:pt x="5456640" y="5805112"/>
                  <a:pt x="5506066" y="5726858"/>
                  <a:pt x="5584568" y="5755314"/>
                </a:cubicBezTo>
                <a:cubicBezTo>
                  <a:pt x="5506066" y="5862025"/>
                  <a:pt x="5442103" y="5954508"/>
                  <a:pt x="5334526" y="6004307"/>
                </a:cubicBezTo>
                <a:cubicBezTo>
                  <a:pt x="5247303" y="6043434"/>
                  <a:pt x="5139727" y="6068335"/>
                  <a:pt x="5075763" y="6196388"/>
                </a:cubicBezTo>
                <a:cubicBezTo>
                  <a:pt x="5148450" y="6221287"/>
                  <a:pt x="5203691" y="6189274"/>
                  <a:pt x="5258933" y="6167932"/>
                </a:cubicBezTo>
                <a:cubicBezTo>
                  <a:pt x="5343249" y="6132361"/>
                  <a:pt x="5427565" y="6093234"/>
                  <a:pt x="5511881" y="6057663"/>
                </a:cubicBezTo>
                <a:cubicBezTo>
                  <a:pt x="5543864" y="6043434"/>
                  <a:pt x="5578753" y="6036320"/>
                  <a:pt x="5599105" y="6100347"/>
                </a:cubicBezTo>
                <a:cubicBezTo>
                  <a:pt x="5491529" y="6114575"/>
                  <a:pt x="5427565" y="6199945"/>
                  <a:pt x="5360693" y="6281757"/>
                </a:cubicBezTo>
                <a:cubicBezTo>
                  <a:pt x="5322897" y="6327999"/>
                  <a:pt x="5290914" y="6388469"/>
                  <a:pt x="5224043" y="6367127"/>
                </a:cubicBezTo>
                <a:cubicBezTo>
                  <a:pt x="5189154" y="6356456"/>
                  <a:pt x="5165894" y="6388469"/>
                  <a:pt x="5168801" y="6431153"/>
                </a:cubicBezTo>
                <a:cubicBezTo>
                  <a:pt x="5183339" y="6580550"/>
                  <a:pt x="5099022" y="6630349"/>
                  <a:pt x="5011799" y="6658805"/>
                </a:cubicBezTo>
                <a:cubicBezTo>
                  <a:pt x="4883871" y="6701489"/>
                  <a:pt x="4770480" y="6786859"/>
                  <a:pt x="4651275" y="6858000"/>
                </a:cubicBezTo>
                <a:lnTo>
                  <a:pt x="1823619" y="6858000"/>
                </a:lnTo>
                <a:lnTo>
                  <a:pt x="947849" y="6858000"/>
                </a:lnTo>
                <a:lnTo>
                  <a:pt x="732568"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231A1DE-C5F5-3F03-6256-12D7D071CBD1}"/>
              </a:ext>
            </a:extLst>
          </p:cNvPr>
          <p:cNvSpPr>
            <a:spLocks noGrp="1"/>
          </p:cNvSpPr>
          <p:nvPr>
            <p:ph type="title"/>
          </p:nvPr>
        </p:nvSpPr>
        <p:spPr>
          <a:xfrm>
            <a:off x="646517" y="1969940"/>
            <a:ext cx="4004399" cy="4770783"/>
          </a:xfrm>
        </p:spPr>
        <p:txBody>
          <a:bodyPr vert="horz" lIns="91440" tIns="45720" rIns="91440" bIns="45720" rtlCol="0" anchor="b">
            <a:normAutofit fontScale="90000"/>
          </a:bodyPr>
          <a:lstStyle/>
          <a:p>
            <a:r>
              <a:rPr lang="en-US" sz="4000" b="1" kern="1200" dirty="0">
                <a:solidFill>
                  <a:schemeClr val="tx1"/>
                </a:solidFill>
                <a:latin typeface="+mj-lt"/>
                <a:ea typeface="+mj-ea"/>
                <a:cs typeface="+mj-cs"/>
              </a:rPr>
              <a:t>WWI: </a:t>
            </a:r>
            <a:r>
              <a:rPr lang="en-US" sz="4000" b="1" dirty="0"/>
              <a:t>In what ways did nurses in the ANC face a </a:t>
            </a:r>
            <a:r>
              <a:rPr lang="en-US" sz="4000" b="1" i="1" dirty="0"/>
              <a:t>‘hostile workplace environment’?</a:t>
            </a:r>
            <a:br>
              <a:rPr lang="en-US" sz="4000" b="1" kern="1200" dirty="0">
                <a:solidFill>
                  <a:schemeClr val="tx1"/>
                </a:solidFill>
                <a:latin typeface="+mj-lt"/>
                <a:ea typeface="+mj-ea"/>
                <a:cs typeface="+mj-cs"/>
              </a:rPr>
            </a:br>
            <a:br>
              <a:rPr lang="en-US" sz="4000" b="1" kern="1200" dirty="0">
                <a:solidFill>
                  <a:schemeClr val="tx1"/>
                </a:solidFill>
                <a:latin typeface="+mj-lt"/>
                <a:ea typeface="+mj-ea"/>
                <a:cs typeface="+mj-cs"/>
              </a:rPr>
            </a:br>
            <a:r>
              <a:rPr lang="en-US" sz="4000" b="1" kern="1200" dirty="0">
                <a:solidFill>
                  <a:schemeClr val="tx1"/>
                </a:solidFill>
                <a:latin typeface="+mj-lt"/>
                <a:ea typeface="+mj-ea"/>
                <a:cs typeface="+mj-cs"/>
              </a:rPr>
              <a:t>Why were nurses so keen to acquire military rank? Was rank likely to make th</a:t>
            </a:r>
            <a:r>
              <a:rPr lang="en-US" sz="4000" b="1" dirty="0"/>
              <a:t>e workplace less hostile?</a:t>
            </a:r>
            <a:br>
              <a:rPr lang="en-US" sz="1200" b="1" kern="1200" dirty="0">
                <a:solidFill>
                  <a:schemeClr val="tx1"/>
                </a:solidFill>
                <a:latin typeface="+mj-lt"/>
                <a:ea typeface="+mj-ea"/>
                <a:cs typeface="+mj-cs"/>
              </a:rPr>
            </a:br>
            <a:br>
              <a:rPr lang="en-US" sz="1200" b="1" kern="1200" dirty="0">
                <a:solidFill>
                  <a:schemeClr val="tx1"/>
                </a:solidFill>
                <a:latin typeface="+mj-lt"/>
                <a:ea typeface="+mj-ea"/>
                <a:cs typeface="+mj-cs"/>
              </a:rPr>
            </a:br>
            <a:r>
              <a:rPr lang="en-US" sz="1600" b="1" kern="1200" dirty="0">
                <a:solidFill>
                  <a:schemeClr val="tx1"/>
                </a:solidFill>
                <a:latin typeface="+mj-lt"/>
                <a:ea typeface="+mj-ea"/>
                <a:cs typeface="+mj-cs"/>
              </a:rPr>
              <a:t>Postcards showing the working-class attractions of</a:t>
            </a:r>
            <a:r>
              <a:rPr lang="en-US" sz="1600" b="1" dirty="0"/>
              <a:t> </a:t>
            </a:r>
            <a:r>
              <a:rPr lang="en-US" sz="1600" b="1" kern="1200" dirty="0">
                <a:solidFill>
                  <a:schemeClr val="tx1"/>
                </a:solidFill>
                <a:latin typeface="+mj-lt"/>
                <a:ea typeface="+mj-ea"/>
                <a:cs typeface="+mj-cs"/>
              </a:rPr>
              <a:t>Coney Island, New York c.1910</a:t>
            </a:r>
          </a:p>
        </p:txBody>
      </p:sp>
    </p:spTree>
    <p:extLst>
      <p:ext uri="{BB962C8B-B14F-4D97-AF65-F5344CB8AC3E}">
        <p14:creationId xmlns:p14="http://schemas.microsoft.com/office/powerpoint/2010/main" val="1692945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8C982-B96E-6B95-475E-DC9C66B673DD}"/>
              </a:ext>
            </a:extLst>
          </p:cNvPr>
          <p:cNvSpPr>
            <a:spLocks noGrp="1"/>
          </p:cNvSpPr>
          <p:nvPr>
            <p:ph type="title"/>
          </p:nvPr>
        </p:nvSpPr>
        <p:spPr>
          <a:xfrm>
            <a:off x="236510" y="0"/>
            <a:ext cx="10515600" cy="1325563"/>
          </a:xfrm>
        </p:spPr>
        <p:txBody>
          <a:bodyPr/>
          <a:lstStyle/>
          <a:p>
            <a:r>
              <a:rPr lang="en-US" b="1" dirty="0"/>
              <a:t>WWII: Male nurses’ pursuit of acceptance</a:t>
            </a:r>
          </a:p>
        </p:txBody>
      </p:sp>
      <p:sp>
        <p:nvSpPr>
          <p:cNvPr id="3" name="TextBox 2">
            <a:extLst>
              <a:ext uri="{FF2B5EF4-FFF2-40B4-BE49-F238E27FC236}">
                <a16:creationId xmlns:a16="http://schemas.microsoft.com/office/drawing/2014/main" id="{AAFEE03B-085B-7523-9E68-E53B89E6DCBD}"/>
              </a:ext>
            </a:extLst>
          </p:cNvPr>
          <p:cNvSpPr txBox="1"/>
          <p:nvPr/>
        </p:nvSpPr>
        <p:spPr>
          <a:xfrm>
            <a:off x="236510" y="980661"/>
            <a:ext cx="6800394" cy="6678751"/>
          </a:xfrm>
          <a:prstGeom prst="rect">
            <a:avLst/>
          </a:prstGeom>
          <a:noFill/>
        </p:spPr>
        <p:txBody>
          <a:bodyPr wrap="square" rtlCol="0">
            <a:spAutoFit/>
          </a:bodyPr>
          <a:lstStyle/>
          <a:p>
            <a:r>
              <a:rPr lang="en-US" sz="2400" dirty="0"/>
              <a:t>Q: What does LeRoy Craig’s 1940 article reveal about the gendered nature of the nursing profession on the eve of US entry into WWII?</a:t>
            </a:r>
          </a:p>
          <a:p>
            <a:endParaRPr lang="en-US" sz="2400" dirty="0"/>
          </a:p>
          <a:p>
            <a:r>
              <a:rPr lang="en-US" sz="2400" dirty="0"/>
              <a:t>Q: Drawing on Craig’s essay and the chapter of Charissa Threat’s book, what can we glean about the various anxieties that surrounded the figure of the ‘male nurse’?</a:t>
            </a:r>
          </a:p>
          <a:p>
            <a:endParaRPr lang="en-US" sz="2400" dirty="0"/>
          </a:p>
          <a:p>
            <a:r>
              <a:rPr lang="en-US" sz="2400" dirty="0"/>
              <a:t>Q: What does it tell us that Black women nurses gained admission into the ANC late in WWII even as white men were denied?</a:t>
            </a:r>
          </a:p>
          <a:p>
            <a:endParaRPr lang="en-US" sz="2800" dirty="0"/>
          </a:p>
          <a:p>
            <a:r>
              <a:rPr lang="en-GB" sz="1600" b="0" i="0" u="none" strike="noStrike" dirty="0">
                <a:solidFill>
                  <a:srgbClr val="000000"/>
                </a:solidFill>
                <a:effectLst/>
                <a:latin typeface="Arial" panose="020B0604020202020204" pitchFamily="34" charset="0"/>
              </a:rPr>
              <a:t>LeRoy N. Craig, R.N. was the first superintendent of The Pennsylvania Hospital School of Nursing for Men, which was founded in 1914. It was the first training school of its type to be headed by a man.</a:t>
            </a:r>
          </a:p>
          <a:p>
            <a:r>
              <a:rPr lang="en-US" sz="1400" dirty="0">
                <a:hlinkClick r:id="rId2"/>
              </a:rPr>
              <a:t>http://www.uphs.upenn.edu/paharc/collections/gallery/people/craig.html</a:t>
            </a:r>
            <a:endParaRPr lang="en-GB" sz="1400" dirty="0">
              <a:solidFill>
                <a:srgbClr val="000000"/>
              </a:solidFill>
              <a:latin typeface="Arial" panose="020B0604020202020204" pitchFamily="34" charset="0"/>
            </a:endParaRPr>
          </a:p>
          <a:p>
            <a:endParaRPr lang="en-US" sz="1400" dirty="0"/>
          </a:p>
          <a:p>
            <a:r>
              <a:rPr lang="en-US" sz="3600" dirty="0"/>
              <a:t> </a:t>
            </a:r>
          </a:p>
        </p:txBody>
      </p:sp>
      <p:pic>
        <p:nvPicPr>
          <p:cNvPr id="3074" name="Picture 2">
            <a:extLst>
              <a:ext uri="{FF2B5EF4-FFF2-40B4-BE49-F238E27FC236}">
                <a16:creationId xmlns:a16="http://schemas.microsoft.com/office/drawing/2014/main" id="{11F0F63A-5403-E67C-033C-E46C8E5C0B2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17741" y="980661"/>
            <a:ext cx="4621843" cy="56851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568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26B5C5-D519-5BE1-B404-878C219B174E}"/>
              </a:ext>
            </a:extLst>
          </p:cNvPr>
          <p:cNvSpPr>
            <a:spLocks noGrp="1"/>
          </p:cNvSpPr>
          <p:nvPr>
            <p:ph type="title"/>
          </p:nvPr>
        </p:nvSpPr>
        <p:spPr/>
        <p:txBody>
          <a:bodyPr/>
          <a:lstStyle/>
          <a:p>
            <a:r>
              <a:rPr lang="en-US" dirty="0"/>
              <a:t>Revealing quotes</a:t>
            </a:r>
          </a:p>
        </p:txBody>
      </p:sp>
      <p:sp>
        <p:nvSpPr>
          <p:cNvPr id="4" name="Content Placeholder 3">
            <a:extLst>
              <a:ext uri="{FF2B5EF4-FFF2-40B4-BE49-F238E27FC236}">
                <a16:creationId xmlns:a16="http://schemas.microsoft.com/office/drawing/2014/main" id="{9296B207-EA3A-1A92-5650-48D9C1E1D07E}"/>
              </a:ext>
            </a:extLst>
          </p:cNvPr>
          <p:cNvSpPr>
            <a:spLocks noGrp="1"/>
          </p:cNvSpPr>
          <p:nvPr>
            <p:ph sz="half" idx="1"/>
          </p:nvPr>
        </p:nvSpPr>
        <p:spPr/>
        <p:txBody>
          <a:bodyPr>
            <a:normAutofit lnSpcReduction="10000"/>
          </a:bodyPr>
          <a:lstStyle/>
          <a:p>
            <a:pPr marL="0" indent="0">
              <a:buNone/>
            </a:pPr>
            <a:r>
              <a:rPr lang="en-GB" b="1" dirty="0">
                <a:solidFill>
                  <a:schemeClr val="accent2"/>
                </a:solidFill>
                <a:effectLst/>
                <a:latin typeface="MinionPro"/>
              </a:rPr>
              <a:t>Surgeon General Norman Kirk: </a:t>
            </a:r>
          </a:p>
          <a:p>
            <a:pPr marL="0" indent="0">
              <a:buNone/>
            </a:pPr>
            <a:r>
              <a:rPr lang="en-GB" sz="2400" dirty="0">
                <a:effectLst/>
                <a:latin typeface="MinionPro"/>
              </a:rPr>
              <a:t>female nurses were </a:t>
            </a:r>
            <a:r>
              <a:rPr lang="en-GB" sz="2400" b="1" dirty="0">
                <a:effectLst/>
                <a:latin typeface="MinionPro"/>
              </a:rPr>
              <a:t>“appointed for a single, specific duty for which they are particularly qualified by reason of their sex. . . . Army nurses of either sex must accord patients all the usual care required by duties of their profession, including a variety of intimate offices and quasi-menial services. Women of officer rank can render those duties without incongruity, while men of such rank could not.” </a:t>
            </a:r>
          </a:p>
          <a:p>
            <a:pPr marL="0" indent="0">
              <a:buNone/>
            </a:pPr>
            <a:r>
              <a:rPr lang="en-GB" sz="2400" dirty="0">
                <a:latin typeface="MinionPro"/>
              </a:rPr>
              <a:t>Quoted by Threat, </a:t>
            </a:r>
            <a:r>
              <a:rPr lang="en-GB" sz="2400" i="1" dirty="0">
                <a:latin typeface="MinionPro"/>
              </a:rPr>
              <a:t>Nursing Civil Rights</a:t>
            </a:r>
            <a:r>
              <a:rPr lang="en-GB" sz="2400" dirty="0">
                <a:latin typeface="MinionPro"/>
              </a:rPr>
              <a:t>, p. 75</a:t>
            </a:r>
            <a:endParaRPr lang="en-GB" sz="2400" dirty="0"/>
          </a:p>
          <a:p>
            <a:pPr marL="0" indent="0">
              <a:buNone/>
            </a:pPr>
            <a:endParaRPr lang="en-GB" sz="2400" dirty="0"/>
          </a:p>
          <a:p>
            <a:endParaRPr lang="en-US" dirty="0"/>
          </a:p>
        </p:txBody>
      </p:sp>
      <p:sp>
        <p:nvSpPr>
          <p:cNvPr id="5" name="Content Placeholder 4">
            <a:extLst>
              <a:ext uri="{FF2B5EF4-FFF2-40B4-BE49-F238E27FC236}">
                <a16:creationId xmlns:a16="http://schemas.microsoft.com/office/drawing/2014/main" id="{F152FD37-3191-106E-32BB-832CF290D8FC}"/>
              </a:ext>
            </a:extLst>
          </p:cNvPr>
          <p:cNvSpPr>
            <a:spLocks noGrp="1"/>
          </p:cNvSpPr>
          <p:nvPr>
            <p:ph sz="half" idx="2"/>
          </p:nvPr>
        </p:nvSpPr>
        <p:spPr/>
        <p:txBody>
          <a:bodyPr>
            <a:normAutofit lnSpcReduction="10000"/>
          </a:bodyPr>
          <a:lstStyle/>
          <a:p>
            <a:pPr marL="0" indent="0">
              <a:buNone/>
            </a:pPr>
            <a:r>
              <a:rPr lang="en-US" b="1" dirty="0">
                <a:solidFill>
                  <a:schemeClr val="accent2"/>
                </a:solidFill>
              </a:rPr>
              <a:t>Rep. Frances Bolton (R-Ohio):</a:t>
            </a:r>
          </a:p>
          <a:p>
            <a:pPr marL="0" indent="0">
              <a:buNone/>
            </a:pPr>
            <a:r>
              <a:rPr lang="en-GB" sz="2400" b="1" dirty="0">
                <a:effectLst/>
                <a:latin typeface="MinionPro"/>
              </a:rPr>
              <a:t>“The Army Nurse Corps was created as a ‘female’ Corps, and there is very strong feelings that it would be exceedingly unfortunate to change that fundamental ruling, not because men can’t nurse well and are not really desperately needed in some of the specialties, but rather because men as a whole do better with women nurses than men.” </a:t>
            </a:r>
          </a:p>
          <a:p>
            <a:pPr marL="0" indent="0">
              <a:buNone/>
            </a:pPr>
            <a:r>
              <a:rPr lang="en-GB" sz="2400" dirty="0">
                <a:latin typeface="MinionPro"/>
              </a:rPr>
              <a:t>Quoted by Threat, </a:t>
            </a:r>
            <a:r>
              <a:rPr lang="en-GB" sz="2400" i="1" dirty="0">
                <a:latin typeface="MinionPro"/>
              </a:rPr>
              <a:t>Nursing Civil Rights</a:t>
            </a:r>
            <a:r>
              <a:rPr lang="en-GB" sz="2400" dirty="0">
                <a:latin typeface="MinionPro"/>
              </a:rPr>
              <a:t>, p. 78</a:t>
            </a:r>
            <a:endParaRPr lang="en-GB" sz="2400" dirty="0"/>
          </a:p>
          <a:p>
            <a:endParaRPr lang="en-US" dirty="0"/>
          </a:p>
        </p:txBody>
      </p:sp>
    </p:spTree>
    <p:extLst>
      <p:ext uri="{BB962C8B-B14F-4D97-AF65-F5344CB8AC3E}">
        <p14:creationId xmlns:p14="http://schemas.microsoft.com/office/powerpoint/2010/main" val="5773836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1445</TotalTime>
  <Words>568</Words>
  <Application>Microsoft Macintosh PowerPoint</Application>
  <PresentationFormat>Widescreen</PresentationFormat>
  <Paragraphs>35</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Aptos</vt:lpstr>
      <vt:lpstr>Aptos Display</vt:lpstr>
      <vt:lpstr>Arial</vt:lpstr>
      <vt:lpstr>MinionPro</vt:lpstr>
      <vt:lpstr>Raleway</vt:lpstr>
      <vt:lpstr>Office Theme</vt:lpstr>
      <vt:lpstr>Who cares?</vt:lpstr>
      <vt:lpstr>Q: What symbolic associations does the figure of the nurse conjure? Put differently, how do you think Americans imagined the archetypal nurse from the 1860s to the 1940s?</vt:lpstr>
      <vt:lpstr>What did nurses do? What non-medical work they also expected to perform?</vt:lpstr>
      <vt:lpstr>PowerPoint Presentation</vt:lpstr>
      <vt:lpstr>WWI: In what ways did nurses in the ANC face a ‘hostile workplace environment’?  Why were nurses so keen to acquire military rank? Was rank likely to make the workplace less hostile?  Postcards showing the working-class attractions of Coney Island, New York c.1910</vt:lpstr>
      <vt:lpstr>WWII: Male nurses’ pursuit of acceptance</vt:lpstr>
      <vt:lpstr>Revealing quotes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Carruthers, Susan</dc:creator>
  <cp:lastModifiedBy>Carruthers, Susan</cp:lastModifiedBy>
  <cp:revision>7</cp:revision>
  <dcterms:created xsi:type="dcterms:W3CDTF">2025-10-25T07:29:32Z</dcterms:created>
  <dcterms:modified xsi:type="dcterms:W3CDTF">2025-10-27T11:31:29Z</dcterms:modified>
</cp:coreProperties>
</file>