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58" r:id="rId4"/>
    <p:sldId id="259" r:id="rId5"/>
    <p:sldId id="257" r:id="rId6"/>
    <p:sldId id="260" r:id="rId7"/>
    <p:sldId id="262" r:id="rId8"/>
    <p:sldId id="261"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97"/>
    <p:restoredTop sz="94681"/>
  </p:normalViewPr>
  <p:slideViewPr>
    <p:cSldViewPr snapToGrid="0">
      <p:cViewPr varScale="1">
        <p:scale>
          <a:sx n="108" d="100"/>
          <a:sy n="108" d="100"/>
        </p:scale>
        <p:origin x="216" y="3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80AD5-5400-0669-EB14-7E80A108EBE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34FF501-E541-53AA-0486-C7247C95B3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856834C-7C4A-0334-F07D-6172672746B5}"/>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5" name="Footer Placeholder 4">
            <a:extLst>
              <a:ext uri="{FF2B5EF4-FFF2-40B4-BE49-F238E27FC236}">
                <a16:creationId xmlns:a16="http://schemas.microsoft.com/office/drawing/2014/main" id="{38563FA1-DA4D-6E9D-4C02-0C7BC66BFA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1E0830-0825-868E-5D76-78AFCB66A79C}"/>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844577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C18A5-28C1-1552-336C-04533CF1CF9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F78061D-0360-D72F-FB7B-01C2F5C6654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2D52AA2-2DA2-D14C-4E5B-555705E0B2BE}"/>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5" name="Footer Placeholder 4">
            <a:extLst>
              <a:ext uri="{FF2B5EF4-FFF2-40B4-BE49-F238E27FC236}">
                <a16:creationId xmlns:a16="http://schemas.microsoft.com/office/drawing/2014/main" id="{CBA22A16-1680-CF90-7CDA-2CF529CC53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37BDFD-BF73-8624-DAD1-798D7850C530}"/>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1808103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AA346C-8EC4-5575-20BC-6A631AECF4A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B652A50-9E08-9D7E-278B-D0EBB38932F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4E5599C-BBFC-3CD7-CAE9-47A3E3630F99}"/>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5" name="Footer Placeholder 4">
            <a:extLst>
              <a:ext uri="{FF2B5EF4-FFF2-40B4-BE49-F238E27FC236}">
                <a16:creationId xmlns:a16="http://schemas.microsoft.com/office/drawing/2014/main" id="{D5505AE2-CFAB-35A3-1ADC-D80A13C833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B019D9-5A37-1579-9C2B-BBBD650A4844}"/>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2831704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2C81E-817B-2919-23AD-5AC1EC4FA2A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DA34BD7-D669-1869-4A8F-7AA6B070D34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BA968B5-D6F9-95D5-C34A-7E4FF239FED5}"/>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5" name="Footer Placeholder 4">
            <a:extLst>
              <a:ext uri="{FF2B5EF4-FFF2-40B4-BE49-F238E27FC236}">
                <a16:creationId xmlns:a16="http://schemas.microsoft.com/office/drawing/2014/main" id="{E813E03F-6DD8-734A-734D-5850C32D86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E277A5-0F72-C737-FFB2-11A08940F250}"/>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449110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87D80-E4EC-2E05-E803-3B44D2B4ACE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8A55C40-6E2D-F854-6692-8A7F6030984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BE64742-A5EC-C302-D323-FB27AA367A98}"/>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5" name="Footer Placeholder 4">
            <a:extLst>
              <a:ext uri="{FF2B5EF4-FFF2-40B4-BE49-F238E27FC236}">
                <a16:creationId xmlns:a16="http://schemas.microsoft.com/office/drawing/2014/main" id="{B846955D-4896-75C9-BA14-45A95132C5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03CFB1-BF02-1228-1333-3EE59F254701}"/>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2376641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F02D6-2DE7-C954-9CF2-0B4250CAACA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1CBDA35-7A78-1A8F-8904-A3B5EAB1685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CDA24B3-FC8E-A89F-4D87-81D67B9D2A6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9622806-3F2E-FD3D-B378-66F728D5D3C5}"/>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6" name="Footer Placeholder 5">
            <a:extLst>
              <a:ext uri="{FF2B5EF4-FFF2-40B4-BE49-F238E27FC236}">
                <a16:creationId xmlns:a16="http://schemas.microsoft.com/office/drawing/2014/main" id="{B7133068-403D-B3BA-7BB0-23BAF9F88F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CCA254-2648-F2CE-C609-75B94592A7F7}"/>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3849858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AE2E4-7F4F-E081-7DFE-5781ED79008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61B7D7C-9F1C-7481-B125-8A9B28A850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8CF30F1-9A6C-A756-5176-78CE05AD88A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6642810-7BAC-FD21-EE6C-00CEAC8052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B67B8B2-8C24-4F75-2E66-F1D13A60635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7FBE9C5-A1DD-5D35-F389-0A48F63E4817}"/>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8" name="Footer Placeholder 7">
            <a:extLst>
              <a:ext uri="{FF2B5EF4-FFF2-40B4-BE49-F238E27FC236}">
                <a16:creationId xmlns:a16="http://schemas.microsoft.com/office/drawing/2014/main" id="{67A00875-F8FA-3DD5-737E-347560FFD10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D50218-A1E9-76A0-88D0-D4A66844D76A}"/>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3295216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8BF98-7738-E57E-0882-7B281B4C0C4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F38B72E-D9DB-9F03-03CD-40FBD6C2A16D}"/>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4" name="Footer Placeholder 3">
            <a:extLst>
              <a:ext uri="{FF2B5EF4-FFF2-40B4-BE49-F238E27FC236}">
                <a16:creationId xmlns:a16="http://schemas.microsoft.com/office/drawing/2014/main" id="{2F7D67E1-2D74-AE9A-3FDB-685CAE53A7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4C8783-D03C-1BFB-0516-B038D90AD6A3}"/>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3892718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C04FDD-22E5-90A8-B0C1-75D204D5E0D3}"/>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3" name="Footer Placeholder 2">
            <a:extLst>
              <a:ext uri="{FF2B5EF4-FFF2-40B4-BE49-F238E27FC236}">
                <a16:creationId xmlns:a16="http://schemas.microsoft.com/office/drawing/2014/main" id="{AE2F4BB3-85E8-70B9-4DEC-43D5EB6C82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25E275-79B0-E1AF-0083-EA5F225A9D70}"/>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3045668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ED30D-2AF7-C946-A2C0-807E6E109F4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88E5776-EF84-286B-EFA6-BFEE969415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D3C5D06-2C26-B8AE-62B6-6EAFEDF58B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6A46294-8092-C2FC-0288-D08994F4C37E}"/>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6" name="Footer Placeholder 5">
            <a:extLst>
              <a:ext uri="{FF2B5EF4-FFF2-40B4-BE49-F238E27FC236}">
                <a16:creationId xmlns:a16="http://schemas.microsoft.com/office/drawing/2014/main" id="{D0F47847-D92F-CA83-59F5-1110519E73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A2E097-A1E4-D1EE-B001-0C240F741916}"/>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3781852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75E00-04F1-51D0-811C-BFA4BA740AC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049B531-503F-10E5-5E83-AA99C2D4F9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8A3D17D-6C16-D349-53F2-E779FEC6A3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D194FF7-2A57-5600-ACE4-79E2F7717083}"/>
              </a:ext>
            </a:extLst>
          </p:cNvPr>
          <p:cNvSpPr>
            <a:spLocks noGrp="1"/>
          </p:cNvSpPr>
          <p:nvPr>
            <p:ph type="dt" sz="half" idx="10"/>
          </p:nvPr>
        </p:nvSpPr>
        <p:spPr/>
        <p:txBody>
          <a:bodyPr/>
          <a:lstStyle/>
          <a:p>
            <a:fld id="{7D601B9A-9E47-CD49-8A60-2ED261167A26}" type="datetimeFigureOut">
              <a:rPr lang="en-US" smtClean="0"/>
              <a:t>11/3/25</a:t>
            </a:fld>
            <a:endParaRPr lang="en-US"/>
          </a:p>
        </p:txBody>
      </p:sp>
      <p:sp>
        <p:nvSpPr>
          <p:cNvPr id="6" name="Footer Placeholder 5">
            <a:extLst>
              <a:ext uri="{FF2B5EF4-FFF2-40B4-BE49-F238E27FC236}">
                <a16:creationId xmlns:a16="http://schemas.microsoft.com/office/drawing/2014/main" id="{16B95911-717C-75F0-F4E8-A6612044AB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ADD827-A784-4D59-06F1-CB17D9398A0B}"/>
              </a:ext>
            </a:extLst>
          </p:cNvPr>
          <p:cNvSpPr>
            <a:spLocks noGrp="1"/>
          </p:cNvSpPr>
          <p:nvPr>
            <p:ph type="sldNum" sz="quarter" idx="12"/>
          </p:nvPr>
        </p:nvSpPr>
        <p:spPr/>
        <p:txBody>
          <a:bodyPr/>
          <a:lstStyle/>
          <a:p>
            <a:fld id="{F2DC7778-7AEF-C942-B4E4-5B87EE587D7F}" type="slidenum">
              <a:rPr lang="en-US" smtClean="0"/>
              <a:t>‹#›</a:t>
            </a:fld>
            <a:endParaRPr lang="en-US"/>
          </a:p>
        </p:txBody>
      </p:sp>
    </p:spTree>
    <p:extLst>
      <p:ext uri="{BB962C8B-B14F-4D97-AF65-F5344CB8AC3E}">
        <p14:creationId xmlns:p14="http://schemas.microsoft.com/office/powerpoint/2010/main" val="2227480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7EB195-FBD9-B2F8-7CD5-59898118DF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628972F-194B-22A0-8DE3-5D3B7D894D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99CF179-1A6B-E10B-F100-EF1453CA74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D601B9A-9E47-CD49-8A60-2ED261167A26}" type="datetimeFigureOut">
              <a:rPr lang="en-US" smtClean="0"/>
              <a:t>11/3/25</a:t>
            </a:fld>
            <a:endParaRPr lang="en-US"/>
          </a:p>
        </p:txBody>
      </p:sp>
      <p:sp>
        <p:nvSpPr>
          <p:cNvPr id="5" name="Footer Placeholder 4">
            <a:extLst>
              <a:ext uri="{FF2B5EF4-FFF2-40B4-BE49-F238E27FC236}">
                <a16:creationId xmlns:a16="http://schemas.microsoft.com/office/drawing/2014/main" id="{CBAC68BD-5B8C-F663-A724-BDFBADE302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6A44A64-1CBC-DE44-F792-24CD53D289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2DC7778-7AEF-C942-B4E4-5B87EE587D7F}" type="slidenum">
              <a:rPr lang="en-US" smtClean="0"/>
              <a:t>‹#›</a:t>
            </a:fld>
            <a:endParaRPr lang="en-US"/>
          </a:p>
        </p:txBody>
      </p:sp>
    </p:spTree>
    <p:extLst>
      <p:ext uri="{BB962C8B-B14F-4D97-AF65-F5344CB8AC3E}">
        <p14:creationId xmlns:p14="http://schemas.microsoft.com/office/powerpoint/2010/main" val="2878273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nationalww2museum.org/war/articles/its-your-war-too-women-world-war-ii" TargetMode="External"/><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outhistory.org/exhibits/show/lesbians-20th-century/item/682"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archive.org/details/WereInTheArmyNow"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nps.gov/articles/000/blue-and-other-than-honorable-discharges.htm"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D4345-79A9-5CCE-6E54-86F03C232AEA}"/>
              </a:ext>
            </a:extLst>
          </p:cNvPr>
          <p:cNvSpPr>
            <a:spLocks noGrp="1"/>
          </p:cNvSpPr>
          <p:nvPr>
            <p:ph type="ctrTitle"/>
          </p:nvPr>
        </p:nvSpPr>
        <p:spPr>
          <a:xfrm>
            <a:off x="1524000" y="1122363"/>
            <a:ext cx="4572000" cy="3739004"/>
          </a:xfrm>
        </p:spPr>
        <p:txBody>
          <a:bodyPr>
            <a:normAutofit fontScale="90000"/>
          </a:bodyPr>
          <a:lstStyle/>
          <a:p>
            <a:r>
              <a:rPr lang="en-GB" b="1" i="0" u="none" strike="noStrike" dirty="0">
                <a:solidFill>
                  <a:srgbClr val="212529"/>
                </a:solidFill>
                <a:effectLst/>
                <a:latin typeface="neue-haas-grotesk-text"/>
              </a:rPr>
              <a:t>The Women’s Army Corps and the politics of sexuality in World War II</a:t>
            </a:r>
            <a:endParaRPr lang="en-US" dirty="0"/>
          </a:p>
        </p:txBody>
      </p:sp>
      <p:sp>
        <p:nvSpPr>
          <p:cNvPr id="3" name="Subtitle 2">
            <a:extLst>
              <a:ext uri="{FF2B5EF4-FFF2-40B4-BE49-F238E27FC236}">
                <a16:creationId xmlns:a16="http://schemas.microsoft.com/office/drawing/2014/main" id="{09241D93-04AB-09A7-8F7E-1BB554D134B2}"/>
              </a:ext>
            </a:extLst>
          </p:cNvPr>
          <p:cNvSpPr>
            <a:spLocks noGrp="1"/>
          </p:cNvSpPr>
          <p:nvPr>
            <p:ph type="subTitle" idx="1"/>
          </p:nvPr>
        </p:nvSpPr>
        <p:spPr>
          <a:xfrm>
            <a:off x="817944" y="5202238"/>
            <a:ext cx="6184739" cy="1655762"/>
          </a:xfrm>
        </p:spPr>
        <p:txBody>
          <a:bodyPr/>
          <a:lstStyle/>
          <a:p>
            <a:r>
              <a:rPr lang="en-US" dirty="0"/>
              <a:t>HI2C9	Week 5</a:t>
            </a:r>
          </a:p>
        </p:txBody>
      </p:sp>
      <p:pic>
        <p:nvPicPr>
          <p:cNvPr id="4" name="Picture 2" descr="A Book of Facts About the WAC (Women's Army Corps Booklet 1944) - Organized  Clutter">
            <a:extLst>
              <a:ext uri="{FF2B5EF4-FFF2-40B4-BE49-F238E27FC236}">
                <a16:creationId xmlns:a16="http://schemas.microsoft.com/office/drawing/2014/main" id="{1201B496-6AA8-C16D-624B-86D2B0A0BA4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383463" y="0"/>
            <a:ext cx="48085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9535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omens Reserve">
            <a:extLst>
              <a:ext uri="{FF2B5EF4-FFF2-40B4-BE49-F238E27FC236}">
                <a16:creationId xmlns:a16="http://schemas.microsoft.com/office/drawing/2014/main" id="{B7435216-7E2E-B66F-C0A8-FA16AF241E5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3839" y="355600"/>
            <a:ext cx="8430506" cy="6146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EABE3D3-6444-EDD4-0340-402F2EF5E2C9}"/>
              </a:ext>
            </a:extLst>
          </p:cNvPr>
          <p:cNvSpPr txBox="1"/>
          <p:nvPr/>
        </p:nvSpPr>
        <p:spPr>
          <a:xfrm>
            <a:off x="8416839" y="2003191"/>
            <a:ext cx="3775161" cy="2585323"/>
          </a:xfrm>
          <a:prstGeom prst="rect">
            <a:avLst/>
          </a:prstGeom>
          <a:noFill/>
        </p:spPr>
        <p:txBody>
          <a:bodyPr wrap="square" rtlCol="0">
            <a:spAutoFit/>
          </a:bodyPr>
          <a:lstStyle/>
          <a:p>
            <a:r>
              <a:rPr lang="en-US" dirty="0"/>
              <a:t>For further resources on</a:t>
            </a:r>
          </a:p>
          <a:p>
            <a:r>
              <a:rPr lang="en-US" dirty="0"/>
              <a:t>Women in other branches</a:t>
            </a:r>
          </a:p>
          <a:p>
            <a:r>
              <a:rPr lang="en-US" dirty="0"/>
              <a:t>Of the armed forces, including photos and recruitment films: </a:t>
            </a:r>
          </a:p>
          <a:p>
            <a:endParaRPr lang="en-US" dirty="0"/>
          </a:p>
          <a:p>
            <a:r>
              <a:rPr lang="en-US" dirty="0">
                <a:hlinkClick r:id="rId3"/>
              </a:rPr>
              <a:t>https://www.nationalww2museum.org/war/articles/its-your-war-too-women-world-war-ii</a:t>
            </a:r>
            <a:endParaRPr lang="en-US" dirty="0"/>
          </a:p>
          <a:p>
            <a:endParaRPr lang="en-US" dirty="0"/>
          </a:p>
        </p:txBody>
      </p:sp>
    </p:spTree>
    <p:extLst>
      <p:ext uri="{BB962C8B-B14F-4D97-AF65-F5344CB8AC3E}">
        <p14:creationId xmlns:p14="http://schemas.microsoft.com/office/powerpoint/2010/main" val="1251964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DA1AD81E-1A1A-2F51-00FA-1F47A8E67DA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4845" y="522074"/>
            <a:ext cx="7331850" cy="56655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6B81C81-BC38-1236-133B-7531C2415ED5}"/>
              </a:ext>
            </a:extLst>
          </p:cNvPr>
          <p:cNvSpPr txBox="1"/>
          <p:nvPr/>
        </p:nvSpPr>
        <p:spPr>
          <a:xfrm>
            <a:off x="8380069" y="139785"/>
            <a:ext cx="3171465" cy="5216813"/>
          </a:xfrm>
          <a:prstGeom prst="rect">
            <a:avLst/>
          </a:prstGeom>
          <a:noFill/>
        </p:spPr>
        <p:txBody>
          <a:bodyPr wrap="square">
            <a:spAutoFit/>
          </a:bodyPr>
          <a:lstStyle/>
          <a:p>
            <a:pPr algn="l">
              <a:lnSpc>
                <a:spcPts val="2079"/>
              </a:lnSpc>
            </a:pPr>
            <a:endParaRPr lang="en-GB" b="1" i="0" u="none" strike="noStrike" dirty="0">
              <a:solidFill>
                <a:srgbClr val="000000"/>
              </a:solidFill>
              <a:effectLst/>
              <a:latin typeface="WindsorLC"/>
            </a:endParaRPr>
          </a:p>
          <a:p>
            <a:pPr algn="l"/>
            <a:r>
              <a:rPr lang="en-GB" sz="2800" b="0" i="0" u="none" strike="noStrike" dirty="0">
                <a:solidFill>
                  <a:srgbClr val="000000"/>
                </a:solidFill>
                <a:effectLst/>
                <a:latin typeface="Miller"/>
              </a:rPr>
              <a:t>Vargas Girl</a:t>
            </a:r>
          </a:p>
          <a:p>
            <a:pPr algn="l"/>
            <a:endParaRPr lang="en-GB" b="0" i="0" u="none" strike="noStrike" dirty="0">
              <a:solidFill>
                <a:srgbClr val="000000"/>
              </a:solidFill>
              <a:effectLst/>
              <a:latin typeface="Miller"/>
            </a:endParaRPr>
          </a:p>
          <a:p>
            <a:pPr algn="l">
              <a:lnSpc>
                <a:spcPts val="2079"/>
              </a:lnSpc>
            </a:pPr>
            <a:r>
              <a:rPr lang="en-GB" b="1" i="0" u="none" strike="noStrike" dirty="0">
                <a:solidFill>
                  <a:srgbClr val="000000"/>
                </a:solidFill>
                <a:effectLst/>
                <a:latin typeface="WindsorLC"/>
              </a:rPr>
              <a:t>Description</a:t>
            </a:r>
          </a:p>
          <a:p>
            <a:pPr algn="l"/>
            <a:r>
              <a:rPr lang="en-GB" b="0" i="1" u="none" strike="noStrike" dirty="0">
                <a:solidFill>
                  <a:srgbClr val="000000"/>
                </a:solidFill>
                <a:effectLst/>
                <a:latin typeface="Miller"/>
              </a:rPr>
              <a:t>Esquire</a:t>
            </a:r>
            <a:r>
              <a:rPr lang="en-GB" b="0" i="0" u="none" strike="noStrike" dirty="0">
                <a:solidFill>
                  <a:srgbClr val="000000"/>
                </a:solidFill>
                <a:effectLst/>
                <a:latin typeface="Miller"/>
              </a:rPr>
              <a:t>’s December 1943 calendar page featuring a Vargas girl donning a WAAC uniform.</a:t>
            </a:r>
          </a:p>
          <a:p>
            <a:pPr algn="l"/>
            <a:endParaRPr lang="en-GB" dirty="0">
              <a:solidFill>
                <a:srgbClr val="000000"/>
              </a:solidFill>
              <a:latin typeface="Miller"/>
            </a:endParaRPr>
          </a:p>
          <a:p>
            <a:r>
              <a:rPr lang="en-GB" b="0" i="0" u="none" strike="noStrike" dirty="0">
                <a:solidFill>
                  <a:srgbClr val="000000"/>
                </a:solidFill>
                <a:effectLst/>
              </a:rPr>
              <a:t>Alberto Vargas </a:t>
            </a:r>
            <a:r>
              <a:rPr lang="en-GB" i="0" u="none" strike="noStrike" dirty="0">
                <a:solidFill>
                  <a:srgbClr val="0E345A"/>
                </a:solidFill>
                <a:effectLst/>
              </a:rPr>
              <a:t>is best known for is creating World War II era pin-ups for </a:t>
            </a:r>
            <a:r>
              <a:rPr lang="en-GB" i="1" u="none" strike="noStrike" dirty="0">
                <a:solidFill>
                  <a:srgbClr val="0E345A"/>
                </a:solidFill>
                <a:effectLst/>
              </a:rPr>
              <a:t>Esquire</a:t>
            </a:r>
            <a:r>
              <a:rPr lang="en-GB" i="0" u="none" strike="noStrike" dirty="0">
                <a:solidFill>
                  <a:srgbClr val="0E345A"/>
                </a:solidFill>
                <a:effectLst/>
              </a:rPr>
              <a:t> magazine. Between 1940 and 1946, he produced 180 paintings for the magazine, and inspired the nose art for hundreds of American and Allied WWII aircraft.</a:t>
            </a:r>
            <a:endParaRPr lang="en-GB" i="0" u="none" strike="noStrike" dirty="0">
              <a:solidFill>
                <a:srgbClr val="000000"/>
              </a:solidFill>
              <a:effectLst/>
            </a:endParaRPr>
          </a:p>
        </p:txBody>
      </p:sp>
      <p:sp>
        <p:nvSpPr>
          <p:cNvPr id="7" name="TextBox 6">
            <a:extLst>
              <a:ext uri="{FF2B5EF4-FFF2-40B4-BE49-F238E27FC236}">
                <a16:creationId xmlns:a16="http://schemas.microsoft.com/office/drawing/2014/main" id="{87FAD8DB-B847-94F5-3039-95E161A3ED81}"/>
              </a:ext>
            </a:extLst>
          </p:cNvPr>
          <p:cNvSpPr txBox="1"/>
          <p:nvPr/>
        </p:nvSpPr>
        <p:spPr>
          <a:xfrm>
            <a:off x="214844" y="5941383"/>
            <a:ext cx="6099858" cy="923330"/>
          </a:xfrm>
          <a:prstGeom prst="rect">
            <a:avLst/>
          </a:prstGeom>
          <a:noFill/>
        </p:spPr>
        <p:txBody>
          <a:bodyPr wrap="square">
            <a:spAutoFit/>
          </a:bodyPr>
          <a:lstStyle/>
          <a:p>
            <a:r>
              <a:rPr lang="en-US" dirty="0">
                <a:hlinkClick r:id="rId3"/>
              </a:rPr>
              <a:t>https://outhistory.org/exhibits/show/lesbians-20th-century/item/682</a:t>
            </a:r>
            <a:endParaRPr lang="en-US" dirty="0"/>
          </a:p>
          <a:p>
            <a:endParaRPr lang="en-US" dirty="0"/>
          </a:p>
        </p:txBody>
      </p:sp>
      <p:sp>
        <p:nvSpPr>
          <p:cNvPr id="8" name="TextBox 7">
            <a:extLst>
              <a:ext uri="{FF2B5EF4-FFF2-40B4-BE49-F238E27FC236}">
                <a16:creationId xmlns:a16="http://schemas.microsoft.com/office/drawing/2014/main" id="{1A65270A-9B11-451F-EB23-F6C4571C261A}"/>
              </a:ext>
            </a:extLst>
          </p:cNvPr>
          <p:cNvSpPr txBox="1"/>
          <p:nvPr/>
        </p:nvSpPr>
        <p:spPr>
          <a:xfrm>
            <a:off x="405114" y="229686"/>
            <a:ext cx="3988015" cy="584775"/>
          </a:xfrm>
          <a:prstGeom prst="rect">
            <a:avLst/>
          </a:prstGeom>
          <a:noFill/>
        </p:spPr>
        <p:txBody>
          <a:bodyPr wrap="none" rtlCol="0">
            <a:spAutoFit/>
          </a:bodyPr>
          <a:lstStyle/>
          <a:p>
            <a:r>
              <a:rPr lang="en-US" sz="3200" b="1" dirty="0"/>
              <a:t>Sexualizing </a:t>
            </a:r>
            <a:r>
              <a:rPr lang="en-US" sz="3200" b="1"/>
              <a:t>the WAC</a:t>
            </a:r>
            <a:endParaRPr lang="en-US" sz="3200" b="1" dirty="0"/>
          </a:p>
        </p:txBody>
      </p:sp>
    </p:spTree>
    <p:extLst>
      <p:ext uri="{BB962C8B-B14F-4D97-AF65-F5344CB8AC3E}">
        <p14:creationId xmlns:p14="http://schemas.microsoft.com/office/powerpoint/2010/main" val="453885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14A447-0DB5-2C62-FD0C-2A1A92AEFA82}"/>
              </a:ext>
            </a:extLst>
          </p:cNvPr>
          <p:cNvSpPr>
            <a:spLocks noGrp="1"/>
          </p:cNvSpPr>
          <p:nvPr>
            <p:ph type="title"/>
          </p:nvPr>
        </p:nvSpPr>
        <p:spPr>
          <a:xfrm>
            <a:off x="640080" y="325369"/>
            <a:ext cx="4368602" cy="1956841"/>
          </a:xfrm>
        </p:spPr>
        <p:txBody>
          <a:bodyPr anchor="b">
            <a:normAutofit/>
          </a:bodyPr>
          <a:lstStyle/>
          <a:p>
            <a:r>
              <a:rPr lang="en-US" sz="4600"/>
              <a:t>We’re In The Army Now (1943)</a:t>
            </a:r>
          </a:p>
        </p:txBody>
      </p:sp>
      <p:sp>
        <p:nvSpPr>
          <p:cNvPr id="308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72B38B4-403C-2B23-387E-A350AF12CB25}"/>
              </a:ext>
            </a:extLst>
          </p:cNvPr>
          <p:cNvSpPr>
            <a:spLocks noGrp="1"/>
          </p:cNvSpPr>
          <p:nvPr>
            <p:ph idx="1"/>
          </p:nvPr>
        </p:nvSpPr>
        <p:spPr>
          <a:xfrm>
            <a:off x="640080" y="2872899"/>
            <a:ext cx="4243589" cy="3320668"/>
          </a:xfrm>
        </p:spPr>
        <p:txBody>
          <a:bodyPr>
            <a:normAutofit/>
          </a:bodyPr>
          <a:lstStyle/>
          <a:p>
            <a:r>
              <a:rPr lang="en-US" sz="2200">
                <a:hlinkClick r:id="rId2"/>
              </a:rPr>
              <a:t>https://archive.org/details/WereInTheArmyNow</a:t>
            </a:r>
            <a:endParaRPr lang="en-US" sz="2200"/>
          </a:p>
          <a:p>
            <a:pPr marL="0" indent="0">
              <a:buNone/>
            </a:pPr>
            <a:endParaRPr lang="en-US" sz="2200"/>
          </a:p>
        </p:txBody>
      </p:sp>
      <p:pic>
        <p:nvPicPr>
          <p:cNvPr id="3074" name="Picture 2" descr="1943 WAAC Recruiting Film &quot;We're In The Army Now&quot; (full)">
            <a:extLst>
              <a:ext uri="{FF2B5EF4-FFF2-40B4-BE49-F238E27FC236}">
                <a16:creationId xmlns:a16="http://schemas.microsoft.com/office/drawing/2014/main" id="{8CE724CA-EA3F-DB1C-75A0-D4679497BD0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4768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2E878-1693-E14B-FA1C-58587C3D0982}"/>
              </a:ext>
            </a:extLst>
          </p:cNvPr>
          <p:cNvSpPr>
            <a:spLocks noGrp="1"/>
          </p:cNvSpPr>
          <p:nvPr>
            <p:ph type="title"/>
          </p:nvPr>
        </p:nvSpPr>
        <p:spPr>
          <a:xfrm>
            <a:off x="6417733" y="490537"/>
            <a:ext cx="5291663" cy="1628775"/>
          </a:xfrm>
        </p:spPr>
        <p:txBody>
          <a:bodyPr anchor="b">
            <a:normAutofit/>
          </a:bodyPr>
          <a:lstStyle/>
          <a:p>
            <a:r>
              <a:rPr lang="en-US" sz="4000" dirty="0"/>
              <a:t>Mattie Treadwell</a:t>
            </a:r>
            <a:br>
              <a:rPr lang="en-US" sz="4000" dirty="0"/>
            </a:br>
            <a:r>
              <a:rPr lang="en-GB" sz="2000" b="1" dirty="0">
                <a:solidFill>
                  <a:srgbClr val="111827"/>
                </a:solidFill>
                <a:latin typeface="ui-serif"/>
              </a:rPr>
              <a:t>(</a:t>
            </a:r>
            <a:r>
              <a:rPr lang="en-GB" sz="2000" b="1" i="0" u="none" strike="noStrike" dirty="0">
                <a:solidFill>
                  <a:srgbClr val="111827"/>
                </a:solidFill>
                <a:effectLst/>
                <a:latin typeface="ui-serif"/>
              </a:rPr>
              <a:t>1913 — 2010)</a:t>
            </a:r>
            <a:br>
              <a:rPr lang="en-GB" sz="2000" b="1" i="0" u="none" strike="noStrike" dirty="0">
                <a:solidFill>
                  <a:srgbClr val="111827"/>
                </a:solidFill>
                <a:effectLst/>
                <a:latin typeface="ui-serif"/>
              </a:rPr>
            </a:br>
            <a:endParaRPr lang="en-US" sz="2000" dirty="0"/>
          </a:p>
        </p:txBody>
      </p:sp>
      <p:pic>
        <p:nvPicPr>
          <p:cNvPr id="1026" name="Picture 2" descr="Mattie Treadwell Profile Photo">
            <a:extLst>
              <a:ext uri="{FF2B5EF4-FFF2-40B4-BE49-F238E27FC236}">
                <a16:creationId xmlns:a16="http://schemas.microsoft.com/office/drawing/2014/main" id="{400FDCC8-A0B0-0814-8DFF-3D16B9B4FCA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FFD394E-85F4-6070-00B4-09B342582E19}"/>
              </a:ext>
            </a:extLst>
          </p:cNvPr>
          <p:cNvSpPr>
            <a:spLocks noGrp="1"/>
          </p:cNvSpPr>
          <p:nvPr>
            <p:ph idx="1"/>
          </p:nvPr>
        </p:nvSpPr>
        <p:spPr>
          <a:xfrm>
            <a:off x="6417733" y="2209499"/>
            <a:ext cx="4277274" cy="3752849"/>
          </a:xfrm>
        </p:spPr>
        <p:txBody>
          <a:bodyPr>
            <a:normAutofit/>
          </a:bodyPr>
          <a:lstStyle/>
          <a:p>
            <a:pPr marL="0" indent="0">
              <a:buNone/>
            </a:pPr>
            <a:r>
              <a:rPr lang="en-GB" sz="2000" b="0" i="0" u="none" strike="noStrike" dirty="0">
                <a:effectLst/>
              </a:rPr>
              <a:t>A native of Texas with a B.A. and M.A. degree from the University of Texas. </a:t>
            </a:r>
          </a:p>
          <a:p>
            <a:pPr marL="0" indent="0">
              <a:buNone/>
            </a:pPr>
            <a:endParaRPr lang="en-GB" sz="2000" dirty="0"/>
          </a:p>
          <a:p>
            <a:pPr marL="0" indent="0">
              <a:buNone/>
            </a:pPr>
            <a:r>
              <a:rPr lang="en-GB" sz="2000" b="0" i="0" u="none" strike="noStrike" dirty="0">
                <a:effectLst/>
              </a:rPr>
              <a:t>Served in the Women's Army Corps (WAC) during World War II attaining the rank of lieutenant colonel. </a:t>
            </a:r>
          </a:p>
          <a:p>
            <a:pPr marL="0" indent="0">
              <a:buNone/>
            </a:pPr>
            <a:endParaRPr lang="en-GB" sz="2000" dirty="0"/>
          </a:p>
          <a:p>
            <a:pPr marL="0" indent="0">
              <a:buNone/>
            </a:pPr>
            <a:r>
              <a:rPr lang="en-GB" sz="2000" b="0" i="0" u="none" strike="noStrike" dirty="0">
                <a:effectLst/>
              </a:rPr>
              <a:t>Author of the official WAC history (1947-1952), published in 1954.</a:t>
            </a:r>
            <a:endParaRPr lang="en-US" sz="2000" dirty="0"/>
          </a:p>
        </p:txBody>
      </p:sp>
    </p:spTree>
    <p:extLst>
      <p:ext uri="{BB962C8B-B14F-4D97-AF65-F5344CB8AC3E}">
        <p14:creationId xmlns:p14="http://schemas.microsoft.com/office/powerpoint/2010/main" val="829110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D428C-DDA1-43EA-DA55-236821FC9123}"/>
              </a:ext>
            </a:extLst>
          </p:cNvPr>
          <p:cNvSpPr>
            <a:spLocks noGrp="1"/>
          </p:cNvSpPr>
          <p:nvPr>
            <p:ph type="title"/>
          </p:nvPr>
        </p:nvSpPr>
        <p:spPr>
          <a:xfrm>
            <a:off x="6417733" y="331385"/>
            <a:ext cx="5291663" cy="736379"/>
          </a:xfrm>
        </p:spPr>
        <p:txBody>
          <a:bodyPr anchor="b">
            <a:normAutofit/>
          </a:bodyPr>
          <a:lstStyle/>
          <a:p>
            <a:r>
              <a:rPr lang="en-US" sz="4000" dirty="0"/>
              <a:t>The slander campaign</a:t>
            </a:r>
          </a:p>
        </p:txBody>
      </p:sp>
      <p:pic>
        <p:nvPicPr>
          <p:cNvPr id="2050" name="Picture 2" descr="The Women's Army Corps: Book One (The United States Army in World War II) :  Treadwell, Mattie E.: Amazon.co.uk: Books">
            <a:extLst>
              <a:ext uri="{FF2B5EF4-FFF2-40B4-BE49-F238E27FC236}">
                <a16:creationId xmlns:a16="http://schemas.microsoft.com/office/drawing/2014/main" id="{757AFFEE-64A4-80E6-DD3C-02793ECBD99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r="-2"/>
          <a:stretch>
            <a:fillRect/>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5DA294C5-B169-3551-C549-91AF599BDDF2}"/>
              </a:ext>
            </a:extLst>
          </p:cNvPr>
          <p:cNvSpPr>
            <a:spLocks noGrp="1"/>
          </p:cNvSpPr>
          <p:nvPr>
            <p:ph idx="1"/>
          </p:nvPr>
        </p:nvSpPr>
        <p:spPr>
          <a:xfrm>
            <a:off x="6417733" y="1365241"/>
            <a:ext cx="5291663" cy="4793184"/>
          </a:xfrm>
        </p:spPr>
        <p:txBody>
          <a:bodyPr>
            <a:normAutofit lnSpcReduction="10000"/>
          </a:bodyPr>
          <a:lstStyle/>
          <a:p>
            <a:pPr marL="0" indent="0">
              <a:buNone/>
            </a:pPr>
            <a:r>
              <a:rPr lang="en-US" sz="2400" dirty="0"/>
              <a:t>Mattie E. Treadwell: </a:t>
            </a:r>
          </a:p>
          <a:p>
            <a:pPr marL="0" indent="0">
              <a:buNone/>
            </a:pPr>
            <a:r>
              <a:rPr lang="en-US" sz="2400" b="1" dirty="0"/>
              <a:t>‘Male columnists were the worst offenders, in spite of Damon Runyon’s remark, “A lady in the uniform of her country will scarcely be an object of jesting on the part of a gentleman not in the same garb.” Some of the attacks contained savage comparisons to “the naked Amazons… and the queer </a:t>
            </a:r>
            <a:r>
              <a:rPr lang="en-US" sz="2400" b="1" dirty="0" err="1"/>
              <a:t>damozels</a:t>
            </a:r>
            <a:r>
              <a:rPr lang="en-US" sz="2400" b="1" dirty="0"/>
              <a:t> of the Isle of Lesbos.” Others, as expected, had a field day with the idea that woman’s place is in the maternity ward.’  </a:t>
            </a:r>
            <a:r>
              <a:rPr lang="en-US" sz="1800" dirty="0"/>
              <a:t>(p. 49)</a:t>
            </a:r>
          </a:p>
        </p:txBody>
      </p:sp>
      <p:sp>
        <p:nvSpPr>
          <p:cNvPr id="4" name="Content Placeholder 2">
            <a:extLst>
              <a:ext uri="{FF2B5EF4-FFF2-40B4-BE49-F238E27FC236}">
                <a16:creationId xmlns:a16="http://schemas.microsoft.com/office/drawing/2014/main" id="{B595C16B-E91B-2A3F-8395-2A911133B593}"/>
              </a:ext>
            </a:extLst>
          </p:cNvPr>
          <p:cNvSpPr txBox="1">
            <a:spLocks/>
          </p:cNvSpPr>
          <p:nvPr/>
        </p:nvSpPr>
        <p:spPr>
          <a:xfrm>
            <a:off x="6417733" y="1885409"/>
            <a:ext cx="5291663" cy="37528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800" dirty="0"/>
          </a:p>
        </p:txBody>
      </p:sp>
    </p:spTree>
    <p:extLst>
      <p:ext uri="{BB962C8B-B14F-4D97-AF65-F5344CB8AC3E}">
        <p14:creationId xmlns:p14="http://schemas.microsoft.com/office/powerpoint/2010/main" val="3307603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C480DE-B821-CAF1-C661-6C5CFA9DA1F0}"/>
              </a:ext>
            </a:extLst>
          </p:cNvPr>
          <p:cNvSpPr>
            <a:spLocks noGrp="1"/>
          </p:cNvSpPr>
          <p:nvPr>
            <p:ph type="title"/>
          </p:nvPr>
        </p:nvSpPr>
        <p:spPr>
          <a:xfrm>
            <a:off x="5809321" y="-5270"/>
            <a:ext cx="6068787" cy="1667569"/>
          </a:xfrm>
        </p:spPr>
        <p:txBody>
          <a:bodyPr anchor="b">
            <a:normAutofit/>
          </a:bodyPr>
          <a:lstStyle/>
          <a:p>
            <a:r>
              <a:rPr lang="en-US" sz="2800" b="1" dirty="0"/>
              <a:t>Why—and with what consequences—was the military so concerned about homosexuality in WWII?</a:t>
            </a:r>
          </a:p>
        </p:txBody>
      </p:sp>
      <p:pic>
        <p:nvPicPr>
          <p:cNvPr id="1026" name="Picture 2">
            <a:extLst>
              <a:ext uri="{FF2B5EF4-FFF2-40B4-BE49-F238E27FC236}">
                <a16:creationId xmlns:a16="http://schemas.microsoft.com/office/drawing/2014/main" id="{BCF6086D-7173-81C3-99B9-8475175FFB32}"/>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326571" y="78284"/>
            <a:ext cx="5143500" cy="654428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A8BAAD0-3043-17EF-1C0D-8FD24A19BF13}"/>
              </a:ext>
            </a:extLst>
          </p:cNvPr>
          <p:cNvSpPr>
            <a:spLocks noGrp="1"/>
          </p:cNvSpPr>
          <p:nvPr>
            <p:ph idx="1"/>
          </p:nvPr>
        </p:nvSpPr>
        <p:spPr>
          <a:xfrm>
            <a:off x="5809321" y="1869450"/>
            <a:ext cx="5754897" cy="4863627"/>
          </a:xfrm>
        </p:spPr>
        <p:txBody>
          <a:bodyPr anchor="t">
            <a:normAutofit/>
          </a:bodyPr>
          <a:lstStyle/>
          <a:p>
            <a:pPr marL="0" indent="0">
              <a:buNone/>
            </a:pPr>
            <a:r>
              <a:rPr lang="en-GB" sz="2000" b="0" i="0" u="none" strike="noStrike" dirty="0">
                <a:effectLst/>
                <a:latin typeface="InterVariable"/>
              </a:rPr>
              <a:t>“During WWII, to cut costs and save time, the military began issuing ‘blue’ discharge or ‘blue tickets’. Named after the paper they were printed on, these were given to soldiers who had “undesirable habits and traits of character.” A broad definition used against women, African Americans, and gay and lesbian servicemen. </a:t>
            </a:r>
            <a:r>
              <a:rPr lang="en-GB" sz="2000" b="1" i="0" u="none" strike="noStrike" dirty="0">
                <a:effectLst/>
                <a:latin typeface="InterVariable"/>
              </a:rPr>
              <a:t>9,000 men and women received ‘blue’ discharge because of their sexuality. </a:t>
            </a:r>
            <a:r>
              <a:rPr lang="en-GB" sz="2000" b="0" i="0" u="none" strike="noStrike" dirty="0">
                <a:effectLst/>
                <a:latin typeface="InterVariable"/>
              </a:rPr>
              <a:t>In total, about 50,000 people received blue discharges during WWII. The largest subgroup of those recipients were African American men.”</a:t>
            </a:r>
            <a:endParaRPr lang="en-GB" sz="2000" dirty="0">
              <a:latin typeface="InterVariable"/>
            </a:endParaRPr>
          </a:p>
          <a:p>
            <a:pPr marL="0" indent="0">
              <a:buNone/>
            </a:pPr>
            <a:r>
              <a:rPr lang="en-GB" sz="2000" b="0" i="0" u="none" strike="noStrike" dirty="0">
                <a:effectLst/>
                <a:latin typeface="InterVariable"/>
              </a:rPr>
              <a:t>NB: recipients of these discharges were denied veterans’ benefits</a:t>
            </a:r>
            <a:endParaRPr lang="en-GB" sz="1700" b="0" i="0" u="none" strike="noStrike" dirty="0">
              <a:effectLst/>
              <a:latin typeface="InterVariable"/>
            </a:endParaRPr>
          </a:p>
          <a:p>
            <a:r>
              <a:rPr lang="en-US" sz="1700" dirty="0">
                <a:hlinkClick r:id="rId3"/>
              </a:rPr>
              <a:t>https://www.nps.gov/articles/000/blue-and-other-than-honorable-discharges.htm</a:t>
            </a:r>
            <a:endParaRPr lang="en-GB" sz="1700" dirty="0">
              <a:latin typeface="InterVariable"/>
            </a:endParaRPr>
          </a:p>
          <a:p>
            <a:endParaRPr lang="en-US" sz="1700" dirty="0"/>
          </a:p>
        </p:txBody>
      </p:sp>
      <p:sp>
        <p:nvSpPr>
          <p:cNvPr id="1033" name="Rectangle 1032">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6832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B8E2D-5C67-D473-BB7E-F15C484E72A1}"/>
              </a:ext>
            </a:extLst>
          </p:cNvPr>
          <p:cNvSpPr>
            <a:spLocks noGrp="1"/>
          </p:cNvSpPr>
          <p:nvPr>
            <p:ph type="title"/>
          </p:nvPr>
        </p:nvSpPr>
        <p:spPr>
          <a:xfrm>
            <a:off x="654974" y="683051"/>
            <a:ext cx="10882052" cy="1325563"/>
          </a:xfrm>
        </p:spPr>
        <p:txBody>
          <a:bodyPr>
            <a:normAutofit fontScale="90000"/>
          </a:bodyPr>
          <a:lstStyle/>
          <a:p>
            <a:r>
              <a:rPr lang="en-US" dirty="0"/>
              <a:t>What does the slander campaign tell us about Americans’ reactions to women in uniform and military life more broadly?</a:t>
            </a:r>
          </a:p>
        </p:txBody>
      </p:sp>
      <p:sp>
        <p:nvSpPr>
          <p:cNvPr id="3" name="Content Placeholder 2">
            <a:extLst>
              <a:ext uri="{FF2B5EF4-FFF2-40B4-BE49-F238E27FC236}">
                <a16:creationId xmlns:a16="http://schemas.microsoft.com/office/drawing/2014/main" id="{941298D2-9C52-29F3-BA1A-E77D7E1657E9}"/>
              </a:ext>
            </a:extLst>
          </p:cNvPr>
          <p:cNvSpPr>
            <a:spLocks noGrp="1"/>
          </p:cNvSpPr>
          <p:nvPr>
            <p:ph idx="1"/>
          </p:nvPr>
        </p:nvSpPr>
        <p:spPr>
          <a:xfrm>
            <a:off x="482634" y="2590591"/>
            <a:ext cx="10038904" cy="4351338"/>
          </a:xfrm>
        </p:spPr>
        <p:txBody>
          <a:bodyPr/>
          <a:lstStyle/>
          <a:p>
            <a:r>
              <a:rPr lang="en-US" dirty="0"/>
              <a:t>What different accusations were levelled at </a:t>
            </a:r>
            <a:r>
              <a:rPr lang="en-US" dirty="0" err="1"/>
              <a:t>Wacs</a:t>
            </a:r>
            <a:r>
              <a:rPr lang="en-US" dirty="0"/>
              <a:t> and what do these insinuated claims tells us about the prejudices and/or fantasies of wartime America?</a:t>
            </a:r>
          </a:p>
          <a:p>
            <a:pPr marL="0" indent="0">
              <a:buNone/>
            </a:pPr>
            <a:endParaRPr lang="en-US" dirty="0"/>
          </a:p>
          <a:p>
            <a:r>
              <a:rPr lang="en-US" dirty="0"/>
              <a:t>Who was responsible for fabricating and/or circulating them?</a:t>
            </a:r>
          </a:p>
          <a:p>
            <a:pPr marL="0" indent="0">
              <a:buNone/>
            </a:pPr>
            <a:endParaRPr lang="en-US" dirty="0"/>
          </a:p>
          <a:p>
            <a:r>
              <a:rPr lang="en-US" dirty="0"/>
              <a:t>For what variety of reasons were slurs spread about </a:t>
            </a:r>
            <a:r>
              <a:rPr lang="en-US" dirty="0" err="1"/>
              <a:t>Wacs</a:t>
            </a:r>
            <a:r>
              <a:rPr lang="en-US" dirty="0"/>
              <a:t>?</a:t>
            </a:r>
          </a:p>
          <a:p>
            <a:endParaRPr lang="en-US" dirty="0"/>
          </a:p>
        </p:txBody>
      </p:sp>
    </p:spTree>
    <p:extLst>
      <p:ext uri="{BB962C8B-B14F-4D97-AF65-F5344CB8AC3E}">
        <p14:creationId xmlns:p14="http://schemas.microsoft.com/office/powerpoint/2010/main" val="3651298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D9586-8BD2-0C72-C48C-4E451C326887}"/>
              </a:ext>
            </a:extLst>
          </p:cNvPr>
          <p:cNvSpPr>
            <a:spLocks noGrp="1"/>
          </p:cNvSpPr>
          <p:nvPr>
            <p:ph type="title"/>
          </p:nvPr>
        </p:nvSpPr>
        <p:spPr>
          <a:xfrm>
            <a:off x="791902" y="943859"/>
            <a:ext cx="6199208" cy="1325563"/>
          </a:xfrm>
        </p:spPr>
        <p:txBody>
          <a:bodyPr>
            <a:normAutofit fontScale="90000"/>
          </a:bodyPr>
          <a:lstStyle/>
          <a:p>
            <a:r>
              <a:rPr lang="en-US" dirty="0"/>
              <a:t>What do the primary sources reveal about the WAC’s attempted ‘reputational rescue’ mission?</a:t>
            </a:r>
          </a:p>
        </p:txBody>
      </p:sp>
      <p:sp>
        <p:nvSpPr>
          <p:cNvPr id="3" name="Content Placeholder 2">
            <a:extLst>
              <a:ext uri="{FF2B5EF4-FFF2-40B4-BE49-F238E27FC236}">
                <a16:creationId xmlns:a16="http://schemas.microsoft.com/office/drawing/2014/main" id="{C5FB2772-0E84-CE54-D061-7445FC0E6A3D}"/>
              </a:ext>
            </a:extLst>
          </p:cNvPr>
          <p:cNvSpPr>
            <a:spLocks noGrp="1"/>
          </p:cNvSpPr>
          <p:nvPr>
            <p:ph idx="1"/>
          </p:nvPr>
        </p:nvSpPr>
        <p:spPr>
          <a:xfrm>
            <a:off x="710878" y="3284034"/>
            <a:ext cx="6801091" cy="4351338"/>
          </a:xfrm>
        </p:spPr>
        <p:txBody>
          <a:bodyPr/>
          <a:lstStyle/>
          <a:p>
            <a:r>
              <a:rPr lang="en-US" dirty="0"/>
              <a:t>Did it succeed? If so, at what cost to whom?</a:t>
            </a:r>
          </a:p>
        </p:txBody>
      </p:sp>
      <p:pic>
        <p:nvPicPr>
          <p:cNvPr id="4" name="Picture 2">
            <a:extLst>
              <a:ext uri="{FF2B5EF4-FFF2-40B4-BE49-F238E27FC236}">
                <a16:creationId xmlns:a16="http://schemas.microsoft.com/office/drawing/2014/main" id="{273C4222-FC42-DD53-76E1-248456A9DA3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66037" y="0"/>
            <a:ext cx="45259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9535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52273E-2887-D890-2446-09318FB46D46}"/>
              </a:ext>
            </a:extLst>
          </p:cNvPr>
          <p:cNvSpPr>
            <a:spLocks noGrp="1"/>
          </p:cNvSpPr>
          <p:nvPr>
            <p:ph type="title"/>
          </p:nvPr>
        </p:nvSpPr>
        <p:spPr>
          <a:xfrm>
            <a:off x="567267" y="43392"/>
            <a:ext cx="10515600" cy="1325563"/>
          </a:xfrm>
        </p:spPr>
        <p:txBody>
          <a:bodyPr/>
          <a:lstStyle/>
          <a:p>
            <a:r>
              <a:rPr lang="en-US" dirty="0"/>
              <a:t>Forgetting military women’s work</a:t>
            </a:r>
          </a:p>
        </p:txBody>
      </p:sp>
      <p:pic>
        <p:nvPicPr>
          <p:cNvPr id="1026" name="Picture 2">
            <a:extLst>
              <a:ext uri="{FF2B5EF4-FFF2-40B4-BE49-F238E27FC236}">
                <a16:creationId xmlns:a16="http://schemas.microsoft.com/office/drawing/2014/main" id="{865B9BB2-0B68-A712-F249-1F8FE693DAB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175809"/>
            <a:ext cx="6572543" cy="479213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aves">
            <a:extLst>
              <a:ext uri="{FF2B5EF4-FFF2-40B4-BE49-F238E27FC236}">
                <a16:creationId xmlns:a16="http://schemas.microsoft.com/office/drawing/2014/main" id="{014F9EDC-89A3-47B8-B6EB-03ECCAAB56C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87211" y="1006475"/>
            <a:ext cx="6804789" cy="496146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EA9D995-23A3-C57D-1949-2951EE04DC4A}"/>
              </a:ext>
            </a:extLst>
          </p:cNvPr>
          <p:cNvSpPr txBox="1"/>
          <p:nvPr/>
        </p:nvSpPr>
        <p:spPr>
          <a:xfrm>
            <a:off x="6234545" y="5967942"/>
            <a:ext cx="6073779" cy="923330"/>
          </a:xfrm>
          <a:prstGeom prst="rect">
            <a:avLst/>
          </a:prstGeom>
          <a:noFill/>
        </p:spPr>
        <p:txBody>
          <a:bodyPr wrap="square">
            <a:spAutoFit/>
          </a:bodyPr>
          <a:lstStyle/>
          <a:p>
            <a:r>
              <a:rPr lang="en-GB" b="0" i="1" u="none" strike="noStrike" dirty="0">
                <a:solidFill>
                  <a:srgbClr val="383B40"/>
                </a:solidFill>
                <a:effectLst/>
                <a:latin typeface="ff-tisa-sans-web-pro"/>
              </a:rPr>
              <a:t>WAVE Apprentice Seaman Frances Bates inspects a Grumman Wildcat engine as part of her training at the US Naval Training School (WR) Bronx, New York. The National Archives.</a:t>
            </a:r>
            <a:endParaRPr lang="en-US" dirty="0"/>
          </a:p>
        </p:txBody>
      </p:sp>
    </p:spTree>
    <p:extLst>
      <p:ext uri="{BB962C8B-B14F-4D97-AF65-F5344CB8AC3E}">
        <p14:creationId xmlns:p14="http://schemas.microsoft.com/office/powerpoint/2010/main" val="3321265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1965</TotalTime>
  <Words>588</Words>
  <Application>Microsoft Macintosh PowerPoint</Application>
  <PresentationFormat>Widescreen</PresentationFormat>
  <Paragraphs>41</Paragraphs>
  <Slides>10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Aptos</vt:lpstr>
      <vt:lpstr>Aptos Display</vt:lpstr>
      <vt:lpstr>Arial</vt:lpstr>
      <vt:lpstr>ff-tisa-sans-web-pro</vt:lpstr>
      <vt:lpstr>InterVariable</vt:lpstr>
      <vt:lpstr>Miller</vt:lpstr>
      <vt:lpstr>neue-haas-grotesk-text</vt:lpstr>
      <vt:lpstr>ui-serif</vt:lpstr>
      <vt:lpstr>WindsorLC</vt:lpstr>
      <vt:lpstr>Office Theme</vt:lpstr>
      <vt:lpstr>The Women’s Army Corps and the politics of sexuality in World War II</vt:lpstr>
      <vt:lpstr>PowerPoint Presentation</vt:lpstr>
      <vt:lpstr>We’re In The Army Now (1943)</vt:lpstr>
      <vt:lpstr>Mattie Treadwell (1913 — 2010) </vt:lpstr>
      <vt:lpstr>The slander campaign</vt:lpstr>
      <vt:lpstr>Why—and with what consequences—was the military so concerned about homosexuality in WWII?</vt:lpstr>
      <vt:lpstr>What does the slander campaign tell us about Americans’ reactions to women in uniform and military life more broadly?</vt:lpstr>
      <vt:lpstr>What do the primary sources reveal about the WAC’s attempted ‘reputational rescue’ mission?</vt:lpstr>
      <vt:lpstr>Forgetting military women’s work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Carruthers, Susan</dc:creator>
  <cp:lastModifiedBy>Carruthers, Susan</cp:lastModifiedBy>
  <cp:revision>7</cp:revision>
  <dcterms:created xsi:type="dcterms:W3CDTF">2025-11-02T14:43:31Z</dcterms:created>
  <dcterms:modified xsi:type="dcterms:W3CDTF">2025-11-04T09:05:50Z</dcterms:modified>
</cp:coreProperties>
</file>