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76" r:id="rId4"/>
    <p:sldId id="275" r:id="rId5"/>
    <p:sldId id="274" r:id="rId6"/>
    <p:sldId id="277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/>
    <p:restoredTop sz="94681"/>
  </p:normalViewPr>
  <p:slideViewPr>
    <p:cSldViewPr snapToGrid="0">
      <p:cViewPr varScale="1">
        <p:scale>
          <a:sx n="116" d="100"/>
          <a:sy n="116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520C-CDA5-F4D8-BC4B-2D53CE274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412B83-52C9-24F5-957C-E6612B91D5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1B9A1-E86E-60B9-0571-86FA76F5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FB682-3973-6617-F03E-892C5C741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EBB90-9A83-B8C5-2517-1FE272B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2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5D73A-DD72-5FC8-5147-0BE07BE9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5FA40-6FEA-5E56-C32D-78B9112D3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1435C-4725-C6C4-25A8-DE4EC191D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FA294-59C7-CC9A-C907-D27421D55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0AE25-AE5B-1AA5-E0F9-64FC6779D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FEFB2A-1CD3-31F4-25C3-637CF27837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EB9C7D-DEAE-7A1B-EC15-27217087F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30AB6-1F7E-A651-58D3-1B88DF5E0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B083D-5E40-6AB4-1BE0-161349EBC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928CD-CF5B-5E00-81E8-868E49220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212AD-C044-1AD5-7783-C55A0CC7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F7283-15B0-7DBC-4ACA-FC6006E84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70232-B04D-4947-06F2-B8ADD1DC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4BBD0-8EDC-8FEB-40B2-101B2D20B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962E7-F726-BAA2-982E-728F10E5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9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07EF2-7780-A3CE-1856-4BFA33ECD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FC323B-A2B2-1269-006B-24F747B79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8F707-9A65-3156-2B13-01538F49B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30954-F281-852B-3B9F-AE94BF677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C3A35-4549-5597-D10C-618A3985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4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4013-9CCF-664B-4C97-2B028FDC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308E5-F4EE-BE39-E07A-D38ED2966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D0C21-F21B-909C-8EC2-FACD383E5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F82B1-CF62-DD75-8D57-DE173D704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46BF0-07F5-47D0-909F-E1C894DBE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91102-BBE5-9751-3F75-5BA5EDBC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7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BEFCE-AF2E-A81D-1E22-E4C328F6C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D94D8-C062-35ED-6580-6E4551605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302E37-B377-853C-A78C-253056AE8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555783-9E7F-F0A7-1A4C-019EFE39F1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3D1AE0-EF41-2114-22BC-DE97269335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4846E4-634A-4F65-3169-B7E95191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DA2D8-12EC-EBAE-632F-CD52191C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750847-D71C-4925-D26C-F9564ADD2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9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E50E7-E32C-59AA-DEAC-7E1C7E160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5B9069-5517-F67B-0E20-ABCC51536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DB28-7495-F878-A1EB-2ADB42E2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A10508-EC58-06A4-E9E8-E6E2936D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9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48F167-6D69-F7E4-2757-E4D8F73C5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AAE007-CB04-4C20-6C0F-AE596EFF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FD7611-880F-43C9-2DD4-7C6C2E117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2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EF0D6-60A6-4CB8-DBCE-D8A351A24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CC386-3D50-3300-EB9D-1D4D34F9E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4C81F-B7BF-6FAE-31AB-CDDDA7476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36D68-6498-6E92-F029-4D2CB7DA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196E7-F9C9-9211-B674-2F0C872A9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0EFF3-660C-1D9A-ADA7-F3337F087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3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D0728-15A6-105A-3079-4DCCA0B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8F12D1-603E-39B4-D3E1-411FE7889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CFAA9C-BEE9-7327-51AA-A5321A4B2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6418F4-534D-0E7F-0717-AB889BA31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39967-EC3B-6747-5129-B0BCD394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BC06D2-EFE6-D134-89D0-514EB7D6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61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6CE150-58B6-14A1-5D5F-88CE3C1D0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424D0-7A0C-F50F-5174-80924FF7B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88566-CB5A-0B99-E603-92AE98B630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07F97F-9180-784D-8BA9-4B2613F31E7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A6083-F4D9-90F1-C28D-0B29E560E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ABBD3-3A54-BA21-3A32-80A64575DD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0E9238-E2FB-1B40-BCE9-C23622A4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4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fe_(magazine)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interactive/projects/cp/weddings/165-years-of-wedding-announcements/world-war-two-weddings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D25DA-01EF-D591-71CE-24178D299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4169" y="3909631"/>
            <a:ext cx="9144000" cy="2387600"/>
          </a:xfrm>
        </p:spPr>
        <p:txBody>
          <a:bodyPr/>
          <a:lstStyle/>
          <a:p>
            <a:r>
              <a:rPr lang="en-GB" b="1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'Good' and 'bad girls' in the 'Good War'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C37AF-D8FF-A154-9A6A-088822334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297231"/>
            <a:ext cx="9144000" cy="1655762"/>
          </a:xfrm>
        </p:spPr>
        <p:txBody>
          <a:bodyPr/>
          <a:lstStyle/>
          <a:p>
            <a:r>
              <a:rPr lang="en-US" dirty="0"/>
              <a:t>HI2C9 Term 1, week 7</a:t>
            </a:r>
          </a:p>
        </p:txBody>
      </p:sp>
      <p:pic>
        <p:nvPicPr>
          <p:cNvPr id="2050" name="Picture 2" descr="Meet the shady ladies of WWII anti-VD posters | CNN">
            <a:extLst>
              <a:ext uri="{FF2B5EF4-FFF2-40B4-BE49-F238E27FC236}">
                <a16:creationId xmlns:a16="http://schemas.microsoft.com/office/drawing/2014/main" id="{FCE6B448-CD32-80E1-161C-224AC0E3B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FC0BC9-D61E-26FC-5622-7A8E4CA7CAFE}"/>
              </a:ext>
            </a:extLst>
          </p:cNvPr>
          <p:cNvSpPr txBox="1"/>
          <p:nvPr/>
        </p:nvSpPr>
        <p:spPr>
          <a:xfrm>
            <a:off x="1248578" y="5820177"/>
            <a:ext cx="64415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'Good’ and ‘bad’ girls in the ‘Good War’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HI2C9 Term 1, week 7 seminar</a:t>
            </a:r>
          </a:p>
        </p:txBody>
      </p:sp>
    </p:spTree>
    <p:extLst>
      <p:ext uri="{BB962C8B-B14F-4D97-AF65-F5344CB8AC3E}">
        <p14:creationId xmlns:p14="http://schemas.microsoft.com/office/powerpoint/2010/main" val="107278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8810-FE2D-AB5B-620D-4187E98E5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vexing conundrum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99CA9-698F-1DFF-D661-1761AA586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63419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‘Prostitution was illegal, promiscuity was immoral, female sexuality was dangerous, but sexual labor was essential to the war effort– a veritable catch-22.’</a:t>
            </a:r>
          </a:p>
          <a:p>
            <a:endParaRPr lang="en-US" b="1" dirty="0"/>
          </a:p>
          <a:p>
            <a:r>
              <a:rPr lang="en-US" dirty="0"/>
              <a:t>Marilyn Hegarty, </a:t>
            </a:r>
            <a:r>
              <a:rPr lang="en-US" i="1" dirty="0"/>
              <a:t>Victory Girls</a:t>
            </a:r>
            <a:r>
              <a:rPr lang="en-US" dirty="0"/>
              <a:t>, p. 85</a:t>
            </a:r>
          </a:p>
        </p:txBody>
      </p:sp>
    </p:spTree>
    <p:extLst>
      <p:ext uri="{BB962C8B-B14F-4D97-AF65-F5344CB8AC3E}">
        <p14:creationId xmlns:p14="http://schemas.microsoft.com/office/powerpoint/2010/main" val="1788332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D48C5-480B-38E2-B947-CDD716C34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Themes/issues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F9DF0-B35A-815C-435B-C7395886A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contradictions of compulsory heterosexuality under pressure of wartime emergency conditions</a:t>
            </a:r>
          </a:p>
          <a:p>
            <a:r>
              <a:rPr lang="en-US" dirty="0"/>
              <a:t>The regulation of female </a:t>
            </a:r>
            <a:r>
              <a:rPr lang="en-US" dirty="0" err="1"/>
              <a:t>behaviour</a:t>
            </a:r>
            <a:r>
              <a:rPr lang="en-US" dirty="0"/>
              <a:t>– social, emotional, marital, sexual– not only by the federal government and military but other interested parties (including welfare and charitable organizations, women’s magazines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Women’s ‘morale work’ on behalf of men in uniform</a:t>
            </a:r>
          </a:p>
          <a:p>
            <a:r>
              <a:rPr lang="en-US" dirty="0"/>
              <a:t>‘Emotional </a:t>
            </a:r>
            <a:r>
              <a:rPr lang="en-US" dirty="0" err="1"/>
              <a:t>labour</a:t>
            </a:r>
            <a:r>
              <a:rPr lang="en-US" dirty="0"/>
              <a:t>’</a:t>
            </a:r>
          </a:p>
          <a:p>
            <a:r>
              <a:rPr lang="en-US" dirty="0"/>
              <a:t>Female desire/agency</a:t>
            </a:r>
          </a:p>
        </p:txBody>
      </p:sp>
    </p:spTree>
    <p:extLst>
      <p:ext uri="{BB962C8B-B14F-4D97-AF65-F5344CB8AC3E}">
        <p14:creationId xmlns:p14="http://schemas.microsoft.com/office/powerpoint/2010/main" val="2192229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6798 | You Can&amp;#039;t Say No to a Soldier - From the 20th Century Fox Film &amp;quot;Katina&amp;quot; - Song">
            <a:extLst>
              <a:ext uri="{FF2B5EF4-FFF2-40B4-BE49-F238E27FC236}">
                <a16:creationId xmlns:a16="http://schemas.microsoft.com/office/drawing/2014/main" id="{8F50D9EC-2644-04BC-15A4-EA08891D2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47" y="173425"/>
            <a:ext cx="7805804" cy="651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225F32-273C-86E2-346F-A2EC8D98CBFD}"/>
              </a:ext>
            </a:extLst>
          </p:cNvPr>
          <p:cNvSpPr txBox="1"/>
          <p:nvPr/>
        </p:nvSpPr>
        <p:spPr>
          <a:xfrm>
            <a:off x="6384799" y="173425"/>
            <a:ext cx="48694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Sexual coercion in the name</a:t>
            </a:r>
          </a:p>
          <a:p>
            <a:r>
              <a:rPr lang="en-US" sz="2800" b="1" dirty="0"/>
              <a:t>of wartime patriotism</a:t>
            </a:r>
          </a:p>
        </p:txBody>
      </p:sp>
      <p:pic>
        <p:nvPicPr>
          <p:cNvPr id="1028" name="Picture 4" descr="PDF] Victory Girls, Khaki-Wackies, and Patriotutes by Marilyn E Hegarty |  9780814737392, 9780814737262">
            <a:extLst>
              <a:ext uri="{FF2B5EF4-FFF2-40B4-BE49-F238E27FC236}">
                <a16:creationId xmlns:a16="http://schemas.microsoft.com/office/drawing/2014/main" id="{35FDCC80-FA30-3E33-121C-760B602C3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5986" y="1299584"/>
            <a:ext cx="3589994" cy="538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0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tps://upload.wikimedia.org/wikipedia/en/9/95/Legendary_kiss_V%E2%80%93J_day_in_Times_Square_Alfred_Ei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550" y="267163"/>
            <a:ext cx="4326673" cy="646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870339" y="1548742"/>
            <a:ext cx="31378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V-J Day in Times Square</a:t>
            </a:r>
            <a:endParaRPr lang="en-US" dirty="0"/>
          </a:p>
          <a:p>
            <a:r>
              <a:rPr lang="en-US" dirty="0"/>
              <a:t>a photograph by Alfred Eisenstaedt, was published in </a:t>
            </a:r>
            <a:r>
              <a:rPr lang="en-US" i="1" dirty="0">
                <a:hlinkClick r:id="rId3" tooltip="Life (magazine)"/>
              </a:rPr>
              <a:t>Life</a:t>
            </a:r>
            <a:r>
              <a:rPr lang="en-US" dirty="0"/>
              <a:t> in 1945 with the caption:</a:t>
            </a:r>
          </a:p>
          <a:p>
            <a:r>
              <a:rPr lang="en-US" i="1" dirty="0"/>
              <a:t>"In New York's Times Square a white-clad girl clutches her purse and skirt as an uninhibited sailor plants his lips squarely on hers."</a:t>
            </a:r>
          </a:p>
        </p:txBody>
      </p:sp>
      <p:pic>
        <p:nvPicPr>
          <p:cNvPr id="10242" name="Picture 2" descr="Taking Leave, Taking Liberties">
            <a:extLst>
              <a:ext uri="{FF2B5EF4-FFF2-40B4-BE49-F238E27FC236}">
                <a16:creationId xmlns:a16="http://schemas.microsoft.com/office/drawing/2014/main" id="{354AFEE5-0625-7940-8DE5-9BB010B97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700" y="267163"/>
            <a:ext cx="4326673" cy="641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822575B-102C-3B41-B326-B4B7EB341306}"/>
              </a:ext>
            </a:extLst>
          </p:cNvPr>
          <p:cNvSpPr/>
          <p:nvPr/>
        </p:nvSpPr>
        <p:spPr>
          <a:xfrm>
            <a:off x="8870339" y="4134065"/>
            <a:ext cx="29216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83838"/>
                </a:solidFill>
                <a:latin typeface="Lato"/>
              </a:rPr>
              <a:t>Brooke L. Blower, 'V-J Day, 1945, Times Square,' in Brooke L. Blower and Mark Philip Bradley (eds), </a:t>
            </a:r>
            <a:r>
              <a:rPr lang="en-GB" i="1" dirty="0">
                <a:solidFill>
                  <a:srgbClr val="383838"/>
                </a:solidFill>
                <a:latin typeface="Lato"/>
              </a:rPr>
              <a:t>The Familiar Made Strange: American Icons and Artifacts after the Transnational Turn</a:t>
            </a:r>
            <a:r>
              <a:rPr lang="en-GB" dirty="0">
                <a:solidFill>
                  <a:srgbClr val="383838"/>
                </a:solidFill>
                <a:latin typeface="Lato"/>
              </a:rPr>
              <a:t> (2015), e-book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4F73BA-28A5-F323-71D0-F7D6F411FBB9}"/>
              </a:ext>
            </a:extLst>
          </p:cNvPr>
          <p:cNvSpPr txBox="1"/>
          <p:nvPr/>
        </p:nvSpPr>
        <p:spPr>
          <a:xfrm>
            <a:off x="8870339" y="152387"/>
            <a:ext cx="31773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The invisible problem</a:t>
            </a:r>
          </a:p>
          <a:p>
            <a:r>
              <a:rPr lang="en-US" sz="2400" b="1" dirty="0"/>
              <a:t>of heterosexual male</a:t>
            </a:r>
          </a:p>
          <a:p>
            <a:r>
              <a:rPr lang="en-US" sz="2400" b="1" dirty="0"/>
              <a:t>entitlement</a:t>
            </a:r>
          </a:p>
        </p:txBody>
      </p:sp>
    </p:spTree>
    <p:extLst>
      <p:ext uri="{BB962C8B-B14F-4D97-AF65-F5344CB8AC3E}">
        <p14:creationId xmlns:p14="http://schemas.microsoft.com/office/powerpoint/2010/main" val="112559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283"/>
    </mc:Choice>
    <mc:Fallback xmlns="">
      <p:transition spd="slow" advTm="19228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CCECC-80E0-5D95-8B78-4144BBCFA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67" y="-166311"/>
            <a:ext cx="10515600" cy="1325563"/>
          </a:xfrm>
        </p:spPr>
        <p:txBody>
          <a:bodyPr/>
          <a:lstStyle/>
          <a:p>
            <a:r>
              <a:rPr lang="en-US" dirty="0"/>
              <a:t>Interrogating the primary sources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EEF686-6F6A-AC02-72E9-8ADB0A151BCA}"/>
              </a:ext>
            </a:extLst>
          </p:cNvPr>
          <p:cNvSpPr txBox="1"/>
          <p:nvPr/>
        </p:nvSpPr>
        <p:spPr>
          <a:xfrm>
            <a:off x="494467" y="839998"/>
            <a:ext cx="9982573" cy="774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960"/>
              </a:spcAft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Gretta Palmer, 'Marriage and War,'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Ladies' Home Journal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, 59, 3 (March 1942), pp. 110-11</a:t>
            </a:r>
          </a:p>
          <a:p>
            <a:pPr algn="l">
              <a:spcAft>
                <a:spcPts val="960"/>
              </a:spcAft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Louise Paine Benjamin, 'What Is Your Dream Girl Like?',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Ladies' Home Journal, 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59, 3 (March 1942), p. 114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E7A10-47C4-00F2-BBF4-9515628D4B6E}"/>
              </a:ext>
            </a:extLst>
          </p:cNvPr>
          <p:cNvSpPr txBox="1"/>
          <p:nvPr/>
        </p:nvSpPr>
        <p:spPr>
          <a:xfrm>
            <a:off x="309389" y="1673230"/>
            <a:ext cx="71380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Based on these articles, what inferences would you draw about the nature of </a:t>
            </a:r>
            <a:r>
              <a:rPr lang="en-US" sz="2400" i="1" dirty="0"/>
              <a:t>LHJ</a:t>
            </a:r>
            <a:r>
              <a:rPr lang="en-US" sz="2400" dirty="0"/>
              <a:t> and its audience?</a:t>
            </a:r>
          </a:p>
          <a:p>
            <a:pPr marL="342900" indent="-342900">
              <a:buAutoNum type="arabicPeriod"/>
            </a:pPr>
            <a:r>
              <a:rPr lang="en-US" sz="2400" dirty="0"/>
              <a:t>Do you think these two pieces were aimed at slightly different readers?</a:t>
            </a:r>
          </a:p>
          <a:p>
            <a:pPr marL="342900" indent="-342900">
              <a:buAutoNum type="arabicPeriod"/>
            </a:pPr>
            <a:r>
              <a:rPr lang="en-US" sz="2400" dirty="0"/>
              <a:t>What do Benjamin’s and Paine’s pieces reveal about heterosexual coupledom and how American women were encouraged to think about male-female romantic partnerships in wartime?</a:t>
            </a:r>
          </a:p>
          <a:p>
            <a:r>
              <a:rPr lang="en-US" sz="2400" dirty="0"/>
              <a:t>4.   What contradictions or tensions emerge from 	these pieces?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3E6D78-6DA9-527F-EEC2-BE1EE9309D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256" y="1948482"/>
            <a:ext cx="4640744" cy="3811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DE74C1-8B64-8705-E27B-C3F062950DE7}"/>
              </a:ext>
            </a:extLst>
          </p:cNvPr>
          <p:cNvSpPr txBox="1"/>
          <p:nvPr/>
        </p:nvSpPr>
        <p:spPr>
          <a:xfrm>
            <a:off x="7447402" y="5870886"/>
            <a:ext cx="47445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666666"/>
                </a:solidFill>
                <a:effectLst/>
                <a:latin typeface="nyt-franklin"/>
              </a:rPr>
              <a:t>Theodora Roosevelt marries Thomas C. Keogh (right), an artist, in a modest ceremony at the Little Church Around the Corner, 1945. Her father, Lieut. Col. Archibald B. Roosevelt, is on the left. </a:t>
            </a:r>
            <a:r>
              <a:rPr lang="en-GB" sz="1200" b="0" i="0" u="none" strike="noStrike" cap="all" dirty="0">
                <a:solidFill>
                  <a:srgbClr val="999999"/>
                </a:solidFill>
                <a:effectLst/>
                <a:latin typeface="nyt-franklin"/>
              </a:rPr>
              <a:t>CREDIT THE NEW YORK TIMES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A592BA-414D-CBB9-AF07-4FB898850C94}"/>
              </a:ext>
            </a:extLst>
          </p:cNvPr>
          <p:cNvSpPr txBox="1"/>
          <p:nvPr/>
        </p:nvSpPr>
        <p:spPr>
          <a:xfrm>
            <a:off x="494467" y="5780803"/>
            <a:ext cx="686809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NB: In 1942 alone, 1.8 million weddings took place, up 83% from 10 years before. </a:t>
            </a:r>
            <a:r>
              <a:rPr lang="en-GB" sz="1400" b="1" dirty="0">
                <a:solidFill>
                  <a:srgbClr val="333333"/>
                </a:solidFill>
                <a:latin typeface="Georgia" panose="02040502050405020303" pitchFamily="18" charset="0"/>
              </a:rPr>
              <a:t>T</a:t>
            </a:r>
            <a:r>
              <a:rPr lang="en-GB" sz="1400" b="1" i="0" u="none" strike="noStrike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wo-thirds of those brides were marrying men newly enlisted in the military</a:t>
            </a:r>
            <a:r>
              <a:rPr lang="en-GB" sz="1400" b="0" i="0" u="none" strike="noStrike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. </a:t>
            </a:r>
            <a:r>
              <a:rPr lang="en-GB" sz="1400" b="0" i="0" u="none" strike="noStrike" dirty="0">
                <a:solidFill>
                  <a:srgbClr val="333333"/>
                </a:solidFill>
                <a:effectLst/>
                <a:latin typeface="Georgia" panose="02040502050405020303" pitchFamily="18" charset="0"/>
                <a:hlinkClick r:id="rId3"/>
              </a:rPr>
              <a:t>https://www.nytimes.com/interactive/projects/cp/weddings/165-years-of-wedding-announcements/world-war-two-weddings</a:t>
            </a:r>
            <a:endParaRPr lang="en-GB" sz="1400" b="0" i="0" u="none" strike="noStrike" dirty="0">
              <a:solidFill>
                <a:srgbClr val="333333"/>
              </a:solidFill>
              <a:effectLst/>
              <a:latin typeface="Georgia" panose="02040502050405020303" pitchFamily="18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8771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57617-5CEF-FAC1-CF0A-7DEB844E9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062"/>
            <a:ext cx="10515600" cy="1325563"/>
          </a:xfrm>
        </p:spPr>
        <p:txBody>
          <a:bodyPr/>
          <a:lstStyle/>
          <a:p>
            <a:r>
              <a:rPr lang="en-US" dirty="0"/>
              <a:t>Key insights from the secondary sources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61577F-8480-A101-0269-07FF8BD3780D}"/>
              </a:ext>
            </a:extLst>
          </p:cNvPr>
          <p:cNvSpPr txBox="1"/>
          <p:nvPr/>
        </p:nvSpPr>
        <p:spPr>
          <a:xfrm>
            <a:off x="838200" y="1107163"/>
            <a:ext cx="10515600" cy="22878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960"/>
              </a:spcAft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Marilyn Hegarty,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Victory Girls, Khaki-</a:t>
            </a:r>
            <a:r>
              <a:rPr lang="en-GB" b="0" i="1" u="none" strike="noStrike" dirty="0" err="1">
                <a:solidFill>
                  <a:srgbClr val="212529"/>
                </a:solidFill>
                <a:effectLst/>
                <a:latin typeface="neue-haas-grotesk-text"/>
              </a:rPr>
              <a:t>Wackies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, and </a:t>
            </a:r>
            <a:r>
              <a:rPr lang="en-GB" b="0" i="1" u="none" strike="noStrike" dirty="0" err="1">
                <a:solidFill>
                  <a:srgbClr val="212529"/>
                </a:solidFill>
                <a:effectLst/>
                <a:latin typeface="neue-haas-grotesk-text"/>
              </a:rPr>
              <a:t>Patriotutes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: The Regulation of Female Sexuality During World War II 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(2008), </a:t>
            </a:r>
            <a:r>
              <a:rPr lang="en-GB" b="0" i="0" u="none" strike="noStrike" dirty="0" err="1">
                <a:solidFill>
                  <a:srgbClr val="212529"/>
                </a:solidFill>
                <a:effectLst/>
                <a:latin typeface="neue-haas-grotesk-text"/>
              </a:rPr>
              <a:t>ch.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4, '"A Buffer of Whores": Military and Social Ambivalence about Sexuality and Gender,' pp. 85-109, e-book</a:t>
            </a:r>
          </a:p>
          <a:p>
            <a:pPr algn="l">
              <a:spcAft>
                <a:spcPts val="960"/>
              </a:spcAft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Amanda Littauer,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Bad Girls: Young Women, Sex, and Rebellion Before the 'Sixties 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(2015), </a:t>
            </a:r>
            <a:r>
              <a:rPr lang="en-GB" b="0" i="0" u="none" strike="noStrike" dirty="0" err="1">
                <a:solidFill>
                  <a:srgbClr val="212529"/>
                </a:solidFill>
                <a:effectLst/>
                <a:latin typeface="neue-haas-grotesk-text"/>
              </a:rPr>
              <a:t>ch.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1, 'Victory Girls, Sex, Mobility and Adventure on the Home Front', pp. 18-51, e-book</a:t>
            </a:r>
          </a:p>
          <a:p>
            <a:pPr algn="l">
              <a:spcAft>
                <a:spcPts val="960"/>
              </a:spcAft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Meghan K Winchell, '"To Make the Boys Feel at Home": USO Senior Hostesses and Gendered Citizenship,'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Frontiers: A Journal of Women's Studies 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25, 1 (2004), pp. 190-211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606142-8BC1-1298-5CAC-598E19D69CEA}"/>
              </a:ext>
            </a:extLst>
          </p:cNvPr>
          <p:cNvSpPr txBox="1"/>
          <p:nvPr/>
        </p:nvSpPr>
        <p:spPr>
          <a:xfrm>
            <a:off x="838200" y="4220865"/>
            <a:ext cx="10267720" cy="2223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why did WWII pose such acute-- and contested-- questions about romantic love, marriage and heterosexuality, particularly between civilian women and male soldiers?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what prompted the moral panic in wartime America about female sexuality, and how did excoriation of 'khaki-</a:t>
            </a:r>
            <a:r>
              <a:rPr lang="en-GB" b="0" i="0" u="none" strike="noStrike" dirty="0" err="1">
                <a:solidFill>
                  <a:srgbClr val="212529"/>
                </a:solidFill>
                <a:effectLst/>
                <a:latin typeface="neue-haas-grotesk-text"/>
              </a:rPr>
              <a:t>wackies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’/’Victory girls’ intersect with anxieties about female infidelity?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how did race and class inflect wartime discussions of, and attempts to regulate, female sexuality?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 would you evaluate World War II as a time of sexual experimentation and opportunity for American women and/or a time of repression and 'straightened' desire?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635A05-2880-F6A3-3537-F31A15C5146A}"/>
              </a:ext>
            </a:extLst>
          </p:cNvPr>
          <p:cNvSpPr txBox="1"/>
          <p:nvPr/>
        </p:nvSpPr>
        <p:spPr>
          <a:xfrm>
            <a:off x="838201" y="3512979"/>
            <a:ext cx="10387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 your small group, you can either discuss these suggested questions from the module website or share reflections on what you found most striking from the readings.</a:t>
            </a:r>
          </a:p>
        </p:txBody>
      </p:sp>
    </p:spTree>
    <p:extLst>
      <p:ext uri="{BB962C8B-B14F-4D97-AF65-F5344CB8AC3E}">
        <p14:creationId xmlns:p14="http://schemas.microsoft.com/office/powerpoint/2010/main" val="74536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738</Words>
  <Application>Microsoft Macintosh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Arial</vt:lpstr>
      <vt:lpstr>Georgia</vt:lpstr>
      <vt:lpstr>Lato</vt:lpstr>
      <vt:lpstr>neue-haas-grotesk-text</vt:lpstr>
      <vt:lpstr>nyt-franklin</vt:lpstr>
      <vt:lpstr>Office Theme</vt:lpstr>
      <vt:lpstr>'Good' and 'bad girls' in the 'Good War'</vt:lpstr>
      <vt:lpstr>The vexing conundrum</vt:lpstr>
      <vt:lpstr>Themes/issues</vt:lpstr>
      <vt:lpstr>PowerPoint Presentation</vt:lpstr>
      <vt:lpstr>PowerPoint Presentation</vt:lpstr>
      <vt:lpstr>Interrogating the primary sources</vt:lpstr>
      <vt:lpstr>Key insights from the secondary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Carruthers, Susan</dc:creator>
  <cp:lastModifiedBy>Carruthers, Susan</cp:lastModifiedBy>
  <cp:revision>2</cp:revision>
  <dcterms:created xsi:type="dcterms:W3CDTF">2025-11-17T10:57:54Z</dcterms:created>
  <dcterms:modified xsi:type="dcterms:W3CDTF">2025-11-18T07:51:19Z</dcterms:modified>
</cp:coreProperties>
</file>