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8" r:id="rId2"/>
    <p:sldId id="256" r:id="rId3"/>
    <p:sldId id="266" r:id="rId4"/>
    <p:sldId id="267" r:id="rId5"/>
    <p:sldId id="269" r:id="rId6"/>
    <p:sldId id="27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983"/>
    <p:restoredTop sz="94681"/>
  </p:normalViewPr>
  <p:slideViewPr>
    <p:cSldViewPr snapToGrid="0">
      <p:cViewPr varScale="1">
        <p:scale>
          <a:sx n="99" d="100"/>
          <a:sy n="99" d="100"/>
        </p:scale>
        <p:origin x="184" y="5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276D9-2FD6-A84D-F007-39EA42401DE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2772311-D02A-249C-C2C7-28896A5F43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D30A925-5D25-8EBA-CD4D-4746DEAB1347}"/>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5" name="Footer Placeholder 4">
            <a:extLst>
              <a:ext uri="{FF2B5EF4-FFF2-40B4-BE49-F238E27FC236}">
                <a16:creationId xmlns:a16="http://schemas.microsoft.com/office/drawing/2014/main" id="{5FD5879E-081B-1413-4436-87AF284A11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72838C-F709-0FD1-B2EB-EFA1F881844A}"/>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567914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422CE-B67D-FFD2-B518-CDAC7502600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7E87681-7A3D-263E-C941-CDB6D9E247B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B2DF2C3-7B37-307D-CE00-34ACB0876E81}"/>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5" name="Footer Placeholder 4">
            <a:extLst>
              <a:ext uri="{FF2B5EF4-FFF2-40B4-BE49-F238E27FC236}">
                <a16:creationId xmlns:a16="http://schemas.microsoft.com/office/drawing/2014/main" id="{693D90A6-877C-E0EA-EED7-9CA4C04891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8FEF12-F89F-AE7F-776F-74DE0126A01F}"/>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1893305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A538A1-A1DB-58E6-46CD-8AD8FE5978F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E244000-49FF-D3B3-5E4D-615E23AB45E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61E4371-5079-D510-25B6-11DDF0CA0F9E}"/>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5" name="Footer Placeholder 4">
            <a:extLst>
              <a:ext uri="{FF2B5EF4-FFF2-40B4-BE49-F238E27FC236}">
                <a16:creationId xmlns:a16="http://schemas.microsoft.com/office/drawing/2014/main" id="{F30E7F62-7273-9A06-86DA-7C5CA20D4A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A7C7D1-1E28-74F0-BADE-DE76584730F1}"/>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2775341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AF41B-D2A9-F7BF-301E-1D0A9046F1B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0E216F3-DA5F-3462-BFC7-40050CBC5C5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EB10D37-6C7D-AA69-8F0E-495F044F8601}"/>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5" name="Footer Placeholder 4">
            <a:extLst>
              <a:ext uri="{FF2B5EF4-FFF2-40B4-BE49-F238E27FC236}">
                <a16:creationId xmlns:a16="http://schemas.microsoft.com/office/drawing/2014/main" id="{0B65EACB-BE6C-D14E-28E7-05E584A98A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DC188B-040B-99CE-E225-D82BA094FCF7}"/>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2136048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28D72-DF0D-0151-1B01-0D3775D0144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FED67D7-0D58-7A9B-D361-358283ED35B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94A8C0F-CFC8-8D03-C1CB-5EF2064EDC53}"/>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5" name="Footer Placeholder 4">
            <a:extLst>
              <a:ext uri="{FF2B5EF4-FFF2-40B4-BE49-F238E27FC236}">
                <a16:creationId xmlns:a16="http://schemas.microsoft.com/office/drawing/2014/main" id="{758A11FB-F24F-79BE-DAB7-194A1B2D32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564ABF-CD20-B919-E278-9F4BDCD3304C}"/>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3370406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6E36A-C5DF-FB0B-06BE-011C2F359D1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99BBBF7-1601-0F62-D49D-9C4BC36B2DC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5CC3DC3-0F1D-4D86-DD6E-89886A4FF6F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3C62CA4-4B3E-B96C-92FD-2EFADA27E69C}"/>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6" name="Footer Placeholder 5">
            <a:extLst>
              <a:ext uri="{FF2B5EF4-FFF2-40B4-BE49-F238E27FC236}">
                <a16:creationId xmlns:a16="http://schemas.microsoft.com/office/drawing/2014/main" id="{321DCE25-EB63-486B-3C57-109A6571FE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1D510A-F0A1-327B-8470-59676A61FCE4}"/>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1164831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7725C-36D4-BEEC-E2C7-781BDF57B97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568C615-157A-5F6D-251A-309C903D67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444BF55-26A0-4CCD-F60B-FFF02E6ABC2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A28DE3D-96BA-402F-5C08-7742CA2CE4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DD8AF19-A736-13C8-5560-5358CCAED04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BCDEA6D-D223-5AE2-EF66-836382F8F817}"/>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8" name="Footer Placeholder 7">
            <a:extLst>
              <a:ext uri="{FF2B5EF4-FFF2-40B4-BE49-F238E27FC236}">
                <a16:creationId xmlns:a16="http://schemas.microsoft.com/office/drawing/2014/main" id="{AFC5165A-EE76-8FAA-3946-5E275CB52AC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469AB6-100B-7CD2-1146-7065C0771D2F}"/>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2997997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DB2EC-409E-9546-0C2F-96396365BB8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6D3E4B0-680C-855A-04A9-2439B2AAD30C}"/>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4" name="Footer Placeholder 3">
            <a:extLst>
              <a:ext uri="{FF2B5EF4-FFF2-40B4-BE49-F238E27FC236}">
                <a16:creationId xmlns:a16="http://schemas.microsoft.com/office/drawing/2014/main" id="{8B569702-442E-411D-E42E-28ECAAEF6BF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2DCDA72-CD17-EC0F-3B56-EB3446BC3EDA}"/>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3517232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2D78CF-841A-A296-06A5-30886EA951C7}"/>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3" name="Footer Placeholder 2">
            <a:extLst>
              <a:ext uri="{FF2B5EF4-FFF2-40B4-BE49-F238E27FC236}">
                <a16:creationId xmlns:a16="http://schemas.microsoft.com/office/drawing/2014/main" id="{EEAC28DA-7A9C-26D5-23D8-7D50C86188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52C03C-9A5F-63F3-8C74-7AE288E5CB37}"/>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1952728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8610C-4BBC-73C4-D7B9-D959A9A1713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7C54B20-B484-521D-EC76-940F183215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CB2E7F0-33F6-F0E4-2C81-4026422902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8F3408-85CD-E847-E6DA-0D199F787C1F}"/>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6" name="Footer Placeholder 5">
            <a:extLst>
              <a:ext uri="{FF2B5EF4-FFF2-40B4-BE49-F238E27FC236}">
                <a16:creationId xmlns:a16="http://schemas.microsoft.com/office/drawing/2014/main" id="{F52F2008-37A9-A826-2687-DE054E5EBE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A7F25E-5265-1A84-681F-B5BDD5080356}"/>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3735980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3CECB-47C1-9323-3F4C-682CA1A451F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51779D1-5788-6E5B-A099-399CFB36A8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27C6366-B058-5E4B-E2FA-736232A959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9244ED-6679-9F08-F5A8-8582C77C98ED}"/>
              </a:ext>
            </a:extLst>
          </p:cNvPr>
          <p:cNvSpPr>
            <a:spLocks noGrp="1"/>
          </p:cNvSpPr>
          <p:nvPr>
            <p:ph type="dt" sz="half" idx="10"/>
          </p:nvPr>
        </p:nvSpPr>
        <p:spPr/>
        <p:txBody>
          <a:bodyPr/>
          <a:lstStyle/>
          <a:p>
            <a:fld id="{C41DF82B-993A-0946-9701-8782F1F7745C}" type="datetimeFigureOut">
              <a:rPr lang="en-US" smtClean="0"/>
              <a:t>12/2/25</a:t>
            </a:fld>
            <a:endParaRPr lang="en-US"/>
          </a:p>
        </p:txBody>
      </p:sp>
      <p:sp>
        <p:nvSpPr>
          <p:cNvPr id="6" name="Footer Placeholder 5">
            <a:extLst>
              <a:ext uri="{FF2B5EF4-FFF2-40B4-BE49-F238E27FC236}">
                <a16:creationId xmlns:a16="http://schemas.microsoft.com/office/drawing/2014/main" id="{08BBBD0D-43F3-3CEC-F9F0-6BCCC12AC6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378CAE-3D8A-DDF7-DA41-D8F778A54914}"/>
              </a:ext>
            </a:extLst>
          </p:cNvPr>
          <p:cNvSpPr>
            <a:spLocks noGrp="1"/>
          </p:cNvSpPr>
          <p:nvPr>
            <p:ph type="sldNum" sz="quarter" idx="12"/>
          </p:nvPr>
        </p:nvSpPr>
        <p:spPr/>
        <p:txBody>
          <a:bodyPr/>
          <a:lstStyle/>
          <a:p>
            <a:fld id="{CA79CEAE-92A0-E142-B939-AAD98E2B7C23}" type="slidenum">
              <a:rPr lang="en-US" smtClean="0"/>
              <a:t>‹#›</a:t>
            </a:fld>
            <a:endParaRPr lang="en-US"/>
          </a:p>
        </p:txBody>
      </p:sp>
    </p:spTree>
    <p:extLst>
      <p:ext uri="{BB962C8B-B14F-4D97-AF65-F5344CB8AC3E}">
        <p14:creationId xmlns:p14="http://schemas.microsoft.com/office/powerpoint/2010/main" val="2680938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E0741A-D06E-1D2F-1EF1-529E92855D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BF5F978-8EEB-A70C-4B2C-0515030E7B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49A6853-1AED-F14D-2CC6-D9833236E9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41DF82B-993A-0946-9701-8782F1F7745C}" type="datetimeFigureOut">
              <a:rPr lang="en-US" smtClean="0"/>
              <a:t>12/2/25</a:t>
            </a:fld>
            <a:endParaRPr lang="en-US"/>
          </a:p>
        </p:txBody>
      </p:sp>
      <p:sp>
        <p:nvSpPr>
          <p:cNvPr id="5" name="Footer Placeholder 4">
            <a:extLst>
              <a:ext uri="{FF2B5EF4-FFF2-40B4-BE49-F238E27FC236}">
                <a16:creationId xmlns:a16="http://schemas.microsoft.com/office/drawing/2014/main" id="{DB1582A9-CFFA-CC20-6341-79BB5CFD72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857BB18-224C-DE6F-4909-CDB7CD3E7F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A79CEAE-92A0-E142-B939-AAD98E2B7C23}" type="slidenum">
              <a:rPr lang="en-US" smtClean="0"/>
              <a:t>‹#›</a:t>
            </a:fld>
            <a:endParaRPr lang="en-US"/>
          </a:p>
        </p:txBody>
      </p:sp>
    </p:spTree>
    <p:extLst>
      <p:ext uri="{BB962C8B-B14F-4D97-AF65-F5344CB8AC3E}">
        <p14:creationId xmlns:p14="http://schemas.microsoft.com/office/powerpoint/2010/main" val="2476422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arwick.ac.uk/fac/arts/history/students/modules/hi3h6/seminars/7/Waller.pd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uiD6bnqpJDE" TargetMode="External"/><Relationship Id="rId2" Type="http://schemas.openxmlformats.org/officeDocument/2006/relationships/hyperlink" Target="https://www.filmpreservation.org/preserved-films/screening-room/let-there-be-light-1946" TargetMode="External"/><Relationship Id="rId1" Type="http://schemas.openxmlformats.org/officeDocument/2006/relationships/slideLayout" Target="../slideLayouts/slideLayout6.xml"/><Relationship Id="rId4" Type="http://schemas.openxmlformats.org/officeDocument/2006/relationships/hyperlink" Target="https://www.youtube.com/watch?v=HKK5f4E7AF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arwick.ac.uk/fac/arts/history/students/modules/hi3h6/seminars/7/BHGDec44.pdf" TargetMode="External"/><Relationship Id="rId2" Type="http://schemas.openxmlformats.org/officeDocument/2006/relationships/hyperlink" Target="https://warwick.ac.uk/fac/arts/history/students/modules/hi3h6/seminars/7/LHJFeb45.pdf" TargetMode="External"/><Relationship Id="rId1" Type="http://schemas.openxmlformats.org/officeDocument/2006/relationships/slideLayout" Target="../slideLayouts/slideLayout6.xml"/><Relationship Id="rId4" Type="http://schemas.openxmlformats.org/officeDocument/2006/relationships/hyperlink" Target="https://warwick.ac.uk/fac/arts/history/students/modules/hi3h6/seminars/7/Waller.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Sociology_of_education" TargetMode="External"/><Relationship Id="rId2" Type="http://schemas.openxmlformats.org/officeDocument/2006/relationships/hyperlink" Target="https://en.wikipedia.org/wiki/Sociology_of_the_family" TargetMode="External"/><Relationship Id="rId1" Type="http://schemas.openxmlformats.org/officeDocument/2006/relationships/slideLayout" Target="../slideLayouts/slideLayout7.xml"/><Relationship Id="rId4" Type="http://schemas.openxmlformats.org/officeDocument/2006/relationships/hyperlink" Target="https://en.wikipedia.org/wiki/Sociology_of_the_militar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Treatment of War Related Psychiatric Injuries Post-World War II | Defense  Media Network">
            <a:extLst>
              <a:ext uri="{FF2B5EF4-FFF2-40B4-BE49-F238E27FC236}">
                <a16:creationId xmlns:a16="http://schemas.microsoft.com/office/drawing/2014/main" id="{CC7671A2-B7F7-93B7-87E8-EF984DD46306}"/>
              </a:ext>
            </a:extLst>
          </p:cNvPr>
          <p:cNvPicPr>
            <a:picLocks noChangeAspect="1" noChangeArrowheads="1"/>
          </p:cNvPicPr>
          <p:nvPr/>
        </p:nvPicPr>
        <p:blipFill>
          <a:blip r:embed="rId2" cstate="screen">
            <a:alphaModFix amt="50000"/>
            <a:extLst>
              <a:ext uri="{28A0092B-C50C-407E-A947-70E740481C1C}">
                <a14:useLocalDpi xmlns:a14="http://schemas.microsoft.com/office/drawing/2010/main"/>
              </a:ext>
            </a:extLst>
          </a:blip>
          <a:srcRect/>
          <a:stretch>
            <a:fillRect/>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D250C6C0-3052-5F60-A00F-6F25C51FCD3A}"/>
              </a:ext>
            </a:extLst>
          </p:cNvPr>
          <p:cNvSpPr>
            <a:spLocks noGrp="1"/>
          </p:cNvSpPr>
          <p:nvPr>
            <p:ph type="ctrTitle"/>
          </p:nvPr>
        </p:nvSpPr>
        <p:spPr>
          <a:xfrm>
            <a:off x="1524000" y="1122362"/>
            <a:ext cx="9144000" cy="2900518"/>
          </a:xfrm>
        </p:spPr>
        <p:txBody>
          <a:bodyPr>
            <a:normAutofit/>
          </a:bodyPr>
          <a:lstStyle/>
          <a:p>
            <a:r>
              <a:rPr lang="en-US">
                <a:solidFill>
                  <a:srgbClr val="FFFFFF"/>
                </a:solidFill>
              </a:rPr>
              <a:t>The remasculinization of wounded veterans after WWII</a:t>
            </a:r>
          </a:p>
        </p:txBody>
      </p:sp>
      <p:sp>
        <p:nvSpPr>
          <p:cNvPr id="3" name="Subtitle 2">
            <a:extLst>
              <a:ext uri="{FF2B5EF4-FFF2-40B4-BE49-F238E27FC236}">
                <a16:creationId xmlns:a16="http://schemas.microsoft.com/office/drawing/2014/main" id="{CDC42A62-E1FF-067A-314E-F654DA06EE2F}"/>
              </a:ext>
            </a:extLst>
          </p:cNvPr>
          <p:cNvSpPr>
            <a:spLocks noGrp="1"/>
          </p:cNvSpPr>
          <p:nvPr>
            <p:ph type="subTitle" idx="1"/>
          </p:nvPr>
        </p:nvSpPr>
        <p:spPr>
          <a:xfrm>
            <a:off x="1524000" y="4159404"/>
            <a:ext cx="9144000" cy="1098395"/>
          </a:xfrm>
        </p:spPr>
        <p:txBody>
          <a:bodyPr>
            <a:normAutofit/>
          </a:bodyPr>
          <a:lstStyle/>
          <a:p>
            <a:r>
              <a:rPr lang="en-US">
                <a:solidFill>
                  <a:srgbClr val="FFFFFF"/>
                </a:solidFill>
              </a:rPr>
              <a:t>HI2C9  Term 1, week 9</a:t>
            </a:r>
          </a:p>
        </p:txBody>
      </p:sp>
    </p:spTree>
    <p:extLst>
      <p:ext uri="{BB962C8B-B14F-4D97-AF65-F5344CB8AC3E}">
        <p14:creationId xmlns:p14="http://schemas.microsoft.com/office/powerpoint/2010/main" val="117332006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close up of a page&#10;&#10;AI-generated content may be incorrect.">
            <a:extLst>
              <a:ext uri="{FF2B5EF4-FFF2-40B4-BE49-F238E27FC236}">
                <a16:creationId xmlns:a16="http://schemas.microsoft.com/office/drawing/2014/main" id="{A1700148-6C41-B162-ABDE-39524155E74A}"/>
              </a:ext>
            </a:extLst>
          </p:cNvPr>
          <p:cNvPicPr>
            <a:picLocks noChangeAspect="1"/>
          </p:cNvPicPr>
          <p:nvPr/>
        </p:nvPicPr>
        <p:blipFill>
          <a:blip r:embed="rId2"/>
          <a:stretch>
            <a:fillRect/>
          </a:stretch>
        </p:blipFill>
        <p:spPr>
          <a:xfrm>
            <a:off x="643467" y="744352"/>
            <a:ext cx="10905066" cy="5133934"/>
          </a:xfrm>
          <a:prstGeom prst="rect">
            <a:avLst/>
          </a:prstGeom>
        </p:spPr>
      </p:pic>
      <p:sp>
        <p:nvSpPr>
          <p:cNvPr id="6" name="TextBox 5">
            <a:extLst>
              <a:ext uri="{FF2B5EF4-FFF2-40B4-BE49-F238E27FC236}">
                <a16:creationId xmlns:a16="http://schemas.microsoft.com/office/drawing/2014/main" id="{2773D90D-30AB-BFCF-F332-567414B09D90}"/>
              </a:ext>
            </a:extLst>
          </p:cNvPr>
          <p:cNvSpPr txBox="1"/>
          <p:nvPr/>
        </p:nvSpPr>
        <p:spPr>
          <a:xfrm>
            <a:off x="1195388" y="6059611"/>
            <a:ext cx="9801224" cy="369332"/>
          </a:xfrm>
          <a:prstGeom prst="rect">
            <a:avLst/>
          </a:prstGeom>
          <a:noFill/>
        </p:spPr>
        <p:txBody>
          <a:bodyPr wrap="square">
            <a:spAutoFit/>
          </a:bodyPr>
          <a:lstStyle/>
          <a:p>
            <a:r>
              <a:rPr lang="en-GB" b="0" i="0" u="none" strike="noStrike" dirty="0">
                <a:solidFill>
                  <a:srgbClr val="212529"/>
                </a:solidFill>
                <a:effectLst/>
              </a:rPr>
              <a:t>Willard Waller, '</a:t>
            </a:r>
            <a:r>
              <a:rPr lang="en-GB" b="0" i="0" u="sng" dirty="0">
                <a:solidFill>
                  <a:srgbClr val="393A3B"/>
                </a:solidFill>
                <a:effectLst/>
                <a:hlinkClick r:id="rId3"/>
              </a:rPr>
              <a:t>What You Can Do to Help the Returning Veteran</a:t>
            </a:r>
            <a:r>
              <a:rPr lang="en-GB" b="0" i="0" u="none" strike="noStrike" dirty="0">
                <a:solidFill>
                  <a:srgbClr val="212529"/>
                </a:solidFill>
                <a:effectLst/>
              </a:rPr>
              <a:t>,'</a:t>
            </a:r>
            <a:r>
              <a:rPr lang="en-GB" b="0" i="1" u="none" strike="noStrike" dirty="0">
                <a:solidFill>
                  <a:srgbClr val="212529"/>
                </a:solidFill>
                <a:effectLst/>
              </a:rPr>
              <a:t> Ladies' Home Journal</a:t>
            </a:r>
            <a:r>
              <a:rPr lang="en-GB" b="0" i="0" u="none" strike="noStrike" dirty="0">
                <a:solidFill>
                  <a:srgbClr val="212529"/>
                </a:solidFill>
                <a:effectLst/>
              </a:rPr>
              <a:t>, Feb. 1945</a:t>
            </a:r>
            <a:endParaRPr lang="en-US" dirty="0"/>
          </a:p>
        </p:txBody>
      </p:sp>
    </p:spTree>
    <p:extLst>
      <p:ext uri="{BB962C8B-B14F-4D97-AF65-F5344CB8AC3E}">
        <p14:creationId xmlns:p14="http://schemas.microsoft.com/office/powerpoint/2010/main" val="2727429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2609"/>
            <a:ext cx="10515600" cy="1325563"/>
          </a:xfrm>
        </p:spPr>
        <p:txBody>
          <a:bodyPr>
            <a:normAutofit/>
          </a:bodyPr>
          <a:lstStyle/>
          <a:p>
            <a:r>
              <a:rPr lang="en-US" b="1" i="1" dirty="0"/>
              <a:t>Let There Be Light </a:t>
            </a:r>
            <a:r>
              <a:rPr lang="en-US" dirty="0"/>
              <a:t>(dir. John Huston, 1946)</a:t>
            </a:r>
            <a:br>
              <a:rPr lang="en-US" dirty="0"/>
            </a:br>
            <a:r>
              <a:rPr lang="en-US" sz="3600" dirty="0"/>
              <a:t>Questions to consider as you watch:</a:t>
            </a:r>
          </a:p>
        </p:txBody>
      </p:sp>
      <p:sp>
        <p:nvSpPr>
          <p:cNvPr id="3" name="Content Placeholder 2">
            <a:extLst>
              <a:ext uri="{FF2B5EF4-FFF2-40B4-BE49-F238E27FC236}">
                <a16:creationId xmlns:a16="http://schemas.microsoft.com/office/drawing/2014/main" id="{ADC66439-D1A3-BB4B-9AA8-63063D6DE7E1}"/>
              </a:ext>
            </a:extLst>
          </p:cNvPr>
          <p:cNvSpPr>
            <a:spLocks noGrp="1"/>
          </p:cNvSpPr>
          <p:nvPr>
            <p:ph idx="1"/>
          </p:nvPr>
        </p:nvSpPr>
        <p:spPr>
          <a:xfrm>
            <a:off x="457200" y="1355273"/>
            <a:ext cx="10896600" cy="5535385"/>
          </a:xfrm>
        </p:spPr>
        <p:txBody>
          <a:bodyPr>
            <a:normAutofit fontScale="85000" lnSpcReduction="10000"/>
          </a:bodyPr>
          <a:lstStyle/>
          <a:p>
            <a:endParaRPr lang="en-US" dirty="0"/>
          </a:p>
          <a:p>
            <a:r>
              <a:rPr lang="en-US" dirty="0"/>
              <a:t>Which specific audiences do you think this documentary was produced for?</a:t>
            </a:r>
          </a:p>
          <a:p>
            <a:r>
              <a:rPr lang="en-US" dirty="0"/>
              <a:t>How does the film explain the </a:t>
            </a:r>
            <a:r>
              <a:rPr lang="en-US" dirty="0">
                <a:solidFill>
                  <a:schemeClr val="accent1"/>
                </a:solidFill>
              </a:rPr>
              <a:t>origins</a:t>
            </a:r>
            <a:r>
              <a:rPr lang="en-US" dirty="0"/>
              <a:t> of men’s neuro-psychiatric disturbances?</a:t>
            </a:r>
          </a:p>
          <a:p>
            <a:pPr marL="0" indent="0">
              <a:buNone/>
            </a:pPr>
            <a:r>
              <a:rPr lang="en-US" dirty="0"/>
              <a:t> 	(Combat exposure vs early childhood experience) </a:t>
            </a:r>
          </a:p>
          <a:p>
            <a:r>
              <a:rPr lang="en-US" dirty="0"/>
              <a:t>Where do women figure here–primarily agents of harm and/or tender carers? (Pay attention to how women, particularly mothers and intimate partners, are discussed by the psychiatrists and men in treatment, as well as women directly captured on film.)</a:t>
            </a:r>
          </a:p>
          <a:p>
            <a:r>
              <a:rPr lang="en-US" dirty="0"/>
              <a:t>How do you read the film’s politics of race? Is this a liberal portrayal of Black Americans?</a:t>
            </a:r>
          </a:p>
          <a:p>
            <a:r>
              <a:rPr lang="en-US" dirty="0"/>
              <a:t>What does the film suggest about the prospects of recovery for ‘NP cases’?</a:t>
            </a:r>
          </a:p>
          <a:p>
            <a:r>
              <a:rPr lang="en-US" dirty="0"/>
              <a:t>Why do you imagine the War Department, having commissioned the film, then suppressed it until 1980?</a:t>
            </a:r>
          </a:p>
          <a:p>
            <a:r>
              <a:rPr lang="en-US" b="1" dirty="0">
                <a:solidFill>
                  <a:schemeClr val="accent1"/>
                </a:solidFill>
              </a:rPr>
              <a:t>TASK: Pick out the scene you found most revealing. Come to class prepared to discuss it.</a:t>
            </a:r>
          </a:p>
        </p:txBody>
      </p:sp>
    </p:spTree>
    <p:extLst>
      <p:ext uri="{BB962C8B-B14F-4D97-AF65-F5344CB8AC3E}">
        <p14:creationId xmlns:p14="http://schemas.microsoft.com/office/powerpoint/2010/main" val="1153362401"/>
      </p:ext>
    </p:extLst>
  </p:cSld>
  <p:clrMapOvr>
    <a:masterClrMapping/>
  </p:clrMapOvr>
  <mc:AlternateContent xmlns:mc="http://schemas.openxmlformats.org/markup-compatibility/2006" xmlns:p14="http://schemas.microsoft.com/office/powerpoint/2010/main">
    <mc:Choice Requires="p14">
      <p:transition spd="slow" p14:dur="2000" advTm="49567"/>
    </mc:Choice>
    <mc:Fallback xmlns="">
      <p:transition spd="slow" advTm="49567"/>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2B01166-B1E4-50D0-46CE-91EDC5F5A183}"/>
              </a:ext>
            </a:extLst>
          </p:cNvPr>
          <p:cNvSpPr>
            <a:spLocks noGrp="1"/>
          </p:cNvSpPr>
          <p:nvPr>
            <p:ph type="title"/>
          </p:nvPr>
        </p:nvSpPr>
        <p:spPr>
          <a:xfrm>
            <a:off x="770906" y="126608"/>
            <a:ext cx="10515600" cy="1325563"/>
          </a:xfrm>
        </p:spPr>
        <p:txBody>
          <a:bodyPr/>
          <a:lstStyle/>
          <a:p>
            <a:r>
              <a:rPr lang="en-US" b="1" i="1" dirty="0"/>
              <a:t>Let There Be Light</a:t>
            </a:r>
          </a:p>
        </p:txBody>
      </p:sp>
      <p:sp>
        <p:nvSpPr>
          <p:cNvPr id="5" name="TextBox 4">
            <a:extLst>
              <a:ext uri="{FF2B5EF4-FFF2-40B4-BE49-F238E27FC236}">
                <a16:creationId xmlns:a16="http://schemas.microsoft.com/office/drawing/2014/main" id="{EA593F81-DA61-2A44-E663-B682AC95FCED}"/>
              </a:ext>
            </a:extLst>
          </p:cNvPr>
          <p:cNvSpPr txBox="1"/>
          <p:nvPr/>
        </p:nvSpPr>
        <p:spPr>
          <a:xfrm>
            <a:off x="770906" y="1580960"/>
            <a:ext cx="10058203" cy="4647426"/>
          </a:xfrm>
          <a:prstGeom prst="rect">
            <a:avLst/>
          </a:prstGeom>
          <a:noFill/>
        </p:spPr>
        <p:txBody>
          <a:bodyPr wrap="none" rtlCol="0">
            <a:spAutoFit/>
          </a:bodyPr>
          <a:lstStyle/>
          <a:p>
            <a:r>
              <a:rPr lang="en-US" sz="2000" dirty="0"/>
              <a:t>National Film Preservation Foundation print:</a:t>
            </a:r>
          </a:p>
          <a:p>
            <a:r>
              <a:rPr lang="en-US" sz="2000" dirty="0">
                <a:hlinkClick r:id="rId2"/>
              </a:rPr>
              <a:t>https://www.filmpreservation.org/preserved-films/screening-room/let-there-be-light-1946</a:t>
            </a:r>
            <a:endParaRPr lang="en-US" sz="2000" dirty="0"/>
          </a:p>
          <a:p>
            <a:endParaRPr lang="en-US" sz="2000" dirty="0"/>
          </a:p>
          <a:p>
            <a:endParaRPr lang="en-US" sz="2000" dirty="0"/>
          </a:p>
          <a:p>
            <a:r>
              <a:rPr lang="en-US" sz="2000" dirty="0"/>
              <a:t>YouTube version:</a:t>
            </a:r>
          </a:p>
          <a:p>
            <a:r>
              <a:rPr lang="en-US" sz="2000" dirty="0">
                <a:hlinkClick r:id="rId3"/>
              </a:rPr>
              <a:t>https://www.youtube.com/watch?v=uiD6bnqpJDE</a:t>
            </a:r>
            <a:endParaRPr lang="en-US" sz="2000" dirty="0"/>
          </a:p>
          <a:p>
            <a:endParaRPr lang="en-US" sz="2000" dirty="0"/>
          </a:p>
          <a:p>
            <a:endParaRPr lang="en-US" sz="2000" dirty="0"/>
          </a:p>
          <a:p>
            <a:r>
              <a:rPr lang="en-US" sz="2000" b="1" i="1" dirty="0"/>
              <a:t>Shades of Gray </a:t>
            </a:r>
            <a:r>
              <a:rPr lang="en-US" sz="2000" dirty="0"/>
              <a:t>(1948)</a:t>
            </a:r>
          </a:p>
          <a:p>
            <a:r>
              <a:rPr lang="en-US" sz="2000" dirty="0">
                <a:hlinkClick r:id="rId4"/>
              </a:rPr>
              <a:t>https://www.youtube.com/watch?v=HKK5f4E7AFg</a:t>
            </a:r>
            <a:endParaRPr lang="en-US" sz="2000" dirty="0"/>
          </a:p>
          <a:p>
            <a:endParaRPr lang="en-US" sz="2400" dirty="0"/>
          </a:p>
          <a:p>
            <a:r>
              <a:rPr lang="en-GB" sz="1800" kern="100" dirty="0">
                <a:effectLst/>
                <a:latin typeface="Aptos" panose="020B0004020202020204" pitchFamily="34" charset="0"/>
                <a:ea typeface="Aptos" panose="020B0004020202020204" pitchFamily="34" charset="0"/>
                <a:cs typeface="Times New Roman" panose="02020603050405020304" pitchFamily="18" charset="0"/>
              </a:rPr>
              <a:t>26 mins in—childhood safety—to 30 mins</a:t>
            </a:r>
          </a:p>
          <a:p>
            <a:r>
              <a:rPr lang="en-GB" sz="1800" kern="100" dirty="0">
                <a:effectLst/>
                <a:latin typeface="Aptos" panose="020B0004020202020204" pitchFamily="34" charset="0"/>
                <a:ea typeface="Aptos" panose="020B0004020202020204" pitchFamily="34" charset="0"/>
                <a:cs typeface="Times New Roman" panose="02020603050405020304" pitchFamily="18" charset="0"/>
              </a:rPr>
              <a:t>45 mins—second group therapy—return to family/employers</a:t>
            </a:r>
          </a:p>
          <a:p>
            <a:r>
              <a:rPr lang="en-GB" sz="1800" kern="100" dirty="0">
                <a:effectLst/>
                <a:latin typeface="Aptos" panose="020B0004020202020204" pitchFamily="34" charset="0"/>
                <a:ea typeface="Aptos" panose="020B0004020202020204" pitchFamily="34" charset="0"/>
                <a:cs typeface="Times New Roman" panose="02020603050405020304" pitchFamily="18" charset="0"/>
              </a:rPr>
              <a:t>52—final group—importance of love</a:t>
            </a:r>
          </a:p>
          <a:p>
            <a:endParaRPr lang="en-US" dirty="0"/>
          </a:p>
        </p:txBody>
      </p:sp>
    </p:spTree>
    <p:extLst>
      <p:ext uri="{BB962C8B-B14F-4D97-AF65-F5344CB8AC3E}">
        <p14:creationId xmlns:p14="http://schemas.microsoft.com/office/powerpoint/2010/main" val="1428921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730E-EEB7-2C9B-BBCF-61128C054C50}"/>
              </a:ext>
            </a:extLst>
          </p:cNvPr>
          <p:cNvSpPr>
            <a:spLocks noGrp="1"/>
          </p:cNvSpPr>
          <p:nvPr>
            <p:ph type="title"/>
          </p:nvPr>
        </p:nvSpPr>
        <p:spPr>
          <a:xfrm>
            <a:off x="713695" y="92630"/>
            <a:ext cx="10515600" cy="1325563"/>
          </a:xfrm>
        </p:spPr>
        <p:txBody>
          <a:bodyPr/>
          <a:lstStyle/>
          <a:p>
            <a:r>
              <a:rPr lang="en-US" b="1" dirty="0"/>
              <a:t>Gendered prescriptions</a:t>
            </a:r>
          </a:p>
        </p:txBody>
      </p:sp>
      <p:sp>
        <p:nvSpPr>
          <p:cNvPr id="3" name="TextBox 2">
            <a:extLst>
              <a:ext uri="{FF2B5EF4-FFF2-40B4-BE49-F238E27FC236}">
                <a16:creationId xmlns:a16="http://schemas.microsoft.com/office/drawing/2014/main" id="{253CCAC6-352E-35ED-E038-AC3C8D794A16}"/>
              </a:ext>
            </a:extLst>
          </p:cNvPr>
          <p:cNvSpPr txBox="1"/>
          <p:nvPr/>
        </p:nvSpPr>
        <p:spPr>
          <a:xfrm>
            <a:off x="838200" y="2733497"/>
            <a:ext cx="10983686" cy="4031873"/>
          </a:xfrm>
          <a:prstGeom prst="rect">
            <a:avLst/>
          </a:prstGeom>
          <a:noFill/>
        </p:spPr>
        <p:txBody>
          <a:bodyPr wrap="square" rtlCol="0">
            <a:spAutoFit/>
          </a:bodyPr>
          <a:lstStyle/>
          <a:p>
            <a:r>
              <a:rPr lang="en-US" sz="3200" dirty="0"/>
              <a:t>What do the magazine advice features tell us about:</a:t>
            </a:r>
          </a:p>
          <a:p>
            <a:endParaRPr lang="en-US" sz="3200" dirty="0"/>
          </a:p>
          <a:p>
            <a:pPr marL="514350" indent="-514350">
              <a:buAutoNum type="arabicPlain"/>
            </a:pPr>
            <a:r>
              <a:rPr lang="en-US" sz="3200" dirty="0"/>
              <a:t>How ‘invisible injuries’ were understood by 	contemporary US ‘experts’</a:t>
            </a:r>
          </a:p>
          <a:p>
            <a:pPr marL="514350" indent="-514350">
              <a:buAutoNum type="arabicPlain"/>
            </a:pPr>
            <a:endParaRPr lang="en-US" sz="3200" dirty="0"/>
          </a:p>
          <a:p>
            <a:pPr marL="514350" indent="-514350">
              <a:buAutoNum type="arabicPlain"/>
            </a:pPr>
            <a:r>
              <a:rPr lang="en-US" sz="3200" dirty="0"/>
              <a:t>The different roles assigned to men and women– more specifically to wives and mothers– in male veterans’ recuperative process?</a:t>
            </a:r>
          </a:p>
        </p:txBody>
      </p:sp>
      <p:sp>
        <p:nvSpPr>
          <p:cNvPr id="5" name="TextBox 4">
            <a:extLst>
              <a:ext uri="{FF2B5EF4-FFF2-40B4-BE49-F238E27FC236}">
                <a16:creationId xmlns:a16="http://schemas.microsoft.com/office/drawing/2014/main" id="{2BE84504-653B-C7F3-5AE6-1A13F407CEEA}"/>
              </a:ext>
            </a:extLst>
          </p:cNvPr>
          <p:cNvSpPr txBox="1"/>
          <p:nvPr/>
        </p:nvSpPr>
        <p:spPr>
          <a:xfrm>
            <a:off x="713695" y="1205921"/>
            <a:ext cx="11232696" cy="1272143"/>
          </a:xfrm>
          <a:prstGeom prst="rect">
            <a:avLst/>
          </a:prstGeom>
          <a:noFill/>
        </p:spPr>
        <p:txBody>
          <a:bodyPr wrap="square">
            <a:spAutoFit/>
          </a:bodyPr>
          <a:lstStyle/>
          <a:p>
            <a:pPr algn="l">
              <a:spcAft>
                <a:spcPts val="960"/>
              </a:spcAft>
            </a:pPr>
            <a:r>
              <a:rPr lang="en-GB" sz="2000" b="0" i="0" u="none" strike="noStrike" dirty="0">
                <a:solidFill>
                  <a:srgbClr val="212529"/>
                </a:solidFill>
                <a:effectLst/>
              </a:rPr>
              <a:t>Lt. Comdr. Leslie B. Hohman, '</a:t>
            </a:r>
            <a:r>
              <a:rPr lang="en-GB" sz="2000" b="0" i="0" u="sng" strike="noStrike" dirty="0">
                <a:solidFill>
                  <a:srgbClr val="393A3B"/>
                </a:solidFill>
                <a:effectLst/>
                <a:hlinkClick r:id="rId2"/>
              </a:rPr>
              <a:t>Combat Fatigue</a:t>
            </a:r>
            <a:r>
              <a:rPr lang="en-GB" sz="2000" b="0" i="0" u="none" strike="noStrike" dirty="0">
                <a:solidFill>
                  <a:srgbClr val="212529"/>
                </a:solidFill>
                <a:effectLst/>
              </a:rPr>
              <a:t>', </a:t>
            </a:r>
            <a:r>
              <a:rPr lang="en-GB" sz="2000" b="0" i="1" u="none" strike="noStrike" dirty="0">
                <a:solidFill>
                  <a:srgbClr val="212529"/>
                </a:solidFill>
                <a:effectLst/>
              </a:rPr>
              <a:t>Ladies' Home Journal</a:t>
            </a:r>
            <a:r>
              <a:rPr lang="en-GB" sz="2000" b="0" i="0" u="none" strike="noStrike" dirty="0">
                <a:solidFill>
                  <a:srgbClr val="212529"/>
                </a:solidFill>
                <a:effectLst/>
              </a:rPr>
              <a:t>, Feb. 1945, pp.146-47</a:t>
            </a:r>
          </a:p>
          <a:p>
            <a:pPr algn="l">
              <a:spcAft>
                <a:spcPts val="960"/>
              </a:spcAft>
            </a:pPr>
            <a:r>
              <a:rPr lang="en-GB" sz="2000" b="0" i="0" u="none" strike="noStrike" dirty="0">
                <a:solidFill>
                  <a:srgbClr val="212529"/>
                </a:solidFill>
                <a:effectLst/>
              </a:rPr>
              <a:t>Franklin M. Reck, '</a:t>
            </a:r>
            <a:r>
              <a:rPr lang="en-GB" sz="2000" b="0" i="0" u="sng" strike="noStrike" dirty="0">
                <a:solidFill>
                  <a:srgbClr val="393A3B"/>
                </a:solidFill>
                <a:effectLst/>
                <a:hlinkClick r:id="rId3"/>
              </a:rPr>
              <a:t>Will He Be Changed?</a:t>
            </a:r>
            <a:r>
              <a:rPr lang="en-GB" sz="2000" b="0" i="0" u="none" strike="noStrike" dirty="0">
                <a:solidFill>
                  <a:srgbClr val="212529"/>
                </a:solidFill>
                <a:effectLst/>
              </a:rPr>
              <a:t>', </a:t>
            </a:r>
            <a:r>
              <a:rPr lang="en-GB" sz="2000" b="0" i="1" u="none" strike="noStrike" dirty="0">
                <a:solidFill>
                  <a:srgbClr val="212529"/>
                </a:solidFill>
                <a:effectLst/>
              </a:rPr>
              <a:t>Better Homes and Gardens</a:t>
            </a:r>
            <a:r>
              <a:rPr lang="en-GB" sz="2000" b="0" i="0" u="none" strike="noStrike" dirty="0">
                <a:solidFill>
                  <a:srgbClr val="212529"/>
                </a:solidFill>
                <a:effectLst/>
              </a:rPr>
              <a:t>, Dec. 1944</a:t>
            </a:r>
          </a:p>
          <a:p>
            <a:pPr algn="l">
              <a:spcAft>
                <a:spcPts val="960"/>
              </a:spcAft>
            </a:pPr>
            <a:r>
              <a:rPr lang="en-GB" sz="2000" b="0" i="0" u="none" strike="noStrike" dirty="0">
                <a:solidFill>
                  <a:srgbClr val="212529"/>
                </a:solidFill>
                <a:effectLst/>
              </a:rPr>
              <a:t>Willard Waller, '</a:t>
            </a:r>
            <a:r>
              <a:rPr lang="en-GB" sz="2000" b="0" i="0" u="sng" strike="noStrike" dirty="0">
                <a:solidFill>
                  <a:srgbClr val="393A3B"/>
                </a:solidFill>
                <a:effectLst/>
                <a:hlinkClick r:id="rId4"/>
              </a:rPr>
              <a:t>What You Can Do to Help the Returning Veteran</a:t>
            </a:r>
            <a:r>
              <a:rPr lang="en-GB" sz="2000" b="0" i="0" u="none" strike="noStrike" dirty="0">
                <a:solidFill>
                  <a:srgbClr val="212529"/>
                </a:solidFill>
                <a:effectLst/>
              </a:rPr>
              <a:t>,'</a:t>
            </a:r>
            <a:r>
              <a:rPr lang="en-GB" sz="2000" b="0" i="1" u="none" strike="noStrike" dirty="0">
                <a:solidFill>
                  <a:srgbClr val="212529"/>
                </a:solidFill>
                <a:effectLst/>
              </a:rPr>
              <a:t> Ladies' Home Journal</a:t>
            </a:r>
            <a:r>
              <a:rPr lang="en-GB" sz="2000" b="0" i="0" u="none" strike="noStrike" dirty="0">
                <a:solidFill>
                  <a:srgbClr val="212529"/>
                </a:solidFill>
                <a:effectLst/>
              </a:rPr>
              <a:t>, Feb. 1945</a:t>
            </a:r>
          </a:p>
        </p:txBody>
      </p:sp>
    </p:spTree>
    <p:extLst>
      <p:ext uri="{BB962C8B-B14F-4D97-AF65-F5344CB8AC3E}">
        <p14:creationId xmlns:p14="http://schemas.microsoft.com/office/powerpoint/2010/main" val="4041838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C3F6D1-860E-9317-3441-C187A494544E}"/>
              </a:ext>
            </a:extLst>
          </p:cNvPr>
          <p:cNvSpPr txBox="1"/>
          <p:nvPr/>
        </p:nvSpPr>
        <p:spPr>
          <a:xfrm>
            <a:off x="589207" y="372190"/>
            <a:ext cx="10808596" cy="6370975"/>
          </a:xfrm>
          <a:prstGeom prst="rect">
            <a:avLst/>
          </a:prstGeom>
          <a:noFill/>
        </p:spPr>
        <p:txBody>
          <a:bodyPr wrap="square">
            <a:spAutoFit/>
          </a:bodyPr>
          <a:lstStyle/>
          <a:p>
            <a:r>
              <a:rPr lang="en-GB" sz="2400" b="1" i="0" u="none" strike="noStrike" dirty="0">
                <a:solidFill>
                  <a:srgbClr val="202122"/>
                </a:solidFill>
                <a:effectLst/>
              </a:rPr>
              <a:t>Franklin M. Reck</a:t>
            </a:r>
            <a:r>
              <a:rPr lang="en-GB" sz="2400" b="0" i="0" u="none" strike="noStrike" dirty="0">
                <a:solidFill>
                  <a:srgbClr val="202122"/>
                </a:solidFill>
                <a:effectLst/>
              </a:rPr>
              <a:t> (November 29, 1896 – October 15, 1965) was an American writer best known for his books for boys. He also wrote books and magazine articles about American transportation.</a:t>
            </a:r>
          </a:p>
          <a:p>
            <a:endParaRPr lang="en-GB" sz="2400" dirty="0">
              <a:solidFill>
                <a:srgbClr val="202122"/>
              </a:solidFill>
            </a:endParaRPr>
          </a:p>
          <a:p>
            <a:r>
              <a:rPr lang="en-GB" sz="2400" b="1" i="0" u="none" strike="noStrike" dirty="0">
                <a:solidFill>
                  <a:srgbClr val="212529"/>
                </a:solidFill>
                <a:effectLst/>
              </a:rPr>
              <a:t>Leslie Benjamin Hohman </a:t>
            </a:r>
            <a:r>
              <a:rPr lang="en-GB" sz="2400" b="0" i="0" u="none" strike="noStrike" dirty="0">
                <a:solidFill>
                  <a:srgbClr val="212529"/>
                </a:solidFill>
                <a:effectLst/>
              </a:rPr>
              <a:t>(1891-1972) was a professor of psychiatry at the Duke University School of Medicine from 1946 until 1960, later serving as professor emeritus. He also held the position of director of the Child Guidance Clinic in Durham, North Carolina from 1946 to 1953; maintained time in private practice in psychiatry; and acted as consultant to the Department of Psychiatry, Veterans Administration, United States Army, and United States Navy. </a:t>
            </a:r>
          </a:p>
          <a:p>
            <a:endParaRPr lang="en-GB" sz="2400" dirty="0">
              <a:solidFill>
                <a:srgbClr val="212529"/>
              </a:solidFill>
            </a:endParaRPr>
          </a:p>
          <a:p>
            <a:r>
              <a:rPr lang="en-GB" sz="2400" b="1" i="0" u="none" strike="noStrike" dirty="0">
                <a:solidFill>
                  <a:srgbClr val="202122"/>
                </a:solidFill>
                <a:effectLst/>
              </a:rPr>
              <a:t>Willard Walter Waller</a:t>
            </a:r>
            <a:r>
              <a:rPr lang="en-GB" sz="2400" b="0" i="0" u="none" strike="noStrike" dirty="0">
                <a:solidFill>
                  <a:srgbClr val="202122"/>
                </a:solidFill>
                <a:effectLst/>
              </a:rPr>
              <a:t> (July 30, 1899 – July 27, 1945) was an American sociologist. Much of his research concerned the </a:t>
            </a:r>
            <a:r>
              <a:rPr lang="en-GB" sz="2400" b="0" i="0" u="none" strike="noStrike" dirty="0">
                <a:effectLst/>
                <a:hlinkClick r:id="rId2" tooltip="Sociology of the family"/>
              </a:rPr>
              <a:t>sociology of the family</a:t>
            </a:r>
            <a:r>
              <a:rPr lang="en-GB" sz="2400" b="0" i="0" u="none" strike="noStrike" dirty="0">
                <a:solidFill>
                  <a:srgbClr val="202122"/>
                </a:solidFill>
                <a:effectLst/>
              </a:rPr>
              <a:t>, </a:t>
            </a:r>
            <a:r>
              <a:rPr lang="en-GB" sz="2400" b="0" i="0" u="none" strike="noStrike" dirty="0">
                <a:effectLst/>
                <a:hlinkClick r:id="rId3" tooltip="Sociology of education"/>
              </a:rPr>
              <a:t>sociology of education</a:t>
            </a:r>
            <a:r>
              <a:rPr lang="en-GB" sz="2400" b="0" i="0" u="none" strike="noStrike" dirty="0">
                <a:solidFill>
                  <a:srgbClr val="202122"/>
                </a:solidFill>
                <a:effectLst/>
              </a:rPr>
              <a:t> and the </a:t>
            </a:r>
            <a:r>
              <a:rPr lang="en-GB" sz="2400" b="0" i="0" u="none" strike="noStrike" dirty="0">
                <a:effectLst/>
                <a:hlinkClick r:id="rId4" tooltip="Sociology of the military"/>
              </a:rPr>
              <a:t>sociology of the military</a:t>
            </a:r>
            <a:r>
              <a:rPr lang="en-GB" sz="2400" b="0" i="0" u="none" strike="noStrike" dirty="0">
                <a:solidFill>
                  <a:srgbClr val="202122"/>
                </a:solidFill>
                <a:effectLst/>
              </a:rPr>
              <a:t>. His </a:t>
            </a:r>
            <a:r>
              <a:rPr lang="en-GB" sz="2400" b="0" i="1" u="none" strike="noStrike" dirty="0">
                <a:solidFill>
                  <a:srgbClr val="202122"/>
                </a:solidFill>
                <a:effectLst/>
              </a:rPr>
              <a:t>The Sociology of Teaching</a:t>
            </a:r>
            <a:r>
              <a:rPr lang="en-GB" sz="2400" b="0" i="0" u="none" strike="noStrike" dirty="0">
                <a:solidFill>
                  <a:srgbClr val="202122"/>
                </a:solidFill>
                <a:effectLst/>
              </a:rPr>
              <a:t> (1932) was described as an "early classic" in the field of the sociology of education. Before his sudden death, he was recognized as one of the most prominent scholars in the field of sociology.</a:t>
            </a:r>
            <a:endParaRPr lang="en-US" sz="2400" dirty="0"/>
          </a:p>
        </p:txBody>
      </p:sp>
    </p:spTree>
    <p:extLst>
      <p:ext uri="{BB962C8B-B14F-4D97-AF65-F5344CB8AC3E}">
        <p14:creationId xmlns:p14="http://schemas.microsoft.com/office/powerpoint/2010/main" val="25511282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28</TotalTime>
  <Words>613</Words>
  <Application>Microsoft Macintosh PowerPoint</Application>
  <PresentationFormat>Widescreen</PresentationFormat>
  <Paragraphs>42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Aptos Display</vt:lpstr>
      <vt:lpstr>Arial</vt:lpstr>
      <vt:lpstr>Office Theme</vt:lpstr>
      <vt:lpstr>The remasculinization of wounded veterans after WWII</vt:lpstr>
      <vt:lpstr>PowerPoint Presentation</vt:lpstr>
      <vt:lpstr>Let There Be Light (dir. John Huston, 1946) Questions to consider as you watch:</vt:lpstr>
      <vt:lpstr>Let There Be Light</vt:lpstr>
      <vt:lpstr>Gendered prescriptions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Carruthers, Susan</dc:creator>
  <cp:lastModifiedBy>Carruthers, Susan</cp:lastModifiedBy>
  <cp:revision>2</cp:revision>
  <dcterms:created xsi:type="dcterms:W3CDTF">2025-12-02T07:32:21Z</dcterms:created>
  <dcterms:modified xsi:type="dcterms:W3CDTF">2025-12-02T08:53:04Z</dcterms:modified>
</cp:coreProperties>
</file>