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sldIdLst>
    <p:sldId id="256" r:id="rId2"/>
    <p:sldId id="257" r:id="rId3"/>
    <p:sldId id="266" r:id="rId4"/>
    <p:sldId id="269" r:id="rId5"/>
    <p:sldId id="291" r:id="rId6"/>
    <p:sldId id="286" r:id="rId7"/>
    <p:sldId id="287" r:id="rId8"/>
    <p:sldId id="261" r:id="rId9"/>
    <p:sldId id="276" r:id="rId10"/>
    <p:sldId id="270" r:id="rId11"/>
    <p:sldId id="272" r:id="rId12"/>
    <p:sldId id="273" r:id="rId13"/>
    <p:sldId id="284" r:id="rId14"/>
    <p:sldId id="265" r:id="rId15"/>
    <p:sldId id="280" r:id="rId16"/>
    <p:sldId id="281" r:id="rId17"/>
    <p:sldId id="290" r:id="rId18"/>
    <p:sldId id="263" r:id="rId19"/>
    <p:sldId id="288" r:id="rId20"/>
    <p:sldId id="289" r:id="rId21"/>
    <p:sldId id="262" r:id="rId22"/>
    <p:sldId id="275" r:id="rId23"/>
    <p:sldId id="26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577"/>
  </p:normalViewPr>
  <p:slideViewPr>
    <p:cSldViewPr snapToGrid="0" snapToObjects="1">
      <p:cViewPr varScale="1">
        <p:scale>
          <a:sx n="116" d="100"/>
          <a:sy n="116" d="100"/>
        </p:scale>
        <p:origin x="4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6C98DF-D54A-4D55-91B4-FECA8D86F24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4D5C497-8717-4592-A4FD-983E06EE46D3}">
      <dgm:prSet/>
      <dgm:spPr/>
      <dgm:t>
        <a:bodyPr/>
        <a:lstStyle/>
        <a:p>
          <a:r>
            <a:rPr lang="en-US"/>
            <a:t>before you start reading/viewing, look at the seminar questions</a:t>
          </a:r>
        </a:p>
      </dgm:t>
    </dgm:pt>
    <dgm:pt modelId="{29D62D78-6ED6-4FC6-8788-8B89726622E0}" type="parTrans" cxnId="{981FF4E9-63CB-4684-BB07-96D1CE01AB21}">
      <dgm:prSet/>
      <dgm:spPr/>
      <dgm:t>
        <a:bodyPr/>
        <a:lstStyle/>
        <a:p>
          <a:endParaRPr lang="en-US"/>
        </a:p>
      </dgm:t>
    </dgm:pt>
    <dgm:pt modelId="{6CC2876F-B923-4FD5-A902-77A723F18DE4}" type="sibTrans" cxnId="{981FF4E9-63CB-4684-BB07-96D1CE01AB21}">
      <dgm:prSet/>
      <dgm:spPr/>
      <dgm:t>
        <a:bodyPr/>
        <a:lstStyle/>
        <a:p>
          <a:endParaRPr lang="en-US"/>
        </a:p>
      </dgm:t>
    </dgm:pt>
    <dgm:pt modelId="{F6B060A7-B075-41A9-90DD-ADBAB9C8108F}">
      <dgm:prSet/>
      <dgm:spPr/>
      <dgm:t>
        <a:bodyPr/>
        <a:lstStyle/>
        <a:p>
          <a:r>
            <a:rPr lang="en-US"/>
            <a:t>keep them in mind as you read, thinking about how you’d answer them in class</a:t>
          </a:r>
        </a:p>
      </dgm:t>
    </dgm:pt>
    <dgm:pt modelId="{DB3D16DD-8840-4B9B-8336-B3F02328B2BD}" type="parTrans" cxnId="{E869E374-CB0C-49CE-B6B5-BFAD88221B9C}">
      <dgm:prSet/>
      <dgm:spPr/>
      <dgm:t>
        <a:bodyPr/>
        <a:lstStyle/>
        <a:p>
          <a:endParaRPr lang="en-US"/>
        </a:p>
      </dgm:t>
    </dgm:pt>
    <dgm:pt modelId="{A68BB8D9-064B-4927-9A6A-77296F0ECDCB}" type="sibTrans" cxnId="{E869E374-CB0C-49CE-B6B5-BFAD88221B9C}">
      <dgm:prSet/>
      <dgm:spPr/>
      <dgm:t>
        <a:bodyPr/>
        <a:lstStyle/>
        <a:p>
          <a:endParaRPr lang="en-US"/>
        </a:p>
      </dgm:t>
    </dgm:pt>
    <dgm:pt modelId="{00ACCFAF-79B7-4E78-A1D7-27FF92FD3EE4}">
      <dgm:prSet/>
      <dgm:spPr/>
      <dgm:t>
        <a:bodyPr/>
        <a:lstStyle/>
        <a:p>
          <a:r>
            <a:rPr lang="en-US" dirty="0"/>
            <a:t>take notes sparingly-- think primarily about concepts and arguments</a:t>
          </a:r>
        </a:p>
      </dgm:t>
    </dgm:pt>
    <dgm:pt modelId="{146C72DE-0ECC-429D-80F6-E18BFEEF646A}" type="parTrans" cxnId="{25720ED7-1BA5-4C74-97EF-D930158EB29B}">
      <dgm:prSet/>
      <dgm:spPr/>
      <dgm:t>
        <a:bodyPr/>
        <a:lstStyle/>
        <a:p>
          <a:endParaRPr lang="en-US"/>
        </a:p>
      </dgm:t>
    </dgm:pt>
    <dgm:pt modelId="{26B1DFD8-249C-46B2-9E84-363324ABDEED}" type="sibTrans" cxnId="{25720ED7-1BA5-4C74-97EF-D930158EB29B}">
      <dgm:prSet/>
      <dgm:spPr/>
      <dgm:t>
        <a:bodyPr/>
        <a:lstStyle/>
        <a:p>
          <a:endParaRPr lang="en-US"/>
        </a:p>
      </dgm:t>
    </dgm:pt>
    <dgm:pt modelId="{7C89AFD7-E4BB-4024-AD17-05A6C6E3EAAF}">
      <dgm:prSet/>
      <dgm:spPr/>
      <dgm:t>
        <a:bodyPr/>
        <a:lstStyle/>
        <a:p>
          <a:r>
            <a:rPr lang="en-US"/>
            <a:t>stay alert to things that seem curious, surprising, or counter-intuitive to you. Jot them down!</a:t>
          </a:r>
        </a:p>
      </dgm:t>
    </dgm:pt>
    <dgm:pt modelId="{B956BBEF-D49D-450D-882A-AAE3BF72B698}" type="parTrans" cxnId="{9839F517-8A2A-4A36-9C48-EA951D521B23}">
      <dgm:prSet/>
      <dgm:spPr/>
      <dgm:t>
        <a:bodyPr/>
        <a:lstStyle/>
        <a:p>
          <a:endParaRPr lang="en-US"/>
        </a:p>
      </dgm:t>
    </dgm:pt>
    <dgm:pt modelId="{95C39615-A3E5-49DB-8A19-FF01E2278958}" type="sibTrans" cxnId="{9839F517-8A2A-4A36-9C48-EA951D521B23}">
      <dgm:prSet/>
      <dgm:spPr/>
      <dgm:t>
        <a:bodyPr/>
        <a:lstStyle/>
        <a:p>
          <a:endParaRPr lang="en-US"/>
        </a:p>
      </dgm:t>
    </dgm:pt>
    <dgm:pt modelId="{00854A2D-A369-46F3-9BDA-608CFA9E8FA6}">
      <dgm:prSet/>
      <dgm:spPr/>
      <dgm:t>
        <a:bodyPr/>
        <a:lstStyle/>
        <a:p>
          <a:r>
            <a:rPr lang="en-US" dirty="0"/>
            <a:t>Think not just about the questions I’ve set, but what YOU want to ask about these sources</a:t>
          </a:r>
        </a:p>
      </dgm:t>
    </dgm:pt>
    <dgm:pt modelId="{C6FA9D3E-C189-4D1E-AA8C-FBC04175A3E2}" type="parTrans" cxnId="{33EE1C46-CBF7-4BB4-9CEF-AEF82EFC0160}">
      <dgm:prSet/>
      <dgm:spPr/>
      <dgm:t>
        <a:bodyPr/>
        <a:lstStyle/>
        <a:p>
          <a:endParaRPr lang="en-US"/>
        </a:p>
      </dgm:t>
    </dgm:pt>
    <dgm:pt modelId="{5B9AD768-19FC-4828-9530-F28A5E4A4C0C}" type="sibTrans" cxnId="{33EE1C46-CBF7-4BB4-9CEF-AEF82EFC0160}">
      <dgm:prSet/>
      <dgm:spPr/>
      <dgm:t>
        <a:bodyPr/>
        <a:lstStyle/>
        <a:p>
          <a:endParaRPr lang="en-US"/>
        </a:p>
      </dgm:t>
    </dgm:pt>
    <dgm:pt modelId="{C97C4672-D154-4EDD-BCDA-2A4FBEAB6A10}">
      <dgm:prSet/>
      <dgm:spPr/>
      <dgm:t>
        <a:bodyPr/>
        <a:lstStyle/>
        <a:p>
          <a:r>
            <a:rPr lang="en-US"/>
            <a:t>If you’re puzzled about anything– either conceptual or empirical– let me know and I’ll try to clarify</a:t>
          </a:r>
        </a:p>
      </dgm:t>
    </dgm:pt>
    <dgm:pt modelId="{13CE3986-210B-4CCB-968F-108CAA1427B5}" type="parTrans" cxnId="{9CC85B4C-6D92-4E40-952B-4215BE2D1B6F}">
      <dgm:prSet/>
      <dgm:spPr/>
      <dgm:t>
        <a:bodyPr/>
        <a:lstStyle/>
        <a:p>
          <a:endParaRPr lang="en-US"/>
        </a:p>
      </dgm:t>
    </dgm:pt>
    <dgm:pt modelId="{4A624B57-1D73-402B-AA9A-4904C5703EB0}" type="sibTrans" cxnId="{9CC85B4C-6D92-4E40-952B-4215BE2D1B6F}">
      <dgm:prSet/>
      <dgm:spPr/>
      <dgm:t>
        <a:bodyPr/>
        <a:lstStyle/>
        <a:p>
          <a:endParaRPr lang="en-US"/>
        </a:p>
      </dgm:t>
    </dgm:pt>
    <dgm:pt modelId="{22FE657F-D63A-1641-869F-D8D4E97C2129}" type="pres">
      <dgm:prSet presAssocID="{486C98DF-D54A-4D55-91B4-FECA8D86F24C}" presName="linear" presStyleCnt="0">
        <dgm:presLayoutVars>
          <dgm:animLvl val="lvl"/>
          <dgm:resizeHandles val="exact"/>
        </dgm:presLayoutVars>
      </dgm:prSet>
      <dgm:spPr/>
    </dgm:pt>
    <dgm:pt modelId="{D5124A2E-0F36-224D-A735-2760725AFDD5}" type="pres">
      <dgm:prSet presAssocID="{04D5C497-8717-4592-A4FD-983E06EE46D3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BC65B54D-B9CD-E04F-96A8-7A2908E94963}" type="pres">
      <dgm:prSet presAssocID="{6CC2876F-B923-4FD5-A902-77A723F18DE4}" presName="spacer" presStyleCnt="0"/>
      <dgm:spPr/>
    </dgm:pt>
    <dgm:pt modelId="{31E85BD0-0E40-3045-B1C6-8EA61F3A7909}" type="pres">
      <dgm:prSet presAssocID="{F6B060A7-B075-41A9-90DD-ADBAB9C8108F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2242ECAB-8798-D240-AAB9-BD403197AA42}" type="pres">
      <dgm:prSet presAssocID="{A68BB8D9-064B-4927-9A6A-77296F0ECDCB}" presName="spacer" presStyleCnt="0"/>
      <dgm:spPr/>
    </dgm:pt>
    <dgm:pt modelId="{6D4C9847-38B9-9C47-B80F-D5B02166EEFF}" type="pres">
      <dgm:prSet presAssocID="{00ACCFAF-79B7-4E78-A1D7-27FF92FD3EE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7641EE0C-D017-C84D-A681-398E0BCE1807}" type="pres">
      <dgm:prSet presAssocID="{26B1DFD8-249C-46B2-9E84-363324ABDEED}" presName="spacer" presStyleCnt="0"/>
      <dgm:spPr/>
    </dgm:pt>
    <dgm:pt modelId="{D3B7104E-7262-3742-94CE-428B85845707}" type="pres">
      <dgm:prSet presAssocID="{7C89AFD7-E4BB-4024-AD17-05A6C6E3EAAF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87F1DE7A-5CF3-A946-9A7C-2C8DBDDDF2E0}" type="pres">
      <dgm:prSet presAssocID="{95C39615-A3E5-49DB-8A19-FF01E2278958}" presName="spacer" presStyleCnt="0"/>
      <dgm:spPr/>
    </dgm:pt>
    <dgm:pt modelId="{F843D356-2420-7543-9F35-3DEA7F2187C2}" type="pres">
      <dgm:prSet presAssocID="{00854A2D-A369-46F3-9BDA-608CFA9E8FA6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4F88508-EC8B-AD47-91FE-572DDFF46F75}" type="pres">
      <dgm:prSet presAssocID="{5B9AD768-19FC-4828-9530-F28A5E4A4C0C}" presName="spacer" presStyleCnt="0"/>
      <dgm:spPr/>
    </dgm:pt>
    <dgm:pt modelId="{F0DB0A15-0F3D-4C4F-B095-C3B92ED6A79A}" type="pres">
      <dgm:prSet presAssocID="{C97C4672-D154-4EDD-BCDA-2A4FBEAB6A10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9839F517-8A2A-4A36-9C48-EA951D521B23}" srcId="{486C98DF-D54A-4D55-91B4-FECA8D86F24C}" destId="{7C89AFD7-E4BB-4024-AD17-05A6C6E3EAAF}" srcOrd="3" destOrd="0" parTransId="{B956BBEF-D49D-450D-882A-AAE3BF72B698}" sibTransId="{95C39615-A3E5-49DB-8A19-FF01E2278958}"/>
    <dgm:cxn modelId="{1428FA28-2595-6A4F-8CCC-3BB224D6953A}" type="presOf" srcId="{C97C4672-D154-4EDD-BCDA-2A4FBEAB6A10}" destId="{F0DB0A15-0F3D-4C4F-B095-C3B92ED6A79A}" srcOrd="0" destOrd="0" presId="urn:microsoft.com/office/officeart/2005/8/layout/vList2"/>
    <dgm:cxn modelId="{33EE1C46-CBF7-4BB4-9CEF-AEF82EFC0160}" srcId="{486C98DF-D54A-4D55-91B4-FECA8D86F24C}" destId="{00854A2D-A369-46F3-9BDA-608CFA9E8FA6}" srcOrd="4" destOrd="0" parTransId="{C6FA9D3E-C189-4D1E-AA8C-FBC04175A3E2}" sibTransId="{5B9AD768-19FC-4828-9530-F28A5E4A4C0C}"/>
    <dgm:cxn modelId="{9CC85B4C-6D92-4E40-952B-4215BE2D1B6F}" srcId="{486C98DF-D54A-4D55-91B4-FECA8D86F24C}" destId="{C97C4672-D154-4EDD-BCDA-2A4FBEAB6A10}" srcOrd="5" destOrd="0" parTransId="{13CE3986-210B-4CCB-968F-108CAA1427B5}" sibTransId="{4A624B57-1D73-402B-AA9A-4904C5703EB0}"/>
    <dgm:cxn modelId="{9C245F51-6EFE-ED41-83F4-4D1C372CF34D}" type="presOf" srcId="{00854A2D-A369-46F3-9BDA-608CFA9E8FA6}" destId="{F843D356-2420-7543-9F35-3DEA7F2187C2}" srcOrd="0" destOrd="0" presId="urn:microsoft.com/office/officeart/2005/8/layout/vList2"/>
    <dgm:cxn modelId="{D4F2DD5E-2F75-804A-9280-6599EA39D111}" type="presOf" srcId="{7C89AFD7-E4BB-4024-AD17-05A6C6E3EAAF}" destId="{D3B7104E-7262-3742-94CE-428B85845707}" srcOrd="0" destOrd="0" presId="urn:microsoft.com/office/officeart/2005/8/layout/vList2"/>
    <dgm:cxn modelId="{E869E374-CB0C-49CE-B6B5-BFAD88221B9C}" srcId="{486C98DF-D54A-4D55-91B4-FECA8D86F24C}" destId="{F6B060A7-B075-41A9-90DD-ADBAB9C8108F}" srcOrd="1" destOrd="0" parTransId="{DB3D16DD-8840-4B9B-8336-B3F02328B2BD}" sibTransId="{A68BB8D9-064B-4927-9A6A-77296F0ECDCB}"/>
    <dgm:cxn modelId="{95619A7D-23F1-6F4E-A7A9-B97571F2C975}" type="presOf" srcId="{F6B060A7-B075-41A9-90DD-ADBAB9C8108F}" destId="{31E85BD0-0E40-3045-B1C6-8EA61F3A7909}" srcOrd="0" destOrd="0" presId="urn:microsoft.com/office/officeart/2005/8/layout/vList2"/>
    <dgm:cxn modelId="{0FABE881-26BD-DC43-B255-3744B82077E3}" type="presOf" srcId="{00ACCFAF-79B7-4E78-A1D7-27FF92FD3EE4}" destId="{6D4C9847-38B9-9C47-B80F-D5B02166EEFF}" srcOrd="0" destOrd="0" presId="urn:microsoft.com/office/officeart/2005/8/layout/vList2"/>
    <dgm:cxn modelId="{CE94A5A5-7643-F84D-BD33-E751485EDA41}" type="presOf" srcId="{486C98DF-D54A-4D55-91B4-FECA8D86F24C}" destId="{22FE657F-D63A-1641-869F-D8D4E97C2129}" srcOrd="0" destOrd="0" presId="urn:microsoft.com/office/officeart/2005/8/layout/vList2"/>
    <dgm:cxn modelId="{25720ED7-1BA5-4C74-97EF-D930158EB29B}" srcId="{486C98DF-D54A-4D55-91B4-FECA8D86F24C}" destId="{00ACCFAF-79B7-4E78-A1D7-27FF92FD3EE4}" srcOrd="2" destOrd="0" parTransId="{146C72DE-0ECC-429D-80F6-E18BFEEF646A}" sibTransId="{26B1DFD8-249C-46B2-9E84-363324ABDEED}"/>
    <dgm:cxn modelId="{CA26F1E7-63B7-964E-9049-A84EFFFD00FE}" type="presOf" srcId="{04D5C497-8717-4592-A4FD-983E06EE46D3}" destId="{D5124A2E-0F36-224D-A735-2760725AFDD5}" srcOrd="0" destOrd="0" presId="urn:microsoft.com/office/officeart/2005/8/layout/vList2"/>
    <dgm:cxn modelId="{981FF4E9-63CB-4684-BB07-96D1CE01AB21}" srcId="{486C98DF-D54A-4D55-91B4-FECA8D86F24C}" destId="{04D5C497-8717-4592-A4FD-983E06EE46D3}" srcOrd="0" destOrd="0" parTransId="{29D62D78-6ED6-4FC6-8788-8B89726622E0}" sibTransId="{6CC2876F-B923-4FD5-A902-77A723F18DE4}"/>
    <dgm:cxn modelId="{B05FB7D5-ABC3-7E4C-8E1C-AA75C7EF6CDF}" type="presParOf" srcId="{22FE657F-D63A-1641-869F-D8D4E97C2129}" destId="{D5124A2E-0F36-224D-A735-2760725AFDD5}" srcOrd="0" destOrd="0" presId="urn:microsoft.com/office/officeart/2005/8/layout/vList2"/>
    <dgm:cxn modelId="{A55D7C3F-7A8A-264D-8DF1-730B6171A88D}" type="presParOf" srcId="{22FE657F-D63A-1641-869F-D8D4E97C2129}" destId="{BC65B54D-B9CD-E04F-96A8-7A2908E94963}" srcOrd="1" destOrd="0" presId="urn:microsoft.com/office/officeart/2005/8/layout/vList2"/>
    <dgm:cxn modelId="{CC8A9731-DD34-2D4F-8CEE-C3FE628523AF}" type="presParOf" srcId="{22FE657F-D63A-1641-869F-D8D4E97C2129}" destId="{31E85BD0-0E40-3045-B1C6-8EA61F3A7909}" srcOrd="2" destOrd="0" presId="urn:microsoft.com/office/officeart/2005/8/layout/vList2"/>
    <dgm:cxn modelId="{BDEA6519-D6C4-2A4D-B09D-C59EF30FD495}" type="presParOf" srcId="{22FE657F-D63A-1641-869F-D8D4E97C2129}" destId="{2242ECAB-8798-D240-AAB9-BD403197AA42}" srcOrd="3" destOrd="0" presId="urn:microsoft.com/office/officeart/2005/8/layout/vList2"/>
    <dgm:cxn modelId="{28B81559-5D81-354E-A5E6-FB139F7A0AE9}" type="presParOf" srcId="{22FE657F-D63A-1641-869F-D8D4E97C2129}" destId="{6D4C9847-38B9-9C47-B80F-D5B02166EEFF}" srcOrd="4" destOrd="0" presId="urn:microsoft.com/office/officeart/2005/8/layout/vList2"/>
    <dgm:cxn modelId="{07D63120-6042-0944-8CE7-9C2FDB8373C0}" type="presParOf" srcId="{22FE657F-D63A-1641-869F-D8D4E97C2129}" destId="{7641EE0C-D017-C84D-A681-398E0BCE1807}" srcOrd="5" destOrd="0" presId="urn:microsoft.com/office/officeart/2005/8/layout/vList2"/>
    <dgm:cxn modelId="{ABDF4D51-0BE1-ED4D-B9BE-5796B59976FE}" type="presParOf" srcId="{22FE657F-D63A-1641-869F-D8D4E97C2129}" destId="{D3B7104E-7262-3742-94CE-428B85845707}" srcOrd="6" destOrd="0" presId="urn:microsoft.com/office/officeart/2005/8/layout/vList2"/>
    <dgm:cxn modelId="{BCB6068C-CEDE-F447-AF85-01D352131E67}" type="presParOf" srcId="{22FE657F-D63A-1641-869F-D8D4E97C2129}" destId="{87F1DE7A-5CF3-A946-9A7C-2C8DBDDDF2E0}" srcOrd="7" destOrd="0" presId="urn:microsoft.com/office/officeart/2005/8/layout/vList2"/>
    <dgm:cxn modelId="{E12F6032-6CC4-4843-9FFA-08A7B997D2D1}" type="presParOf" srcId="{22FE657F-D63A-1641-869F-D8D4E97C2129}" destId="{F843D356-2420-7543-9F35-3DEA7F2187C2}" srcOrd="8" destOrd="0" presId="urn:microsoft.com/office/officeart/2005/8/layout/vList2"/>
    <dgm:cxn modelId="{4EC90509-56EC-074C-B659-AF707D000D56}" type="presParOf" srcId="{22FE657F-D63A-1641-869F-D8D4E97C2129}" destId="{14F88508-EC8B-AD47-91FE-572DDFF46F75}" srcOrd="9" destOrd="0" presId="urn:microsoft.com/office/officeart/2005/8/layout/vList2"/>
    <dgm:cxn modelId="{9FFBD09C-8BAA-7243-8A29-CB8B830B0416}" type="presParOf" srcId="{22FE657F-D63A-1641-869F-D8D4E97C2129}" destId="{F0DB0A15-0F3D-4C4F-B095-C3B92ED6A79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5DA00-B1AB-4FA3-9E34-A014BBDF5EC7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6A6096-4E31-403A-B688-63F3EC390F25}">
      <dgm:prSet/>
      <dgm:spPr/>
      <dgm:t>
        <a:bodyPr/>
        <a:lstStyle/>
        <a:p>
          <a:r>
            <a:rPr lang="en-US"/>
            <a:t>Seminar participation</a:t>
          </a:r>
        </a:p>
      </dgm:t>
    </dgm:pt>
    <dgm:pt modelId="{2F9724C3-8CDB-4956-8D45-A30AF69CDDD0}" type="parTrans" cxnId="{31E1628E-1901-4DA2-82E2-FC1435071DC5}">
      <dgm:prSet/>
      <dgm:spPr/>
      <dgm:t>
        <a:bodyPr/>
        <a:lstStyle/>
        <a:p>
          <a:endParaRPr lang="en-US"/>
        </a:p>
      </dgm:t>
    </dgm:pt>
    <dgm:pt modelId="{25B34164-4645-46ED-922E-943B764842E6}" type="sibTrans" cxnId="{31E1628E-1901-4DA2-82E2-FC1435071DC5}">
      <dgm:prSet/>
      <dgm:spPr/>
      <dgm:t>
        <a:bodyPr/>
        <a:lstStyle/>
        <a:p>
          <a:endParaRPr lang="en-US"/>
        </a:p>
      </dgm:t>
    </dgm:pt>
    <dgm:pt modelId="{3F67B68E-C033-4E66-A406-DD645D649408}">
      <dgm:prSet/>
      <dgm:spPr/>
      <dgm:t>
        <a:bodyPr/>
        <a:lstStyle/>
        <a:p>
          <a:r>
            <a:rPr lang="en-US" dirty="0"/>
            <a:t>1 x 1500 word assignment (due week 5)</a:t>
          </a:r>
        </a:p>
      </dgm:t>
    </dgm:pt>
    <dgm:pt modelId="{86A73A13-7AFE-4294-B80A-1BF37000DE6E}" type="parTrans" cxnId="{3A74CB92-B407-4F50-8DC3-24F2468B0BD9}">
      <dgm:prSet/>
      <dgm:spPr/>
      <dgm:t>
        <a:bodyPr/>
        <a:lstStyle/>
        <a:p>
          <a:endParaRPr lang="en-US"/>
        </a:p>
      </dgm:t>
    </dgm:pt>
    <dgm:pt modelId="{71ACC862-60CE-4E9B-9425-DA48DCE400BF}" type="sibTrans" cxnId="{3A74CB92-B407-4F50-8DC3-24F2468B0BD9}">
      <dgm:prSet/>
      <dgm:spPr/>
      <dgm:t>
        <a:bodyPr/>
        <a:lstStyle/>
        <a:p>
          <a:endParaRPr lang="en-US"/>
        </a:p>
      </dgm:t>
    </dgm:pt>
    <dgm:pt modelId="{C95A4881-63FB-4537-A55D-AE420618FCBB}">
      <dgm:prSet/>
      <dgm:spPr/>
      <dgm:t>
        <a:bodyPr/>
        <a:lstStyle/>
        <a:p>
          <a:r>
            <a:rPr lang="en-US" dirty="0"/>
            <a:t>1 x 3000 word essay </a:t>
          </a:r>
        </a:p>
        <a:p>
          <a:r>
            <a:rPr lang="en-US" dirty="0"/>
            <a:t>(due week 10)</a:t>
          </a:r>
        </a:p>
      </dgm:t>
    </dgm:pt>
    <dgm:pt modelId="{58C4662A-403C-4145-BFBE-A8ACB145F29C}" type="parTrans" cxnId="{FEB36832-BC0F-4DAD-9A0C-B7E1B950D44B}">
      <dgm:prSet/>
      <dgm:spPr/>
      <dgm:t>
        <a:bodyPr/>
        <a:lstStyle/>
        <a:p>
          <a:endParaRPr lang="en-US"/>
        </a:p>
      </dgm:t>
    </dgm:pt>
    <dgm:pt modelId="{9C6D1950-9A3E-412E-B397-2E86F4485B4B}" type="sibTrans" cxnId="{FEB36832-BC0F-4DAD-9A0C-B7E1B950D44B}">
      <dgm:prSet/>
      <dgm:spPr/>
      <dgm:t>
        <a:bodyPr/>
        <a:lstStyle/>
        <a:p>
          <a:endParaRPr lang="en-US"/>
        </a:p>
      </dgm:t>
    </dgm:pt>
    <dgm:pt modelId="{CE6F8C75-59DF-7A4D-AD8E-9683FA668AFE}" type="pres">
      <dgm:prSet presAssocID="{76E5DA00-B1AB-4FA3-9E34-A014BBDF5EC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CCA1BFD-F3EC-E643-A3ED-DEF2E154C21D}" type="pres">
      <dgm:prSet presAssocID="{9D6A6096-4E31-403A-B688-63F3EC390F25}" presName="hierRoot1" presStyleCnt="0"/>
      <dgm:spPr/>
    </dgm:pt>
    <dgm:pt modelId="{0BEB1D4F-B927-4B44-AE4A-76BA6FFAB451}" type="pres">
      <dgm:prSet presAssocID="{9D6A6096-4E31-403A-B688-63F3EC390F25}" presName="composite" presStyleCnt="0"/>
      <dgm:spPr/>
    </dgm:pt>
    <dgm:pt modelId="{5C32251F-749D-5044-AFE8-3458BA462B02}" type="pres">
      <dgm:prSet presAssocID="{9D6A6096-4E31-403A-B688-63F3EC390F25}" presName="background" presStyleLbl="node0" presStyleIdx="0" presStyleCnt="3"/>
      <dgm:spPr/>
    </dgm:pt>
    <dgm:pt modelId="{AD870AE7-EAD2-4042-99D1-36497D539A36}" type="pres">
      <dgm:prSet presAssocID="{9D6A6096-4E31-403A-B688-63F3EC390F25}" presName="text" presStyleLbl="fgAcc0" presStyleIdx="0" presStyleCnt="3">
        <dgm:presLayoutVars>
          <dgm:chPref val="3"/>
        </dgm:presLayoutVars>
      </dgm:prSet>
      <dgm:spPr/>
    </dgm:pt>
    <dgm:pt modelId="{BF092310-460D-1C44-A3AE-EF0330BAB436}" type="pres">
      <dgm:prSet presAssocID="{9D6A6096-4E31-403A-B688-63F3EC390F25}" presName="hierChild2" presStyleCnt="0"/>
      <dgm:spPr/>
    </dgm:pt>
    <dgm:pt modelId="{6CC2A5DE-89A9-2142-9D8E-B3942780D6A8}" type="pres">
      <dgm:prSet presAssocID="{3F67B68E-C033-4E66-A406-DD645D649408}" presName="hierRoot1" presStyleCnt="0"/>
      <dgm:spPr/>
    </dgm:pt>
    <dgm:pt modelId="{A265B93E-51EF-9049-9F6C-33AB7F4620FF}" type="pres">
      <dgm:prSet presAssocID="{3F67B68E-C033-4E66-A406-DD645D649408}" presName="composite" presStyleCnt="0"/>
      <dgm:spPr/>
    </dgm:pt>
    <dgm:pt modelId="{0B0DA075-856B-7D46-97A8-083A26F2E408}" type="pres">
      <dgm:prSet presAssocID="{3F67B68E-C033-4E66-A406-DD645D649408}" presName="background" presStyleLbl="node0" presStyleIdx="1" presStyleCnt="3"/>
      <dgm:spPr/>
    </dgm:pt>
    <dgm:pt modelId="{6B2A96FF-9B49-0F4C-A010-D37E600F5610}" type="pres">
      <dgm:prSet presAssocID="{3F67B68E-C033-4E66-A406-DD645D649408}" presName="text" presStyleLbl="fgAcc0" presStyleIdx="1" presStyleCnt="3">
        <dgm:presLayoutVars>
          <dgm:chPref val="3"/>
        </dgm:presLayoutVars>
      </dgm:prSet>
      <dgm:spPr/>
    </dgm:pt>
    <dgm:pt modelId="{D78038B2-127D-264D-8C6B-1F0C2A1418BE}" type="pres">
      <dgm:prSet presAssocID="{3F67B68E-C033-4E66-A406-DD645D649408}" presName="hierChild2" presStyleCnt="0"/>
      <dgm:spPr/>
    </dgm:pt>
    <dgm:pt modelId="{B304829A-1EF2-174A-A71F-8427E66C417C}" type="pres">
      <dgm:prSet presAssocID="{C95A4881-63FB-4537-A55D-AE420618FCBB}" presName="hierRoot1" presStyleCnt="0"/>
      <dgm:spPr/>
    </dgm:pt>
    <dgm:pt modelId="{BBA46AB9-855B-0F48-A554-6279CA7AF17A}" type="pres">
      <dgm:prSet presAssocID="{C95A4881-63FB-4537-A55D-AE420618FCBB}" presName="composite" presStyleCnt="0"/>
      <dgm:spPr/>
    </dgm:pt>
    <dgm:pt modelId="{802AA03E-1736-F544-8B4B-6DCC3EE0B5CE}" type="pres">
      <dgm:prSet presAssocID="{C95A4881-63FB-4537-A55D-AE420618FCBB}" presName="background" presStyleLbl="node0" presStyleIdx="2" presStyleCnt="3"/>
      <dgm:spPr/>
    </dgm:pt>
    <dgm:pt modelId="{5A28A786-C45B-5143-B538-6CAD61A1B54F}" type="pres">
      <dgm:prSet presAssocID="{C95A4881-63FB-4537-A55D-AE420618FCBB}" presName="text" presStyleLbl="fgAcc0" presStyleIdx="2" presStyleCnt="3">
        <dgm:presLayoutVars>
          <dgm:chPref val="3"/>
        </dgm:presLayoutVars>
      </dgm:prSet>
      <dgm:spPr/>
    </dgm:pt>
    <dgm:pt modelId="{6652FD22-FFE0-A84B-AAE6-D28D092DB701}" type="pres">
      <dgm:prSet presAssocID="{C95A4881-63FB-4537-A55D-AE420618FCBB}" presName="hierChild2" presStyleCnt="0"/>
      <dgm:spPr/>
    </dgm:pt>
  </dgm:ptLst>
  <dgm:cxnLst>
    <dgm:cxn modelId="{5298C81D-1CF9-114E-B577-E1517725F76B}" type="presOf" srcId="{76E5DA00-B1AB-4FA3-9E34-A014BBDF5EC7}" destId="{CE6F8C75-59DF-7A4D-AD8E-9683FA668AFE}" srcOrd="0" destOrd="0" presId="urn:microsoft.com/office/officeart/2005/8/layout/hierarchy1"/>
    <dgm:cxn modelId="{05EE311F-97DC-2C4D-A03E-AE5530FBDBB1}" type="presOf" srcId="{C95A4881-63FB-4537-A55D-AE420618FCBB}" destId="{5A28A786-C45B-5143-B538-6CAD61A1B54F}" srcOrd="0" destOrd="0" presId="urn:microsoft.com/office/officeart/2005/8/layout/hierarchy1"/>
    <dgm:cxn modelId="{EF212F2F-2E8E-924C-BECA-5D5FC19C3C79}" type="presOf" srcId="{3F67B68E-C033-4E66-A406-DD645D649408}" destId="{6B2A96FF-9B49-0F4C-A010-D37E600F5610}" srcOrd="0" destOrd="0" presId="urn:microsoft.com/office/officeart/2005/8/layout/hierarchy1"/>
    <dgm:cxn modelId="{FEB36832-BC0F-4DAD-9A0C-B7E1B950D44B}" srcId="{76E5DA00-B1AB-4FA3-9E34-A014BBDF5EC7}" destId="{C95A4881-63FB-4537-A55D-AE420618FCBB}" srcOrd="2" destOrd="0" parTransId="{58C4662A-403C-4145-BFBE-A8ACB145F29C}" sibTransId="{9C6D1950-9A3E-412E-B397-2E86F4485B4B}"/>
    <dgm:cxn modelId="{8C81EB70-D9E6-C844-A77A-C7FEFE418028}" type="presOf" srcId="{9D6A6096-4E31-403A-B688-63F3EC390F25}" destId="{AD870AE7-EAD2-4042-99D1-36497D539A36}" srcOrd="0" destOrd="0" presId="urn:microsoft.com/office/officeart/2005/8/layout/hierarchy1"/>
    <dgm:cxn modelId="{31E1628E-1901-4DA2-82E2-FC1435071DC5}" srcId="{76E5DA00-B1AB-4FA3-9E34-A014BBDF5EC7}" destId="{9D6A6096-4E31-403A-B688-63F3EC390F25}" srcOrd="0" destOrd="0" parTransId="{2F9724C3-8CDB-4956-8D45-A30AF69CDDD0}" sibTransId="{25B34164-4645-46ED-922E-943B764842E6}"/>
    <dgm:cxn modelId="{3A74CB92-B407-4F50-8DC3-24F2468B0BD9}" srcId="{76E5DA00-B1AB-4FA3-9E34-A014BBDF5EC7}" destId="{3F67B68E-C033-4E66-A406-DD645D649408}" srcOrd="1" destOrd="0" parTransId="{86A73A13-7AFE-4294-B80A-1BF37000DE6E}" sibTransId="{71ACC862-60CE-4E9B-9425-DA48DCE400BF}"/>
    <dgm:cxn modelId="{7EED90C1-7167-B843-B020-21AB82647814}" type="presParOf" srcId="{CE6F8C75-59DF-7A4D-AD8E-9683FA668AFE}" destId="{2CCA1BFD-F3EC-E643-A3ED-DEF2E154C21D}" srcOrd="0" destOrd="0" presId="urn:microsoft.com/office/officeart/2005/8/layout/hierarchy1"/>
    <dgm:cxn modelId="{6BD9D853-C300-9F43-A4C1-A8D03CCBF53C}" type="presParOf" srcId="{2CCA1BFD-F3EC-E643-A3ED-DEF2E154C21D}" destId="{0BEB1D4F-B927-4B44-AE4A-76BA6FFAB451}" srcOrd="0" destOrd="0" presId="urn:microsoft.com/office/officeart/2005/8/layout/hierarchy1"/>
    <dgm:cxn modelId="{8EBB05AD-4F9D-E646-96B7-893F8D3BFFF5}" type="presParOf" srcId="{0BEB1D4F-B927-4B44-AE4A-76BA6FFAB451}" destId="{5C32251F-749D-5044-AFE8-3458BA462B02}" srcOrd="0" destOrd="0" presId="urn:microsoft.com/office/officeart/2005/8/layout/hierarchy1"/>
    <dgm:cxn modelId="{7129A1D1-659E-3749-ACDD-E3BE87826E61}" type="presParOf" srcId="{0BEB1D4F-B927-4B44-AE4A-76BA6FFAB451}" destId="{AD870AE7-EAD2-4042-99D1-36497D539A36}" srcOrd="1" destOrd="0" presId="urn:microsoft.com/office/officeart/2005/8/layout/hierarchy1"/>
    <dgm:cxn modelId="{4A77CABC-9211-5540-9C4C-3238740A29F2}" type="presParOf" srcId="{2CCA1BFD-F3EC-E643-A3ED-DEF2E154C21D}" destId="{BF092310-460D-1C44-A3AE-EF0330BAB436}" srcOrd="1" destOrd="0" presId="urn:microsoft.com/office/officeart/2005/8/layout/hierarchy1"/>
    <dgm:cxn modelId="{03FAB493-D350-E04B-AF34-075D413693C1}" type="presParOf" srcId="{CE6F8C75-59DF-7A4D-AD8E-9683FA668AFE}" destId="{6CC2A5DE-89A9-2142-9D8E-B3942780D6A8}" srcOrd="1" destOrd="0" presId="urn:microsoft.com/office/officeart/2005/8/layout/hierarchy1"/>
    <dgm:cxn modelId="{33C46305-E77D-014D-B33D-D94461AD09F0}" type="presParOf" srcId="{6CC2A5DE-89A9-2142-9D8E-B3942780D6A8}" destId="{A265B93E-51EF-9049-9F6C-33AB7F4620FF}" srcOrd="0" destOrd="0" presId="urn:microsoft.com/office/officeart/2005/8/layout/hierarchy1"/>
    <dgm:cxn modelId="{CBB55AF0-002C-1840-9A5B-C370D6EE3B7C}" type="presParOf" srcId="{A265B93E-51EF-9049-9F6C-33AB7F4620FF}" destId="{0B0DA075-856B-7D46-97A8-083A26F2E408}" srcOrd="0" destOrd="0" presId="urn:microsoft.com/office/officeart/2005/8/layout/hierarchy1"/>
    <dgm:cxn modelId="{6E856235-BB61-E444-A7A3-85EBE32A8127}" type="presParOf" srcId="{A265B93E-51EF-9049-9F6C-33AB7F4620FF}" destId="{6B2A96FF-9B49-0F4C-A010-D37E600F5610}" srcOrd="1" destOrd="0" presId="urn:microsoft.com/office/officeart/2005/8/layout/hierarchy1"/>
    <dgm:cxn modelId="{9AD2D192-531A-2F42-B83F-95499FC52F6C}" type="presParOf" srcId="{6CC2A5DE-89A9-2142-9D8E-B3942780D6A8}" destId="{D78038B2-127D-264D-8C6B-1F0C2A1418BE}" srcOrd="1" destOrd="0" presId="urn:microsoft.com/office/officeart/2005/8/layout/hierarchy1"/>
    <dgm:cxn modelId="{57843BE5-7D02-C842-8443-5EB33485B985}" type="presParOf" srcId="{CE6F8C75-59DF-7A4D-AD8E-9683FA668AFE}" destId="{B304829A-1EF2-174A-A71F-8427E66C417C}" srcOrd="2" destOrd="0" presId="urn:microsoft.com/office/officeart/2005/8/layout/hierarchy1"/>
    <dgm:cxn modelId="{1308CD3B-177D-EC41-86E6-ECE53A8292D0}" type="presParOf" srcId="{B304829A-1EF2-174A-A71F-8427E66C417C}" destId="{BBA46AB9-855B-0F48-A554-6279CA7AF17A}" srcOrd="0" destOrd="0" presId="urn:microsoft.com/office/officeart/2005/8/layout/hierarchy1"/>
    <dgm:cxn modelId="{C420CCEA-CE5F-8744-8D8C-9117E5AE9EDD}" type="presParOf" srcId="{BBA46AB9-855B-0F48-A554-6279CA7AF17A}" destId="{802AA03E-1736-F544-8B4B-6DCC3EE0B5CE}" srcOrd="0" destOrd="0" presId="urn:microsoft.com/office/officeart/2005/8/layout/hierarchy1"/>
    <dgm:cxn modelId="{373C78B8-5719-5044-B477-0BFC5F827E58}" type="presParOf" srcId="{BBA46AB9-855B-0F48-A554-6279CA7AF17A}" destId="{5A28A786-C45B-5143-B538-6CAD61A1B54F}" srcOrd="1" destOrd="0" presId="urn:microsoft.com/office/officeart/2005/8/layout/hierarchy1"/>
    <dgm:cxn modelId="{16D1119C-68DC-0447-99BE-793E7C7CE2C3}" type="presParOf" srcId="{B304829A-1EF2-174A-A71F-8427E66C417C}" destId="{6652FD22-FFE0-A84B-AAE6-D28D092DB70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124A2E-0F36-224D-A735-2760725AFDD5}">
      <dsp:nvSpPr>
        <dsp:cNvPr id="0" name=""/>
        <dsp:cNvSpPr/>
      </dsp:nvSpPr>
      <dsp:spPr>
        <a:xfrm>
          <a:off x="0" y="219083"/>
          <a:ext cx="6391275" cy="755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before you start reading/viewing, look at the seminar questions</a:t>
          </a:r>
        </a:p>
      </dsp:txBody>
      <dsp:txXfrm>
        <a:off x="36896" y="255979"/>
        <a:ext cx="6317483" cy="682028"/>
      </dsp:txXfrm>
    </dsp:sp>
    <dsp:sp modelId="{31E85BD0-0E40-3045-B1C6-8EA61F3A7909}">
      <dsp:nvSpPr>
        <dsp:cNvPr id="0" name=""/>
        <dsp:cNvSpPr/>
      </dsp:nvSpPr>
      <dsp:spPr>
        <a:xfrm>
          <a:off x="0" y="1029623"/>
          <a:ext cx="6391275" cy="755820"/>
        </a:xfrm>
        <a:prstGeom prst="roundRect">
          <a:avLst/>
        </a:prstGeom>
        <a:solidFill>
          <a:schemeClr val="accent2">
            <a:hueOff val="5345"/>
            <a:satOff val="-15145"/>
            <a:lumOff val="94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keep them in mind as you read, thinking about how you’d answer them in class</a:t>
          </a:r>
        </a:p>
      </dsp:txBody>
      <dsp:txXfrm>
        <a:off x="36896" y="1066519"/>
        <a:ext cx="6317483" cy="682028"/>
      </dsp:txXfrm>
    </dsp:sp>
    <dsp:sp modelId="{6D4C9847-38B9-9C47-B80F-D5B02166EEFF}">
      <dsp:nvSpPr>
        <dsp:cNvPr id="0" name=""/>
        <dsp:cNvSpPr/>
      </dsp:nvSpPr>
      <dsp:spPr>
        <a:xfrm>
          <a:off x="0" y="1840163"/>
          <a:ext cx="6391275" cy="755820"/>
        </a:xfrm>
        <a:prstGeom prst="roundRect">
          <a:avLst/>
        </a:prstGeom>
        <a:solidFill>
          <a:schemeClr val="accent2">
            <a:hueOff val="10689"/>
            <a:satOff val="-30290"/>
            <a:lumOff val="188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take notes sparingly-- think primarily about concepts and arguments</a:t>
          </a:r>
        </a:p>
      </dsp:txBody>
      <dsp:txXfrm>
        <a:off x="36896" y="1877059"/>
        <a:ext cx="6317483" cy="682028"/>
      </dsp:txXfrm>
    </dsp:sp>
    <dsp:sp modelId="{D3B7104E-7262-3742-94CE-428B85845707}">
      <dsp:nvSpPr>
        <dsp:cNvPr id="0" name=""/>
        <dsp:cNvSpPr/>
      </dsp:nvSpPr>
      <dsp:spPr>
        <a:xfrm>
          <a:off x="0" y="2650703"/>
          <a:ext cx="6391275" cy="755820"/>
        </a:xfrm>
        <a:prstGeom prst="roundRect">
          <a:avLst/>
        </a:prstGeom>
        <a:solidFill>
          <a:schemeClr val="accent2">
            <a:hueOff val="16034"/>
            <a:satOff val="-45436"/>
            <a:lumOff val="282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stay alert to things that seem curious, surprising, or counter-intuitive to you. Jot them down!</a:t>
          </a:r>
        </a:p>
      </dsp:txBody>
      <dsp:txXfrm>
        <a:off x="36896" y="2687599"/>
        <a:ext cx="6317483" cy="682028"/>
      </dsp:txXfrm>
    </dsp:sp>
    <dsp:sp modelId="{F843D356-2420-7543-9F35-3DEA7F2187C2}">
      <dsp:nvSpPr>
        <dsp:cNvPr id="0" name=""/>
        <dsp:cNvSpPr/>
      </dsp:nvSpPr>
      <dsp:spPr>
        <a:xfrm>
          <a:off x="0" y="3461243"/>
          <a:ext cx="6391275" cy="755820"/>
        </a:xfrm>
        <a:prstGeom prst="roundRect">
          <a:avLst/>
        </a:prstGeom>
        <a:solidFill>
          <a:schemeClr val="accent2">
            <a:hueOff val="21378"/>
            <a:satOff val="-60581"/>
            <a:lumOff val="376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Think not just about the questions I’ve set, but what YOU want to ask about these sources</a:t>
          </a:r>
        </a:p>
      </dsp:txBody>
      <dsp:txXfrm>
        <a:off x="36896" y="3498139"/>
        <a:ext cx="6317483" cy="682028"/>
      </dsp:txXfrm>
    </dsp:sp>
    <dsp:sp modelId="{F0DB0A15-0F3D-4C4F-B095-C3B92ED6A79A}">
      <dsp:nvSpPr>
        <dsp:cNvPr id="0" name=""/>
        <dsp:cNvSpPr/>
      </dsp:nvSpPr>
      <dsp:spPr>
        <a:xfrm>
          <a:off x="0" y="4271783"/>
          <a:ext cx="6391275" cy="755820"/>
        </a:xfrm>
        <a:prstGeom prst="roundRect">
          <a:avLst/>
        </a:prstGeom>
        <a:solidFill>
          <a:schemeClr val="accent2">
            <a:hueOff val="26723"/>
            <a:satOff val="-75726"/>
            <a:lumOff val="470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If you’re puzzled about anything– either conceptual or empirical– let me know and I’ll try to clarify</a:t>
          </a:r>
        </a:p>
      </dsp:txBody>
      <dsp:txXfrm>
        <a:off x="36896" y="4308679"/>
        <a:ext cx="6317483" cy="6820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32251F-749D-5044-AFE8-3458BA462B02}">
      <dsp:nvSpPr>
        <dsp:cNvPr id="0" name=""/>
        <dsp:cNvSpPr/>
      </dsp:nvSpPr>
      <dsp:spPr>
        <a:xfrm>
          <a:off x="0" y="708948"/>
          <a:ext cx="2707138" cy="17190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870AE7-EAD2-4042-99D1-36497D539A36}">
      <dsp:nvSpPr>
        <dsp:cNvPr id="0" name=""/>
        <dsp:cNvSpPr/>
      </dsp:nvSpPr>
      <dsp:spPr>
        <a:xfrm>
          <a:off x="300793" y="994701"/>
          <a:ext cx="2707138" cy="17190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Seminar participation</a:t>
          </a:r>
        </a:p>
      </dsp:txBody>
      <dsp:txXfrm>
        <a:off x="351142" y="1045050"/>
        <a:ext cx="2606440" cy="1618335"/>
      </dsp:txXfrm>
    </dsp:sp>
    <dsp:sp modelId="{0B0DA075-856B-7D46-97A8-083A26F2E408}">
      <dsp:nvSpPr>
        <dsp:cNvPr id="0" name=""/>
        <dsp:cNvSpPr/>
      </dsp:nvSpPr>
      <dsp:spPr>
        <a:xfrm>
          <a:off x="3308725" y="708948"/>
          <a:ext cx="2707138" cy="17190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2A96FF-9B49-0F4C-A010-D37E600F5610}">
      <dsp:nvSpPr>
        <dsp:cNvPr id="0" name=""/>
        <dsp:cNvSpPr/>
      </dsp:nvSpPr>
      <dsp:spPr>
        <a:xfrm>
          <a:off x="3609518" y="994701"/>
          <a:ext cx="2707138" cy="17190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1 x 1500 word assignment (due week 5)</a:t>
          </a:r>
        </a:p>
      </dsp:txBody>
      <dsp:txXfrm>
        <a:off x="3659867" y="1045050"/>
        <a:ext cx="2606440" cy="1618335"/>
      </dsp:txXfrm>
    </dsp:sp>
    <dsp:sp modelId="{802AA03E-1736-F544-8B4B-6DCC3EE0B5CE}">
      <dsp:nvSpPr>
        <dsp:cNvPr id="0" name=""/>
        <dsp:cNvSpPr/>
      </dsp:nvSpPr>
      <dsp:spPr>
        <a:xfrm>
          <a:off x="6617450" y="708948"/>
          <a:ext cx="2707138" cy="17190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28A786-C45B-5143-B538-6CAD61A1B54F}">
      <dsp:nvSpPr>
        <dsp:cNvPr id="0" name=""/>
        <dsp:cNvSpPr/>
      </dsp:nvSpPr>
      <dsp:spPr>
        <a:xfrm>
          <a:off x="6918244" y="994701"/>
          <a:ext cx="2707138" cy="17190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1 x 3000 word essay 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(due week 10)</a:t>
          </a:r>
        </a:p>
      </dsp:txBody>
      <dsp:txXfrm>
        <a:off x="6968593" y="1045050"/>
        <a:ext cx="2606440" cy="1618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9AB3A824-1A51-4B26-AD58-A6D8E14F6C04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10/3/22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960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history/students/modules/hi2c9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.blogs.nytimes.com/2011/07/01/july-1-1898-the-battle-of-san-juan-hill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worldwar.org/doughboys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ationalww2museum.org/students-teachers/student-resources/research-starters/research-starters-us-military-numbers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history.com/news/civil-war-prostitution-nashville" TargetMode="External"/><Relationship Id="rId4" Type="http://schemas.openxmlformats.org/officeDocument/2006/relationships/hyperlink" Target="https://www.motherjones.com/media/2010/05/us-military-std-posters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modules/hi2c9/syllabus/week2/" TargetMode="External"/><Relationship Id="rId2" Type="http://schemas.openxmlformats.org/officeDocument/2006/relationships/hyperlink" Target="https://warwick.ac.uk/fac/arts/history/students/modules/hi2c9/syllabus/week1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arwick.ac.uk/fac/arts/history/students/modules/hi2c9/syllabus/week3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modules/hi2c9/syllabus/week5" TargetMode="External"/><Relationship Id="rId2" Type="http://schemas.openxmlformats.org/officeDocument/2006/relationships/hyperlink" Target="https://warwick.ac.uk/fac/arts/history/students/modules/hi2c9/syllabus/week4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arwick.ac.uk/fac/arts/history/students/modules/hi2c9/syllabus/week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9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hyperlink" Target="https://warwick.ac.uk/fac/arts/history/students/modules/hi2c9/syllabus/week10" TargetMode="External"/><Relationship Id="rId5" Type="http://schemas.openxmlformats.org/officeDocument/2006/relationships/hyperlink" Target="https://warwick.ac.uk/fac/arts/history/students/modules/hi2c9/syllabus/week9/" TargetMode="External"/><Relationship Id="rId4" Type="http://schemas.openxmlformats.org/officeDocument/2006/relationships/hyperlink" Target="https://warwick.ac.uk/fac/arts/history/students/modules/hi2c9/syllabus/week8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item/98500909/" TargetMode="External"/><Relationship Id="rId7" Type="http://schemas.openxmlformats.org/officeDocument/2006/relationships/hyperlink" Target="https://warwick.ac.uk/fac/arts/history/students/modules/hi2c9/syllabus/week1" TargetMode="External"/><Relationship Id="rId2" Type="http://schemas.openxmlformats.org/officeDocument/2006/relationships/hyperlink" Target="https://www.loc.gov/collections/spanish-american-war-in-motion-pictures/about-this-collection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arwick.ac.uk/fac/arts/history/students/modules/hi2c9/syllabus/week1/Hoganson.pdf" TargetMode="External"/><Relationship Id="rId5" Type="http://schemas.openxmlformats.org/officeDocument/2006/relationships/hyperlink" Target="https://www.loc.gov/item/98501030/" TargetMode="External"/><Relationship Id="rId4" Type="http://schemas.openxmlformats.org/officeDocument/2006/relationships/hyperlink" Target="https://www.loc.gov/item/98501279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arwick.ac.uk/fac/arts/history/students/modules/hi2c9/assessment/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ccn.loc.gov/2016649648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oc.gov/pictures/item/2002712088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tannica.com/event/American-Civil-War/The-military-background-of-the-war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oxfordre.com/americanhistory/view/10.1093/acrefore/9780199329175.001.0001/acrefore-9780199329175-e-313?result=1&amp;rskey=vkiW5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1228132"/>
            <a:ext cx="10666931" cy="2677648"/>
          </a:xfrm>
        </p:spPr>
        <p:txBody>
          <a:bodyPr/>
          <a:lstStyle/>
          <a:p>
            <a:r>
              <a:rPr lang="en-US" dirty="0"/>
              <a:t>War, sex and gender in the US: </a:t>
            </a:r>
            <a:br>
              <a:rPr lang="en-US" dirty="0"/>
            </a:br>
            <a:r>
              <a:rPr lang="en-US" dirty="0"/>
              <a:t>From the Civil War to WWII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9255" y="3905780"/>
            <a:ext cx="8825658" cy="1923520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sz="2400" dirty="0"/>
              <a:t>Professor Susan </a:t>
            </a:r>
            <a:r>
              <a:rPr lang="en-US" sz="2400" dirty="0" err="1"/>
              <a:t>carruthers</a:t>
            </a:r>
            <a:endParaRPr lang="en-US" sz="2400" dirty="0"/>
          </a:p>
          <a:p>
            <a:r>
              <a:rPr lang="en-US" sz="2400" dirty="0" err="1"/>
              <a:t>s.carruthers@warwick.ac.uk</a:t>
            </a:r>
            <a:endParaRPr lang="en-US" sz="2400" dirty="0"/>
          </a:p>
          <a:p>
            <a:endParaRPr lang="en-US" dirty="0"/>
          </a:p>
          <a:p>
            <a:r>
              <a:rPr lang="en-US" dirty="0">
                <a:hlinkClick r:id="rId2"/>
              </a:rPr>
              <a:t>https://warwick.ac.uk/fac/arts/history/students/modules/hi2c9/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37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20"/>
    </mc:Choice>
    <mc:Fallback xmlns="">
      <p:transition spd="slow" advTm="1752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9505612" cy="728480"/>
          </a:xfrm>
        </p:spPr>
        <p:txBody>
          <a:bodyPr/>
          <a:lstStyle/>
          <a:p>
            <a:r>
              <a:rPr lang="en-US"/>
              <a:t>Spanish-American-Cuban War  </a:t>
            </a:r>
            <a:r>
              <a:rPr lang="en-US" dirty="0"/>
              <a:t>(1898 + 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68548" y="2486723"/>
            <a:ext cx="64095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A ‘splendid little war’ (TR) fought between the US &amp; Spain over the fate of Cuba &amp; the Philippines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Lasted 3 months, 3 weeks; few US military casualties 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Est. 385 battle deaths; 2061 other fatalities;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1662 wounded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War in the Philippines lasts several years longer– a counterinsurgency campaign against Filipino nationalists</a:t>
            </a:r>
          </a:p>
        </p:txBody>
      </p:sp>
      <p:pic>
        <p:nvPicPr>
          <p:cNvPr id="2050" name="Picture 2" descr="https://static01.nyt.com/images/2011/07/01/learning/July1LN/July1LN-blog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921" y="2486723"/>
            <a:ext cx="5421739" cy="437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25313" y="5688449"/>
            <a:ext cx="609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Source: Library of Congress. Theodore Roosevelt and his Rough Riders at the top of the hill they captured in the Battle of San Juan. </a:t>
            </a:r>
          </a:p>
          <a:p>
            <a:r>
              <a:rPr lang="en-US" sz="1400" dirty="0">
                <a:hlinkClick r:id="rId3"/>
              </a:rPr>
              <a:t>https://learning.blogs.nytimes.com/2011/07/01/july-1-1898-the-battle-of-san-juan-hill/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8993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837"/>
    </mc:Choice>
    <mc:Fallback xmlns="">
      <p:transition spd="slow" advTm="131837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War I (April 1917 – Nov. 1918)</a:t>
            </a:r>
          </a:p>
        </p:txBody>
      </p:sp>
      <p:pic>
        <p:nvPicPr>
          <p:cNvPr id="6148" name="Picture 4" descr="https://theworldwar-prod.s3.amazonaws.com/prod/s3fs-public/styles/hero/public/doughboys.jpg?zDvPcTs_XO053I6JcBH83_s0By8yv35Q&amp;itok=yoiPNAO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55" y="1782925"/>
            <a:ext cx="10827834" cy="453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0886" y="6426013"/>
            <a:ext cx="48510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https://www.theworldwar.org/doughboys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20576" y="6426013"/>
            <a:ext cx="6013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4,734,991 Americans served; 53,402 US battle deaths</a:t>
            </a:r>
          </a:p>
        </p:txBody>
      </p:sp>
    </p:spTree>
    <p:extLst>
      <p:ext uri="{BB962C8B-B14F-4D97-AF65-F5344CB8AC3E}">
        <p14:creationId xmlns:p14="http://schemas.microsoft.com/office/powerpoint/2010/main" val="115348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518"/>
    </mc:Choice>
    <mc:Fallback xmlns="">
      <p:transition spd="slow" advTm="12951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920" y="805700"/>
            <a:ext cx="10215973" cy="728480"/>
          </a:xfrm>
        </p:spPr>
        <p:txBody>
          <a:bodyPr/>
          <a:lstStyle/>
          <a:p>
            <a:r>
              <a:rPr lang="en-US" dirty="0"/>
              <a:t>World War II (Dec. 1941 – September 1945 +)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34412230"/>
              </p:ext>
            </p:extLst>
          </p:nvPr>
        </p:nvGraphicFramePr>
        <p:xfrm>
          <a:off x="301081" y="2707412"/>
          <a:ext cx="5450430" cy="2482532"/>
        </p:xfrm>
        <a:graphic>
          <a:graphicData uri="http://schemas.openxmlformats.org/drawingml/2006/table">
            <a:tbl>
              <a:tblPr/>
              <a:tblGrid>
                <a:gridCol w="908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8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8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84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84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84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6558">
                <a:tc>
                  <a:txBody>
                    <a:bodyPr/>
                    <a:lstStyle/>
                    <a:p>
                      <a:r>
                        <a:rPr lang="en-US" sz="1400"/>
                        <a:t>Year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Army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Navy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Marines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Coast Guard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Total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937">
                <a:tc>
                  <a:txBody>
                    <a:bodyPr/>
                    <a:lstStyle/>
                    <a:p>
                      <a:r>
                        <a:rPr lang="is-IS" sz="1400"/>
                        <a:t>1939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400"/>
                        <a:t>189,839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125,202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400"/>
                        <a:t>19,432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sz="1400"/>
                        <a:t> 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334,473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937">
                <a:tc>
                  <a:txBody>
                    <a:bodyPr/>
                    <a:lstStyle/>
                    <a:p>
                      <a:r>
                        <a:rPr lang="cs-CZ" sz="1400"/>
                        <a:t>1940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269,023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160,997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/>
                        <a:t>28,345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sz="1400"/>
                        <a:t> 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/>
                        <a:t>458,365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937">
                <a:tc>
                  <a:txBody>
                    <a:bodyPr/>
                    <a:lstStyle/>
                    <a:p>
                      <a:r>
                        <a:rPr lang="cs-CZ" sz="1400"/>
                        <a:t>1941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1,462,315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284,427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/>
                        <a:t>54,359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sz="1400"/>
                        <a:t> 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1,801,101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937">
                <a:tc>
                  <a:txBody>
                    <a:bodyPr/>
                    <a:lstStyle/>
                    <a:p>
                      <a:r>
                        <a:rPr lang="cs-CZ" sz="1400"/>
                        <a:t>1942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3,075,608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640,570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142,613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56,716*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3,915,507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937">
                <a:tc>
                  <a:txBody>
                    <a:bodyPr/>
                    <a:lstStyle/>
                    <a:p>
                      <a:r>
                        <a:rPr lang="cs-CZ" sz="1400"/>
                        <a:t>1943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6,994,472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1,741,750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308,523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151,167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9,195,912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558">
                <a:tc>
                  <a:txBody>
                    <a:bodyPr/>
                    <a:lstStyle/>
                    <a:p>
                      <a:r>
                        <a:rPr lang="cs-CZ" sz="1400"/>
                        <a:t>1944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7,994,750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2,981,365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475,604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171,749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11,623,468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558">
                <a:tc>
                  <a:txBody>
                    <a:bodyPr/>
                    <a:lstStyle/>
                    <a:p>
                      <a:r>
                        <a:rPr lang="cs-CZ" sz="1400"/>
                        <a:t>1945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8,267,958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/>
                        <a:t>3,380,817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/>
                        <a:t>474,680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85,783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400" dirty="0"/>
                        <a:t>12,209,238</a:t>
                      </a:r>
                    </a:p>
                  </a:txBody>
                  <a:tcPr marL="9658" marR="9658" marT="9658" marB="96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1511" y="2436231"/>
            <a:ext cx="5804870" cy="3377705"/>
          </a:xfrm>
        </p:spPr>
        <p:txBody>
          <a:bodyPr>
            <a:normAutofit fontScale="40000" lnSpcReduction="20000"/>
          </a:bodyPr>
          <a:lstStyle/>
          <a:p>
            <a:r>
              <a:rPr lang="en-US" sz="2900" b="1" dirty="0"/>
              <a:t>Profile of US Servicemen (1941-1945)</a:t>
            </a:r>
          </a:p>
          <a:p>
            <a:r>
              <a:rPr lang="en-US" sz="2900" dirty="0"/>
              <a:t>38.8% (6,332,000) of U.S. servicemen and all servicewomen were volunteers</a:t>
            </a:r>
          </a:p>
          <a:p>
            <a:r>
              <a:rPr lang="en-US" sz="2900" dirty="0"/>
              <a:t>61.2% (11,535,000) were draftees</a:t>
            </a:r>
          </a:p>
          <a:p>
            <a:r>
              <a:rPr lang="en-US" sz="2900" dirty="0"/>
              <a:t>Average duration of service: 33 months</a:t>
            </a:r>
          </a:p>
          <a:p>
            <a:r>
              <a:rPr lang="en-US" sz="2900" dirty="0"/>
              <a:t>Overseas service: 73% served overseas, with an average of 16 months abroad</a:t>
            </a:r>
          </a:p>
          <a:p>
            <a:r>
              <a:rPr lang="en-US" sz="2900" dirty="0"/>
              <a:t>Combat survivability (out of 1,000): 8.6 were killed in action, 3 died from other causes, and 17.7 received non-fatal combat wounds</a:t>
            </a:r>
          </a:p>
          <a:p>
            <a:r>
              <a:rPr lang="en-US" sz="2900" dirty="0"/>
              <a:t>Non-combat jobs: 38.8% of enlisted personnel had rear echelon assignments—administrative, support, or manual labor.</a:t>
            </a:r>
          </a:p>
          <a:p>
            <a:r>
              <a:rPr lang="en-US" sz="2900" dirty="0"/>
              <a:t>Average base pay: enlisted—$71.33 per month; officer—$203.50 per month</a:t>
            </a:r>
          </a:p>
          <a:p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991321" y="-186898"/>
            <a:ext cx="137604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049" y="5715785"/>
            <a:ext cx="7526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statistics about the </a:t>
            </a:r>
            <a:r>
              <a:rPr lang="en-US" dirty="0">
                <a:solidFill>
                  <a:srgbClr val="FF0000"/>
                </a:solidFill>
              </a:rPr>
              <a:t>16 million </a:t>
            </a:r>
            <a:r>
              <a:rPr lang="en-US" dirty="0"/>
              <a:t>Americans who served in WWII</a:t>
            </a:r>
          </a:p>
        </p:txBody>
      </p:sp>
    </p:spTree>
    <p:extLst>
      <p:ext uri="{BB962C8B-B14F-4D97-AF65-F5344CB8AC3E}">
        <p14:creationId xmlns:p14="http://schemas.microsoft.com/office/powerpoint/2010/main" val="123107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798"/>
    </mc:Choice>
    <mc:Fallback xmlns="">
      <p:transition spd="slow" advTm="16279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121946"/>
              </p:ext>
            </p:extLst>
          </p:nvPr>
        </p:nvGraphicFramePr>
        <p:xfrm>
          <a:off x="947853" y="2230243"/>
          <a:ext cx="5209924" cy="2098040"/>
        </p:xfrm>
        <a:graphic>
          <a:graphicData uri="http://schemas.openxmlformats.org/drawingml/2006/table">
            <a:tbl>
              <a:tblPr/>
              <a:tblGrid>
                <a:gridCol w="2604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4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609">
                <a:tc>
                  <a:txBody>
                    <a:bodyPr/>
                    <a:lstStyle/>
                    <a:p>
                      <a:r>
                        <a:rPr lang="en-US" dirty="0"/>
                        <a:t>African American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/>
                        <a:t>901,896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609">
                <a:tc>
                  <a:txBody>
                    <a:bodyPr/>
                    <a:lstStyle/>
                    <a:p>
                      <a:r>
                        <a:rPr lang="en-US"/>
                        <a:t>Puerto Rican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51,438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609">
                <a:tc>
                  <a:txBody>
                    <a:bodyPr/>
                    <a:lstStyle/>
                    <a:p>
                      <a:r>
                        <a:rPr lang="en-US"/>
                        <a:t>Japanese American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33,000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609">
                <a:tc>
                  <a:txBody>
                    <a:bodyPr/>
                    <a:lstStyle/>
                    <a:p>
                      <a:r>
                        <a:rPr lang="en-US" dirty="0"/>
                        <a:t>American Indian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20,000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609">
                <a:tc>
                  <a:txBody>
                    <a:bodyPr/>
                    <a:lstStyle/>
                    <a:p>
                      <a:r>
                        <a:rPr lang="en-US"/>
                        <a:t>Chinese American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/>
                        <a:t>13,311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609">
                <a:tc>
                  <a:txBody>
                    <a:bodyPr/>
                    <a:lstStyle/>
                    <a:p>
                      <a:r>
                        <a:rPr lang="en-US"/>
                        <a:t>Filipino American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/>
                        <a:t>11,506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609">
                <a:tc>
                  <a:txBody>
                    <a:bodyPr/>
                    <a:lstStyle/>
                    <a:p>
                      <a:r>
                        <a:rPr lang="en-US"/>
                        <a:t>Hawaiian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dirty="0"/>
                        <a:t>1,320</a:t>
                      </a: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360613" y="3367802"/>
            <a:ext cx="25519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242892"/>
              </p:ext>
            </p:extLst>
          </p:nvPr>
        </p:nvGraphicFramePr>
        <p:xfrm>
          <a:off x="6095259" y="2001643"/>
          <a:ext cx="5794268" cy="3416300"/>
        </p:xfrm>
        <a:graphic>
          <a:graphicData uri="http://schemas.openxmlformats.org/drawingml/2006/table">
            <a:tbl>
              <a:tblPr/>
              <a:tblGrid>
                <a:gridCol w="2897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7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3802">
                <a:tc>
                  <a:txBody>
                    <a:bodyPr/>
                    <a:lstStyle/>
                    <a:p>
                      <a:r>
                        <a:rPr lang="en-US" sz="1600" dirty="0"/>
                        <a:t>Women's Army Corps (WAC)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150,000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114">
                <a:tc>
                  <a:txBody>
                    <a:bodyPr/>
                    <a:lstStyle/>
                    <a:p>
                      <a:r>
                        <a:rPr lang="en-US" sz="1600"/>
                        <a:t>Navy’s Women Accepted for Voluntary Emergency Service (WAVES)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100,000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802">
                <a:tc>
                  <a:txBody>
                    <a:bodyPr/>
                    <a:lstStyle/>
                    <a:p>
                      <a:r>
                        <a:rPr lang="en-US" sz="1600"/>
                        <a:t>Coast Guard Women’s Reserves (SPARS)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10,000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802">
                <a:tc>
                  <a:txBody>
                    <a:bodyPr/>
                    <a:lstStyle/>
                    <a:p>
                      <a:r>
                        <a:rPr lang="en-US" sz="1600"/>
                        <a:t>Marine Corps Women’s Reserve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23,000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489">
                <a:tc>
                  <a:txBody>
                    <a:bodyPr/>
                    <a:lstStyle/>
                    <a:p>
                      <a:r>
                        <a:rPr lang="en-US" sz="1600"/>
                        <a:t>Army Nurse Corps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60,000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489">
                <a:tc>
                  <a:txBody>
                    <a:bodyPr/>
                    <a:lstStyle/>
                    <a:p>
                      <a:r>
                        <a:rPr lang="en-US" sz="1600"/>
                        <a:t>Navy Nurse Corps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14,000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3802">
                <a:tc>
                  <a:txBody>
                    <a:bodyPr/>
                    <a:lstStyle/>
                    <a:p>
                      <a:r>
                        <a:rPr lang="en-US" sz="1600"/>
                        <a:t>Women’s Airforce Service Pilots (WASP)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1600" dirty="0"/>
                        <a:t>1,074</a:t>
                      </a:r>
                    </a:p>
                  </a:txBody>
                  <a:tcPr marL="11589" marR="11589" marT="11589" marB="115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096000" y="1991716"/>
            <a:ext cx="219932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1737" y="764163"/>
            <a:ext cx="8361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‘Minority’ participation in the US Military in WWII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6038" y="5646543"/>
            <a:ext cx="98580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https://www.nationalww2museum.org/students-teachers/student-resources/research-starters/research-starters-us-military-numbers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13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548"/>
    </mc:Choice>
    <mc:Fallback xmlns="">
      <p:transition spd="slow" advTm="113548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mean by ‘sex’?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And ‘gender’?</a:t>
            </a:r>
          </a:p>
        </p:txBody>
      </p:sp>
    </p:spTree>
    <p:extLst>
      <p:ext uri="{BB962C8B-B14F-4D97-AF65-F5344CB8AC3E}">
        <p14:creationId xmlns:p14="http://schemas.microsoft.com/office/powerpoint/2010/main" val="194219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53"/>
    </mc:Choice>
    <mc:Fallback xmlns="">
      <p:transition spd="slow" advTm="18853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72487" y="973641"/>
            <a:ext cx="6540190" cy="4905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74449" y="2091397"/>
            <a:ext cx="5262756" cy="39470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59529" y="544663"/>
            <a:ext cx="4261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would you amend this 1978</a:t>
            </a:r>
          </a:p>
          <a:p>
            <a:r>
              <a:rPr lang="en-US" dirty="0"/>
              <a:t>definition for the contemporary era?</a:t>
            </a:r>
          </a:p>
        </p:txBody>
      </p:sp>
    </p:spTree>
    <p:extLst>
      <p:ext uri="{BB962C8B-B14F-4D97-AF65-F5344CB8AC3E}">
        <p14:creationId xmlns:p14="http://schemas.microsoft.com/office/powerpoint/2010/main" val="71073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513"/>
    </mc:Choice>
    <mc:Fallback xmlns="">
      <p:transition spd="slow" advTm="220513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A750EF4C-990E-4D92-A821-6F742977C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CE1B593-017D-4CAA-9E64-92F5EF85F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2770E66-D79F-4ACD-BC33-0E7F0AA146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56AA266-8E32-41F2-9919-33D4310057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F4A4880-A86F-4398-AFEB-CC4A694A2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F1390FC-32F5-4255-B81D-CF5B0962D2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7578884-2B62-4724-BFB5-9D1C15EC56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A946BFE-691A-42A2-BB69-AC4A8BF450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B9A446F7-DA1A-4333-A02F-32835A2DF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50" name="Freeform 5">
              <a:extLst>
                <a:ext uri="{FF2B5EF4-FFF2-40B4-BE49-F238E27FC236}">
                  <a16:creationId xmlns:a16="http://schemas.microsoft.com/office/drawing/2014/main" id="{E66E302E-B50B-46D6-9540-94BCF70B3C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EDA34A87-5D28-4516-B280-4F078A392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A02B72A2-60A1-41E3-AD56-D2EE44156E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C314C310-850D-4491-AA52-C75BEA68B6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4EC3799-3F52-48CE-85CC-83AED368E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3FC2939-BF10-4CBC-904B-74A17D4B9C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266B6D5D-11B6-40A6-9CEF-F0B0D104C5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247" y="1085549"/>
            <a:ext cx="3430947" cy="468690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Gender: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 social construction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89E20C7-BB50-4317-93C7-90C8ED80B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930986"/>
            <a:ext cx="0" cy="3200400"/>
          </a:xfrm>
          <a:prstGeom prst="line">
            <a:avLst/>
          </a:prstGeom>
          <a:ln w="15875" cap="sq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041399" y="1085549"/>
            <a:ext cx="5579707" cy="4686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/>
              <a:t>socially assigned characteristics that differentiate ‘maleness’ from ‘femaleness’ (typically construing men and women in oppositional/antithetical terms)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/>
              <a:t>gender norms change over time: i.e. today’s ideas about what it means to be male, female or non-binary aren’t the same as those prevalent 20, 50 or 100 years ago.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/>
              <a:t>normative gender identities and roles are also subject to contestation at any particular point in time.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/>
              <a:t>studying gender is thus not reducible to the study of women-in-history, but rather how ideas about gender, and especially (in this era) how binary constructs of masculinity and femininity have taken shape</a:t>
            </a:r>
          </a:p>
        </p:txBody>
      </p:sp>
      <p:sp>
        <p:nvSpPr>
          <p:cNvPr id="63" name="Footer Placeholder 4">
            <a:extLst>
              <a:ext uri="{FF2B5EF4-FFF2-40B4-BE49-F238E27FC236}">
                <a16:creationId xmlns:a16="http://schemas.microsoft.com/office/drawing/2014/main" id="{0308D749-5984-4BB8-A788-A85D24304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b="0" i="0" kern="120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dirty="0">
              <a:solidFill>
                <a:srgbClr val="B31166"/>
              </a:solidFill>
            </a:endParaRPr>
          </a:p>
        </p:txBody>
      </p:sp>
      <p:sp>
        <p:nvSpPr>
          <p:cNvPr id="65" name="Date Placeholder 3">
            <a:extLst>
              <a:ext uri="{FF2B5EF4-FFF2-40B4-BE49-F238E27FC236}">
                <a16:creationId xmlns:a16="http://schemas.microsoft.com/office/drawing/2014/main" id="{95B8172D-A4C8-41B4-8991-78BBEC4039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7718854" y="6391839"/>
            <a:ext cx="2997637" cy="30479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b="0" i="0" kern="120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b="1" dirty="0">
              <a:solidFill>
                <a:srgbClr val="B311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8370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89889"/>
    </mc:Choice>
    <mc:Fallback xmlns="">
      <p:transition spd="slow" advTm="189889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829AC-B13D-C340-B8D0-0CEECDAC41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1450" y="429221"/>
            <a:ext cx="9718675" cy="728662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Sex: hazard or reward? 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A license to protect sex workers, signed by George Spalding circa 1863.">
            <a:extLst>
              <a:ext uri="{FF2B5EF4-FFF2-40B4-BE49-F238E27FC236}">
                <a16:creationId xmlns:a16="http://schemas.microsoft.com/office/drawing/2014/main" id="{70B1B8B7-7164-D14C-99D8-0904D9FE4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40" y="903493"/>
            <a:ext cx="6587291" cy="467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2606F29-172B-BB4C-BD56-E0D13D044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1213" y="0"/>
            <a:ext cx="5268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1F893E-2E65-0944-B7E2-65F6D96A3755}"/>
              </a:ext>
            </a:extLst>
          </p:cNvPr>
          <p:cNvSpPr txBox="1"/>
          <p:nvPr/>
        </p:nvSpPr>
        <p:spPr>
          <a:xfrm>
            <a:off x="890166" y="6441770"/>
            <a:ext cx="6242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hlinkClick r:id="rId4"/>
              </a:rPr>
              <a:t>https://www.motherjones.com/media/2010/05/us-military-std-posters</a:t>
            </a:r>
            <a:r>
              <a:rPr lang="en-US" dirty="0">
                <a:hlinkClick r:id="rId4"/>
              </a:rPr>
              <a:t>/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8FD75A-7B87-1641-9420-275185FF3039}"/>
              </a:ext>
            </a:extLst>
          </p:cNvPr>
          <p:cNvSpPr/>
          <p:nvPr/>
        </p:nvSpPr>
        <p:spPr>
          <a:xfrm>
            <a:off x="171449" y="5580267"/>
            <a:ext cx="71764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181818"/>
                </a:solidFill>
                <a:latin typeface="open-sans"/>
              </a:rPr>
              <a:t>A license to protect sex workers, signed by George Spalding circa 1863.</a:t>
            </a:r>
          </a:p>
          <a:p>
            <a:r>
              <a:rPr lang="en-GB" i="1" dirty="0">
                <a:solidFill>
                  <a:srgbClr val="181818"/>
                </a:solidFill>
                <a:latin typeface="open-sans"/>
              </a:rPr>
              <a:t>The National Archives</a:t>
            </a:r>
          </a:p>
          <a:p>
            <a:r>
              <a:rPr lang="en-GB" i="1" dirty="0">
                <a:solidFill>
                  <a:srgbClr val="181818"/>
                </a:solidFill>
                <a:latin typeface="open-sans"/>
                <a:hlinkClick r:id="rId5"/>
              </a:rPr>
              <a:t>https://www.history.com/news/civil-war-prostitution-nashville</a:t>
            </a:r>
            <a:endParaRPr lang="en-GB" i="1" dirty="0">
              <a:solidFill>
                <a:srgbClr val="181818"/>
              </a:solidFill>
              <a:latin typeface="open-sans"/>
            </a:endParaRPr>
          </a:p>
          <a:p>
            <a:endParaRPr lang="en-GB" b="0" i="1" u="none" strike="noStrike" dirty="0">
              <a:solidFill>
                <a:srgbClr val="181818"/>
              </a:solidFill>
              <a:effectLst/>
              <a:latin typeface="open-sans"/>
            </a:endParaRPr>
          </a:p>
        </p:txBody>
      </p:sp>
    </p:spTree>
    <p:extLst>
      <p:ext uri="{BB962C8B-B14F-4D97-AF65-F5344CB8AC3E}">
        <p14:creationId xmlns:p14="http://schemas.microsoft.com/office/powerpoint/2010/main" val="279059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165"/>
    </mc:Choice>
    <mc:Fallback xmlns="">
      <p:transition spd="slow" advTm="151165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981" y="1676159"/>
            <a:ext cx="5776332" cy="3929984"/>
          </a:xfrm>
        </p:spPr>
        <p:txBody>
          <a:bodyPr/>
          <a:lstStyle/>
          <a:p>
            <a:r>
              <a:rPr lang="en-US" b="1" dirty="0"/>
              <a:t>Part I: </a:t>
            </a:r>
            <a:r>
              <a:rPr lang="en-US" b="1" dirty="0" err="1"/>
              <a:t>Mobilisation</a:t>
            </a:r>
            <a:br>
              <a:rPr lang="en-US" sz="2000" b="1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b="1" dirty="0">
                <a:solidFill>
                  <a:schemeClr val="tx1"/>
                </a:solidFill>
              </a:rPr>
              <a:t>LECTURES</a:t>
            </a:r>
            <a:br>
              <a:rPr lang="en-US" sz="2000" b="1" dirty="0">
                <a:solidFill>
                  <a:schemeClr val="tx1"/>
                </a:solidFill>
              </a:rPr>
            </a:br>
            <a:br>
              <a:rPr lang="en-US" sz="2000" dirty="0"/>
            </a:br>
            <a:r>
              <a:rPr lang="en-US" sz="2400" dirty="0">
                <a:solidFill>
                  <a:schemeClr val="tx1"/>
                </a:solidFill>
              </a:rPr>
              <a:t>1) Terms of engagement: war/sex/gender</a:t>
            </a:r>
            <a:br>
              <a:rPr lang="en-US" sz="2400" dirty="0">
                <a:solidFill>
                  <a:schemeClr val="tx1"/>
                </a:solidFill>
              </a:rPr>
            </a:b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2) Forging martial masculinity</a:t>
            </a:r>
            <a:br>
              <a:rPr lang="en-US" sz="2400" dirty="0">
                <a:solidFill>
                  <a:schemeClr val="tx1"/>
                </a:solidFill>
              </a:rPr>
            </a:b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3) Pacifism, feminism and anti-war resistance</a:t>
            </a:r>
            <a:br>
              <a:rPr lang="en-US" sz="2000" dirty="0"/>
            </a:br>
            <a:br>
              <a:rPr lang="en-US" sz="2000" dirty="0"/>
            </a:b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313" y="2185664"/>
            <a:ext cx="5787482" cy="3659965"/>
          </a:xfrm>
        </p:spPr>
        <p:txBody>
          <a:bodyPr>
            <a:noAutofit/>
          </a:bodyPr>
          <a:lstStyle/>
          <a:p>
            <a:endParaRPr lang="en-US" sz="1800" dirty="0"/>
          </a:p>
          <a:p>
            <a:endParaRPr lang="en-US" sz="1800" dirty="0"/>
          </a:p>
          <a:p>
            <a:r>
              <a:rPr lang="en-US" sz="2400" b="1" dirty="0"/>
              <a:t>SEMINARS</a:t>
            </a:r>
          </a:p>
          <a:p>
            <a:r>
              <a:rPr lang="en-US" sz="2400" dirty="0"/>
              <a:t>1)</a:t>
            </a:r>
            <a:r>
              <a:rPr lang="en-US" sz="2400" u="sng" dirty="0">
                <a:hlinkClick r:id="rId2"/>
              </a:rPr>
              <a:t> Gender as construct and 'cause'?: the Spanish-American War (1898-99)</a:t>
            </a:r>
            <a:endParaRPr lang="en-US" sz="2400" u="sng" dirty="0"/>
          </a:p>
          <a:p>
            <a:endParaRPr lang="en-US" sz="2400" dirty="0"/>
          </a:p>
          <a:p>
            <a:r>
              <a:rPr lang="en-US" sz="2400" dirty="0"/>
              <a:t>2) </a:t>
            </a:r>
            <a:r>
              <a:rPr lang="en-US" sz="2400" u="sng" dirty="0">
                <a:hlinkClick r:id="rId3"/>
              </a:rPr>
              <a:t>Conscripting masculinity</a:t>
            </a:r>
            <a:endParaRPr lang="en-US" sz="2400" u="sng" dirty="0"/>
          </a:p>
          <a:p>
            <a:endParaRPr lang="en-US" sz="2400" dirty="0"/>
          </a:p>
          <a:p>
            <a:r>
              <a:rPr lang="en-US" sz="2400" dirty="0"/>
              <a:t>3) </a:t>
            </a:r>
            <a:r>
              <a:rPr lang="en-US" sz="2400" u="sng" dirty="0">
                <a:hlinkClick r:id="rId4"/>
              </a:rPr>
              <a:t>Maternalism and women's resistance to World War I</a:t>
            </a:r>
            <a:endParaRPr lang="en-US" sz="2400" dirty="0"/>
          </a:p>
          <a:p>
            <a:r>
              <a:rPr lang="en-US" sz="2400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96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520"/>
    </mc:Choice>
    <mc:Fallback xmlns="">
      <p:transition spd="slow" advTm="16252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4C263-F73C-1D46-9CC9-710B995F2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559" y="791694"/>
            <a:ext cx="5296441" cy="1537849"/>
          </a:xfrm>
        </p:spPr>
        <p:txBody>
          <a:bodyPr/>
          <a:lstStyle/>
          <a:p>
            <a:r>
              <a:rPr lang="en-US" b="1" dirty="0"/>
              <a:t>Part II: At War</a:t>
            </a:r>
            <a:br>
              <a:rPr lang="en-US" dirty="0"/>
            </a:br>
            <a:r>
              <a:rPr lang="en-US" dirty="0"/>
              <a:t>Gendered war work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95D35-B98D-F542-AF41-DFB79DB593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33172" y="1560618"/>
            <a:ext cx="4890741" cy="483758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Seminar topics</a:t>
            </a:r>
          </a:p>
          <a:p>
            <a:endParaRPr lang="en-US" dirty="0"/>
          </a:p>
          <a:p>
            <a:r>
              <a:rPr lang="en-US" dirty="0"/>
              <a:t>4) </a:t>
            </a:r>
            <a:r>
              <a:rPr lang="en-US" u="sng" dirty="0">
                <a:hlinkClick r:id="rId2"/>
              </a:rPr>
              <a:t>Nursing and the evolution of gender norms</a:t>
            </a:r>
            <a:endParaRPr lang="en-US" dirty="0"/>
          </a:p>
          <a:p>
            <a:r>
              <a:rPr lang="en-US" dirty="0"/>
              <a:t>5) </a:t>
            </a:r>
            <a:r>
              <a:rPr lang="en-US" u="sng" dirty="0">
                <a:hlinkClick r:id="rId3"/>
              </a:rPr>
              <a:t>The Women's Army Corps and the politics of sexuality in World War II</a:t>
            </a:r>
            <a:endParaRPr lang="en-US" dirty="0"/>
          </a:p>
          <a:p>
            <a:r>
              <a:rPr lang="en-US" i="1" dirty="0"/>
              <a:t>6) Reading Week [no seminar]</a:t>
            </a:r>
            <a:endParaRPr lang="en-US" dirty="0"/>
          </a:p>
          <a:p>
            <a:r>
              <a:rPr lang="en-US" dirty="0"/>
              <a:t>7) </a:t>
            </a:r>
            <a:r>
              <a:rPr lang="en-US" u="sng" dirty="0">
                <a:hlinkClick r:id="rId4"/>
              </a:rPr>
              <a:t>'Good' and 'bad girls' in the 'Good War'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098BA2-8522-AD4D-8200-BC40069C22B9}"/>
              </a:ext>
            </a:extLst>
          </p:cNvPr>
          <p:cNvSpPr/>
          <p:nvPr/>
        </p:nvSpPr>
        <p:spPr>
          <a:xfrm>
            <a:off x="779189" y="2179367"/>
            <a:ext cx="568539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LECTURES</a:t>
            </a:r>
          </a:p>
          <a:p>
            <a:br>
              <a:rPr lang="en-US" dirty="0"/>
            </a:br>
            <a:r>
              <a:rPr lang="en-US" sz="2400" dirty="0"/>
              <a:t>4) What do soldiers </a:t>
            </a:r>
            <a:r>
              <a:rPr lang="en-US" sz="2400" i="1" dirty="0"/>
              <a:t>do</a:t>
            </a:r>
            <a:r>
              <a:rPr lang="en-US" sz="2400" dirty="0"/>
              <a:t>?</a:t>
            </a:r>
          </a:p>
          <a:p>
            <a:br>
              <a:rPr lang="en-US" sz="2400" dirty="0"/>
            </a:br>
            <a:r>
              <a:rPr lang="en-US" sz="2400" dirty="0"/>
              <a:t>5) Women in uniform</a:t>
            </a:r>
          </a:p>
          <a:p>
            <a:br>
              <a:rPr lang="en-US" sz="2400" dirty="0"/>
            </a:br>
            <a:r>
              <a:rPr lang="en-US" sz="2400" i="1" dirty="0"/>
              <a:t>6) Reading Week [no lecture]</a:t>
            </a:r>
          </a:p>
          <a:p>
            <a:br>
              <a:rPr lang="en-US" sz="2400" dirty="0"/>
            </a:br>
            <a:r>
              <a:rPr lang="en-US" sz="2400" dirty="0"/>
              <a:t>7) Morale, morality and sexuality in the 'Good War’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342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748"/>
    </mc:Choice>
    <mc:Fallback xmlns="">
      <p:transition spd="slow" advTm="10474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Terms of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925" y="2396672"/>
            <a:ext cx="10163534" cy="3416300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r>
              <a:rPr lang="en-US" sz="3600" dirty="0"/>
              <a:t>A (very) brief overview of </a:t>
            </a:r>
            <a:r>
              <a:rPr lang="en-US" sz="3600" dirty="0">
                <a:solidFill>
                  <a:schemeClr val="tx2"/>
                </a:solidFill>
              </a:rPr>
              <a:t>US war-making</a:t>
            </a:r>
          </a:p>
          <a:p>
            <a:r>
              <a:rPr lang="en-US" sz="3600" dirty="0"/>
              <a:t>Defining the module’s </a:t>
            </a:r>
            <a:r>
              <a:rPr lang="en-US" sz="3600" dirty="0">
                <a:solidFill>
                  <a:srgbClr val="FF0000"/>
                </a:solidFill>
              </a:rPr>
              <a:t>key terms</a:t>
            </a:r>
          </a:p>
          <a:p>
            <a:r>
              <a:rPr lang="en-US" sz="3600" dirty="0"/>
              <a:t>Explaining the module’s </a:t>
            </a:r>
            <a:r>
              <a:rPr lang="en-US" sz="3600" dirty="0">
                <a:solidFill>
                  <a:srgbClr val="FF0000"/>
                </a:solidFill>
              </a:rPr>
              <a:t>syllabus</a:t>
            </a:r>
          </a:p>
          <a:p>
            <a:r>
              <a:rPr lang="en-US" sz="3600" dirty="0"/>
              <a:t>Some tips for </a:t>
            </a:r>
            <a:r>
              <a:rPr lang="en-US" sz="3600" dirty="0">
                <a:solidFill>
                  <a:srgbClr val="FF0000"/>
                </a:solidFill>
              </a:rPr>
              <a:t>seminar preparation</a:t>
            </a: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49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599"/>
    </mc:Choice>
    <mc:Fallback xmlns="">
      <p:transition spd="slow" advTm="7359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7DA8A-E0A4-F847-9CDA-8B972CC2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420" y="881502"/>
            <a:ext cx="4867552" cy="979955"/>
          </a:xfrm>
        </p:spPr>
        <p:txBody>
          <a:bodyPr/>
          <a:lstStyle/>
          <a:p>
            <a:r>
              <a:rPr lang="en-US" b="1" dirty="0"/>
              <a:t>Part III: After War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094D4-F9A8-0B4B-B2FD-213C5034E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05600" y="1327816"/>
            <a:ext cx="5351425" cy="4866155"/>
          </a:xfrm>
        </p:spPr>
        <p:txBody>
          <a:bodyPr>
            <a:normAutofit/>
          </a:bodyPr>
          <a:lstStyle/>
          <a:p>
            <a:r>
              <a:rPr lang="en-US" sz="2400" b="1" dirty="0"/>
              <a:t>Seminars</a:t>
            </a:r>
          </a:p>
          <a:p>
            <a:endParaRPr lang="en-US" sz="2400" dirty="0"/>
          </a:p>
          <a:p>
            <a:r>
              <a:rPr lang="en-US" sz="2400" dirty="0"/>
              <a:t>8) </a:t>
            </a:r>
            <a:r>
              <a:rPr lang="en-US" sz="2400" u="sng" dirty="0">
                <a:hlinkClick r:id="rId4"/>
              </a:rPr>
              <a:t>Gendered grief and 'Gold Star Mothers'</a:t>
            </a:r>
            <a:endParaRPr lang="en-US" sz="2400" dirty="0"/>
          </a:p>
          <a:p>
            <a:r>
              <a:rPr lang="en-US" sz="2400" dirty="0"/>
              <a:t>9) </a:t>
            </a:r>
            <a:r>
              <a:rPr lang="en-US" sz="2400" u="sng" dirty="0">
                <a:hlinkClick r:id="rId5"/>
              </a:rPr>
              <a:t>The 'remasculinization' of wounded veterans after World War II</a:t>
            </a:r>
            <a:endParaRPr lang="en-US" sz="2400" dirty="0"/>
          </a:p>
          <a:p>
            <a:r>
              <a:rPr lang="en-US" sz="2400" dirty="0"/>
              <a:t>10) </a:t>
            </a:r>
            <a:r>
              <a:rPr lang="en-US" sz="2400" u="sng" dirty="0">
                <a:hlinkClick r:id="rId6"/>
              </a:rPr>
              <a:t>War as an agent of progressive social change?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A023C6-67D1-5E47-82C0-BD9A9C2796DF}"/>
              </a:ext>
            </a:extLst>
          </p:cNvPr>
          <p:cNvSpPr/>
          <p:nvPr/>
        </p:nvSpPr>
        <p:spPr>
          <a:xfrm>
            <a:off x="945420" y="1861457"/>
            <a:ext cx="51505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LECTURES</a:t>
            </a:r>
          </a:p>
          <a:p>
            <a:endParaRPr lang="en-US" sz="2400" dirty="0"/>
          </a:p>
          <a:p>
            <a:r>
              <a:rPr lang="en-US" sz="2400" dirty="0"/>
              <a:t>8) Mourning and memorialization</a:t>
            </a:r>
          </a:p>
          <a:p>
            <a:br>
              <a:rPr lang="en-US" sz="2400" dirty="0"/>
            </a:br>
            <a:r>
              <a:rPr lang="en-US" sz="2400" dirty="0"/>
              <a:t>9) Wounded bodies, disordered minds, and the gendered work of veterans' rehabilitation</a:t>
            </a:r>
          </a:p>
          <a:p>
            <a:br>
              <a:rPr lang="en-US" sz="2400" dirty="0"/>
            </a:br>
            <a:r>
              <a:rPr lang="en-US" sz="2400" dirty="0"/>
              <a:t>10) </a:t>
            </a:r>
            <a:r>
              <a:rPr lang="en-US" sz="2400" dirty="0" err="1"/>
              <a:t>Demobilisation</a:t>
            </a:r>
            <a:r>
              <a:rPr lang="en-US" sz="2400" dirty="0"/>
              <a:t>: restoring the gendered status quo ante?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1C500476-6C8F-C247-80BC-229B74B3D8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13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630"/>
    </mc:Choice>
    <mc:Fallback xmlns="">
      <p:transition spd="slow" advTm="1066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89932" y="323270"/>
            <a:ext cx="8761413" cy="728662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Seminar preparation for week 1: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sz="2400" dirty="0">
                <a:solidFill>
                  <a:schemeClr val="tx2"/>
                </a:solidFill>
              </a:rPr>
              <a:t>All the information you need is on the module website</a:t>
            </a:r>
          </a:p>
        </p:txBody>
      </p:sp>
      <p:sp>
        <p:nvSpPr>
          <p:cNvPr id="3" name="Rectangle 2"/>
          <p:cNvSpPr/>
          <p:nvPr/>
        </p:nvSpPr>
        <p:spPr>
          <a:xfrm>
            <a:off x="394538" y="1811813"/>
            <a:ext cx="114029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83838"/>
                </a:solidFill>
                <a:latin typeface="Lato" charset="0"/>
              </a:rPr>
              <a:t>Required viewing/reading:</a:t>
            </a:r>
            <a:endParaRPr lang="en-US" dirty="0">
              <a:solidFill>
                <a:srgbClr val="383838"/>
              </a:solidFill>
              <a:latin typeface="Lato" charset="0"/>
            </a:endParaRPr>
          </a:p>
          <a:p>
            <a:r>
              <a:rPr lang="en-US" dirty="0">
                <a:solidFill>
                  <a:srgbClr val="383838"/>
                </a:solidFill>
                <a:latin typeface="Lato" charset="0"/>
              </a:rPr>
              <a:t>Note: all assigned book chapters and journal articles are electronically accessible from the library. </a:t>
            </a:r>
          </a:p>
          <a:p>
            <a:endParaRPr lang="en-US" dirty="0">
              <a:solidFill>
                <a:srgbClr val="383838"/>
              </a:solidFill>
              <a:latin typeface="Lato" charset="0"/>
            </a:endParaRPr>
          </a:p>
          <a:p>
            <a:r>
              <a:rPr lang="en-US" b="1" dirty="0">
                <a:solidFill>
                  <a:srgbClr val="383838"/>
                </a:solidFill>
                <a:latin typeface="Lato" charset="0"/>
              </a:rPr>
              <a:t>Primary sources: </a:t>
            </a:r>
            <a:r>
              <a:rPr lang="en-US" dirty="0">
                <a:solidFill>
                  <a:schemeClr val="tx2"/>
                </a:solidFill>
                <a:latin typeface="Lato" charset="0"/>
              </a:rPr>
              <a:t>Library of Congress, Spanish-American War in Motion Pictures collection</a:t>
            </a:r>
          </a:p>
          <a:p>
            <a:r>
              <a:rPr lang="en-US" dirty="0">
                <a:solidFill>
                  <a:srgbClr val="383838"/>
                </a:solidFill>
                <a:latin typeface="Lato" charset="0"/>
              </a:rPr>
              <a:t>Explore a selection of contemporary newsreels of the Spanish-American-Cuban war, watching them in particular with a view to how/where gender constructs appear. Make sure to watch the three I've selected here as well as a few others that catch your eye to get a feel for the </a:t>
            </a:r>
            <a:r>
              <a:rPr lang="en-US" dirty="0" err="1">
                <a:solidFill>
                  <a:srgbClr val="383838"/>
                </a:solidFill>
                <a:latin typeface="Lato" charset="0"/>
              </a:rPr>
              <a:t>flavour</a:t>
            </a:r>
            <a:r>
              <a:rPr lang="en-US" dirty="0">
                <a:solidFill>
                  <a:srgbClr val="383838"/>
                </a:solidFill>
                <a:latin typeface="Lato" charset="0"/>
              </a:rPr>
              <a:t> of the time and of this brand new cinematic medium:</a:t>
            </a:r>
          </a:p>
          <a:p>
            <a:r>
              <a:rPr lang="en-US" u="sng" dirty="0">
                <a:solidFill>
                  <a:srgbClr val="4A4A4A"/>
                </a:solidFill>
                <a:latin typeface="Lato" charset="0"/>
                <a:hlinkClick r:id="rId2"/>
              </a:rPr>
              <a:t>https://www.loc.gov/collections/spanish-american-war-in-motion-pictures/about-this-collection/</a:t>
            </a:r>
            <a:endParaRPr lang="en-US" dirty="0">
              <a:solidFill>
                <a:srgbClr val="383838"/>
              </a:solidFill>
              <a:latin typeface="Lato" charset="0"/>
            </a:endParaRPr>
          </a:p>
          <a:p>
            <a:r>
              <a:rPr lang="en-US" dirty="0">
                <a:solidFill>
                  <a:srgbClr val="383838"/>
                </a:solidFill>
                <a:latin typeface="Lato" charset="0"/>
              </a:rPr>
              <a:t>'Roosevelt's Rough Riders': </a:t>
            </a:r>
            <a:r>
              <a:rPr lang="en-US" u="sng" dirty="0">
                <a:solidFill>
                  <a:srgbClr val="4A4A4A"/>
                </a:solidFill>
                <a:latin typeface="Lato" charset="0"/>
                <a:hlinkClick r:id="rId3"/>
              </a:rPr>
              <a:t>https://www.loc.gov/item/98500909/</a:t>
            </a:r>
            <a:endParaRPr lang="en-US" dirty="0">
              <a:solidFill>
                <a:srgbClr val="383838"/>
              </a:solidFill>
              <a:latin typeface="Lato" charset="0"/>
            </a:endParaRPr>
          </a:p>
          <a:p>
            <a:r>
              <a:rPr lang="en-US" dirty="0">
                <a:solidFill>
                  <a:srgbClr val="383838"/>
                </a:solidFill>
                <a:latin typeface="Lato" charset="0"/>
              </a:rPr>
              <a:t>'Love and war': </a:t>
            </a:r>
            <a:r>
              <a:rPr lang="en-US" u="sng" dirty="0">
                <a:solidFill>
                  <a:srgbClr val="4A4A4A"/>
                </a:solidFill>
                <a:latin typeface="Lato" charset="0"/>
                <a:hlinkClick r:id="rId4"/>
              </a:rPr>
              <a:t>https://www.loc.gov/item/98501279/</a:t>
            </a:r>
            <a:endParaRPr lang="en-US" dirty="0">
              <a:solidFill>
                <a:srgbClr val="383838"/>
              </a:solidFill>
              <a:latin typeface="Lato" charset="0"/>
            </a:endParaRPr>
          </a:p>
          <a:p>
            <a:r>
              <a:rPr lang="en-US" dirty="0">
                <a:solidFill>
                  <a:srgbClr val="383838"/>
                </a:solidFill>
                <a:latin typeface="Lato" charset="0"/>
              </a:rPr>
              <a:t>'Blanket-tossing a new recruit': </a:t>
            </a:r>
            <a:r>
              <a:rPr lang="en-US" u="sng" dirty="0">
                <a:solidFill>
                  <a:srgbClr val="4A4A4A"/>
                </a:solidFill>
                <a:latin typeface="Lato" charset="0"/>
                <a:hlinkClick r:id="rId5"/>
              </a:rPr>
              <a:t>https://www.loc.gov/item/98501030/</a:t>
            </a:r>
            <a:endParaRPr lang="en-US" u="sng" dirty="0">
              <a:solidFill>
                <a:srgbClr val="4A4A4A"/>
              </a:solidFill>
              <a:latin typeface="Lato" charset="0"/>
            </a:endParaRPr>
          </a:p>
          <a:p>
            <a:endParaRPr lang="en-US" dirty="0">
              <a:solidFill>
                <a:srgbClr val="383838"/>
              </a:solidFill>
              <a:latin typeface="Lato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383838"/>
                </a:solidFill>
                <a:latin typeface="Lato" charset="0"/>
              </a:rPr>
              <a:t>Robert Dean, 'Gender as a Cause of War' in Kara </a:t>
            </a:r>
            <a:r>
              <a:rPr lang="en-US" dirty="0" err="1">
                <a:solidFill>
                  <a:srgbClr val="383838"/>
                </a:solidFill>
                <a:latin typeface="Lato" charset="0"/>
              </a:rPr>
              <a:t>Vuic</a:t>
            </a:r>
            <a:r>
              <a:rPr lang="en-US" dirty="0">
                <a:solidFill>
                  <a:srgbClr val="383838"/>
                </a:solidFill>
                <a:latin typeface="Lato" charset="0"/>
              </a:rPr>
              <a:t> (</a:t>
            </a:r>
            <a:r>
              <a:rPr lang="en-US" dirty="0" err="1">
                <a:solidFill>
                  <a:srgbClr val="383838"/>
                </a:solidFill>
                <a:latin typeface="Lato" charset="0"/>
              </a:rPr>
              <a:t>ed</a:t>
            </a:r>
            <a:r>
              <a:rPr lang="en-US" dirty="0">
                <a:solidFill>
                  <a:srgbClr val="383838"/>
                </a:solidFill>
                <a:latin typeface="Lato" charset="0"/>
              </a:rPr>
              <a:t>), </a:t>
            </a:r>
            <a:r>
              <a:rPr lang="en-US" i="1" dirty="0">
                <a:solidFill>
                  <a:srgbClr val="383838"/>
                </a:solidFill>
                <a:latin typeface="Lato" charset="0"/>
              </a:rPr>
              <a:t>The Routledge History of Gender, War and the U.S. Military </a:t>
            </a:r>
            <a:r>
              <a:rPr lang="en-US" dirty="0">
                <a:solidFill>
                  <a:srgbClr val="383838"/>
                </a:solidFill>
                <a:latin typeface="Lato" charset="0"/>
              </a:rPr>
              <a:t>(2017), pp.167-84, e-book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383838"/>
                </a:solidFill>
                <a:latin typeface="Lato" charset="0"/>
              </a:rPr>
              <a:t>Kristin L </a:t>
            </a:r>
            <a:r>
              <a:rPr lang="en-US" dirty="0" err="1">
                <a:solidFill>
                  <a:srgbClr val="383838"/>
                </a:solidFill>
                <a:latin typeface="Lato" charset="0"/>
              </a:rPr>
              <a:t>Hoganson</a:t>
            </a:r>
            <a:r>
              <a:rPr lang="en-US" dirty="0">
                <a:solidFill>
                  <a:srgbClr val="383838"/>
                </a:solidFill>
                <a:latin typeface="Lato" charset="0"/>
              </a:rPr>
              <a:t>, </a:t>
            </a:r>
            <a:r>
              <a:rPr lang="en-US" i="1" dirty="0">
                <a:solidFill>
                  <a:srgbClr val="383838"/>
                </a:solidFill>
                <a:latin typeface="Lato" charset="0"/>
              </a:rPr>
              <a:t>Fighting for American Manhood: How Gender Politics Provoked the Spanish-American and Philippine American Wars</a:t>
            </a:r>
            <a:r>
              <a:rPr lang="en-US" dirty="0">
                <a:solidFill>
                  <a:srgbClr val="383838"/>
                </a:solidFill>
                <a:latin typeface="Lato" charset="0"/>
              </a:rPr>
              <a:t> (1998); extract from the book, included in Dennis Merrill &amp; Thomas G Paterson (</a:t>
            </a:r>
            <a:r>
              <a:rPr lang="en-US" dirty="0" err="1">
                <a:solidFill>
                  <a:srgbClr val="383838"/>
                </a:solidFill>
                <a:latin typeface="Lato" charset="0"/>
              </a:rPr>
              <a:t>eds</a:t>
            </a:r>
            <a:r>
              <a:rPr lang="en-US" dirty="0">
                <a:solidFill>
                  <a:srgbClr val="383838"/>
                </a:solidFill>
                <a:latin typeface="Lato" charset="0"/>
              </a:rPr>
              <a:t>), </a:t>
            </a:r>
            <a:r>
              <a:rPr lang="en-US" i="1" dirty="0">
                <a:solidFill>
                  <a:srgbClr val="383838"/>
                </a:solidFill>
                <a:latin typeface="Lato" charset="0"/>
              </a:rPr>
              <a:t>Major Problems in American Foreign Relations, Vol. 1 </a:t>
            </a:r>
            <a:r>
              <a:rPr lang="en-US" dirty="0">
                <a:solidFill>
                  <a:srgbClr val="383838"/>
                </a:solidFill>
                <a:latin typeface="Lato" charset="0"/>
              </a:rPr>
              <a:t>(7th ed, 2010), </a:t>
            </a:r>
            <a:r>
              <a:rPr lang="en-US" u="sng" dirty="0">
                <a:solidFill>
                  <a:srgbClr val="4A4A4A"/>
                </a:solidFill>
                <a:latin typeface="Lato" charset="0"/>
                <a:hlinkClick r:id="rId6"/>
              </a:rPr>
              <a:t>Hoganson</a:t>
            </a:r>
            <a:endParaRPr lang="en-US" dirty="0">
              <a:solidFill>
                <a:srgbClr val="383838"/>
              </a:solidFill>
              <a:latin typeface="Lato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FD358F-62CF-AB45-B366-398DC382758E}"/>
              </a:ext>
            </a:extLst>
          </p:cNvPr>
          <p:cNvSpPr/>
          <p:nvPr/>
        </p:nvSpPr>
        <p:spPr>
          <a:xfrm>
            <a:off x="289932" y="1172385"/>
            <a:ext cx="101494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https://warwick.ac.uk/fac/arts/history/students/modules/hi2c9/syllabus/week1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06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864"/>
    </mc:Choice>
    <mc:Fallback xmlns="">
      <p:transition spd="slow" advTm="112864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A1AA65D-9F47-4237-9A72-3C130A9EE9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9DF5C7-9970-43C9-B12D-02B320B59E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6A030D0-3B12-4D52-BEE1-D8FD02366E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8D5B862-E936-4147-AC2B-0979F17D3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E40BCEB-6E23-4334-BBE7-F620F66ACD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5FC9E23-64E7-42B7-8A35-5F364A2E4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86A5303-2A17-4DFF-8456-DADB1075B4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83940EB-39D4-4EB7-95CF-FA321945B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ED957194-014D-4962-9592-065621BF81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7E974AE1-6DA6-4A09-B59B-3C893F3DE1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1793547A-6734-4CDC-B401-5144261BD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F6865D0D-A839-49EF-9307-2EFF7B88D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A844043-2B05-4A69-98C6-CF0F26946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42000"/>
                  <a:hueMod val="42000"/>
                  <a:satMod val="124000"/>
                  <a:lumMod val="62000"/>
                </a:schemeClr>
                <a:schemeClr val="dk2">
                  <a:tint val="96000"/>
                  <a:satMod val="130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C2AD7F1-D41F-4DC2-8C0D-28429DF703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D1E228D-CA9E-41E4-87C8-21C841EAD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45F3D31F-26BB-46A1-A3D3-A758FF02AF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5B15905-1588-4FAB-9558-04F1B2186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C72FA550-997B-4EFC-9E96-6937BDAE2C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A41FDE27-F763-46C3-B111-19C1535BF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Suggestions for seminar preparation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417D79A-45EF-4C57-ABEB-04910F333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6" name="TextBox 2">
            <a:extLst>
              <a:ext uri="{FF2B5EF4-FFF2-40B4-BE49-F238E27FC236}">
                <a16:creationId xmlns:a16="http://schemas.microsoft.com/office/drawing/2014/main" id="{CA4C2D52-3B74-4701-977F-163E22C45E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4687109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820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408"/>
    </mc:Choice>
    <mc:Fallback xmlns="">
      <p:transition spd="slow" advTm="167408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3A1AA65D-9F47-4237-9A72-3C130A9EE9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E9DF5C7-9970-43C9-B12D-02B320B59E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6A030D0-3B12-4D52-BEE1-D8FD02366E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8D5B862-E936-4147-AC2B-0979F17D3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E40BCEB-6E23-4334-BBE7-F620F66ACD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F5FC9E23-64E7-42B7-8A35-5F364A2E4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86A5303-2A17-4DFF-8456-DADB1075B4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83940EB-39D4-4EB7-95CF-FA321945B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0" name="Freeform 5">
              <a:extLst>
                <a:ext uri="{FF2B5EF4-FFF2-40B4-BE49-F238E27FC236}">
                  <a16:creationId xmlns:a16="http://schemas.microsoft.com/office/drawing/2014/main" id="{ED957194-014D-4962-9592-065621BF81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7E974AE1-6DA6-4A09-B59B-3C893F3DE1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1793547A-6734-4CDC-B401-5144261BD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6865D0D-A839-49EF-9307-2EFF7B88D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D4C852A-CDF4-42CB-A8E1-E8B8655B6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42000"/>
                  <a:hueMod val="42000"/>
                  <a:satMod val="124000"/>
                  <a:lumMod val="62000"/>
                </a:schemeClr>
                <a:schemeClr val="dk2">
                  <a:tint val="96000"/>
                  <a:satMod val="130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19DE0A3A-706B-4AA1-BCB2-839AD15DA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794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Assessments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E1D3F1A-ACDE-4DAB-9A2C-79A4F06CC5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extBox 2">
            <a:extLst>
              <a:ext uri="{FF2B5EF4-FFF2-40B4-BE49-F238E27FC236}">
                <a16:creationId xmlns:a16="http://schemas.microsoft.com/office/drawing/2014/main" id="{FC2DE6D8-4480-45B9-B595-918A8DC18E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7747927"/>
              </p:ext>
            </p:extLst>
          </p:nvPr>
        </p:nvGraphicFramePr>
        <p:xfrm>
          <a:off x="1286934" y="2324100"/>
          <a:ext cx="9625383" cy="3422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F806460-D9AA-F046-AF7E-65BBB77E0F0A}"/>
              </a:ext>
            </a:extLst>
          </p:cNvPr>
          <p:cNvSpPr/>
          <p:nvPr/>
        </p:nvSpPr>
        <p:spPr>
          <a:xfrm>
            <a:off x="1181100" y="1802678"/>
            <a:ext cx="90242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8"/>
              </a:rPr>
              <a:t>Find full details of the assessments on the module website:</a:t>
            </a:r>
          </a:p>
          <a:p>
            <a:r>
              <a:rPr lang="en-US" dirty="0">
                <a:hlinkClick r:id="rId8"/>
              </a:rPr>
              <a:t>https://warwick.ac.uk/fac/arts/history/students/modules/hi2c9/assessment/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5416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77490"/>
    </mc:Choice>
    <mc:Fallback xmlns="">
      <p:transition spd="slow" advTm="7749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9" name="Group 3078">
            <a:extLst>
              <a:ext uri="{FF2B5EF4-FFF2-40B4-BE49-F238E27FC236}">
                <a16:creationId xmlns:a16="http://schemas.microsoft.com/office/drawing/2014/main" id="{14FC976E-8A27-4E72-B034-071A97F68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080" name="Rectangle 3079">
              <a:extLst>
                <a:ext uri="{FF2B5EF4-FFF2-40B4-BE49-F238E27FC236}">
                  <a16:creationId xmlns:a16="http://schemas.microsoft.com/office/drawing/2014/main" id="{C7603B6C-9001-43A6-A649-2FB87A57AA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81" name="Oval 3080">
              <a:extLst>
                <a:ext uri="{FF2B5EF4-FFF2-40B4-BE49-F238E27FC236}">
                  <a16:creationId xmlns:a16="http://schemas.microsoft.com/office/drawing/2014/main" id="{9A470C3C-4F16-4152-94B7-B277E490E2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2" name="Oval 3081">
              <a:extLst>
                <a:ext uri="{FF2B5EF4-FFF2-40B4-BE49-F238E27FC236}">
                  <a16:creationId xmlns:a16="http://schemas.microsoft.com/office/drawing/2014/main" id="{91B04907-A3D6-43D2-A085-F545B3C14E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3" name="Oval 3082">
              <a:extLst>
                <a:ext uri="{FF2B5EF4-FFF2-40B4-BE49-F238E27FC236}">
                  <a16:creationId xmlns:a16="http://schemas.microsoft.com/office/drawing/2014/main" id="{7739A622-E5CB-4720-9EE2-700E778D51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4" name="Oval 3083">
              <a:extLst>
                <a:ext uri="{FF2B5EF4-FFF2-40B4-BE49-F238E27FC236}">
                  <a16:creationId xmlns:a16="http://schemas.microsoft.com/office/drawing/2014/main" id="{CAA0E116-7201-4D9B-ACC0-24FD67280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5" name="Oval 3084">
              <a:extLst>
                <a:ext uri="{FF2B5EF4-FFF2-40B4-BE49-F238E27FC236}">
                  <a16:creationId xmlns:a16="http://schemas.microsoft.com/office/drawing/2014/main" id="{DA4FDC90-6A2C-4E3F-A9CC-05E2BB034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6" name="Oval 3085">
              <a:extLst>
                <a:ext uri="{FF2B5EF4-FFF2-40B4-BE49-F238E27FC236}">
                  <a16:creationId xmlns:a16="http://schemas.microsoft.com/office/drawing/2014/main" id="{104D7773-6EC3-4F97-8099-A1C13F1066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7" name="Freeform 5">
              <a:extLst>
                <a:ext uri="{FF2B5EF4-FFF2-40B4-BE49-F238E27FC236}">
                  <a16:creationId xmlns:a16="http://schemas.microsoft.com/office/drawing/2014/main" id="{2515E6AC-722A-4C99-986A-9D9FF0F923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088" name="Freeform 5">
              <a:extLst>
                <a:ext uri="{FF2B5EF4-FFF2-40B4-BE49-F238E27FC236}">
                  <a16:creationId xmlns:a16="http://schemas.microsoft.com/office/drawing/2014/main" id="{1BBCEC9C-87CE-409D-9883-2992FDEE59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3089" name="Freeform 5">
              <a:extLst>
                <a:ext uri="{FF2B5EF4-FFF2-40B4-BE49-F238E27FC236}">
                  <a16:creationId xmlns:a16="http://schemas.microsoft.com/office/drawing/2014/main" id="{1AC3ED4B-528E-4C95-9B5B-8DF0EE3B5D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91" name="Rectangle 3090">
            <a:extLst>
              <a:ext uri="{FF2B5EF4-FFF2-40B4-BE49-F238E27FC236}">
                <a16:creationId xmlns:a16="http://schemas.microsoft.com/office/drawing/2014/main" id="{231043D6-3B63-4398-B86D-7201B1BFA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3093" name="Group 3092">
            <a:extLst>
              <a:ext uri="{FF2B5EF4-FFF2-40B4-BE49-F238E27FC236}">
                <a16:creationId xmlns:a16="http://schemas.microsoft.com/office/drawing/2014/main" id="{57E8AB56-819A-49B9-B5F6-C1096F693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094" name="Rectangle 3093">
              <a:extLst>
                <a:ext uri="{FF2B5EF4-FFF2-40B4-BE49-F238E27FC236}">
                  <a16:creationId xmlns:a16="http://schemas.microsoft.com/office/drawing/2014/main" id="{3557D528-A227-4B3B-9023-2F3D0781F2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95" name="Oval 3094">
              <a:extLst>
                <a:ext uri="{FF2B5EF4-FFF2-40B4-BE49-F238E27FC236}">
                  <a16:creationId xmlns:a16="http://schemas.microsoft.com/office/drawing/2014/main" id="{E8901DC2-8B37-4756-A389-A0681334D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96" name="Oval 3095">
              <a:extLst>
                <a:ext uri="{FF2B5EF4-FFF2-40B4-BE49-F238E27FC236}">
                  <a16:creationId xmlns:a16="http://schemas.microsoft.com/office/drawing/2014/main" id="{6E78D4E0-3EA7-43AA-AE34-F34662B0F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97" name="Oval 3096">
              <a:extLst>
                <a:ext uri="{FF2B5EF4-FFF2-40B4-BE49-F238E27FC236}">
                  <a16:creationId xmlns:a16="http://schemas.microsoft.com/office/drawing/2014/main" id="{5C70AAAD-4EB0-43E3-8E4D-75F92B4606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98" name="Oval 3097">
              <a:extLst>
                <a:ext uri="{FF2B5EF4-FFF2-40B4-BE49-F238E27FC236}">
                  <a16:creationId xmlns:a16="http://schemas.microsoft.com/office/drawing/2014/main" id="{749D2068-B206-421D-91CC-778F558C6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99" name="Oval 3098">
              <a:extLst>
                <a:ext uri="{FF2B5EF4-FFF2-40B4-BE49-F238E27FC236}">
                  <a16:creationId xmlns:a16="http://schemas.microsoft.com/office/drawing/2014/main" id="{900A61BF-A68C-44B8-90D9-A4FB9BAED3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00" name="Oval 3099">
              <a:extLst>
                <a:ext uri="{FF2B5EF4-FFF2-40B4-BE49-F238E27FC236}">
                  <a16:creationId xmlns:a16="http://schemas.microsoft.com/office/drawing/2014/main" id="{A155D1C5-E5FE-48DE-8EA7-7BA3A72EB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01" name="Freeform 5">
              <a:extLst>
                <a:ext uri="{FF2B5EF4-FFF2-40B4-BE49-F238E27FC236}">
                  <a16:creationId xmlns:a16="http://schemas.microsoft.com/office/drawing/2014/main" id="{514D1785-2D2F-4A7B-B13B-570D681DC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3102" name="Freeform 5">
              <a:extLst>
                <a:ext uri="{FF2B5EF4-FFF2-40B4-BE49-F238E27FC236}">
                  <a16:creationId xmlns:a16="http://schemas.microsoft.com/office/drawing/2014/main" id="{5E20AD47-8779-41F6-A0A5-0A36409AAA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103" name="Rectangle 3102">
              <a:extLst>
                <a:ext uri="{FF2B5EF4-FFF2-40B4-BE49-F238E27FC236}">
                  <a16:creationId xmlns:a16="http://schemas.microsoft.com/office/drawing/2014/main" id="{677AAA6D-9071-4CA2-BEC8-F5C2E8132A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04" name="Freeform 5">
              <a:extLst>
                <a:ext uri="{FF2B5EF4-FFF2-40B4-BE49-F238E27FC236}">
                  <a16:creationId xmlns:a16="http://schemas.microsoft.com/office/drawing/2014/main" id="{23A94EDD-AB7C-4C78-A68E-AFE4CF15B4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6070" y="751171"/>
            <a:ext cx="3133726" cy="1020232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Changing approaches to the study of war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6984" y="1925760"/>
            <a:ext cx="3803522" cy="38989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600" dirty="0">
                <a:solidFill>
                  <a:schemeClr val="bg1"/>
                </a:solidFill>
              </a:rPr>
              <a:t>Until the 1980s, these suppositions broadly prevailed within and beyond the academy: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600" dirty="0">
                <a:solidFill>
                  <a:schemeClr val="bg1"/>
                </a:solidFill>
              </a:rPr>
              <a:t>War was/is a preeminently masculine field of </a:t>
            </a:r>
            <a:r>
              <a:rPr lang="en-US" sz="1600" dirty="0" err="1">
                <a:solidFill>
                  <a:schemeClr val="bg1"/>
                </a:solidFill>
              </a:rPr>
              <a:t>endeavour</a:t>
            </a:r>
            <a:r>
              <a:rPr lang="en-US" sz="1600" dirty="0">
                <a:solidFill>
                  <a:schemeClr val="bg1"/>
                </a:solidFill>
              </a:rPr>
              <a:t> and inquiry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600" dirty="0">
                <a:solidFill>
                  <a:schemeClr val="bg1"/>
                </a:solidFill>
              </a:rPr>
              <a:t>Men make war, and war makes men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600" dirty="0">
                <a:solidFill>
                  <a:schemeClr val="bg1"/>
                </a:solidFill>
              </a:rPr>
              <a:t>Women’s roles in wartime were/ are largely supportive and subordinate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600" dirty="0">
                <a:solidFill>
                  <a:schemeClr val="bg1"/>
                </a:solidFill>
              </a:rPr>
              <a:t>Military history was almost exclusively the history of men in uniform and (above all) men in combat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3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300" dirty="0">
              <a:solidFill>
                <a:schemeClr val="bg1"/>
              </a:solidFill>
            </a:endParaRPr>
          </a:p>
        </p:txBody>
      </p:sp>
      <p:pic>
        <p:nvPicPr>
          <p:cNvPr id="3074" name="Picture 2" descr="onfronted by Copperhead opposition and by dissension within his cab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94607" y="803751"/>
            <a:ext cx="6391533" cy="525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6" name="Rectangle 3105">
            <a:extLst>
              <a:ext uri="{FF2B5EF4-FFF2-40B4-BE49-F238E27FC236}">
                <a16:creationId xmlns:a16="http://schemas.microsoft.com/office/drawing/2014/main" id="{1EDC29B9-9A1E-484D-9BE4-A6BC330C6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AEAB7-F6ED-4F3E-C7F3-E79F5F170F0E}"/>
              </a:ext>
            </a:extLst>
          </p:cNvPr>
          <p:cNvSpPr txBox="1"/>
          <p:nvPr/>
        </p:nvSpPr>
        <p:spPr>
          <a:xfrm>
            <a:off x="5290077" y="6128862"/>
            <a:ext cx="60978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u="none" strike="noStrike" dirty="0">
                <a:effectLst/>
                <a:latin typeface="Noto Sans" panose="020B0502040504020204" pitchFamily="34" charset="0"/>
              </a:rPr>
              <a:t>President Lincoln and his cabinet, with Lieutenant General Scott, at the start of the Civil War</a:t>
            </a:r>
          </a:p>
        </p:txBody>
      </p:sp>
    </p:spTree>
    <p:extLst>
      <p:ext uri="{BB962C8B-B14F-4D97-AF65-F5344CB8AC3E}">
        <p14:creationId xmlns:p14="http://schemas.microsoft.com/office/powerpoint/2010/main" val="161954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252"/>
    </mc:Choice>
    <mc:Fallback xmlns="">
      <p:transition spd="slow" advTm="13125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229F55B6-AA93-40CE-868D-B9508B55CF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0AE8EB0-E5AE-4719-BE96-E6F6C5C00A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BBBC465B-D51D-43BB-AB44-759EDD6D4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D19E074-A29B-4480-942E-876BF8497D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D78EDD23-5F41-4294-AE98-3A356BA6B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12C4397-7843-4C08-8299-A1DECA822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2F2977DD-C18C-4084-8B62-92AA4BDBA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09D7E219-9DB5-428F-968B-CD378C4FD0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3657C54D-C91F-499E-A13A-F95259684F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B59D1FED-3954-4629-87FC-A7D8DAB41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67607" y="5128247"/>
            <a:ext cx="9453911" cy="117494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‘Hidden her-stories’</a:t>
            </a:r>
          </a:p>
        </p:txBody>
      </p:sp>
      <p:pic>
        <p:nvPicPr>
          <p:cNvPr id="2050" name="Picture 2" descr="A portrait of a person&#10;&#10;Description automatically generated">
            <a:extLst>
              <a:ext uri="{FF2B5EF4-FFF2-40B4-BE49-F238E27FC236}">
                <a16:creationId xmlns:a16="http://schemas.microsoft.com/office/drawing/2014/main" id="{2947B44E-7CF0-7649-9A0E-BFAC5FFB0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5632" y="1143000"/>
            <a:ext cx="2655955" cy="4464064"/>
          </a:xfrm>
          <a:prstGeom prst="roundRect">
            <a:avLst>
              <a:gd name="adj" fmla="val 1858"/>
            </a:avLst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upload.wikimedia.org/wikipedia/commons/thumb/0/02/%22The_first_Negro_WACs_to_arrive_%28on%29_the_continent_of_Europe_were_800_girls_of_the_6888th_Central_Postal_Directory_Bn%2C_w_-_NARA_-_531333.jpg/1024px-%22The_first_Negro_WACs_to_arrive_%28on%29_the_continent_of_Europe_were_800_girls_of_the_6888th_Central_Postal_Directory_Bn%2C_w_-_NARA_-_5313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72419" y="470374"/>
            <a:ext cx="4133949" cy="3451847"/>
          </a:xfrm>
          <a:prstGeom prst="roundRect">
            <a:avLst>
              <a:gd name="adj" fmla="val 1858"/>
            </a:avLst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ae2863f87cf8.imag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61231" y="619513"/>
            <a:ext cx="4395768" cy="2472620"/>
          </a:xfrm>
          <a:prstGeom prst="roundRect">
            <a:avLst>
              <a:gd name="adj" fmla="val 5380"/>
            </a:avLst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793952" y="4146183"/>
            <a:ext cx="2819400" cy="350697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FFFFFF"/>
                </a:solidFill>
              </a:rPr>
              <a:t>African American WACs belonging to the 6888th Central Postal Directory Battalion, stationed in Birmingham, England.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FFFFFF"/>
                </a:solidFill>
              </a:rPr>
              <a:t>US National Archives (May 26,1945</a:t>
            </a:r>
            <a:r>
              <a:rPr lang="en-US" sz="1400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6B8DD7-339A-4442-999C-268A88DFD645}"/>
              </a:ext>
            </a:extLst>
          </p:cNvPr>
          <p:cNvSpPr txBox="1"/>
          <p:nvPr/>
        </p:nvSpPr>
        <p:spPr>
          <a:xfrm>
            <a:off x="3185116" y="3157985"/>
            <a:ext cx="45557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The “Hello Girls”– aka the </a:t>
            </a:r>
            <a:r>
              <a:rPr lang="en-GB" sz="1400" dirty="0">
                <a:solidFill>
                  <a:schemeClr val="bg1"/>
                </a:solidFill>
              </a:rPr>
              <a:t>Signal Corps Female </a:t>
            </a:r>
          </a:p>
          <a:p>
            <a:r>
              <a:rPr lang="en-GB" sz="1400" dirty="0">
                <a:solidFill>
                  <a:schemeClr val="bg1"/>
                </a:solidFill>
              </a:rPr>
              <a:t>Telephone Operators Unit-- </a:t>
            </a:r>
            <a:r>
              <a:rPr lang="en-US" sz="1400" dirty="0">
                <a:solidFill>
                  <a:schemeClr val="bg1"/>
                </a:solidFill>
              </a:rPr>
              <a:t>served with the AEF in </a:t>
            </a:r>
          </a:p>
          <a:p>
            <a:r>
              <a:rPr lang="en-US" sz="1400" dirty="0">
                <a:solidFill>
                  <a:schemeClr val="bg1"/>
                </a:solidFill>
              </a:rPr>
              <a:t>France during World War 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C53ECC-1F30-684E-B678-4630E5A9572E}"/>
              </a:ext>
            </a:extLst>
          </p:cNvPr>
          <p:cNvSpPr/>
          <p:nvPr/>
        </p:nvSpPr>
        <p:spPr>
          <a:xfrm>
            <a:off x="3169696" y="4126534"/>
            <a:ext cx="54393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Frances Hook, aka Private Frank Miller, Frank Henderson, and Frank Fuller, was discovered to be a woman when s/he was wounded at the Battle of Fredericktown, Missouri in the Civil War.</a:t>
            </a:r>
          </a:p>
          <a:p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Library of Congress</a:t>
            </a:r>
            <a:r>
              <a:rPr lang="en-GB" sz="1600" i="1" dirty="0">
                <a:solidFill>
                  <a:schemeClr val="bg1"/>
                </a:solidFill>
              </a:rPr>
              <a:t>:</a:t>
            </a:r>
            <a:r>
              <a:rPr lang="en-GB" sz="1600" dirty="0">
                <a:solidFill>
                  <a:schemeClr val="bg1"/>
                </a:solidFill>
              </a:rPr>
              <a:t> </a:t>
            </a:r>
            <a:r>
              <a:rPr lang="en-GB" sz="16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http://lccn.loc.gov/2016649648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24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299"/>
    </mc:Choice>
    <mc:Fallback xmlns="">
      <p:transition spd="slow" advTm="16029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roup 1030">
            <a:extLst>
              <a:ext uri="{FF2B5EF4-FFF2-40B4-BE49-F238E27FC236}">
                <a16:creationId xmlns:a16="http://schemas.microsoft.com/office/drawing/2014/main" id="{8DCF6162-C90D-43BF-B7E4-A7B29A161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32" name="Rectangle 1031">
              <a:extLst>
                <a:ext uri="{FF2B5EF4-FFF2-40B4-BE49-F238E27FC236}">
                  <a16:creationId xmlns:a16="http://schemas.microsoft.com/office/drawing/2014/main" id="{A6895F9A-4951-41A7-988E-E4426D51CF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33" name="Oval 1032">
              <a:extLst>
                <a:ext uri="{FF2B5EF4-FFF2-40B4-BE49-F238E27FC236}">
                  <a16:creationId xmlns:a16="http://schemas.microsoft.com/office/drawing/2014/main" id="{973CCBF7-E635-45F0-9262-B1378FECE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4" name="Oval 1033">
              <a:extLst>
                <a:ext uri="{FF2B5EF4-FFF2-40B4-BE49-F238E27FC236}">
                  <a16:creationId xmlns:a16="http://schemas.microsoft.com/office/drawing/2014/main" id="{A95F2453-17DE-4864-ADA2-6D234F95CF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5" name="Oval 1034">
              <a:extLst>
                <a:ext uri="{FF2B5EF4-FFF2-40B4-BE49-F238E27FC236}">
                  <a16:creationId xmlns:a16="http://schemas.microsoft.com/office/drawing/2014/main" id="{044DD539-16E2-48D1-9557-24281434BA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6" name="Oval 1035">
              <a:extLst>
                <a:ext uri="{FF2B5EF4-FFF2-40B4-BE49-F238E27FC236}">
                  <a16:creationId xmlns:a16="http://schemas.microsoft.com/office/drawing/2014/main" id="{025EA950-BF18-4722-B2FD-04D357983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7" name="Oval 1036">
              <a:extLst>
                <a:ext uri="{FF2B5EF4-FFF2-40B4-BE49-F238E27FC236}">
                  <a16:creationId xmlns:a16="http://schemas.microsoft.com/office/drawing/2014/main" id="{7E71AB5E-77FB-4315-8B22-845D24C707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8" name="Oval 1037">
              <a:extLst>
                <a:ext uri="{FF2B5EF4-FFF2-40B4-BE49-F238E27FC236}">
                  <a16:creationId xmlns:a16="http://schemas.microsoft.com/office/drawing/2014/main" id="{27ED4165-1756-4A80-90B1-FFF8AD7F2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9" name="Freeform 5">
              <a:extLst>
                <a:ext uri="{FF2B5EF4-FFF2-40B4-BE49-F238E27FC236}">
                  <a16:creationId xmlns:a16="http://schemas.microsoft.com/office/drawing/2014/main" id="{0C1FF9ED-0EB6-4CEF-83F7-B57912977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048" name="Rectangle 1040">
            <a:extLst>
              <a:ext uri="{FF2B5EF4-FFF2-40B4-BE49-F238E27FC236}">
                <a16:creationId xmlns:a16="http://schemas.microsoft.com/office/drawing/2014/main" id="{3F4860A4-6A75-4E92-905D-FA03EEDB8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C37045-B4C5-35B7-77C3-F5F1F00E6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0847" y="1113062"/>
            <a:ext cx="3401175" cy="414473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6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From ‘women’s history’ to gender &amp;</a:t>
            </a:r>
            <a:br>
              <a:rPr lang="en-US" sz="46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</a:br>
            <a:r>
              <a:rPr lang="en-US" sz="4600" dirty="0"/>
              <a:t>sexuality</a:t>
            </a:r>
            <a:br>
              <a:rPr lang="en-US" sz="4600" dirty="0"/>
            </a:br>
            <a:r>
              <a:rPr lang="en-US" sz="4600" dirty="0"/>
              <a:t>studies</a:t>
            </a:r>
            <a:endParaRPr lang="en-US" sz="4600" b="0" i="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The Gentlemen and the Roughs : Lorien Foote : 9781479897841 : Blackwell's">
            <a:extLst>
              <a:ext uri="{FF2B5EF4-FFF2-40B4-BE49-F238E27FC236}">
                <a16:creationId xmlns:a16="http://schemas.microsoft.com/office/drawing/2014/main" id="{6430EC1C-5506-ABDD-6866-BE42FAEBB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1853" y="458044"/>
            <a:ext cx="3876297" cy="5918012"/>
          </a:xfrm>
          <a:prstGeom prst="roundRect">
            <a:avLst>
              <a:gd name="adj" fmla="val 1858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1205FC-5664-CDFD-D971-3D46EB253220}"/>
              </a:ext>
            </a:extLst>
          </p:cNvPr>
          <p:cNvSpPr txBox="1"/>
          <p:nvPr/>
        </p:nvSpPr>
        <p:spPr>
          <a:xfrm>
            <a:off x="1579613" y="6432362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(2010)</a:t>
            </a:r>
          </a:p>
        </p:txBody>
      </p:sp>
      <p:pic>
        <p:nvPicPr>
          <p:cNvPr id="1028" name="Picture 4" descr="Managing Sex in the U.S. Military : Beth L. Bailey (editor), :  9781496219022 : Blackwell's">
            <a:extLst>
              <a:ext uri="{FF2B5EF4-FFF2-40B4-BE49-F238E27FC236}">
                <a16:creationId xmlns:a16="http://schemas.microsoft.com/office/drawing/2014/main" id="{5A96C87D-54BE-235D-1801-EF59B7C46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690" y="571114"/>
            <a:ext cx="3859617" cy="578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016E63-930C-AC4C-4A7C-3C966E67DB5A}"/>
              </a:ext>
            </a:extLst>
          </p:cNvPr>
          <p:cNvSpPr txBox="1"/>
          <p:nvPr/>
        </p:nvSpPr>
        <p:spPr>
          <a:xfrm>
            <a:off x="5820475" y="6448565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(2022)</a:t>
            </a:r>
          </a:p>
        </p:txBody>
      </p:sp>
    </p:spTree>
    <p:extLst>
      <p:ext uri="{BB962C8B-B14F-4D97-AF65-F5344CB8AC3E}">
        <p14:creationId xmlns:p14="http://schemas.microsoft.com/office/powerpoint/2010/main" val="829842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BF82568-1A10-4641-B53A-E783AAD10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A3D0FDE-1217-4054-956A-5E679AD9DF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4C24324-FAB8-4E90-BF7B-9719C4358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72ECB2A-A355-44A9-963E-9A55CBF7C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E5E7D5B-5B2A-4857-9E49-836B237E9C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355B74E-705E-4D3B-AF9B-1AA4DC2BC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380B8C1-4945-43C8-8E62-14BC1B4258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456397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B179D13E-E1A8-4FC5-B60A-10092CC1E5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5475080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FA7659A-B03D-4352-B716-F721BA005C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098" y="629265"/>
            <a:ext cx="6209299" cy="162232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Some foundational propositions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458" y="2010486"/>
            <a:ext cx="6209299" cy="381174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That war– and militarism more broadly– has been a dominant force in US history</a:t>
            </a:r>
          </a:p>
          <a:p>
            <a:r>
              <a:rPr lang="en-US" dirty="0">
                <a:solidFill>
                  <a:schemeClr val="bg1"/>
                </a:solidFill>
              </a:rPr>
              <a:t>That war has had multiple and diverse consequences– emancipatory, oppressive, injurious and/or lethal– for American citizens and those aspiring to be recognized as citizens</a:t>
            </a:r>
          </a:p>
          <a:p>
            <a:r>
              <a:rPr lang="en-US" dirty="0">
                <a:solidFill>
                  <a:schemeClr val="bg1"/>
                </a:solidFill>
              </a:rPr>
              <a:t>That war (and its aftermath) relies on gendered appeals, norms and ideologies that make themselves felt in especially intense ways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58973275-45F7-3744-AC61-16C03B2837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9538" y="571500"/>
            <a:ext cx="4002201" cy="558536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8CED34E-94D1-45D6-A770-785273CEB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144CCD-87A6-AC44-BEDD-BD3AB00D9F42}"/>
              </a:ext>
            </a:extLst>
          </p:cNvPr>
          <p:cNvSpPr/>
          <p:nvPr/>
        </p:nvSpPr>
        <p:spPr>
          <a:xfrm>
            <a:off x="7871290" y="61568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555555"/>
                </a:solidFill>
                <a:latin typeface="Verdana" panose="020B0604030504040204" pitchFamily="34" charset="0"/>
              </a:rPr>
              <a:t>Howard Chandler Christy </a:t>
            </a:r>
          </a:p>
          <a:p>
            <a:r>
              <a:rPr lang="en-GB" dirty="0">
                <a:solidFill>
                  <a:srgbClr val="555555"/>
                </a:solidFill>
                <a:latin typeface="Verdana" panose="020B0604030504040204" pitchFamily="34" charset="0"/>
              </a:rPr>
              <a:t>1917, Library of Congress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3D00D0-AE85-074C-AA72-D8CAEC563F8C}"/>
              </a:ext>
            </a:extLst>
          </p:cNvPr>
          <p:cNvSpPr/>
          <p:nvPr/>
        </p:nvSpPr>
        <p:spPr>
          <a:xfrm>
            <a:off x="553346" y="6433868"/>
            <a:ext cx="55419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https://www.loc.gov/pictures/item/2002712088/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925"/>
    </mc:Choice>
    <mc:Fallback xmlns="">
      <p:transition spd="slow" advTm="33692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290B3A-71D5-8145-BD0B-2B82AFE8E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United States at war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B7945D-3E9D-A84B-9E59-1275CEBB8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4351023" cy="2283824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A brief overview</a:t>
            </a:r>
          </a:p>
          <a:p>
            <a:r>
              <a:rPr lang="en-US" sz="3600" b="1" dirty="0">
                <a:solidFill>
                  <a:schemeClr val="tx2"/>
                </a:solidFill>
              </a:rPr>
              <a:t>1861-1945</a:t>
            </a:r>
          </a:p>
        </p:txBody>
      </p:sp>
    </p:spTree>
    <p:extLst>
      <p:ext uri="{BB962C8B-B14F-4D97-AF65-F5344CB8AC3E}">
        <p14:creationId xmlns:p14="http://schemas.microsoft.com/office/powerpoint/2010/main" val="360953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03"/>
    </mc:Choice>
    <mc:Fallback xmlns="">
      <p:transition spd="slow" advTm="30403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onfederate States of Amer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7557"/>
            <a:ext cx="8193756" cy="577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862" y="6005447"/>
            <a:ext cx="104342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brush up on your Civil War history, read the article: </a:t>
            </a:r>
          </a:p>
          <a:p>
            <a:r>
              <a:rPr lang="en-US" dirty="0">
                <a:hlinkClick r:id="rId3"/>
              </a:rPr>
              <a:t>https://www.britannica.com/event/American-Civil-War/The-military-background-of-the-war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2" descr="ivil war artwork.jpg">
            <a:extLst>
              <a:ext uri="{FF2B5EF4-FFF2-40B4-BE49-F238E27FC236}">
                <a16:creationId xmlns:a16="http://schemas.microsoft.com/office/drawing/2014/main" id="{0E50E682-F6D1-4A47-ACE4-EA07692422D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98972" y="2172931"/>
            <a:ext cx="4093028" cy="383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CECB85-8D51-F444-91C9-BEC20234DC47}"/>
              </a:ext>
            </a:extLst>
          </p:cNvPr>
          <p:cNvSpPr txBox="1"/>
          <p:nvPr/>
        </p:nvSpPr>
        <p:spPr>
          <a:xfrm>
            <a:off x="8193756" y="1142624"/>
            <a:ext cx="23936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The Civil War</a:t>
            </a:r>
          </a:p>
          <a:p>
            <a:r>
              <a:rPr lang="en-US" sz="2800" dirty="0"/>
              <a:t> (1861-65)</a:t>
            </a:r>
          </a:p>
        </p:txBody>
      </p:sp>
    </p:spTree>
    <p:extLst>
      <p:ext uri="{BB962C8B-B14F-4D97-AF65-F5344CB8AC3E}">
        <p14:creationId xmlns:p14="http://schemas.microsoft.com/office/powerpoint/2010/main" val="10029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979"/>
    </mc:Choice>
    <mc:Fallback xmlns="">
      <p:transition spd="slow" advTm="11197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first ‘total war’?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Epic losses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1" dirty="0"/>
              <a:t>A world upended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No ‘home front’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5"/>
          </p:nvPr>
        </p:nvSpPr>
        <p:spPr>
          <a:xfrm>
            <a:off x="1176133" y="3194761"/>
            <a:ext cx="3129168" cy="2839796"/>
          </a:xfrm>
        </p:spPr>
        <p:txBody>
          <a:bodyPr/>
          <a:lstStyle/>
          <a:p>
            <a:r>
              <a:rPr lang="en-US" dirty="0"/>
              <a:t>Est. </a:t>
            </a:r>
            <a:r>
              <a:rPr lang="en-US" b="1" dirty="0">
                <a:solidFill>
                  <a:schemeClr val="tx2"/>
                </a:solidFill>
              </a:rPr>
              <a:t>620,000 military fatalities</a:t>
            </a:r>
            <a:r>
              <a:rPr lang="en-US" dirty="0"/>
              <a:t>—</a:t>
            </a:r>
          </a:p>
          <a:p>
            <a:r>
              <a:rPr lang="en-US" dirty="0"/>
              <a:t>Approximately equal to the total US fatalities in the Revolutionary War, the War of 1812, the Mexican War, the Spanish-American War, WWI, WWII, and the Korean War combined.</a:t>
            </a:r>
          </a:p>
          <a:p>
            <a:r>
              <a:rPr lang="en-US" b="1" dirty="0">
                <a:solidFill>
                  <a:schemeClr val="tx2"/>
                </a:solidFill>
              </a:rPr>
              <a:t>Eliminating about 2% of the entire population</a:t>
            </a:r>
            <a:r>
              <a:rPr lang="en-US" dirty="0"/>
              <a:t>, a war of comparable destructiveness today would result in 6 million deaths.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16"/>
          </p:nvPr>
        </p:nvSpPr>
        <p:spPr>
          <a:xfrm>
            <a:off x="8936766" y="6533477"/>
            <a:ext cx="1698589" cy="178874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>
          <a:xfrm>
            <a:off x="15773400" y="6367022"/>
            <a:ext cx="3161029" cy="283979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44" name="Picture 4" descr="https://oxfordre.com/view/10.1093/acrefore/9780199329175.001.0001/acrefore-9780199329175-e-313-graphic-007-ful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4733" y="3408316"/>
            <a:ext cx="3253368" cy="184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rban Destruction during the Civil W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6700" y="3179761"/>
            <a:ext cx="28194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851209" y="6027057"/>
            <a:ext cx="101929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To learn more about urban destruction in the Civil War, including the provenance of the images above, read this:</a:t>
            </a:r>
          </a:p>
          <a:p>
            <a:r>
              <a:rPr lang="en-US" sz="1400" dirty="0">
                <a:hlinkClick r:id="rId4"/>
              </a:rPr>
              <a:t>https://oxfordre.com/americanhistory/view/10.1093/acrefore/9780199329175.001.0001/acrefore-9780199329175-e-313?result=1&amp;rskey=vkiW5v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5921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185"/>
    </mc:Choice>
    <mc:Fallback xmlns="">
      <p:transition spd="slow" advTm="130185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1845</Words>
  <Application>Microsoft Macintosh PowerPoint</Application>
  <PresentationFormat>Widescreen</PresentationFormat>
  <Paragraphs>238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Century Gothic</vt:lpstr>
      <vt:lpstr>Lato</vt:lpstr>
      <vt:lpstr>Noto Sans</vt:lpstr>
      <vt:lpstr>open-sans</vt:lpstr>
      <vt:lpstr>Verdana</vt:lpstr>
      <vt:lpstr>Wingdings 3</vt:lpstr>
      <vt:lpstr>Ion Boardroom</vt:lpstr>
      <vt:lpstr>War, sex and gender in the US:  From the Civil War to WWII</vt:lpstr>
      <vt:lpstr>Terms of engagement</vt:lpstr>
      <vt:lpstr>Changing approaches to the study of war</vt:lpstr>
      <vt:lpstr>‘Hidden her-stories’</vt:lpstr>
      <vt:lpstr>From ‘women’s history’ to gender &amp; sexuality studies</vt:lpstr>
      <vt:lpstr>Some foundational propositions</vt:lpstr>
      <vt:lpstr>The United States at war</vt:lpstr>
      <vt:lpstr>PowerPoint Presentation</vt:lpstr>
      <vt:lpstr>The first ‘total war’?</vt:lpstr>
      <vt:lpstr>Spanish-American-Cuban War  (1898 + )</vt:lpstr>
      <vt:lpstr>World War I (April 1917 – Nov. 1918)</vt:lpstr>
      <vt:lpstr>World War II (Dec. 1941 – September 1945 +)</vt:lpstr>
      <vt:lpstr>PowerPoint Presentation</vt:lpstr>
      <vt:lpstr>What do we mean by ‘sex’?</vt:lpstr>
      <vt:lpstr>PowerPoint Presentation</vt:lpstr>
      <vt:lpstr>Gender:  a social construction</vt:lpstr>
      <vt:lpstr>Sex: hazard or reward?  </vt:lpstr>
      <vt:lpstr>Part I: Mobilisation   LECTURES  1) Terms of engagement: war/sex/gender  2) Forging martial masculinity  3) Pacifism, feminism and anti-war resistance  </vt:lpstr>
      <vt:lpstr>Part II: At War Gendered war work </vt:lpstr>
      <vt:lpstr>Part III: After War </vt:lpstr>
      <vt:lpstr>Seminar preparation for week 1: All the information you need is on the module website</vt:lpstr>
      <vt:lpstr>Suggestions for seminar preparation</vt:lpstr>
      <vt:lpstr>Assessments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War, sex and gender in the US:  From the Civil War to WWII</dc:title>
  <dc:creator>Carruthers, Susan</dc:creator>
  <cp:lastModifiedBy>Carruthers, Susan</cp:lastModifiedBy>
  <cp:revision>9</cp:revision>
  <dcterms:created xsi:type="dcterms:W3CDTF">2020-12-28T11:48:16Z</dcterms:created>
  <dcterms:modified xsi:type="dcterms:W3CDTF">2022-10-03T09:10:09Z</dcterms:modified>
</cp:coreProperties>
</file>