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56" r:id="rId2"/>
    <p:sldId id="264" r:id="rId3"/>
    <p:sldId id="259" r:id="rId4"/>
    <p:sldId id="289" r:id="rId5"/>
    <p:sldId id="260" r:id="rId6"/>
    <p:sldId id="261" r:id="rId7"/>
    <p:sldId id="262" r:id="rId8"/>
    <p:sldId id="277" r:id="rId9"/>
    <p:sldId id="269" r:id="rId10"/>
    <p:sldId id="272" r:id="rId11"/>
    <p:sldId id="270" r:id="rId12"/>
    <p:sldId id="271" r:id="rId13"/>
    <p:sldId id="274" r:id="rId14"/>
    <p:sldId id="275" r:id="rId15"/>
    <p:sldId id="279" r:id="rId16"/>
    <p:sldId id="282" r:id="rId17"/>
    <p:sldId id="263" r:id="rId18"/>
    <p:sldId id="280" r:id="rId19"/>
    <p:sldId id="281" r:id="rId20"/>
    <p:sldId id="283" r:id="rId21"/>
    <p:sldId id="287" r:id="rId22"/>
    <p:sldId id="286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13"/>
  </p:normalViewPr>
  <p:slideViewPr>
    <p:cSldViewPr snapToGrid="0" snapToObjects="1">
      <p:cViewPr varScale="1">
        <p:scale>
          <a:sx n="121" d="100"/>
          <a:sy n="12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1CD5AE1-5BE6-A949-BF33-BA63D4122186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3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theatlantic.com/national/archive/2011/10/civil-war-recruitment-posters/247420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ommons.wikimedia.org/wiki/File:Atrocity_Propaganda_--_The_Rape_of_Belgium.jpg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s://www.loc.gov/collections/world-war-i-posters/about-this-collection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tal.libraries.psu.edu/digital/collection/warposters/id/48/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hyperlink" Target="https://www.worldwar1centennial.org/index.php/usmc-ww1-centennial-home/1162-marine-corps-recruiting-posters-of-the-great-war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rr/news/topics/ww1draft.html?loclr=blogser" TargetMode="External"/><Relationship Id="rId2" Type="http://schemas.openxmlformats.org/officeDocument/2006/relationships/hyperlink" Target="https://blogs.loc.gov/headlinesandheroes/2018/06/wwi-draft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s://twu-ir.tdl.org/handle/11274/325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usacac.army.mil/cac2/cgsc/carl/download/csipubs/APRT_WhitfieldEast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businessinsider.com/us-armys-fitness-standards-2016-7?r=US&amp;IR=T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entalfloss.com/article/535841/would-you-be-able-pass-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hyperlink" Target="https://www.rollingstone.com/culture/culture-news/how-exclusion-from-the-military-strengthened-gay-identity-in-america-125267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74OIGDMosxs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stripes.com/news/army/army-recruiters-rap-video-brings-mixed-reviews-1.59342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mytimes.com/news/your-army/2021/05/20/comment-section-removed-from-army-recruiting-ad-featuring-soldier-with-two-moms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MIYGFSONKbk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lm.nih.gov/exhibition/lifeandlimb/maimedmen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resource/ppmsc.03521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Martial masculinity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8825658" cy="1276579"/>
          </a:xfrm>
        </p:spPr>
        <p:txBody>
          <a:bodyPr>
            <a:normAutofit/>
          </a:bodyPr>
          <a:lstStyle/>
          <a:p>
            <a:r>
              <a:rPr lang="en-US" sz="2300" dirty="0"/>
              <a:t>Recruitment, conscription and the ‘making of men’</a:t>
            </a:r>
          </a:p>
          <a:p>
            <a:endParaRPr lang="en-US" dirty="0"/>
          </a:p>
          <a:p>
            <a:r>
              <a:rPr lang="en-US" dirty="0"/>
              <a:t>Hi2C9 week 2</a:t>
            </a:r>
          </a:p>
        </p:txBody>
      </p:sp>
    </p:spTree>
    <p:extLst>
      <p:ext uri="{BB962C8B-B14F-4D97-AF65-F5344CB8AC3E}">
        <p14:creationId xmlns:p14="http://schemas.microsoft.com/office/powerpoint/2010/main" val="132880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51"/>
    </mc:Choice>
    <mc:Fallback xmlns="">
      <p:transition spd="slow" advTm="153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22" y="187092"/>
            <a:ext cx="3962400" cy="635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088" y="187092"/>
            <a:ext cx="4876800" cy="635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AC9AC7-C2D6-C644-844E-CAA4A10EFB68}"/>
              </a:ext>
            </a:extLst>
          </p:cNvPr>
          <p:cNvSpPr txBox="1"/>
          <p:nvPr/>
        </p:nvSpPr>
        <p:spPr>
          <a:xfrm>
            <a:off x="9352414" y="2828835"/>
            <a:ext cx="26388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President Lincoln signs</a:t>
            </a:r>
          </a:p>
          <a:p>
            <a:r>
              <a:rPr lang="en-US" dirty="0"/>
              <a:t>The </a:t>
            </a:r>
            <a:r>
              <a:rPr lang="en-US" b="1" dirty="0">
                <a:solidFill>
                  <a:schemeClr val="accent1"/>
                </a:solidFill>
              </a:rPr>
              <a:t>Emancipation</a:t>
            </a:r>
          </a:p>
          <a:p>
            <a:r>
              <a:rPr lang="en-US" b="1" dirty="0">
                <a:solidFill>
                  <a:schemeClr val="accent1"/>
                </a:solidFill>
              </a:rPr>
              <a:t>Proclamation</a:t>
            </a:r>
          </a:p>
          <a:p>
            <a:r>
              <a:rPr lang="en-US" dirty="0"/>
              <a:t>January 1, 1863</a:t>
            </a:r>
          </a:p>
        </p:txBody>
      </p:sp>
    </p:spTree>
    <p:extLst>
      <p:ext uri="{BB962C8B-B14F-4D97-AF65-F5344CB8AC3E}">
        <p14:creationId xmlns:p14="http://schemas.microsoft.com/office/powerpoint/2010/main" val="142828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21"/>
    </mc:Choice>
    <mc:Fallback xmlns="">
      <p:transition spd="slow" advTm="4652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72465" cy="68032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581" y="365512"/>
            <a:ext cx="7620000" cy="508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93581" y="544551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Lyon Text" charset="0"/>
              </a:rPr>
              <a:t>Collection of the New-York Historical Society, Neg. #ac03171ac03149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4393581" y="5722511"/>
            <a:ext cx="6096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Review a gallery of Civil War recruitment posters:</a:t>
            </a:r>
          </a:p>
          <a:p>
            <a:r>
              <a:rPr lang="en-US" sz="1200" dirty="0">
                <a:hlinkClick r:id="rId4"/>
              </a:rPr>
              <a:t>https://www.theatlantic.com/national/archive/2011/10/civil-war-recruitment-posters/247420/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062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35"/>
    </mc:Choice>
    <mc:Fallback xmlns="">
      <p:transition spd="slow" advTm="6403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80" y="276303"/>
            <a:ext cx="5041900" cy="635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001" y="276303"/>
            <a:ext cx="47879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1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207"/>
    </mc:Choice>
    <mc:Fallback xmlns="">
      <p:transition spd="slow" advTm="5020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38600" cy="635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7111" y="0"/>
            <a:ext cx="4089400" cy="635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043639" y="3512634"/>
            <a:ext cx="20585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Appeals to </a:t>
            </a:r>
          </a:p>
          <a:p>
            <a:r>
              <a:rPr lang="en-US" dirty="0"/>
              <a:t>ethnic pride and</a:t>
            </a:r>
          </a:p>
          <a:p>
            <a:r>
              <a:rPr lang="en-US" dirty="0"/>
              <a:t>solidarity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500" y="0"/>
            <a:ext cx="4127500" cy="635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56" y="6350000"/>
            <a:ext cx="1000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About 100,000 German Americans and 100,000 Irish </a:t>
            </a:r>
            <a:r>
              <a:rPr lang="en-US"/>
              <a:t>Americans served in the Union Army</a:t>
            </a:r>
          </a:p>
        </p:txBody>
      </p:sp>
    </p:spTree>
    <p:extLst>
      <p:ext uri="{BB962C8B-B14F-4D97-AF65-F5344CB8AC3E}">
        <p14:creationId xmlns:p14="http://schemas.microsoft.com/office/powerpoint/2010/main" val="130756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32"/>
    </mc:Choice>
    <mc:Fallback xmlns="">
      <p:transition spd="slow" advTm="90032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0" y="231697"/>
            <a:ext cx="5194300" cy="635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494" y="1275265"/>
            <a:ext cx="6394295" cy="426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4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256"/>
    </mc:Choice>
    <mc:Fallback xmlns="">
      <p:transition spd="slow" advTm="97256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34177" y="267436"/>
            <a:ext cx="8824913" cy="703262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Gendered appeals: World War I</a:t>
            </a:r>
          </a:p>
        </p:txBody>
      </p:sp>
      <p:pic>
        <p:nvPicPr>
          <p:cNvPr id="10242" name="Picture 2" descr="https://cdn.loc.gov/service/pnp/ppmsca/40900/40985v.jpg#h=1024&amp;w=69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77" y="1163444"/>
            <a:ext cx="3864957" cy="569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cdn.loc.gov/service/pnp/ppmsca/50000/50012v.jpg#h=1024&amp;w=76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2860" y="1213845"/>
            <a:ext cx="3461282" cy="465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99134" y="5915942"/>
            <a:ext cx="39631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https://www.loc.gov/collections/world-war-i-posters/about-this-collection/</a:t>
            </a:r>
            <a:endParaRPr lang="en-US" sz="1200" dirty="0"/>
          </a:p>
          <a:p>
            <a:endParaRPr lang="en-US" dirty="0"/>
          </a:p>
        </p:txBody>
      </p:sp>
      <p:pic>
        <p:nvPicPr>
          <p:cNvPr id="10246" name="Picture 6" descr="mage result for WWI rape of belgium pos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6058" y="0"/>
            <a:ext cx="3514725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184995" y="6285274"/>
            <a:ext cx="3834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6"/>
              </a:rPr>
              <a:t>https://commons.wikimedia.org/wiki/File:Atrocity_Propaganda_--_The_Rape_of_Belgium.jpg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020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277"/>
    </mc:Choice>
    <mc:Fallback xmlns="">
      <p:transition spd="slow" advTm="107277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6111" y="215333"/>
            <a:ext cx="8824913" cy="703262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Marine Corps recruitment</a:t>
            </a:r>
          </a:p>
        </p:txBody>
      </p:sp>
      <p:pic>
        <p:nvPicPr>
          <p:cNvPr id="4098" name="Picture 2" descr="mage result for US marine corps recruitment posters WWI er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11" y="990535"/>
            <a:ext cx="4006396" cy="536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2708" y="638067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3"/>
              </a:rPr>
              <a:t>https://digital.libraries.psu.edu/digital/collection/warposters/id/48/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5812221" y="6288344"/>
            <a:ext cx="6572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https://www.worldwar1centennial.org/index.php/usmc-ww1-centennial-home/1162-marine-corps-recruiting-posters-of-the-great-war.html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4102" name="Picture 6" descr="elated imag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8684" y="0"/>
            <a:ext cx="4467225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446640" y="6080595"/>
            <a:ext cx="26356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James Montgomery Flagg (1917)</a:t>
            </a:r>
          </a:p>
        </p:txBody>
      </p:sp>
    </p:spTree>
    <p:extLst>
      <p:ext uri="{BB962C8B-B14F-4D97-AF65-F5344CB8AC3E}">
        <p14:creationId xmlns:p14="http://schemas.microsoft.com/office/powerpoint/2010/main" val="107438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30"/>
    </mc:Choice>
    <mc:Fallback xmlns="">
      <p:transition spd="slow" advTm="5673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“Bring me men!”</a:t>
            </a:r>
            <a:br>
              <a:rPr lang="en-US" dirty="0"/>
            </a:br>
            <a:r>
              <a:rPr lang="en-US" dirty="0"/>
              <a:t>but not just </a:t>
            </a:r>
            <a:r>
              <a:rPr lang="en-US" i="1" dirty="0"/>
              <a:t>any</a:t>
            </a:r>
            <a:br>
              <a:rPr lang="en-US" dirty="0"/>
            </a:br>
            <a:r>
              <a:rPr lang="en-US" dirty="0"/>
              <a:t>man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Determining “Fitness”</a:t>
            </a:r>
          </a:p>
        </p:txBody>
      </p:sp>
    </p:spTree>
    <p:extLst>
      <p:ext uri="{BB962C8B-B14F-4D97-AF65-F5344CB8AC3E}">
        <p14:creationId xmlns:p14="http://schemas.microsoft.com/office/powerpoint/2010/main" val="106854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795"/>
    </mc:Choice>
    <mc:Fallback xmlns="">
      <p:transition spd="slow" advTm="53795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8420" y="118838"/>
            <a:ext cx="8826500" cy="70643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Selective service in World War I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09342" y="2005206"/>
            <a:ext cx="6180668" cy="433983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May 18, 1917</a:t>
            </a:r>
            <a:r>
              <a:rPr lang="en-US" dirty="0"/>
              <a:t>: </a:t>
            </a:r>
            <a:r>
              <a:rPr lang="en-US" b="1" dirty="0">
                <a:solidFill>
                  <a:schemeClr val="tx1"/>
                </a:solidFill>
              </a:rPr>
              <a:t>Selective Service Act </a:t>
            </a:r>
            <a:r>
              <a:rPr lang="en-US" dirty="0"/>
              <a:t>passed</a:t>
            </a:r>
          </a:p>
          <a:p>
            <a:r>
              <a:rPr lang="en-US" dirty="0"/>
              <a:t>4,648 local boards (approx. 1 for every 30,000 people) interviewed men to determine fitness for military service</a:t>
            </a:r>
          </a:p>
          <a:p>
            <a:r>
              <a:rPr lang="en-US" b="1" dirty="0"/>
              <a:t>June 5, 1917: all men 21-31 required to register</a:t>
            </a:r>
          </a:p>
          <a:p>
            <a:r>
              <a:rPr lang="en-US" dirty="0"/>
              <a:t>June 5, 1918: all men who reached 21 after June 5, 1917 required to register</a:t>
            </a:r>
          </a:p>
          <a:p>
            <a:r>
              <a:rPr lang="en-US" b="1" dirty="0"/>
              <a:t>Sept. 12, 1918: all men 18-45 required to register</a:t>
            </a:r>
          </a:p>
          <a:p>
            <a:r>
              <a:rPr lang="en-US" dirty="0"/>
              <a:t>24 million registered; approx. 3 m inducted</a:t>
            </a:r>
          </a:p>
          <a:p>
            <a:r>
              <a:rPr lang="en-US" b="1" dirty="0"/>
              <a:t>Approx. 11% draft eligible pop. refused to register</a:t>
            </a:r>
          </a:p>
          <a:p>
            <a:r>
              <a:rPr lang="en-US" dirty="0"/>
              <a:t>70% of army troops were conscripts</a:t>
            </a:r>
          </a:p>
          <a:p>
            <a:r>
              <a:rPr lang="en-US" dirty="0"/>
              <a:t>Further Library of Congress resources:</a:t>
            </a:r>
          </a:p>
          <a:p>
            <a:r>
              <a:rPr lang="en-US" sz="1300" dirty="0">
                <a:hlinkClick r:id="rId2"/>
              </a:rPr>
              <a:t>https://blogs.loc.gov/headlinesandheroes/2018/06/wwi-draft/</a:t>
            </a:r>
            <a:endParaRPr lang="en-US" sz="1300" dirty="0"/>
          </a:p>
          <a:p>
            <a:r>
              <a:rPr lang="en-US" sz="1300" dirty="0">
                <a:hlinkClick r:id="rId3"/>
              </a:rPr>
              <a:t>https://www.loc.gov/rr/news/topics/ww1draft.html?loclr=blogser</a:t>
            </a:r>
            <a:endParaRPr lang="en-US" sz="1300" dirty="0"/>
          </a:p>
          <a:p>
            <a:endParaRPr lang="en-US" sz="1300" dirty="0"/>
          </a:p>
          <a:p>
            <a:endParaRPr lang="en-US" sz="1300" dirty="0"/>
          </a:p>
        </p:txBody>
      </p:sp>
      <p:sp>
        <p:nvSpPr>
          <p:cNvPr id="3" name="Rectangle 2"/>
          <p:cNvSpPr/>
          <p:nvPr/>
        </p:nvSpPr>
        <p:spPr>
          <a:xfrm>
            <a:off x="628186" y="6183572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200" dirty="0"/>
          </a:p>
          <a:p>
            <a:endParaRPr lang="en-US" dirty="0"/>
          </a:p>
        </p:txBody>
      </p:sp>
      <p:pic>
        <p:nvPicPr>
          <p:cNvPr id="7170" name="Picture 2" descr="https://blogs.loc.gov/headlinesandheroes/files/2018/06/The-Evening-World-Sept-6-1918-quarter-300x2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119876"/>
            <a:ext cx="5163247" cy="434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043030" y="6460571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>
                <a:solidFill>
                  <a:srgbClr val="333333"/>
                </a:solidFill>
              </a:rPr>
              <a:t>The Evening World</a:t>
            </a:r>
            <a:r>
              <a:rPr lang="en-US" sz="1200" dirty="0">
                <a:solidFill>
                  <a:srgbClr val="333333"/>
                </a:solidFill>
              </a:rPr>
              <a:t> (New York, NY), September 6, </a:t>
            </a:r>
            <a:r>
              <a:rPr lang="en-US" sz="1200">
                <a:solidFill>
                  <a:srgbClr val="333333"/>
                </a:solidFill>
              </a:rPr>
              <a:t>1918, </a:t>
            </a:r>
            <a:r>
              <a:rPr lang="en-US" sz="1200" dirty="0">
                <a:solidFill>
                  <a:srgbClr val="333333"/>
                </a:solidFill>
              </a:rPr>
              <a:t>p. 16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394010" y="95357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>
                <a:solidFill>
                  <a:schemeClr val="accent2"/>
                </a:solidFill>
              </a:rPr>
              <a:t>“It is in no sense a conscription of the unwilling, It is rather selection from a nation which has volunteered its mass.” </a:t>
            </a:r>
            <a:r>
              <a:rPr lang="en-US" dirty="0"/>
              <a:t>(Woodrow Wilson)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43030" y="1563940"/>
            <a:ext cx="435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“Mr. Slacker gets his marching orders”</a:t>
            </a:r>
          </a:p>
        </p:txBody>
      </p:sp>
    </p:spTree>
    <p:extLst>
      <p:ext uri="{BB962C8B-B14F-4D97-AF65-F5344CB8AC3E}">
        <p14:creationId xmlns:p14="http://schemas.microsoft.com/office/powerpoint/2010/main" val="85832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066"/>
    </mc:Choice>
    <mc:Fallback xmlns="">
      <p:transition spd="slow" advTm="10106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34536" y="356646"/>
            <a:ext cx="8824913" cy="703262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Selective service in World War II</a:t>
            </a:r>
          </a:p>
        </p:txBody>
      </p:sp>
      <p:sp>
        <p:nvSpPr>
          <p:cNvPr id="4" name="Rectangle 3"/>
          <p:cNvSpPr/>
          <p:nvPr/>
        </p:nvSpPr>
        <p:spPr>
          <a:xfrm>
            <a:off x="3479180" y="6388978"/>
            <a:ext cx="45111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https://twu-ir.tdl.org/handle/11274/325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4536" y="1307774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“The 4-Fers”</a:t>
            </a:r>
          </a:p>
        </p:txBody>
      </p:sp>
      <p:pic>
        <p:nvPicPr>
          <p:cNvPr id="7" name="Picture 2" descr="mage result for frank sinat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536" y="1677106"/>
            <a:ext cx="2743202" cy="349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00400" y="1169274"/>
            <a:ext cx="860844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Sept. 1940: Selective Training and Service Act</a:t>
            </a:r>
            <a:r>
              <a:rPr lang="en-US" dirty="0"/>
              <a:t>—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 first peacetime draft in US history re-established the Selective Service </a:t>
            </a:r>
          </a:p>
          <a:p>
            <a:r>
              <a:rPr lang="en-US" dirty="0"/>
              <a:t>System of draft boards (6,400 in operation during WWII)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all men, 19-57, were required to register</a:t>
            </a:r>
            <a:r>
              <a:rPr lang="en-US" dirty="0"/>
              <a:t>. 49 million did so.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 initial term of service was the </a:t>
            </a:r>
            <a:r>
              <a:rPr lang="en-US" dirty="0">
                <a:solidFill>
                  <a:schemeClr val="accent1"/>
                </a:solidFill>
              </a:rPr>
              <a:t>duration of the war + 6 months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From a 1940 strength of 460,000, the US military grew to </a:t>
            </a:r>
            <a:r>
              <a:rPr lang="en-US" dirty="0">
                <a:solidFill>
                  <a:schemeClr val="accent1"/>
                </a:solidFill>
              </a:rPr>
              <a:t>approx. 16m</a:t>
            </a:r>
            <a:r>
              <a:rPr lang="en-US" dirty="0"/>
              <a:t>,</a:t>
            </a:r>
          </a:p>
          <a:p>
            <a:r>
              <a:rPr lang="en-US" dirty="0"/>
              <a:t>of whom 10 million entered the services via conscription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72,000 registered as conscientious objectors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Psychiatric screening deemed 1,846,000 men ineligible for </a:t>
            </a:r>
          </a:p>
          <a:p>
            <a:r>
              <a:rPr lang="en-US" dirty="0"/>
              <a:t>“neuropsychiatric” reasons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4-F was the military designation for a man unfit for service– whether on </a:t>
            </a:r>
          </a:p>
          <a:p>
            <a:r>
              <a:rPr lang="en-US" dirty="0"/>
              <a:t>grounds of physical unfitness, mental health, or suspected homosexuality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23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212"/>
    </mc:Choice>
    <mc:Fallback xmlns="">
      <p:transition spd="slow" advTm="15721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Conscripting</a:t>
            </a:r>
            <a:br>
              <a:rPr lang="en-US" dirty="0"/>
            </a:br>
            <a:r>
              <a:rPr lang="en-US" dirty="0"/>
              <a:t>masculinity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0193" y="1429408"/>
            <a:ext cx="4343400" cy="429873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/>
              <a:t>The </a:t>
            </a:r>
            <a:r>
              <a:rPr lang="en-US" b="1" dirty="0"/>
              <a:t>formal mechanisms </a:t>
            </a:r>
            <a:r>
              <a:rPr lang="en-US" dirty="0"/>
              <a:t>by which the us state musters men into uniform via draft boards</a:t>
            </a:r>
          </a:p>
          <a:p>
            <a:pPr marL="457200" indent="-457200">
              <a:buAutoNum type="arabicPeriod"/>
            </a:pPr>
            <a:r>
              <a:rPr lang="en-US" dirty="0"/>
              <a:t>The more </a:t>
            </a:r>
            <a:r>
              <a:rPr lang="en-US" b="1" dirty="0"/>
              <a:t>diffuse ways </a:t>
            </a:r>
            <a:r>
              <a:rPr lang="en-US" dirty="0"/>
              <a:t>in which men are enticed into military service via appeals to masculinity</a:t>
            </a:r>
          </a:p>
        </p:txBody>
      </p:sp>
    </p:spTree>
    <p:extLst>
      <p:ext uri="{BB962C8B-B14F-4D97-AF65-F5344CB8AC3E}">
        <p14:creationId xmlns:p14="http://schemas.microsoft.com/office/powerpoint/2010/main" val="148120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439"/>
    </mc:Choice>
    <mc:Fallback xmlns="">
      <p:transition spd="slow" advTm="12943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54954" y="973669"/>
            <a:ext cx="9449984" cy="706964"/>
          </a:xfrm>
        </p:spPr>
        <p:txBody>
          <a:bodyPr/>
          <a:lstStyle/>
          <a:p>
            <a:r>
              <a:rPr lang="en-US" dirty="0"/>
              <a:t>Attributes of interest to military recruiters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Physical fitness (including physique; absence of illnesses and addictions)</a:t>
            </a:r>
          </a:p>
          <a:p>
            <a:r>
              <a:rPr lang="en-US" dirty="0"/>
              <a:t>Intelligence </a:t>
            </a:r>
          </a:p>
          <a:p>
            <a:r>
              <a:rPr lang="en-US" dirty="0"/>
              <a:t>Psychological stability/sanity– men who won’t “crack up” under duress</a:t>
            </a:r>
          </a:p>
          <a:p>
            <a:r>
              <a:rPr lang="en-US" dirty="0"/>
              <a:t>Literacy (though this could be– and was– taught by the armed forces)</a:t>
            </a:r>
          </a:p>
          <a:p>
            <a:r>
              <a:rPr lang="en-US" dirty="0"/>
              <a:t>Marital status/fatherhood</a:t>
            </a:r>
          </a:p>
          <a:p>
            <a:r>
              <a:rPr lang="en-US" dirty="0"/>
              <a:t>Sexual orientation</a:t>
            </a:r>
          </a:p>
          <a:p>
            <a:r>
              <a:rPr lang="en-US" dirty="0"/>
              <a:t>Citizenship?</a:t>
            </a:r>
          </a:p>
        </p:txBody>
      </p:sp>
    </p:spTree>
    <p:extLst>
      <p:ext uri="{BB962C8B-B14F-4D97-AF65-F5344CB8AC3E}">
        <p14:creationId xmlns:p14="http://schemas.microsoft.com/office/powerpoint/2010/main" val="10804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213"/>
    </mc:Choice>
    <mc:Fallback xmlns="">
      <p:transition spd="slow" advTm="146213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122" y="401444"/>
            <a:ext cx="2763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Physical fitness</a:t>
            </a:r>
          </a:p>
        </p:txBody>
      </p:sp>
      <p:sp>
        <p:nvSpPr>
          <p:cNvPr id="3" name="Rectangle 2"/>
          <p:cNvSpPr/>
          <p:nvPr/>
        </p:nvSpPr>
        <p:spPr>
          <a:xfrm>
            <a:off x="353122" y="1523022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World War I brought </a:t>
            </a:r>
            <a:r>
              <a:rPr lang="en-US" dirty="0">
                <a:hlinkClick r:id="rId2"/>
              </a:rPr>
              <a:t>new fitness requirements</a:t>
            </a:r>
            <a:r>
              <a:rPr lang="en-US" dirty="0"/>
              <a:t> for the Army — the first manual to identify quantifiable physical objectives was developed. </a:t>
            </a:r>
          </a:p>
          <a:p>
            <a:endParaRPr lang="en-US" dirty="0"/>
          </a:p>
          <a:p>
            <a:r>
              <a:rPr lang="en-US" dirty="0"/>
              <a:t>This Individual Efficiency Test measured combat physical readiness with the following requirements: 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running 100 yards in 14 seconds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 12-foot broad running jump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an unassisted 8-foot wall climb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throwing a hand grenade for 30 yards into a 10’ diameter circle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an obstacle course run</a:t>
            </a:r>
          </a:p>
          <a:p>
            <a:endParaRPr lang="en-US" dirty="0"/>
          </a:p>
        </p:txBody>
      </p:sp>
      <p:pic>
        <p:nvPicPr>
          <p:cNvPr id="12290" name="Picture 2" descr="ayonet soldier ww1 world war 1 training uniform army u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9122" y="2870802"/>
            <a:ext cx="5742878" cy="398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3122" y="520226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4"/>
              </a:rPr>
              <a:t>https://www.businessinsider.com/us-armys-fitness-standards-2016-7?r=US&amp;IR=T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8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63"/>
    </mc:Choice>
    <mc:Fallback xmlns="">
      <p:transition spd="slow" advTm="15263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long questionnaire to test literacy, including questions like '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02" y="256478"/>
            <a:ext cx="5749182" cy="6602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44323" y="1371601"/>
            <a:ext cx="5336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“Do imbeciles usually hold responsible office?”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6880302" y="28092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3"/>
              </a:rPr>
              <a:t>http://mentalfloss.com/article/535841/would-you-be-able-pass-</a:t>
            </a:r>
            <a:endParaRPr lang="en-US" sz="1200" dirty="0"/>
          </a:p>
          <a:p>
            <a:r>
              <a:rPr lang="en-US" sz="1200" dirty="0"/>
              <a:t>world-war-</a:t>
            </a:r>
            <a:r>
              <a:rPr lang="en-US" sz="1200" dirty="0" err="1"/>
              <a:t>i</a:t>
            </a:r>
            <a:r>
              <a:rPr lang="en-US" sz="1200" dirty="0"/>
              <a:t>-military-literary-test</a:t>
            </a:r>
          </a:p>
          <a:p>
            <a:endParaRPr lang="en-US" sz="1200" dirty="0"/>
          </a:p>
        </p:txBody>
      </p:sp>
      <p:pic>
        <p:nvPicPr>
          <p:cNvPr id="11268" name="Picture 4" descr="ergeant Marshall/Department of Defense, NARA // Public Domain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273" y="3584029"/>
            <a:ext cx="5731727" cy="322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01522" y="1895707"/>
            <a:ext cx="5649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Tests found a 50% rate of “mental defectiveness”</a:t>
            </a:r>
          </a:p>
          <a:p>
            <a:r>
              <a:rPr lang="en-US" dirty="0"/>
              <a:t>among WWI recruits</a:t>
            </a:r>
          </a:p>
        </p:txBody>
      </p:sp>
    </p:spTree>
    <p:extLst>
      <p:ext uri="{BB962C8B-B14F-4D97-AF65-F5344CB8AC3E}">
        <p14:creationId xmlns:p14="http://schemas.microsoft.com/office/powerpoint/2010/main" val="122268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85"/>
    </mc:Choice>
    <mc:Fallback xmlns="">
      <p:transition spd="slow" advTm="57385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082" y="323385"/>
            <a:ext cx="2031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“Unfitness”</a:t>
            </a:r>
          </a:p>
        </p:txBody>
      </p:sp>
      <p:sp>
        <p:nvSpPr>
          <p:cNvPr id="3" name="Rectangle 2"/>
          <p:cNvSpPr/>
          <p:nvPr/>
        </p:nvSpPr>
        <p:spPr>
          <a:xfrm>
            <a:off x="468351" y="611933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2"/>
              </a:rPr>
              <a:t>https://www.rollingstone.com/culture/culture-news/how-exclusion-from-the-military-strengthened-gay-identity-in-america-125267/</a:t>
            </a:r>
            <a:endParaRPr lang="en-US" sz="12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278612" y="832148"/>
            <a:ext cx="6657181" cy="49928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7354" y="846605"/>
            <a:ext cx="651332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March 1918: US draft boards received</a:t>
            </a:r>
          </a:p>
          <a:p>
            <a:r>
              <a:rPr lang="en-US" dirty="0"/>
              <a:t>revised instructions barring the </a:t>
            </a:r>
            <a:r>
              <a:rPr lang="en-US" dirty="0">
                <a:solidFill>
                  <a:schemeClr val="accent1"/>
                </a:solidFill>
              </a:rPr>
              <a:t>“psychopathic</a:t>
            </a:r>
          </a:p>
          <a:p>
            <a:r>
              <a:rPr lang="en-US" dirty="0">
                <a:solidFill>
                  <a:schemeClr val="accent1"/>
                </a:solidFill>
              </a:rPr>
              <a:t>character, including the homosexual” </a:t>
            </a:r>
            <a:r>
              <a:rPr lang="en-US" dirty="0"/>
              <a:t>from service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During WWII, the US military made more extensive</a:t>
            </a:r>
          </a:p>
          <a:p>
            <a:r>
              <a:rPr lang="en-US" dirty="0"/>
              <a:t>efforts to prevent gay men and women from serving—</a:t>
            </a:r>
          </a:p>
          <a:p>
            <a:r>
              <a:rPr lang="en-US" dirty="0"/>
              <a:t>“degenerates” liable to corrupt esprit and discipline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Homosexuality understood as a psychopathology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Draft Boards asked questions designed to establish</a:t>
            </a:r>
          </a:p>
          <a:p>
            <a:r>
              <a:rPr lang="en-US" dirty="0"/>
              <a:t>whether young men “liked girls”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Some Boards used “homosexual vocabulary” to see </a:t>
            </a:r>
          </a:p>
          <a:p>
            <a:r>
              <a:rPr lang="en-US" dirty="0"/>
              <a:t>whether it elicited a response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They also evaluated appearance, thinking that</a:t>
            </a:r>
          </a:p>
          <a:p>
            <a:r>
              <a:rPr lang="en-US" dirty="0"/>
              <a:t>“effeminate” bodily traits offered tell-tale clues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Attempts to keep gays out led some men to feign</a:t>
            </a:r>
          </a:p>
          <a:p>
            <a:r>
              <a:rPr lang="en-US" dirty="0"/>
              <a:t>queerness to get themselves exempted– “</a:t>
            </a:r>
            <a:r>
              <a:rPr lang="en-US" dirty="0" err="1"/>
              <a:t>hoaxosexuals</a:t>
            </a:r>
            <a:r>
              <a:rPr lang="en-US" dirty="0"/>
              <a:t>”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Paradoxically, discrimination help produce and</a:t>
            </a:r>
          </a:p>
          <a:p>
            <a:r>
              <a:rPr lang="en-US" dirty="0"/>
              <a:t>consolidate gay identity– within the military and in </a:t>
            </a:r>
          </a:p>
          <a:p>
            <a:r>
              <a:rPr lang="en-US" dirty="0"/>
              <a:t>civilian US life– where gay subcultures flourished in 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Allan Berube, </a:t>
            </a:r>
            <a:r>
              <a:rPr lang="en-US" i="1" dirty="0"/>
              <a:t>Coming Out Under Fire</a:t>
            </a:r>
          </a:p>
          <a:p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70532" y="6581001"/>
            <a:ext cx="3703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From Margot </a:t>
            </a:r>
            <a:r>
              <a:rPr lang="en-US" sz="1200" dirty="0" err="1"/>
              <a:t>Canaday</a:t>
            </a:r>
            <a:r>
              <a:rPr lang="en-US" sz="1200" dirty="0"/>
              <a:t>, </a:t>
            </a:r>
            <a:r>
              <a:rPr lang="en-US" sz="1200" i="1" dirty="0"/>
              <a:t>The Straight State</a:t>
            </a:r>
            <a:r>
              <a:rPr lang="en-US" sz="1200" dirty="0"/>
              <a:t>, p.63</a:t>
            </a:r>
          </a:p>
        </p:txBody>
      </p:sp>
    </p:spTree>
    <p:extLst>
      <p:ext uri="{BB962C8B-B14F-4D97-AF65-F5344CB8AC3E}">
        <p14:creationId xmlns:p14="http://schemas.microsoft.com/office/powerpoint/2010/main" val="60722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725"/>
    </mc:Choice>
    <mc:Fallback xmlns="">
      <p:transition spd="slow" advTm="24372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“Giving All I’ve Got” (2019)</a:t>
            </a:r>
          </a:p>
        </p:txBody>
      </p:sp>
      <p:sp>
        <p:nvSpPr>
          <p:cNvPr id="3" name="Rectangle 2"/>
          <p:cNvSpPr/>
          <p:nvPr/>
        </p:nvSpPr>
        <p:spPr>
          <a:xfrm>
            <a:off x="962208" y="6211669"/>
            <a:ext cx="5918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https://www.youtube.com/watch?v=74OIGDMosxs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 descr="mage result for giving all i got army vide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487" y="2392144"/>
            <a:ext cx="5734050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289180" y="2642839"/>
            <a:ext cx="417427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‘"Our research tells us that hip-hop and urban culture is a powerful influence in the lives of young Americans," the leader of the Army's Strategic Outreach Directorate said... "I want them to say, 'Hey, the Army was here — the </a:t>
            </a:r>
            <a:r>
              <a:rPr lang="en-US" dirty="0">
                <a:solidFill>
                  <a:srgbClr val="FF0000"/>
                </a:solidFill>
              </a:rPr>
              <a:t>Army is cool</a:t>
            </a:r>
            <a:r>
              <a:rPr lang="en-US" dirty="0"/>
              <a:t>!'”</a:t>
            </a:r>
          </a:p>
          <a:p>
            <a:endParaRPr lang="en-US" dirty="0"/>
          </a:p>
          <a:p>
            <a:r>
              <a:rPr lang="en-US" dirty="0">
                <a:hlinkClick r:id="rId4"/>
              </a:rPr>
              <a:t>https://www.stripes.com/news/army/army-recruiters-rap-video-brings-mixed-reviews-1.593422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65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559"/>
    </mc:Choice>
    <mc:Fallback xmlns="">
      <p:transition spd="slow" advTm="17155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79D38D4-22EB-D129-469B-B99B1F9AF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28700"/>
            <a:ext cx="10456749" cy="513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CF26B2-E554-912F-F7A3-60C6352009F8}"/>
              </a:ext>
            </a:extLst>
          </p:cNvPr>
          <p:cNvSpPr txBox="1"/>
          <p:nvPr/>
        </p:nvSpPr>
        <p:spPr>
          <a:xfrm>
            <a:off x="181056" y="6165850"/>
            <a:ext cx="95830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https://www.armytimes.com/news/your-army/2021/05/20/comment-section-removed-from-army-recruiting-ad-featuring-soldier-with-two-moms/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ED0B4D-12D2-5647-F808-B1B132B9C00F}"/>
              </a:ext>
            </a:extLst>
          </p:cNvPr>
          <p:cNvSpPr txBox="1"/>
          <p:nvPr/>
        </p:nvSpPr>
        <p:spPr>
          <a:xfrm>
            <a:off x="5349765" y="36898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https://youtu.be/MIYGFSONKbk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0FFAC-3093-0B10-466A-BB39C64F3CBD}"/>
              </a:ext>
            </a:extLst>
          </p:cNvPr>
          <p:cNvSpPr txBox="1"/>
          <p:nvPr/>
        </p:nvSpPr>
        <p:spPr>
          <a:xfrm>
            <a:off x="346841" y="368984"/>
            <a:ext cx="3206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“The Calling” (2021)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0A079-2CB7-231A-ED3A-9104CC14011A}"/>
              </a:ext>
            </a:extLst>
          </p:cNvPr>
          <p:cNvSpPr txBox="1"/>
          <p:nvPr/>
        </p:nvSpPr>
        <p:spPr>
          <a:xfrm>
            <a:off x="10456749" y="4214648"/>
            <a:ext cx="15712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Emma</a:t>
            </a:r>
          </a:p>
          <a:p>
            <a:r>
              <a:rPr lang="en-US" dirty="0"/>
              <a:t>and her</a:t>
            </a:r>
          </a:p>
          <a:p>
            <a:r>
              <a:rPr lang="en-US" dirty="0"/>
              <a:t>“two moms”</a:t>
            </a:r>
          </a:p>
        </p:txBody>
      </p:sp>
    </p:spTree>
    <p:extLst>
      <p:ext uri="{BB962C8B-B14F-4D97-AF65-F5344CB8AC3E}">
        <p14:creationId xmlns:p14="http://schemas.microsoft.com/office/powerpoint/2010/main" val="734661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ttysburg-photograph-by-timothy-osullivan-july-186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601" y="0"/>
            <a:ext cx="89079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09824" y="583788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Gettysburg</a:t>
            </a:r>
          </a:p>
          <a:p>
            <a:r>
              <a:rPr lang="en-US" dirty="0"/>
              <a:t>Timothy O'Sullivan</a:t>
            </a:r>
          </a:p>
          <a:p>
            <a:r>
              <a:rPr lang="en-US" dirty="0"/>
              <a:t>July 1863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09824" y="3796158"/>
            <a:ext cx="23663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War and the</a:t>
            </a:r>
          </a:p>
          <a:p>
            <a:r>
              <a:rPr lang="en-US" sz="2800" dirty="0">
                <a:solidFill>
                  <a:schemeClr val="accent1"/>
                </a:solidFill>
              </a:rPr>
              <a:t>un</a:t>
            </a:r>
            <a:r>
              <a:rPr lang="en-US" sz="2800" dirty="0"/>
              <a:t>making</a:t>
            </a:r>
          </a:p>
          <a:p>
            <a:r>
              <a:rPr lang="en-US" sz="2800" dirty="0"/>
              <a:t>of men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75DC26-9DEF-2F48-B761-B5FB959523E7}"/>
              </a:ext>
            </a:extLst>
          </p:cNvPr>
          <p:cNvSpPr txBox="1"/>
          <p:nvPr/>
        </p:nvSpPr>
        <p:spPr>
          <a:xfrm>
            <a:off x="8909824" y="1587062"/>
            <a:ext cx="27494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Conscription &amp;</a:t>
            </a:r>
          </a:p>
          <a:p>
            <a:r>
              <a:rPr lang="en-US" sz="2800" b="1" dirty="0">
                <a:solidFill>
                  <a:schemeClr val="accent1"/>
                </a:solidFill>
              </a:rPr>
              <a:t>obfuscation</a:t>
            </a:r>
          </a:p>
        </p:txBody>
      </p:sp>
    </p:spTree>
    <p:extLst>
      <p:ext uri="{BB962C8B-B14F-4D97-AF65-F5344CB8AC3E}">
        <p14:creationId xmlns:p14="http://schemas.microsoft.com/office/powerpoint/2010/main" val="128294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993"/>
    </mc:Choice>
    <mc:Fallback xmlns="">
      <p:transition spd="slow" advTm="5499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tps://www.nlm.nih.gov/exhibition/lifeandlimb/images/OB12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56" y="931558"/>
            <a:ext cx="6131272" cy="488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4327" y="5861969"/>
            <a:ext cx="75626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Amputation being performed in front of a hospital tent, </a:t>
            </a:r>
          </a:p>
          <a:p>
            <a:r>
              <a:rPr lang="en-US" sz="1400" dirty="0"/>
              <a:t>Gettysburg, July 1863</a:t>
            </a:r>
            <a:br>
              <a:rPr lang="en-US" sz="1400" dirty="0"/>
            </a:br>
            <a:r>
              <a:rPr lang="en-US" sz="1200" dirty="0"/>
              <a:t>Courtesy National Archives and Records Administration</a:t>
            </a:r>
            <a:endParaRPr lang="en-US" sz="1200" dirty="0">
              <a:hlinkClick r:id="rId3"/>
            </a:endParaRPr>
          </a:p>
          <a:p>
            <a:r>
              <a:rPr lang="en-US" sz="1200" dirty="0">
                <a:hlinkClick r:id="rId3"/>
              </a:rPr>
              <a:t>https://www.nlm.nih.gov/exhibition/lifeandlimb/maimedmen.html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3076" name="Picture 4" descr=" sepia photograph of Private Lemon, a man whose left leg was amp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9219" y="1193181"/>
            <a:ext cx="3617251" cy="341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93727" y="4782301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Private George W. Lemon, from George A. Otis, </a:t>
            </a:r>
          </a:p>
          <a:p>
            <a:r>
              <a:rPr lang="en-US" sz="1600" i="1" dirty="0"/>
              <a:t>Drawings, Photographs and Lithographs Illustrating the Histories of Seven Survivors of the Operation of </a:t>
            </a:r>
          </a:p>
          <a:p>
            <a:r>
              <a:rPr lang="en-US" sz="1600" i="1" dirty="0"/>
              <a:t>Amputation at the </a:t>
            </a:r>
            <a:r>
              <a:rPr lang="en-US" sz="1600" i="1" dirty="0" err="1"/>
              <a:t>Hipjoint</a:t>
            </a:r>
            <a:r>
              <a:rPr lang="en-US" sz="1600" i="1" dirty="0"/>
              <a:t>, During the War of the </a:t>
            </a:r>
          </a:p>
          <a:p>
            <a:r>
              <a:rPr lang="en-US" sz="1600" i="1" dirty="0"/>
              <a:t>Rebellion, Together with Abstracts of these Seven </a:t>
            </a:r>
          </a:p>
          <a:p>
            <a:r>
              <a:rPr lang="en-US" sz="1600" i="1" dirty="0"/>
              <a:t>Successful Cases</a:t>
            </a:r>
            <a:r>
              <a:rPr lang="en-US" sz="1600" dirty="0"/>
              <a:t> (1867)</a:t>
            </a:r>
          </a:p>
          <a:p>
            <a:br>
              <a:rPr lang="en-US" dirty="0"/>
            </a:br>
            <a:r>
              <a:rPr lang="en-US" sz="1200" dirty="0"/>
              <a:t>Courtesy National Library of Medicine</a:t>
            </a:r>
          </a:p>
        </p:txBody>
      </p:sp>
      <p:sp>
        <p:nvSpPr>
          <p:cNvPr id="5" name="Rectangle 4"/>
          <p:cNvSpPr/>
          <p:nvPr/>
        </p:nvSpPr>
        <p:spPr>
          <a:xfrm>
            <a:off x="1167160" y="135261"/>
            <a:ext cx="94599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"The limbs of soldiers are in as much danger from the ardor of young surgeons as from the missiles of the enemy.” </a:t>
            </a:r>
            <a:r>
              <a:rPr lang="en-US" dirty="0"/>
              <a:t>Surgeon Julian John Chisholm, 1864</a:t>
            </a:r>
          </a:p>
        </p:txBody>
      </p:sp>
    </p:spTree>
    <p:extLst>
      <p:ext uri="{BB962C8B-B14F-4D97-AF65-F5344CB8AC3E}">
        <p14:creationId xmlns:p14="http://schemas.microsoft.com/office/powerpoint/2010/main" val="25106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366"/>
    </mc:Choice>
    <mc:Fallback xmlns="">
      <p:transition spd="slow" advTm="137366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“Bring me men!”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99441" y="2605619"/>
            <a:ext cx="3758184" cy="2286000"/>
          </a:xfrm>
        </p:spPr>
        <p:txBody>
          <a:bodyPr/>
          <a:lstStyle/>
          <a:p>
            <a:endParaRPr lang="en-US" dirty="0"/>
          </a:p>
          <a:p>
            <a:r>
              <a:rPr lang="en-US" b="1" dirty="0"/>
              <a:t>Cajolery</a:t>
            </a:r>
          </a:p>
          <a:p>
            <a:r>
              <a:rPr lang="en-US" b="1" dirty="0"/>
              <a:t>Coercion</a:t>
            </a:r>
          </a:p>
          <a:p>
            <a:r>
              <a:rPr lang="en-US" b="1" dirty="0"/>
              <a:t>Compulsion</a:t>
            </a:r>
          </a:p>
          <a:p>
            <a:endParaRPr lang="en-US" dirty="0"/>
          </a:p>
        </p:txBody>
      </p:sp>
      <p:pic>
        <p:nvPicPr>
          <p:cNvPr id="8194" name="Picture 2" descr="S Army recruiting poste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7255" y="699799"/>
            <a:ext cx="3628123" cy="491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9A4479-0B7A-45EB-9FAC-CF27C4E75F74}"/>
              </a:ext>
            </a:extLst>
          </p:cNvPr>
          <p:cNvSpPr txBox="1"/>
          <p:nvPr/>
        </p:nvSpPr>
        <p:spPr>
          <a:xfrm>
            <a:off x="8324841" y="5696536"/>
            <a:ext cx="37529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James Montgomery Flagg, 1917</a:t>
            </a:r>
          </a:p>
          <a:p>
            <a:endParaRPr lang="en-US" dirty="0"/>
          </a:p>
          <a:p>
            <a:r>
              <a:rPr lang="en-US" sz="1200" dirty="0"/>
              <a:t>Library of Congress</a:t>
            </a:r>
          </a:p>
          <a:p>
            <a:r>
              <a:rPr lang="en-US" sz="1200" dirty="0">
                <a:hlinkClick r:id="rId3"/>
              </a:rPr>
              <a:t>https://www.loc.gov/resource/ppmsc.03521/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4590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178"/>
    </mc:Choice>
    <mc:Fallback xmlns="">
      <p:transition spd="slow" advTm="12317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Civil War recruitment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1873" y="2380476"/>
            <a:ext cx="7660888" cy="404262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pervasive mistrust of large armies as potential instruments of “tyranny”</a:t>
            </a:r>
          </a:p>
          <a:p>
            <a:r>
              <a:rPr lang="en-US" dirty="0"/>
              <a:t>locally mustered militias valorized, along with the individual right to bear arms (2</a:t>
            </a:r>
            <a:r>
              <a:rPr lang="en-US" baseline="30000" dirty="0"/>
              <a:t>nd</a:t>
            </a:r>
            <a:r>
              <a:rPr lang="en-US" dirty="0"/>
              <a:t> Amendment)</a:t>
            </a:r>
          </a:p>
          <a:p>
            <a:r>
              <a:rPr lang="en-US" dirty="0">
                <a:solidFill>
                  <a:schemeClr val="accent1"/>
                </a:solidFill>
              </a:rPr>
              <a:t>Dec. 1860</a:t>
            </a:r>
            <a:r>
              <a:rPr lang="en-US" dirty="0"/>
              <a:t>: US army’s authorized strength totaled </a:t>
            </a:r>
            <a:r>
              <a:rPr lang="en-US" dirty="0">
                <a:solidFill>
                  <a:schemeClr val="accent1"/>
                </a:solidFill>
              </a:rPr>
              <a:t>18,000</a:t>
            </a:r>
            <a:r>
              <a:rPr lang="en-US" dirty="0"/>
              <a:t> (incl. 1,108 commissioned officers)</a:t>
            </a:r>
          </a:p>
          <a:p>
            <a:r>
              <a:rPr lang="en-US" dirty="0"/>
              <a:t>the army had fought a major war with Mexico (1846-48) and was constantly engaged in “frontier wars” in the south and south-west against Native Americans</a:t>
            </a:r>
          </a:p>
          <a:p>
            <a:r>
              <a:rPr lang="en-US" dirty="0"/>
              <a:t>Secession in 1861 splintered the army along sectional lines</a:t>
            </a:r>
          </a:p>
          <a:p>
            <a:r>
              <a:rPr lang="en-US" dirty="0"/>
              <a:t>about 20% of the officer class joined the Confederate forces</a:t>
            </a:r>
          </a:p>
          <a:p>
            <a:r>
              <a:rPr lang="fi-FI" dirty="0">
                <a:solidFill>
                  <a:schemeClr val="accent1"/>
                </a:solidFill>
              </a:rPr>
              <a:t>2,128,948 </a:t>
            </a:r>
            <a:r>
              <a:rPr lang="fi-FI" dirty="0" err="1">
                <a:solidFill>
                  <a:schemeClr val="accent1"/>
                </a:solidFill>
              </a:rPr>
              <a:t>men</a:t>
            </a:r>
            <a:r>
              <a:rPr lang="fi-FI" dirty="0">
                <a:solidFill>
                  <a:schemeClr val="accent1"/>
                </a:solidFill>
              </a:rPr>
              <a:t> </a:t>
            </a:r>
            <a:r>
              <a:rPr lang="fi-FI" dirty="0" err="1">
                <a:solidFill>
                  <a:schemeClr val="accent1"/>
                </a:solidFill>
              </a:rPr>
              <a:t>served</a:t>
            </a:r>
            <a:r>
              <a:rPr lang="fi-FI" dirty="0">
                <a:solidFill>
                  <a:schemeClr val="accent1"/>
                </a:solidFill>
              </a:rPr>
              <a:t> in </a:t>
            </a:r>
            <a:r>
              <a:rPr lang="fi-FI" dirty="0" err="1">
                <a:solidFill>
                  <a:schemeClr val="accent1"/>
                </a:solidFill>
              </a:rPr>
              <a:t>the</a:t>
            </a:r>
            <a:r>
              <a:rPr lang="fi-FI" dirty="0">
                <a:solidFill>
                  <a:schemeClr val="accent1"/>
                </a:solidFill>
              </a:rPr>
              <a:t> Union </a:t>
            </a:r>
            <a:r>
              <a:rPr lang="fi-FI" dirty="0" err="1">
                <a:solidFill>
                  <a:schemeClr val="accent1"/>
                </a:solidFill>
              </a:rPr>
              <a:t>Army</a:t>
            </a:r>
            <a:r>
              <a:rPr lang="fi-FI" dirty="0">
                <a:solidFill>
                  <a:schemeClr val="accent1"/>
                </a:solidFill>
              </a:rPr>
              <a:t> </a:t>
            </a:r>
            <a:r>
              <a:rPr lang="fi-FI" dirty="0"/>
              <a:t>(</a:t>
            </a:r>
            <a:r>
              <a:rPr lang="fi-FI" dirty="0" err="1"/>
              <a:t>uniform</a:t>
            </a:r>
            <a:r>
              <a:rPr lang="fi-FI" dirty="0"/>
              <a:t> </a:t>
            </a:r>
            <a:r>
              <a:rPr lang="fi-FI" dirty="0" err="1"/>
              <a:t>shown</a:t>
            </a:r>
            <a:r>
              <a:rPr lang="fi-FI" dirty="0"/>
              <a:t>, </a:t>
            </a:r>
            <a:r>
              <a:rPr lang="fi-FI" dirty="0" err="1"/>
              <a:t>left</a:t>
            </a:r>
            <a:r>
              <a:rPr lang="fi-FI" dirty="0"/>
              <a:t>)</a:t>
            </a:r>
          </a:p>
          <a:p>
            <a:r>
              <a:rPr lang="is-IS" dirty="0">
                <a:solidFill>
                  <a:schemeClr val="accent1"/>
                </a:solidFill>
              </a:rPr>
              <a:t>1,082,119 served in the Confederate States Army</a:t>
            </a:r>
            <a:r>
              <a:rPr lang="is-IS" dirty="0"/>
              <a:t> (right)</a:t>
            </a:r>
            <a:endParaRPr lang="en-US" dirty="0"/>
          </a:p>
        </p:txBody>
      </p:sp>
      <p:pic>
        <p:nvPicPr>
          <p:cNvPr id="6146" name="Picture 2" descr="https://upload.wikimedia.org/wikipedia/commons/thumb/4/41/Union_Private_infantry_uniform.png/200px-Union_Private_infantry_unifor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2761" y="2380476"/>
            <a:ext cx="2107852" cy="439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upload.wikimedia.org/wikipedia/commons/thumb/8/82/Corporal_Artillery_CS_Army.jpg/320px-Corporal_Artillery_CS_Arm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1854" y="2237522"/>
            <a:ext cx="1994502" cy="455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65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531"/>
    </mc:Choice>
    <mc:Fallback xmlns="">
      <p:transition spd="slow" advTm="14553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367829" y="320606"/>
            <a:ext cx="8826500" cy="7032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1863: Enrollment Act of Conscription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87292" y="1322928"/>
            <a:ext cx="60055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all single men (20-45 y/o) &amp; married men (20-35) subject to the draft </a:t>
            </a:r>
            <a:r>
              <a:rPr lang="en-US" dirty="0">
                <a:solidFill>
                  <a:schemeClr val="accent1"/>
                </a:solidFill>
              </a:rPr>
              <a:t>unless they could pay $300 </a:t>
            </a:r>
          </a:p>
          <a:p>
            <a:r>
              <a:rPr lang="en-US" dirty="0">
                <a:solidFill>
                  <a:schemeClr val="accent1"/>
                </a:solidFill>
              </a:rPr>
              <a:t>    for a “substitute” to take their place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draftees chosen by lottery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July 13-16, 1863: New York City draft riot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rioters attacked African Americans. 120 fatalities ensued. 4000 Federal troops called in.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9" y="1389113"/>
            <a:ext cx="3060996" cy="3714801"/>
          </a:xfrm>
          <a:prstGeom prst="rect">
            <a:avLst/>
          </a:prstGeom>
        </p:spPr>
      </p:pic>
      <p:pic>
        <p:nvPicPr>
          <p:cNvPr id="10" name="Picture 9" descr="ew York Draft Riot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6198" y="3759980"/>
            <a:ext cx="5727773" cy="303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upload.wikimedia.org/wikipedia/commons/6/6e/NYRio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6064" y="2338591"/>
            <a:ext cx="3070030" cy="384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15943" y="6266985"/>
            <a:ext cx="3664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Rioters attack a building </a:t>
            </a:r>
            <a:r>
              <a:rPr lang="en-US" sz="1200"/>
              <a:t>on Lexington Avenue.</a:t>
            </a:r>
          </a:p>
        </p:txBody>
      </p:sp>
    </p:spTree>
    <p:extLst>
      <p:ext uri="{BB962C8B-B14F-4D97-AF65-F5344CB8AC3E}">
        <p14:creationId xmlns:p14="http://schemas.microsoft.com/office/powerpoint/2010/main" val="86941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254"/>
    </mc:Choice>
    <mc:Fallback xmlns="">
      <p:transition spd="slow" advTm="138254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3479</TotalTime>
  <Words>1414</Words>
  <Application>Microsoft Macintosh PowerPoint</Application>
  <PresentationFormat>Widescreen</PresentationFormat>
  <Paragraphs>165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Lyon Text</vt:lpstr>
      <vt:lpstr>Wingdings 3</vt:lpstr>
      <vt:lpstr>Ion Boardroom</vt:lpstr>
      <vt:lpstr>Martial masculinity</vt:lpstr>
      <vt:lpstr>Conscripting masculinity</vt:lpstr>
      <vt:lpstr>“Giving All I’ve Got” (2019)</vt:lpstr>
      <vt:lpstr>PowerPoint Presentation</vt:lpstr>
      <vt:lpstr>PowerPoint Presentation</vt:lpstr>
      <vt:lpstr>PowerPoint Presentation</vt:lpstr>
      <vt:lpstr>“Bring me men!”</vt:lpstr>
      <vt:lpstr>Civil War recruitment</vt:lpstr>
      <vt:lpstr>1863: Enrollment Act of Conscription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Gendered appeals: World War I</vt:lpstr>
      <vt:lpstr>Marine Corps recruitment</vt:lpstr>
      <vt:lpstr>“Bring me men!” but not just any man</vt:lpstr>
      <vt:lpstr>Selective service in World War I </vt:lpstr>
      <vt:lpstr>Selective service in World War II</vt:lpstr>
      <vt:lpstr>Attributes of interest to military recruiters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Martial masculinity</dc:title>
  <dc:creator>Susan Carruthers</dc:creator>
  <cp:lastModifiedBy>Carruthers, Susan</cp:lastModifiedBy>
  <cp:revision>70</cp:revision>
  <dcterms:created xsi:type="dcterms:W3CDTF">2019-10-05T11:55:08Z</dcterms:created>
  <dcterms:modified xsi:type="dcterms:W3CDTF">2022-10-11T07:44:13Z</dcterms:modified>
</cp:coreProperties>
</file>