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sldIdLst>
    <p:sldId id="256" r:id="rId2"/>
    <p:sldId id="257" r:id="rId3"/>
    <p:sldId id="281" r:id="rId4"/>
    <p:sldId id="288" r:id="rId5"/>
    <p:sldId id="259" r:id="rId6"/>
    <p:sldId id="262" r:id="rId7"/>
    <p:sldId id="286" r:id="rId8"/>
    <p:sldId id="263" r:id="rId9"/>
    <p:sldId id="264" r:id="rId10"/>
    <p:sldId id="282" r:id="rId11"/>
    <p:sldId id="265" r:id="rId12"/>
    <p:sldId id="267" r:id="rId13"/>
    <p:sldId id="266" r:id="rId14"/>
    <p:sldId id="261" r:id="rId15"/>
    <p:sldId id="269" r:id="rId16"/>
    <p:sldId id="270" r:id="rId17"/>
    <p:sldId id="283" r:id="rId18"/>
    <p:sldId id="272" r:id="rId19"/>
    <p:sldId id="273" r:id="rId20"/>
    <p:sldId id="284" r:id="rId21"/>
    <p:sldId id="275" r:id="rId22"/>
    <p:sldId id="290" r:id="rId23"/>
    <p:sldId id="289" r:id="rId24"/>
    <p:sldId id="287" r:id="rId25"/>
    <p:sldId id="285" r:id="rId26"/>
    <p:sldId id="276" r:id="rId27"/>
    <p:sldId id="291" r:id="rId28"/>
    <p:sldId id="277" r:id="rId29"/>
    <p:sldId id="28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01"/>
    <p:restoredTop sz="94613"/>
  </p:normalViewPr>
  <p:slideViewPr>
    <p:cSldViewPr snapToGrid="0" snapToObjects="1">
      <p:cViewPr varScale="1">
        <p:scale>
          <a:sx n="118" d="100"/>
          <a:sy n="118" d="100"/>
        </p:scale>
        <p:origin x="216"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FBCE31A-0B38-8F44-9B69-689E970E455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D2E0DB-7EE0-EA49-8404-BCCFE1A59C86}" type="datetimeFigureOut">
              <a:rPr lang="en-US" smtClean="0"/>
              <a:t>10/20/22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7D2E0DB-7EE0-EA49-8404-BCCFE1A59C86}" type="datetimeFigureOut">
              <a:rPr lang="en-US" smtClean="0"/>
              <a:t>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7D2E0DB-7EE0-EA49-8404-BCCFE1A59C86}" type="datetimeFigureOut">
              <a:rPr lang="en-US" smtClean="0"/>
              <a:t>10/20/22</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D2E0DB-7EE0-EA49-8404-BCCFE1A59C86}" type="datetimeFigureOut">
              <a:rPr lang="en-US" smtClean="0"/>
              <a:t>10/20/22</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D2E0DB-7EE0-EA49-8404-BCCFE1A59C86}" type="datetimeFigureOut">
              <a:rPr lang="en-US" smtClean="0"/>
              <a:t>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D2E0DB-7EE0-EA49-8404-BCCFE1A59C86}" type="datetimeFigureOut">
              <a:rPr lang="en-US" smtClean="0"/>
              <a:t>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D2E0DB-7EE0-EA49-8404-BCCFE1A59C86}" type="datetimeFigureOut">
              <a:rPr lang="en-US" smtClean="0"/>
              <a:t>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2E0DB-7EE0-EA49-8404-BCCFE1A59C86}" type="datetimeFigureOut">
              <a:rPr lang="en-US" smtClean="0"/>
              <a:t>10/20/22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D2E0DB-7EE0-EA49-8404-BCCFE1A59C86}" type="datetimeFigureOut">
              <a:rPr lang="en-US" smtClean="0"/>
              <a:t>10/20/22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D2E0DB-7EE0-EA49-8404-BCCFE1A59C86}" type="datetimeFigureOut">
              <a:rPr lang="en-US" smtClean="0"/>
              <a:t>10/20/22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FBCE31A-0B38-8F44-9B69-689E970E455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7D2E0DB-7EE0-EA49-8404-BCCFE1A59C86}" type="datetimeFigureOut">
              <a:rPr lang="en-US" smtClean="0"/>
              <a:t>10/20/22</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FBCE31A-0B38-8F44-9B69-689E970E455B}" type="slidenum">
              <a:rPr lang="en-US" smtClean="0"/>
              <a:t>‹#›</a:t>
            </a:fld>
            <a:endParaRPr lang="en-US"/>
          </a:p>
        </p:txBody>
      </p:sp>
    </p:spTree>
    <p:extLst>
      <p:ext uri="{BB962C8B-B14F-4D97-AF65-F5344CB8AC3E}">
        <p14:creationId xmlns:p14="http://schemas.microsoft.com/office/powerpoint/2010/main" val="15393127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os.ca.gov/archives/women-get-right-vote/" TargetMode="Externa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hyperlink" Target="https://www.worldwar1centennial.org/index.php/illinois-in-wwi/934-illinois-in-wwi-article-2.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lib.berkeley.edu/goldman/MeetEmmaGoldman/index.html" TargetMode="External"/><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hyperlink" Target="http://exhibitions.nysm.nysed.gov/WWI/phone/war-at-home.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blogs.loc.gov/loc/2017/09/world-war-i-immigrants-make-a-difference-on-the-front-lines-and-at-home/" TargetMode="External"/><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4" Type="http://schemas.openxmlformats.org/officeDocument/2006/relationships/hyperlink" Target="https://americanhistory.si.edu/blog/mothers-world-war-i"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atalog.archives.gov/id/6011397" TargetMode="External"/><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hyperlink" Target="https://museum.archives.gov/featured-document-display-write-mom-thats-order"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atalog.archives.gov/id/5756966" TargetMode="External"/><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time.com/5585264/mothers-day-origins-military/" TargetMode="External"/><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hyperlink" Target="https://www.nationalmuseum.af.mil/Visit/Museum-Exhibits/Fact-Sheets/Display/Article/196842/service-flags-and-pins/" TargetMode="Externa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www.livescience.com/11387-10-surprising-sex-statistics.html" TargetMode="External"/><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nytimes.com/2022/10/15/us/politics/new-generation-of-combat-vets-eyeing-house-strike-from-the-right.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hyperlink" Target="https://alchetron.com/Greenham-Common-Women%27s-Peace-Cam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womenshistory.org/resources/general/woman-suffrage-movement" TargetMode="External"/><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Pacifism, feminism and anti-war resistance</a:t>
            </a:r>
            <a:br>
              <a:rPr lang="en-US" dirty="0"/>
            </a:br>
            <a:endParaRPr lang="en-US" dirty="0"/>
          </a:p>
        </p:txBody>
      </p:sp>
      <p:sp>
        <p:nvSpPr>
          <p:cNvPr id="3" name="Subtitle 2"/>
          <p:cNvSpPr>
            <a:spLocks noGrp="1"/>
          </p:cNvSpPr>
          <p:nvPr>
            <p:ph type="subTitle" idx="1"/>
          </p:nvPr>
        </p:nvSpPr>
        <p:spPr/>
        <p:txBody>
          <a:bodyPr>
            <a:normAutofit lnSpcReduction="10000"/>
          </a:bodyPr>
          <a:lstStyle/>
          <a:p>
            <a:r>
              <a:rPr lang="en-US" sz="2800" dirty="0"/>
              <a:t>Or, the military’s problem with mothers</a:t>
            </a:r>
          </a:p>
          <a:p>
            <a:r>
              <a:rPr lang="en-US" dirty="0"/>
              <a:t>Hi2c9 week 3</a:t>
            </a:r>
          </a:p>
          <a:p>
            <a:endParaRPr lang="en-US" dirty="0"/>
          </a:p>
        </p:txBody>
      </p:sp>
    </p:spTree>
    <p:extLst>
      <p:ext uri="{BB962C8B-B14F-4D97-AF65-F5344CB8AC3E}">
        <p14:creationId xmlns:p14="http://schemas.microsoft.com/office/powerpoint/2010/main" val="1613188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olorful image of Trademark 5153, Equality Te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2594" y="0"/>
            <a:ext cx="3412273" cy="68169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694663" y="1784195"/>
            <a:ext cx="5825634" cy="2308324"/>
          </a:xfrm>
          <a:prstGeom prst="rect">
            <a:avLst/>
          </a:prstGeom>
          <a:noFill/>
        </p:spPr>
        <p:txBody>
          <a:bodyPr wrap="none" rtlCol="0">
            <a:spAutoFit/>
          </a:bodyPr>
          <a:lstStyle/>
          <a:p>
            <a:r>
              <a:rPr lang="en-US" dirty="0"/>
              <a:t>In California, women gained the right to vote in</a:t>
            </a:r>
          </a:p>
          <a:p>
            <a:r>
              <a:rPr lang="en-US" dirty="0"/>
              <a:t>state elections, and to hold office in 1911.</a:t>
            </a:r>
          </a:p>
          <a:p>
            <a:endParaRPr lang="en-US" dirty="0"/>
          </a:p>
          <a:p>
            <a:r>
              <a:rPr lang="en-US" dirty="0"/>
              <a:t>This resulted from women’s suffrage activists</a:t>
            </a:r>
          </a:p>
          <a:p>
            <a:r>
              <a:rPr lang="en-US" dirty="0"/>
              <a:t>narrowly winning a 1911 ballot, which asked voters</a:t>
            </a:r>
          </a:p>
          <a:p>
            <a:r>
              <a:rPr lang="en-US" dirty="0"/>
              <a:t>Whether women should have the right to vote.</a:t>
            </a:r>
          </a:p>
          <a:p>
            <a:endParaRPr lang="en-US" dirty="0"/>
          </a:p>
          <a:p>
            <a:r>
              <a:rPr lang="en-US" dirty="0"/>
              <a:t>California was the 6</a:t>
            </a:r>
            <a:r>
              <a:rPr lang="en-US" baseline="30000" dirty="0"/>
              <a:t>th</a:t>
            </a:r>
            <a:r>
              <a:rPr lang="en-US" dirty="0"/>
              <a:t> state to enfranchise women.</a:t>
            </a:r>
          </a:p>
        </p:txBody>
      </p:sp>
      <p:sp>
        <p:nvSpPr>
          <p:cNvPr id="4" name="Rectangle 3"/>
          <p:cNvSpPr/>
          <p:nvPr/>
        </p:nvSpPr>
        <p:spPr>
          <a:xfrm>
            <a:off x="4424297" y="5481045"/>
            <a:ext cx="6096000" cy="923330"/>
          </a:xfrm>
          <a:prstGeom prst="rect">
            <a:avLst/>
          </a:prstGeom>
        </p:spPr>
        <p:txBody>
          <a:bodyPr>
            <a:spAutoFit/>
          </a:bodyPr>
          <a:lstStyle/>
          <a:p>
            <a:r>
              <a:rPr lang="en-US" dirty="0">
                <a:hlinkClick r:id="rId3"/>
              </a:rPr>
              <a:t>https://www.sos.ca.gov/archives/women-get-right-vote/</a:t>
            </a:r>
            <a:endParaRPr lang="en-US" dirty="0"/>
          </a:p>
          <a:p>
            <a:endParaRPr lang="en-US" dirty="0"/>
          </a:p>
        </p:txBody>
      </p:sp>
    </p:spTree>
    <p:extLst>
      <p:ext uri="{BB962C8B-B14F-4D97-AF65-F5344CB8AC3E}">
        <p14:creationId xmlns:p14="http://schemas.microsoft.com/office/powerpoint/2010/main" val="1473259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The Progressive Era and women’s activism</a:t>
            </a:r>
          </a:p>
        </p:txBody>
      </p:sp>
      <p:sp>
        <p:nvSpPr>
          <p:cNvPr id="3" name="Content Placeholder 2"/>
          <p:cNvSpPr>
            <a:spLocks noGrp="1"/>
          </p:cNvSpPr>
          <p:nvPr>
            <p:ph idx="1"/>
          </p:nvPr>
        </p:nvSpPr>
        <p:spPr>
          <a:xfrm>
            <a:off x="0" y="2302417"/>
            <a:ext cx="7159083" cy="4555584"/>
          </a:xfrm>
        </p:spPr>
        <p:txBody>
          <a:bodyPr>
            <a:normAutofit fontScale="92500" lnSpcReduction="20000"/>
          </a:bodyPr>
          <a:lstStyle/>
          <a:p>
            <a:r>
              <a:rPr lang="en-US" b="1" dirty="0"/>
              <a:t>Progressive Era</a:t>
            </a:r>
            <a:r>
              <a:rPr lang="en-US" dirty="0"/>
              <a:t> (1890s – 1920s)</a:t>
            </a:r>
          </a:p>
          <a:p>
            <a:r>
              <a:rPr lang="en-US" dirty="0"/>
              <a:t>Reform movements dedicated primarily to mitigating the “evils” associated with rapid industrialization, urbanization and immigration, and taming the retrogressive tendencies of corporate monopolies</a:t>
            </a:r>
          </a:p>
          <a:p>
            <a:r>
              <a:rPr lang="en-US" dirty="0"/>
              <a:t>Women as prominent figures in Progressive social welfare reform-- ”</a:t>
            </a:r>
            <a:r>
              <a:rPr lang="en-US" dirty="0" err="1"/>
              <a:t>Maternalism</a:t>
            </a:r>
            <a:r>
              <a:rPr lang="en-US" dirty="0"/>
              <a:t>”</a:t>
            </a:r>
          </a:p>
          <a:p>
            <a:r>
              <a:rPr lang="en-US" dirty="0"/>
              <a:t>The “Club Movement”</a:t>
            </a:r>
          </a:p>
          <a:p>
            <a:r>
              <a:rPr lang="en-US" dirty="0"/>
              <a:t>Particularly involved in causes relating to women, children and the family</a:t>
            </a:r>
          </a:p>
          <a:p>
            <a:r>
              <a:rPr lang="en-US" dirty="0"/>
              <a:t>“Demoralizing” conditions in overcrowded city slums</a:t>
            </a:r>
          </a:p>
          <a:p>
            <a:r>
              <a:rPr lang="en-US" dirty="0"/>
              <a:t>Child </a:t>
            </a:r>
            <a:r>
              <a:rPr lang="en-US" dirty="0" err="1"/>
              <a:t>labour</a:t>
            </a:r>
            <a:endParaRPr lang="en-US" dirty="0"/>
          </a:p>
          <a:p>
            <a:r>
              <a:rPr lang="en-US" dirty="0"/>
              <a:t>Temperance</a:t>
            </a:r>
          </a:p>
          <a:p>
            <a:r>
              <a:rPr lang="en-US" dirty="0"/>
              <a:t>Birth control (eugenics)</a:t>
            </a:r>
          </a:p>
          <a:p>
            <a:r>
              <a:rPr lang="en-US" dirty="0"/>
              <a:t>Jane Addams and the “settlement house” movement</a:t>
            </a:r>
          </a:p>
        </p:txBody>
      </p:sp>
      <p:pic>
        <p:nvPicPr>
          <p:cNvPr id="12290" name="Picture 2" descr="odgers in a Crowded Bayard Street Tenement -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69874" y="2302416"/>
            <a:ext cx="4884234" cy="39283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159083" y="6333893"/>
            <a:ext cx="4892686" cy="369332"/>
          </a:xfrm>
          <a:prstGeom prst="rect">
            <a:avLst/>
          </a:prstGeom>
          <a:noFill/>
        </p:spPr>
        <p:txBody>
          <a:bodyPr wrap="none" rtlCol="0">
            <a:spAutoFit/>
          </a:bodyPr>
          <a:lstStyle/>
          <a:p>
            <a:r>
              <a:rPr lang="en-US" dirty="0"/>
              <a:t>Jacob Riis, </a:t>
            </a:r>
            <a:r>
              <a:rPr lang="en-US" i="1" dirty="0"/>
              <a:t>How the Other Half Lives </a:t>
            </a:r>
            <a:r>
              <a:rPr lang="en-US" dirty="0"/>
              <a:t>(1900)</a:t>
            </a:r>
          </a:p>
        </p:txBody>
      </p:sp>
    </p:spTree>
    <p:extLst>
      <p:ext uri="{BB962C8B-B14F-4D97-AF65-F5344CB8AC3E}">
        <p14:creationId xmlns:p14="http://schemas.microsoft.com/office/powerpoint/2010/main" val="2076336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“preparedness movement”</a:t>
            </a:r>
          </a:p>
        </p:txBody>
      </p:sp>
      <p:pic>
        <p:nvPicPr>
          <p:cNvPr id="11268" name="Picture 4" descr="57.07 341"/>
          <p:cNvPicPr>
            <a:picLocks noGrp="1" noChangeAspect="1" noChangeArrowheads="1"/>
          </p:cNvPicPr>
          <p:nvPr>
            <p:ph sz="half" idx="4294967295"/>
          </p:nvPr>
        </p:nvPicPr>
        <p:blipFill>
          <a:blip r:embed="rId2" cstate="screen">
            <a:extLst>
              <a:ext uri="{28A0092B-C50C-407E-A947-70E740481C1C}">
                <a14:useLocalDpi xmlns:a14="http://schemas.microsoft.com/office/drawing/2010/main"/>
              </a:ext>
            </a:extLst>
          </a:blip>
          <a:srcRect/>
          <a:stretch>
            <a:fillRect/>
          </a:stretch>
        </p:blipFill>
        <p:spPr bwMode="auto">
          <a:xfrm>
            <a:off x="6313566" y="2399528"/>
            <a:ext cx="5443537" cy="3432175"/>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merica Prepare Cov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51407" y="2399528"/>
            <a:ext cx="3143005" cy="410467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22664" y="2189705"/>
            <a:ext cx="2938625" cy="4247317"/>
          </a:xfrm>
          <a:prstGeom prst="rect">
            <a:avLst/>
          </a:prstGeom>
          <a:noFill/>
        </p:spPr>
        <p:txBody>
          <a:bodyPr wrap="none" rtlCol="0">
            <a:spAutoFit/>
          </a:bodyPr>
          <a:lstStyle/>
          <a:p>
            <a:r>
              <a:rPr lang="en-US" b="1" dirty="0"/>
              <a:t>1915:</a:t>
            </a:r>
          </a:p>
          <a:p>
            <a:r>
              <a:rPr lang="en-US" b="1" dirty="0"/>
              <a:t>Preparedness</a:t>
            </a:r>
          </a:p>
          <a:p>
            <a:r>
              <a:rPr lang="en-US" b="1" dirty="0"/>
              <a:t>Movement </a:t>
            </a:r>
            <a:r>
              <a:rPr lang="en-US" dirty="0"/>
              <a:t>founded</a:t>
            </a:r>
          </a:p>
          <a:p>
            <a:r>
              <a:rPr lang="en-US" dirty="0"/>
              <a:t>TR; Gen. Leonard Wood;</a:t>
            </a:r>
          </a:p>
          <a:p>
            <a:r>
              <a:rPr lang="en-US" dirty="0" err="1"/>
              <a:t>Elihu</a:t>
            </a:r>
            <a:r>
              <a:rPr lang="en-US" dirty="0"/>
              <a:t> Root; Henry Stimson</a:t>
            </a:r>
          </a:p>
          <a:p>
            <a:endParaRPr lang="en-US" dirty="0"/>
          </a:p>
          <a:p>
            <a:r>
              <a:rPr lang="en-US" b="1" dirty="0"/>
              <a:t>Universal Military</a:t>
            </a:r>
          </a:p>
          <a:p>
            <a:r>
              <a:rPr lang="en-US" b="1" dirty="0"/>
              <a:t>Training </a:t>
            </a:r>
            <a:r>
              <a:rPr lang="en-US" dirty="0"/>
              <a:t>a key goal</a:t>
            </a:r>
          </a:p>
          <a:p>
            <a:endParaRPr lang="en-US" dirty="0"/>
          </a:p>
          <a:p>
            <a:r>
              <a:rPr lang="en-US" dirty="0"/>
              <a:t>The </a:t>
            </a:r>
            <a:r>
              <a:rPr lang="en-US" b="1" dirty="0"/>
              <a:t>“Plattsburg </a:t>
            </a:r>
          </a:p>
          <a:p>
            <a:r>
              <a:rPr lang="en-US" b="1" dirty="0"/>
              <a:t>Movement</a:t>
            </a:r>
            <a:r>
              <a:rPr lang="en-US" dirty="0"/>
              <a:t>”:</a:t>
            </a:r>
          </a:p>
          <a:p>
            <a:r>
              <a:rPr lang="en-US" dirty="0"/>
              <a:t>All 18 y/o old men</a:t>
            </a:r>
          </a:p>
          <a:p>
            <a:r>
              <a:rPr lang="en-US" dirty="0"/>
              <a:t>should spend 6</a:t>
            </a:r>
          </a:p>
          <a:p>
            <a:r>
              <a:rPr lang="en-US" dirty="0"/>
              <a:t>months in compulsory</a:t>
            </a:r>
          </a:p>
          <a:p>
            <a:r>
              <a:rPr lang="en-US" dirty="0"/>
              <a:t>military training</a:t>
            </a:r>
          </a:p>
        </p:txBody>
      </p:sp>
      <p:sp>
        <p:nvSpPr>
          <p:cNvPr id="7" name="TextBox 6"/>
          <p:cNvSpPr txBox="1"/>
          <p:nvPr/>
        </p:nvSpPr>
        <p:spPr>
          <a:xfrm>
            <a:off x="6313566" y="5831703"/>
            <a:ext cx="5953874" cy="923330"/>
          </a:xfrm>
          <a:prstGeom prst="rect">
            <a:avLst/>
          </a:prstGeom>
          <a:noFill/>
        </p:spPr>
        <p:txBody>
          <a:bodyPr wrap="none" rtlCol="0">
            <a:spAutoFit/>
          </a:bodyPr>
          <a:lstStyle/>
          <a:p>
            <a:r>
              <a:rPr lang="en-US" b="1" dirty="0"/>
              <a:t>1916: Presidential election campaign </a:t>
            </a:r>
            <a:r>
              <a:rPr lang="en-US" dirty="0"/>
              <a:t>pits Hughes, a</a:t>
            </a:r>
          </a:p>
          <a:p>
            <a:r>
              <a:rPr lang="en-US" dirty="0"/>
              <a:t>pro-Preparedness Republican vs. Democrat Wilson,</a:t>
            </a:r>
          </a:p>
          <a:p>
            <a:r>
              <a:rPr lang="en-US" dirty="0"/>
              <a:t>campaigning to “keep America out” of the war</a:t>
            </a:r>
          </a:p>
        </p:txBody>
      </p:sp>
      <p:sp>
        <p:nvSpPr>
          <p:cNvPr id="8" name="Rectangle 7"/>
          <p:cNvSpPr/>
          <p:nvPr/>
        </p:nvSpPr>
        <p:spPr>
          <a:xfrm>
            <a:off x="107989" y="6431867"/>
            <a:ext cx="6096000" cy="646331"/>
          </a:xfrm>
          <a:prstGeom prst="rect">
            <a:avLst/>
          </a:prstGeom>
        </p:spPr>
        <p:txBody>
          <a:bodyPr>
            <a:spAutoFit/>
          </a:bodyPr>
          <a:lstStyle/>
          <a:p>
            <a:r>
              <a:rPr lang="en-US" sz="1200" dirty="0">
                <a:hlinkClick r:id="rId4"/>
              </a:rPr>
              <a:t>https://www.worldwar1centennial.org/index.php/illinois-in-wwi/934-illinois-in-wwi-article-2.html</a:t>
            </a:r>
            <a:endParaRPr lang="en-US" sz="1200" dirty="0"/>
          </a:p>
          <a:p>
            <a:endParaRPr lang="en-US" sz="1200" dirty="0"/>
          </a:p>
        </p:txBody>
      </p:sp>
    </p:spTree>
    <p:extLst>
      <p:ext uri="{BB962C8B-B14F-4D97-AF65-F5344CB8AC3E}">
        <p14:creationId xmlns:p14="http://schemas.microsoft.com/office/powerpoint/2010/main" val="412748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046" y="847203"/>
            <a:ext cx="8761413" cy="706964"/>
          </a:xfrm>
        </p:spPr>
        <p:txBody>
          <a:bodyPr/>
          <a:lstStyle/>
          <a:p>
            <a:r>
              <a:rPr lang="en-US" dirty="0"/>
              <a:t>Women’s pacifist internationalism</a:t>
            </a:r>
          </a:p>
        </p:txBody>
      </p:sp>
      <p:sp>
        <p:nvSpPr>
          <p:cNvPr id="3" name="Content Placeholder 2"/>
          <p:cNvSpPr>
            <a:spLocks noGrp="1"/>
          </p:cNvSpPr>
          <p:nvPr>
            <p:ph idx="1"/>
          </p:nvPr>
        </p:nvSpPr>
        <p:spPr>
          <a:xfrm>
            <a:off x="133815" y="2503138"/>
            <a:ext cx="7437863" cy="3696939"/>
          </a:xfrm>
        </p:spPr>
        <p:txBody>
          <a:bodyPr>
            <a:normAutofit fontScale="92500" lnSpcReduction="10000"/>
          </a:bodyPr>
          <a:lstStyle/>
          <a:p>
            <a:r>
              <a:rPr lang="en-US" dirty="0"/>
              <a:t>Many leading women’s suffrage campaigners and progressive reformers were also pacifists, ardently opposed to US entry into WWI</a:t>
            </a:r>
          </a:p>
          <a:p>
            <a:r>
              <a:rPr lang="en-US" dirty="0"/>
              <a:t>”</a:t>
            </a:r>
            <a:r>
              <a:rPr lang="en-US" dirty="0" err="1"/>
              <a:t>Maternalism</a:t>
            </a:r>
            <a:r>
              <a:rPr lang="en-US" dirty="0"/>
              <a:t>” was a pronounced component of anti-war sentiment for many liberal women activists</a:t>
            </a:r>
          </a:p>
          <a:p>
            <a:r>
              <a:rPr lang="en-US" dirty="0"/>
              <a:t>1915: Henry Ford chartered an ocean liner, inviting anti-war activists to sail to Europe, where he hoped to convene a peace conference which would forge a settlement between the belligerents</a:t>
            </a:r>
          </a:p>
          <a:p>
            <a:r>
              <a:rPr lang="en-US" dirty="0"/>
              <a:t>Illness, infighting and public ridicule beset this </a:t>
            </a:r>
            <a:r>
              <a:rPr lang="en-US" dirty="0" err="1"/>
              <a:t>endeavour</a:t>
            </a:r>
            <a:endParaRPr lang="en-US" dirty="0"/>
          </a:p>
          <a:p>
            <a:r>
              <a:rPr lang="en-US" dirty="0"/>
              <a:t>Four days after arriving in Norway, Ford abandoned the mission and returned home</a:t>
            </a:r>
          </a:p>
        </p:txBody>
      </p:sp>
      <p:sp>
        <p:nvSpPr>
          <p:cNvPr id="4" name="Rectangle 3"/>
          <p:cNvSpPr/>
          <p:nvPr/>
        </p:nvSpPr>
        <p:spPr>
          <a:xfrm>
            <a:off x="7854175" y="2641628"/>
            <a:ext cx="6096000" cy="3693319"/>
          </a:xfrm>
          <a:prstGeom prst="rect">
            <a:avLst/>
          </a:prstGeom>
        </p:spPr>
        <p:txBody>
          <a:bodyPr>
            <a:spAutoFit/>
          </a:bodyPr>
          <a:lstStyle/>
          <a:p>
            <a:r>
              <a:rPr lang="en-US" i="1" dirty="0">
                <a:solidFill>
                  <a:schemeClr val="accent1"/>
                </a:solidFill>
              </a:rPr>
              <a:t>’I saw a little </a:t>
            </a:r>
            <a:r>
              <a:rPr lang="en-US" i="1" dirty="0" err="1">
                <a:solidFill>
                  <a:schemeClr val="accent1"/>
                </a:solidFill>
              </a:rPr>
              <a:t>fordship</a:t>
            </a:r>
            <a:br>
              <a:rPr lang="en-US" i="1" dirty="0">
                <a:solidFill>
                  <a:schemeClr val="accent1"/>
                </a:solidFill>
              </a:rPr>
            </a:br>
            <a:br>
              <a:rPr lang="en-US" i="1" dirty="0">
                <a:solidFill>
                  <a:schemeClr val="accent1"/>
                </a:solidFill>
              </a:rPr>
            </a:br>
            <a:r>
              <a:rPr lang="en-US" i="1" dirty="0">
                <a:solidFill>
                  <a:schemeClr val="accent1"/>
                </a:solidFill>
              </a:rPr>
              <a:t>Go chugging out to sea,</a:t>
            </a:r>
            <a:br>
              <a:rPr lang="en-US" i="1" dirty="0">
                <a:solidFill>
                  <a:schemeClr val="accent1"/>
                </a:solidFill>
              </a:rPr>
            </a:br>
            <a:br>
              <a:rPr lang="en-US" i="1" dirty="0">
                <a:solidFill>
                  <a:schemeClr val="accent1"/>
                </a:solidFill>
              </a:rPr>
            </a:br>
            <a:r>
              <a:rPr lang="en-US" i="1" dirty="0">
                <a:solidFill>
                  <a:schemeClr val="accent1"/>
                </a:solidFill>
              </a:rPr>
              <a:t>And for a flag It bore a tag</a:t>
            </a:r>
            <a:br>
              <a:rPr lang="en-US" i="1" dirty="0">
                <a:solidFill>
                  <a:schemeClr val="accent1"/>
                </a:solidFill>
              </a:rPr>
            </a:br>
            <a:br>
              <a:rPr lang="en-US" i="1" dirty="0">
                <a:solidFill>
                  <a:schemeClr val="accent1"/>
                </a:solidFill>
              </a:rPr>
            </a:br>
            <a:r>
              <a:rPr lang="en-US" i="1" dirty="0">
                <a:solidFill>
                  <a:schemeClr val="accent1"/>
                </a:solidFill>
              </a:rPr>
              <a:t>Marked 70 </a:t>
            </a:r>
            <a:r>
              <a:rPr lang="en-US" i="1" dirty="0" err="1">
                <a:solidFill>
                  <a:schemeClr val="accent1"/>
                </a:solidFill>
              </a:rPr>
              <a:t>h.p</a:t>
            </a:r>
            <a:r>
              <a:rPr lang="en-US" i="1" dirty="0">
                <a:solidFill>
                  <a:schemeClr val="accent1"/>
                </a:solidFill>
              </a:rPr>
              <a:t>.</a:t>
            </a:r>
            <a:br>
              <a:rPr lang="en-US" i="1" dirty="0">
                <a:solidFill>
                  <a:schemeClr val="accent1"/>
                </a:solidFill>
              </a:rPr>
            </a:br>
            <a:br>
              <a:rPr lang="en-US" i="1" dirty="0">
                <a:solidFill>
                  <a:schemeClr val="accent1"/>
                </a:solidFill>
              </a:rPr>
            </a:br>
            <a:r>
              <a:rPr lang="en-US" i="1" dirty="0">
                <a:solidFill>
                  <a:schemeClr val="accent1"/>
                </a:solidFill>
              </a:rPr>
              <a:t>And all the folk </a:t>
            </a:r>
            <a:r>
              <a:rPr lang="en-US" i="1" dirty="0" err="1">
                <a:solidFill>
                  <a:schemeClr val="accent1"/>
                </a:solidFill>
              </a:rPr>
              <a:t>aboardship</a:t>
            </a:r>
            <a:br>
              <a:rPr lang="en-US" i="1" dirty="0">
                <a:solidFill>
                  <a:schemeClr val="accent1"/>
                </a:solidFill>
              </a:rPr>
            </a:br>
            <a:br>
              <a:rPr lang="en-US" i="1" dirty="0">
                <a:solidFill>
                  <a:schemeClr val="accent1"/>
                </a:solidFill>
              </a:rPr>
            </a:br>
            <a:r>
              <a:rPr lang="en-US" i="1" dirty="0">
                <a:solidFill>
                  <a:schemeClr val="accent1"/>
                </a:solidFill>
              </a:rPr>
              <a:t>Cried “Hail to Hennery!”’</a:t>
            </a:r>
          </a:p>
          <a:p>
            <a:endParaRPr lang="en-US" i="1" dirty="0"/>
          </a:p>
          <a:p>
            <a:endParaRPr lang="en-US" i="1" dirty="0"/>
          </a:p>
        </p:txBody>
      </p:sp>
      <p:sp>
        <p:nvSpPr>
          <p:cNvPr id="5" name="Rectangle 4"/>
          <p:cNvSpPr/>
          <p:nvPr/>
        </p:nvSpPr>
        <p:spPr>
          <a:xfrm>
            <a:off x="7854175" y="5919439"/>
            <a:ext cx="1981633" cy="646331"/>
          </a:xfrm>
          <a:prstGeom prst="rect">
            <a:avLst/>
          </a:prstGeom>
        </p:spPr>
        <p:txBody>
          <a:bodyPr wrap="none">
            <a:spAutoFit/>
          </a:bodyPr>
          <a:lstStyle/>
          <a:p>
            <a:r>
              <a:rPr lang="en-US" dirty="0"/>
              <a:t>John O’Keefe,</a:t>
            </a:r>
          </a:p>
          <a:p>
            <a:r>
              <a:rPr lang="en-US" dirty="0"/>
              <a:t>“The </a:t>
            </a:r>
            <a:r>
              <a:rPr lang="en-US" dirty="0" err="1"/>
              <a:t>Flivvership</a:t>
            </a:r>
            <a:r>
              <a:rPr lang="en-US" dirty="0"/>
              <a:t>”</a:t>
            </a:r>
          </a:p>
        </p:txBody>
      </p:sp>
    </p:spTree>
    <p:extLst>
      <p:ext uri="{BB962C8B-B14F-4D97-AF65-F5344CB8AC3E}">
        <p14:creationId xmlns:p14="http://schemas.microsoft.com/office/powerpoint/2010/main" val="44564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oordam-delegates-191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0459844" cy="67913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 y="6027003"/>
            <a:ext cx="10459844" cy="830997"/>
          </a:xfrm>
          <a:prstGeom prst="rect">
            <a:avLst/>
          </a:prstGeom>
        </p:spPr>
        <p:txBody>
          <a:bodyPr wrap="square">
            <a:spAutoFit/>
          </a:bodyPr>
          <a:lstStyle/>
          <a:p>
            <a:r>
              <a:rPr lang="en-US" sz="1200" dirty="0">
                <a:solidFill>
                  <a:schemeClr val="accent1"/>
                </a:solidFill>
              </a:rPr>
              <a:t>Female delegates to the </a:t>
            </a:r>
            <a:r>
              <a:rPr lang="en-US" sz="1200" b="1" dirty="0">
                <a:solidFill>
                  <a:schemeClr val="accent1"/>
                </a:solidFill>
              </a:rPr>
              <a:t>1915 Women's Peace Conference in The Hague</a:t>
            </a:r>
            <a:r>
              <a:rPr lang="en-US" sz="1200" dirty="0">
                <a:solidFill>
                  <a:schemeClr val="accent1"/>
                </a:solidFill>
              </a:rPr>
              <a:t>, aboard the </a:t>
            </a:r>
            <a:r>
              <a:rPr lang="en-US" sz="1200" i="1" dirty="0">
                <a:solidFill>
                  <a:schemeClr val="accent1"/>
                </a:solidFill>
              </a:rPr>
              <a:t>MS </a:t>
            </a:r>
            <a:r>
              <a:rPr lang="en-US" sz="1200" i="1" dirty="0" err="1">
                <a:solidFill>
                  <a:schemeClr val="accent1"/>
                </a:solidFill>
              </a:rPr>
              <a:t>Noordam</a:t>
            </a:r>
            <a:r>
              <a:rPr lang="en-US" sz="1200" i="1" dirty="0">
                <a:solidFill>
                  <a:schemeClr val="accent1"/>
                </a:solidFill>
              </a:rPr>
              <a:t>.</a:t>
            </a:r>
            <a:r>
              <a:rPr lang="en-US" sz="1200" dirty="0">
                <a:solidFill>
                  <a:schemeClr val="accent1"/>
                </a:solidFill>
              </a:rPr>
              <a:t> April 1915. 1,300 delegates from 12 countries participated. Photograph shows the American delegates to the International Congress of Women held at the Hague, the Netherlands in 1915. The delegates include: feminist and peace activist Emmeline </a:t>
            </a:r>
            <a:r>
              <a:rPr lang="en-US" sz="1200" dirty="0" err="1">
                <a:solidFill>
                  <a:schemeClr val="accent1"/>
                </a:solidFill>
              </a:rPr>
              <a:t>Pethick</a:t>
            </a:r>
            <a:r>
              <a:rPr lang="en-US" sz="1200" dirty="0">
                <a:solidFill>
                  <a:schemeClr val="accent1"/>
                </a:solidFill>
              </a:rPr>
              <a:t>-Lawrence (1867-1954), social activist and writer Jane Addams (1860-1935), and Annie E. Malloy, president of the Boston Telephone Operators Union. (Photo credit: Library of Congress)</a:t>
            </a:r>
            <a:endParaRPr lang="en-US" dirty="0">
              <a:solidFill>
                <a:schemeClr val="accent1"/>
              </a:solidFill>
            </a:endParaRPr>
          </a:p>
        </p:txBody>
      </p:sp>
    </p:spTree>
    <p:extLst>
      <p:ext uri="{BB962C8B-B14F-4D97-AF65-F5344CB8AC3E}">
        <p14:creationId xmlns:p14="http://schemas.microsoft.com/office/powerpoint/2010/main" val="3614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01444" y="359821"/>
            <a:ext cx="8761413" cy="708025"/>
          </a:xfrm>
        </p:spPr>
        <p:txBody>
          <a:bodyPr/>
          <a:lstStyle/>
          <a:p>
            <a:r>
              <a:rPr lang="en-US" dirty="0">
                <a:solidFill>
                  <a:schemeClr val="accent1"/>
                </a:solidFill>
              </a:rPr>
              <a:t>Radical resistance</a:t>
            </a:r>
          </a:p>
        </p:txBody>
      </p:sp>
      <p:pic>
        <p:nvPicPr>
          <p:cNvPr id="8194" name="Picture 2" descr="ttp://www.lib.berkeley.edu/goldman/images/red%20emma%20960402008-large.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1444" y="1067846"/>
            <a:ext cx="6734175" cy="51911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486185" y="1717286"/>
            <a:ext cx="3943814" cy="3139321"/>
          </a:xfrm>
          <a:prstGeom prst="rect">
            <a:avLst/>
          </a:prstGeom>
        </p:spPr>
        <p:txBody>
          <a:bodyPr wrap="square">
            <a:spAutoFit/>
          </a:bodyPr>
          <a:lstStyle/>
          <a:p>
            <a:r>
              <a:rPr lang="en-US" dirty="0"/>
              <a:t>The notorious Emma Goldman, feared and revered, who dedicated her life to the cause of freedom. </a:t>
            </a:r>
          </a:p>
          <a:p>
            <a:r>
              <a:rPr lang="en-US" dirty="0"/>
              <a:t>(b. 1869, </a:t>
            </a:r>
            <a:r>
              <a:rPr lang="en-US" dirty="0" err="1"/>
              <a:t>Kovno</a:t>
            </a:r>
            <a:r>
              <a:rPr lang="en-US" dirty="0"/>
              <a:t>, Lithuania)</a:t>
            </a:r>
          </a:p>
          <a:p>
            <a:endParaRPr lang="en-US" dirty="0"/>
          </a:p>
          <a:p>
            <a:br>
              <a:rPr lang="en-US" dirty="0"/>
            </a:br>
            <a:r>
              <a:rPr lang="en-US" i="1" dirty="0"/>
              <a:t>(Mug shot taken in 1901 when Goldman was implicated in the assassination of President McKinley. Library of Congress)</a:t>
            </a:r>
            <a:endParaRPr lang="en-US" dirty="0"/>
          </a:p>
        </p:txBody>
      </p:sp>
      <p:sp>
        <p:nvSpPr>
          <p:cNvPr id="5" name="TextBox 4"/>
          <p:cNvSpPr txBox="1"/>
          <p:nvPr/>
        </p:nvSpPr>
        <p:spPr>
          <a:xfrm>
            <a:off x="7552014" y="5229048"/>
            <a:ext cx="3877985" cy="646331"/>
          </a:xfrm>
          <a:prstGeom prst="rect">
            <a:avLst/>
          </a:prstGeom>
          <a:noFill/>
        </p:spPr>
        <p:txBody>
          <a:bodyPr wrap="none" rtlCol="0">
            <a:spAutoFit/>
          </a:bodyPr>
          <a:lstStyle/>
          <a:p>
            <a:r>
              <a:rPr lang="en-US" dirty="0"/>
              <a:t>Read more about Goldman’s life</a:t>
            </a:r>
          </a:p>
          <a:p>
            <a:r>
              <a:rPr lang="en-US" dirty="0"/>
              <a:t>and politics:</a:t>
            </a:r>
          </a:p>
        </p:txBody>
      </p:sp>
      <p:sp>
        <p:nvSpPr>
          <p:cNvPr id="6" name="Rectangle 5"/>
          <p:cNvSpPr/>
          <p:nvPr/>
        </p:nvSpPr>
        <p:spPr>
          <a:xfrm>
            <a:off x="3159511" y="6262080"/>
            <a:ext cx="8683083" cy="646331"/>
          </a:xfrm>
          <a:prstGeom prst="rect">
            <a:avLst/>
          </a:prstGeom>
        </p:spPr>
        <p:txBody>
          <a:bodyPr wrap="square">
            <a:spAutoFit/>
          </a:bodyPr>
          <a:lstStyle/>
          <a:p>
            <a:r>
              <a:rPr lang="en-US" dirty="0">
                <a:hlinkClick r:id="rId3"/>
              </a:rPr>
              <a:t>http://www.lib.berkeley.edu/goldman/MeetEmmaGoldman/index.html</a:t>
            </a:r>
            <a:endParaRPr lang="en-US" dirty="0"/>
          </a:p>
          <a:p>
            <a:endParaRPr lang="en-US" dirty="0"/>
          </a:p>
        </p:txBody>
      </p:sp>
    </p:spTree>
    <p:extLst>
      <p:ext uri="{BB962C8B-B14F-4D97-AF65-F5344CB8AC3E}">
        <p14:creationId xmlns:p14="http://schemas.microsoft.com/office/powerpoint/2010/main" val="340286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171" y="1183540"/>
            <a:ext cx="8871858" cy="296369"/>
          </a:xfrm>
        </p:spPr>
        <p:txBody>
          <a:bodyPr/>
          <a:lstStyle/>
          <a:p>
            <a:r>
              <a:rPr lang="en-US" dirty="0"/>
              <a:t>Wartime co-optation</a:t>
            </a:r>
            <a:br>
              <a:rPr lang="en-US" dirty="0"/>
            </a:br>
            <a:r>
              <a:rPr lang="en-US" dirty="0"/>
              <a:t>and coercion</a:t>
            </a:r>
          </a:p>
        </p:txBody>
      </p:sp>
      <p:sp>
        <p:nvSpPr>
          <p:cNvPr id="3" name="Content Placeholder 2"/>
          <p:cNvSpPr>
            <a:spLocks noGrp="1"/>
          </p:cNvSpPr>
          <p:nvPr>
            <p:ph idx="1"/>
          </p:nvPr>
        </p:nvSpPr>
        <p:spPr>
          <a:xfrm>
            <a:off x="133815" y="2206249"/>
            <a:ext cx="4248614" cy="4562541"/>
          </a:xfrm>
        </p:spPr>
        <p:txBody>
          <a:bodyPr>
            <a:normAutofit fontScale="92500" lnSpcReduction="20000"/>
          </a:bodyPr>
          <a:lstStyle/>
          <a:p>
            <a:r>
              <a:rPr lang="en-US" b="1" dirty="0"/>
              <a:t>Espionage Act </a:t>
            </a:r>
            <a:r>
              <a:rPr lang="en-US" dirty="0"/>
              <a:t>(1917) intended to prohibit interference with military operations or recruitment, to prevent insubordination in the military, and to prevent the support of US enemies during wartime</a:t>
            </a:r>
          </a:p>
          <a:p>
            <a:r>
              <a:rPr lang="en-US" b="1" dirty="0"/>
              <a:t>Goldman</a:t>
            </a:r>
            <a:r>
              <a:rPr lang="en-US" dirty="0"/>
              <a:t> was charged under this Act. More recently so, too, were Chelsea Manning, Julian Assange, and Edward Snowden</a:t>
            </a:r>
          </a:p>
          <a:p>
            <a:r>
              <a:rPr lang="en-US" b="1" dirty="0"/>
              <a:t>Sedition Act </a:t>
            </a:r>
            <a:r>
              <a:rPr lang="en-US" dirty="0"/>
              <a:t>(1918) made it a crime to </a:t>
            </a:r>
            <a:r>
              <a:rPr lang="en-US" dirty="0">
                <a:solidFill>
                  <a:schemeClr val="accent1"/>
                </a:solidFill>
              </a:rPr>
              <a:t>"willfully utter, print, write, or publish any disloyal, profane, scurrilous, or abusive language about the form of the Government of the United States" </a:t>
            </a:r>
            <a:r>
              <a:rPr lang="en-US" dirty="0"/>
              <a:t>or to </a:t>
            </a:r>
            <a:r>
              <a:rPr lang="en-US" dirty="0">
                <a:solidFill>
                  <a:schemeClr val="accent1"/>
                </a:solidFill>
              </a:rPr>
              <a:t>"willfully urge, incite, or advocate any curtailment of the production</a:t>
            </a:r>
            <a:r>
              <a:rPr lang="en-US" dirty="0"/>
              <a:t>" of the things </a:t>
            </a:r>
            <a:r>
              <a:rPr lang="en-US" dirty="0">
                <a:solidFill>
                  <a:schemeClr val="accent1"/>
                </a:solidFill>
              </a:rPr>
              <a:t>"necessary or essential to the prosecution of the war</a:t>
            </a:r>
            <a:r>
              <a:rPr lang="en-US" dirty="0"/>
              <a:t>."</a:t>
            </a:r>
          </a:p>
        </p:txBody>
      </p:sp>
      <p:pic>
        <p:nvPicPr>
          <p:cNvPr id="13314" name="Picture 2" descr="mage result for 100% Americanism"/>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55124" y="32109"/>
            <a:ext cx="4236876" cy="6476366"/>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mage result for 100% Americani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60817" y="1601372"/>
            <a:ext cx="2815918" cy="44319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30488" y="6033322"/>
            <a:ext cx="3667992" cy="646331"/>
          </a:xfrm>
          <a:prstGeom prst="rect">
            <a:avLst/>
          </a:prstGeom>
          <a:noFill/>
        </p:spPr>
        <p:txBody>
          <a:bodyPr wrap="none" rtlCol="0">
            <a:spAutoFit/>
          </a:bodyPr>
          <a:lstStyle/>
          <a:p>
            <a:r>
              <a:rPr lang="en-US" dirty="0">
                <a:solidFill>
                  <a:schemeClr val="accent1"/>
                </a:solidFill>
              </a:rPr>
              <a:t>“</a:t>
            </a:r>
            <a:r>
              <a:rPr lang="en-US" b="1" dirty="0">
                <a:solidFill>
                  <a:schemeClr val="accent1"/>
                </a:solidFill>
              </a:rPr>
              <a:t>report every disloyal person</a:t>
            </a:r>
          </a:p>
          <a:p>
            <a:r>
              <a:rPr lang="en-US" b="1" dirty="0">
                <a:solidFill>
                  <a:schemeClr val="accent1"/>
                </a:solidFill>
              </a:rPr>
              <a:t>and action in your community”</a:t>
            </a:r>
          </a:p>
        </p:txBody>
      </p:sp>
      <p:sp>
        <p:nvSpPr>
          <p:cNvPr id="5" name="Rectangle 4"/>
          <p:cNvSpPr/>
          <p:nvPr/>
        </p:nvSpPr>
        <p:spPr>
          <a:xfrm>
            <a:off x="7229707" y="6629938"/>
            <a:ext cx="6096000" cy="461665"/>
          </a:xfrm>
          <a:prstGeom prst="rect">
            <a:avLst/>
          </a:prstGeom>
        </p:spPr>
        <p:txBody>
          <a:bodyPr>
            <a:spAutoFit/>
          </a:bodyPr>
          <a:lstStyle/>
          <a:p>
            <a:r>
              <a:rPr lang="en-US" sz="1200" dirty="0">
                <a:hlinkClick r:id="rId4"/>
              </a:rPr>
              <a:t>http://exhibitions.nysm.nysed.gov/WWI/phone/war-at-home.html</a:t>
            </a:r>
            <a:endParaRPr lang="en-US" sz="1200" dirty="0"/>
          </a:p>
          <a:p>
            <a:endParaRPr lang="en-US" sz="1200" dirty="0"/>
          </a:p>
        </p:txBody>
      </p:sp>
    </p:spTree>
    <p:extLst>
      <p:ext uri="{BB962C8B-B14F-4D97-AF65-F5344CB8AC3E}">
        <p14:creationId xmlns:p14="http://schemas.microsoft.com/office/powerpoint/2010/main" val="447867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mage result for 100% Americanism"/>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0654" y="133814"/>
            <a:ext cx="4836841" cy="660414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695485" y="1515855"/>
            <a:ext cx="6096000" cy="3970318"/>
          </a:xfrm>
          <a:prstGeom prst="rect">
            <a:avLst/>
          </a:prstGeom>
        </p:spPr>
        <p:txBody>
          <a:bodyPr>
            <a:spAutoFit/>
          </a:bodyPr>
          <a:lstStyle/>
          <a:p>
            <a:r>
              <a:rPr lang="en-US" dirty="0"/>
              <a:t>‘By 1910, nearly a third of the United States’ 92 million residents were either born abroad or the progeny of parents who immigrated to America. The idea of “hyphenated Americans”—citizens who identified as Polish-American or Italian-American, for example—discomforted many native-born citizens. Former President Teddy Roosevelt insisted all citizens, no matter their birthright or ethnic heritage, embrace “the simple and loyal motto, America for Americans.” Future president Woodrow Wilson, too, expressed doubts about foreign-born citizens, worrying they might harbor “alien sympathies.”’</a:t>
            </a:r>
          </a:p>
          <a:p>
            <a:endParaRPr lang="en-US" dirty="0"/>
          </a:p>
          <a:p>
            <a:endParaRPr lang="en-US" dirty="0"/>
          </a:p>
        </p:txBody>
      </p:sp>
      <p:sp>
        <p:nvSpPr>
          <p:cNvPr id="5" name="Rectangle 4"/>
          <p:cNvSpPr/>
          <p:nvPr/>
        </p:nvSpPr>
        <p:spPr>
          <a:xfrm>
            <a:off x="5695485" y="5486173"/>
            <a:ext cx="6096000" cy="800219"/>
          </a:xfrm>
          <a:prstGeom prst="rect">
            <a:avLst/>
          </a:prstGeom>
        </p:spPr>
        <p:txBody>
          <a:bodyPr>
            <a:spAutoFit/>
          </a:bodyPr>
          <a:lstStyle/>
          <a:p>
            <a:r>
              <a:rPr lang="en-US" sz="1400" dirty="0">
                <a:hlinkClick r:id="rId3"/>
              </a:rPr>
              <a:t>https://blogs.loc.gov/loc/2017/09/world-war-i-immigrants-make-a-difference-on-the-front-lines-and-at-home/</a:t>
            </a:r>
            <a:endParaRPr lang="en-US" sz="1400" dirty="0"/>
          </a:p>
          <a:p>
            <a:endParaRPr lang="en-US" dirty="0"/>
          </a:p>
        </p:txBody>
      </p:sp>
      <p:sp>
        <p:nvSpPr>
          <p:cNvPr id="6" name="TextBox 5"/>
          <p:cNvSpPr txBox="1"/>
          <p:nvPr/>
        </p:nvSpPr>
        <p:spPr>
          <a:xfrm>
            <a:off x="5327495" y="6286392"/>
            <a:ext cx="1183337" cy="369332"/>
          </a:xfrm>
          <a:prstGeom prst="rect">
            <a:avLst/>
          </a:prstGeom>
          <a:noFill/>
        </p:spPr>
        <p:txBody>
          <a:bodyPr wrap="none" rtlCol="0">
            <a:spAutoFit/>
          </a:bodyPr>
          <a:lstStyle/>
          <a:p>
            <a:r>
              <a:rPr lang="en-US"/>
              <a:t>July 1918</a:t>
            </a:r>
          </a:p>
        </p:txBody>
      </p:sp>
    </p:spTree>
    <p:extLst>
      <p:ext uri="{BB962C8B-B14F-4D97-AF65-F5344CB8AC3E}">
        <p14:creationId xmlns:p14="http://schemas.microsoft.com/office/powerpoint/2010/main" val="1662305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US military</a:t>
            </a:r>
          </a:p>
        </p:txBody>
      </p:sp>
      <p:sp>
        <p:nvSpPr>
          <p:cNvPr id="5" name="Text Placeholder 4"/>
          <p:cNvSpPr>
            <a:spLocks noGrp="1"/>
          </p:cNvSpPr>
          <p:nvPr>
            <p:ph type="body" idx="1"/>
          </p:nvPr>
        </p:nvSpPr>
        <p:spPr/>
        <p:txBody>
          <a:bodyPr>
            <a:normAutofit/>
          </a:bodyPr>
          <a:lstStyle/>
          <a:p>
            <a:r>
              <a:rPr lang="en-US" sz="2800" dirty="0"/>
              <a:t>And “mom”</a:t>
            </a:r>
          </a:p>
        </p:txBody>
      </p:sp>
    </p:spTree>
    <p:extLst>
      <p:ext uri="{BB962C8B-B14F-4D97-AF65-F5344CB8AC3E}">
        <p14:creationId xmlns:p14="http://schemas.microsoft.com/office/powerpoint/2010/main" val="1458809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54954" y="973668"/>
            <a:ext cx="9773241" cy="706964"/>
          </a:xfrm>
        </p:spPr>
        <p:txBody>
          <a:bodyPr/>
          <a:lstStyle/>
          <a:p>
            <a:r>
              <a:rPr lang="en-US" dirty="0"/>
              <a:t>Soldiers </a:t>
            </a:r>
            <a:r>
              <a:rPr lang="en-US"/>
              <a:t>and sentimentality: the Civil War</a:t>
            </a:r>
          </a:p>
        </p:txBody>
      </p:sp>
      <p:sp>
        <p:nvSpPr>
          <p:cNvPr id="5" name="TextBox 4"/>
          <p:cNvSpPr txBox="1"/>
          <p:nvPr/>
        </p:nvSpPr>
        <p:spPr>
          <a:xfrm>
            <a:off x="490653" y="2541142"/>
            <a:ext cx="5195653" cy="3970318"/>
          </a:xfrm>
          <a:prstGeom prst="rect">
            <a:avLst/>
          </a:prstGeom>
          <a:noFill/>
        </p:spPr>
        <p:txBody>
          <a:bodyPr wrap="none" rtlCol="0">
            <a:spAutoFit/>
          </a:bodyPr>
          <a:lstStyle/>
          <a:p>
            <a:r>
              <a:rPr lang="en-US" dirty="0"/>
              <a:t>While mothers have worried about war,</a:t>
            </a:r>
          </a:p>
          <a:p>
            <a:r>
              <a:rPr lang="en-US" dirty="0"/>
              <a:t>sometimes hesitating to deliver their sons</a:t>
            </a:r>
          </a:p>
          <a:p>
            <a:r>
              <a:rPr lang="en-US" dirty="0"/>
              <a:t>into the arms of the military, the latter has </a:t>
            </a:r>
          </a:p>
          <a:p>
            <a:r>
              <a:rPr lang="en-US" dirty="0"/>
              <a:t>also persistently worried about mothers:</a:t>
            </a:r>
          </a:p>
          <a:p>
            <a:endParaRPr lang="en-US" dirty="0"/>
          </a:p>
          <a:p>
            <a:pPr marL="285750" indent="-285750">
              <a:buFont typeface="Arial" charset="0"/>
              <a:buChar char="•"/>
            </a:pPr>
            <a:r>
              <a:rPr lang="en-US" dirty="0"/>
              <a:t>Can maternal love be </a:t>
            </a:r>
            <a:r>
              <a:rPr lang="en-US" dirty="0" err="1"/>
              <a:t>instrumentalized</a:t>
            </a:r>
            <a:r>
              <a:rPr lang="en-US" dirty="0"/>
              <a:t>?</a:t>
            </a:r>
          </a:p>
          <a:p>
            <a:endParaRPr lang="en-US" dirty="0"/>
          </a:p>
          <a:p>
            <a:pPr marL="285750" indent="-285750">
              <a:buFont typeface="Arial" charset="0"/>
              <a:buChar char="•"/>
            </a:pPr>
            <a:r>
              <a:rPr lang="en-US" dirty="0"/>
              <a:t>What if soldiers yearn for home too much?</a:t>
            </a:r>
          </a:p>
          <a:p>
            <a:endParaRPr lang="en-US" dirty="0"/>
          </a:p>
          <a:p>
            <a:pPr marL="285750" indent="-285750">
              <a:buFont typeface="Arial" charset="0"/>
              <a:buChar char="•"/>
            </a:pPr>
            <a:r>
              <a:rPr lang="en-US" dirty="0"/>
              <a:t>Do American “moms” raise sons that are</a:t>
            </a:r>
          </a:p>
          <a:p>
            <a:r>
              <a:rPr lang="en-US" dirty="0"/>
              <a:t>suitable stuff for martial recruitment, or</a:t>
            </a:r>
          </a:p>
          <a:p>
            <a:r>
              <a:rPr lang="en-US" dirty="0"/>
              <a:t>do intrusive, suffocating mothers raise</a:t>
            </a:r>
          </a:p>
          <a:p>
            <a:r>
              <a:rPr lang="en-US" dirty="0"/>
              <a:t>“namby-pamby,” “sissified” sons liable</a:t>
            </a:r>
          </a:p>
          <a:p>
            <a:r>
              <a:rPr lang="en-US" dirty="0"/>
              <a:t>to crack under pressure?</a:t>
            </a:r>
          </a:p>
        </p:txBody>
      </p:sp>
      <p:pic>
        <p:nvPicPr>
          <p:cNvPr id="15362" name="Picture 2" descr="https://c7.alamy.com/zooms/638dfc06-210d-4e49-a8cc-c1c9f3e252e2/G6CGXW.jpg?noiptc=tru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09064" y="1828800"/>
            <a:ext cx="6096000" cy="44386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09064" y="6234461"/>
            <a:ext cx="6096000" cy="646331"/>
          </a:xfrm>
          <a:prstGeom prst="rect">
            <a:avLst/>
          </a:prstGeom>
        </p:spPr>
        <p:txBody>
          <a:bodyPr>
            <a:spAutoFit/>
          </a:bodyPr>
          <a:lstStyle/>
          <a:p>
            <a:r>
              <a:rPr lang="en-US" sz="1200" dirty="0"/>
              <a:t>Jan. 1862: THE MOTHERS SACRIFICE KISSING HER YOUNG SON ABOUT TO BECOME A DRUMMER BOY FOR UNION TROOPS IN AMERICAN CIVIL WAR, </a:t>
            </a:r>
          </a:p>
          <a:p>
            <a:r>
              <a:rPr lang="en-US" sz="1200" dirty="0"/>
              <a:t>Charles Phelps Cushing</a:t>
            </a:r>
          </a:p>
        </p:txBody>
      </p:sp>
    </p:spTree>
    <p:extLst>
      <p:ext uri="{BB962C8B-B14F-4D97-AF65-F5344CB8AC3E}">
        <p14:creationId xmlns:p14="http://schemas.microsoft.com/office/powerpoint/2010/main" val="1090819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America’s anti-war and anti-imperialist traditions</a:t>
            </a:r>
          </a:p>
        </p:txBody>
      </p:sp>
      <p:pic>
        <p:nvPicPr>
          <p:cNvPr id="6146" name="Picture 2" descr="https://core1220fall2012mw2a.files.wordpress.com/2012/11/civ-begins.jpg?w=600"/>
          <p:cNvPicPr>
            <a:picLocks noGrp="1" noChangeAspect="1" noChangeArrowheads="1"/>
          </p:cNvPicPr>
          <p:nvPr>
            <p:ph sz="half" idx="1"/>
          </p:nvPr>
        </p:nvPicPr>
        <p:blipFill>
          <a:blip r:embed="rId2">
            <a:extLst>
              <a:ext uri="{28A0092B-C50C-407E-A947-70E740481C1C}">
                <a14:useLocalDpi xmlns:a14="http://schemas.microsoft.com/office/drawing/2010/main"/>
              </a:ext>
            </a:extLst>
          </a:blip>
          <a:srcRect/>
          <a:stretch>
            <a:fillRect/>
          </a:stretch>
        </p:blipFill>
        <p:spPr bwMode="auto">
          <a:xfrm>
            <a:off x="621733" y="2364057"/>
            <a:ext cx="3551907" cy="37133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5881" y="6177776"/>
            <a:ext cx="4868640" cy="369332"/>
          </a:xfrm>
          <a:prstGeom prst="rect">
            <a:avLst/>
          </a:prstGeom>
          <a:noFill/>
        </p:spPr>
        <p:txBody>
          <a:bodyPr wrap="none" rtlCol="0">
            <a:spAutoFit/>
          </a:bodyPr>
          <a:lstStyle/>
          <a:p>
            <a:r>
              <a:rPr lang="en-US" dirty="0"/>
              <a:t>The </a:t>
            </a:r>
            <a:r>
              <a:rPr lang="en-US"/>
              <a:t>Anti-Imperialist League, founded 1898</a:t>
            </a:r>
          </a:p>
        </p:txBody>
      </p:sp>
      <p:pic>
        <p:nvPicPr>
          <p:cNvPr id="6148" name="Picture 4" descr="https://assets.sutori.com/user-uploads/image/0797f2b9-9eae-48f9-a946-96108ada9f00/e0b6807bd34425fc5c5844eba1ad7871.jpe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5223689" y="2364058"/>
            <a:ext cx="6356988" cy="4183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663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tps://upload.wikimedia.org/wikipedia/commons/b/b6/Soldiers-Dream_CI_AmericanCivilWar.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4965" y="139621"/>
            <a:ext cx="9393492" cy="66068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790771" y="2375210"/>
            <a:ext cx="2324675" cy="4154984"/>
          </a:xfrm>
          <a:prstGeom prst="rect">
            <a:avLst/>
          </a:prstGeom>
          <a:noFill/>
        </p:spPr>
        <p:txBody>
          <a:bodyPr wrap="none" rtlCol="0">
            <a:spAutoFit/>
          </a:bodyPr>
          <a:lstStyle/>
          <a:p>
            <a:r>
              <a:rPr lang="en-US" b="1" dirty="0">
                <a:solidFill>
                  <a:schemeClr val="accent1"/>
                </a:solidFill>
              </a:rPr>
              <a:t>“Nostalgia” </a:t>
            </a:r>
            <a:r>
              <a:rPr lang="en-US" dirty="0"/>
              <a:t>was</a:t>
            </a:r>
          </a:p>
          <a:p>
            <a:r>
              <a:rPr lang="en-US" dirty="0"/>
              <a:t>understood as a</a:t>
            </a:r>
          </a:p>
          <a:p>
            <a:r>
              <a:rPr lang="en-US" dirty="0"/>
              <a:t>clinical condition—</a:t>
            </a:r>
          </a:p>
          <a:p>
            <a:r>
              <a:rPr lang="en-US" dirty="0"/>
              <a:t>one that might</a:t>
            </a:r>
          </a:p>
          <a:p>
            <a:r>
              <a:rPr lang="en-US" dirty="0"/>
              <a:t>prove fatal</a:t>
            </a:r>
          </a:p>
          <a:p>
            <a:endParaRPr lang="en-US" dirty="0"/>
          </a:p>
          <a:p>
            <a:endParaRPr lang="en-US" dirty="0"/>
          </a:p>
          <a:p>
            <a:endParaRPr lang="en-US" dirty="0"/>
          </a:p>
          <a:p>
            <a:endParaRPr lang="en-US" dirty="0"/>
          </a:p>
          <a:p>
            <a:r>
              <a:rPr lang="en-US" dirty="0"/>
              <a:t>“The Soldier’s</a:t>
            </a:r>
          </a:p>
          <a:p>
            <a:r>
              <a:rPr lang="en-US" dirty="0"/>
              <a:t>Dream of Home”</a:t>
            </a:r>
          </a:p>
          <a:p>
            <a:endParaRPr lang="en-US" dirty="0"/>
          </a:p>
          <a:p>
            <a:r>
              <a:rPr lang="en-US" dirty="0"/>
              <a:t>Currier &amp; Ives</a:t>
            </a:r>
          </a:p>
          <a:p>
            <a:endParaRPr lang="en-US" dirty="0"/>
          </a:p>
          <a:p>
            <a:r>
              <a:rPr lang="en-US" sz="1200" dirty="0"/>
              <a:t>Library of Congress</a:t>
            </a:r>
          </a:p>
        </p:txBody>
      </p:sp>
    </p:spTree>
    <p:extLst>
      <p:ext uri="{BB962C8B-B14F-4D97-AF65-F5344CB8AC3E}">
        <p14:creationId xmlns:p14="http://schemas.microsoft.com/office/powerpoint/2010/main" val="1057272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“Mother love” in WWI</a:t>
            </a:r>
          </a:p>
        </p:txBody>
      </p:sp>
      <p:pic>
        <p:nvPicPr>
          <p:cNvPr id="18434" name="Picture 2" descr="oster with illustration of a smiling soldier in uniform hugging his mother and w"/>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18855" y="1327150"/>
            <a:ext cx="4191000" cy="5238750"/>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oster with striking orange background. Color illustration of a young man with ha"/>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44079" y="2392157"/>
            <a:ext cx="5238750" cy="4114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76202" y="2557554"/>
            <a:ext cx="1957504" cy="3693319"/>
          </a:xfrm>
          <a:prstGeom prst="rect">
            <a:avLst/>
          </a:prstGeom>
        </p:spPr>
        <p:txBody>
          <a:bodyPr wrap="square">
            <a:spAutoFit/>
          </a:bodyPr>
          <a:lstStyle/>
          <a:p>
            <a:r>
              <a:rPr lang="en-US" dirty="0"/>
              <a:t>British World War I recruitment poster (near R). Published by the Parliamentary Recruiting Committee, London, </a:t>
            </a:r>
            <a:r>
              <a:rPr lang="en-US"/>
              <a:t>1915.</a:t>
            </a:r>
          </a:p>
          <a:p>
            <a:endParaRPr lang="en-US" dirty="0"/>
          </a:p>
          <a:p>
            <a:r>
              <a:rPr lang="en-US" dirty="0"/>
              <a:t>Far right, US</a:t>
            </a:r>
          </a:p>
          <a:p>
            <a:r>
              <a:rPr lang="en-US" dirty="0"/>
              <a:t>WWI poster.</a:t>
            </a:r>
          </a:p>
        </p:txBody>
      </p:sp>
      <p:sp>
        <p:nvSpPr>
          <p:cNvPr id="5" name="Rectangle 4"/>
          <p:cNvSpPr/>
          <p:nvPr/>
        </p:nvSpPr>
        <p:spPr>
          <a:xfrm>
            <a:off x="534328" y="6506957"/>
            <a:ext cx="8698881" cy="646331"/>
          </a:xfrm>
          <a:prstGeom prst="rect">
            <a:avLst/>
          </a:prstGeom>
        </p:spPr>
        <p:txBody>
          <a:bodyPr wrap="square">
            <a:spAutoFit/>
          </a:bodyPr>
          <a:lstStyle/>
          <a:p>
            <a:r>
              <a:rPr lang="en-US" dirty="0">
                <a:hlinkClick r:id="rId4"/>
              </a:rPr>
              <a:t>https://americanhistory.si.edu/blog/mothers-world-war-i</a:t>
            </a:r>
            <a:endParaRPr lang="en-US" dirty="0"/>
          </a:p>
          <a:p>
            <a:endParaRPr lang="en-US" dirty="0"/>
          </a:p>
        </p:txBody>
      </p:sp>
    </p:spTree>
    <p:extLst>
      <p:ext uri="{BB962C8B-B14F-4D97-AF65-F5344CB8AC3E}">
        <p14:creationId xmlns:p14="http://schemas.microsoft.com/office/powerpoint/2010/main" val="1392660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lifford Berryman illustration, Mother’s Day, May 12, 1918">
            <a:extLst>
              <a:ext uri="{FF2B5EF4-FFF2-40B4-BE49-F238E27FC236}">
                <a16:creationId xmlns:a16="http://schemas.microsoft.com/office/drawing/2014/main" id="{25933064-63A8-8B94-899C-5FF4489B1CE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1475" y="0"/>
            <a:ext cx="74517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B742481-217F-86AF-EB04-D953AEC98A5C}"/>
              </a:ext>
            </a:extLst>
          </p:cNvPr>
          <p:cNvSpPr txBox="1"/>
          <p:nvPr/>
        </p:nvSpPr>
        <p:spPr>
          <a:xfrm>
            <a:off x="8080593" y="1859274"/>
            <a:ext cx="3556236" cy="2862322"/>
          </a:xfrm>
          <a:prstGeom prst="rect">
            <a:avLst/>
          </a:prstGeom>
          <a:noFill/>
        </p:spPr>
        <p:txBody>
          <a:bodyPr wrap="square">
            <a:spAutoFit/>
          </a:bodyPr>
          <a:lstStyle/>
          <a:p>
            <a:r>
              <a:rPr lang="en-GB" b="0" i="0" u="none" strike="noStrike" dirty="0">
                <a:solidFill>
                  <a:srgbClr val="0071BC"/>
                </a:solidFill>
                <a:effectLst/>
                <a:latin typeface="Source Sans Pro" panose="020B0503030403020204" pitchFamily="34" charset="0"/>
                <a:hlinkClick r:id="rId3"/>
              </a:rPr>
              <a:t>Mother’s Day,  May 12, 1918</a:t>
            </a:r>
            <a:br>
              <a:rPr lang="en-GB" dirty="0"/>
            </a:br>
            <a:r>
              <a:rPr lang="en-GB" b="0" i="0" u="none" strike="noStrike" dirty="0">
                <a:solidFill>
                  <a:srgbClr val="212121"/>
                </a:solidFill>
                <a:effectLst/>
                <a:latin typeface="Source Sans Pro" panose="020B0503030403020204" pitchFamily="34" charset="0"/>
              </a:rPr>
              <a:t>Cartoonist Clifford Berryman captures the spirit of Mother's Day. Here, amidst the chaos of battle, a soldier writes a letter to his mother, her image clearly in his mind. </a:t>
            </a:r>
          </a:p>
          <a:p>
            <a:br>
              <a:rPr lang="en-GB" dirty="0"/>
            </a:br>
            <a:r>
              <a:rPr lang="en-GB" b="0" i="1" u="none" strike="noStrike" dirty="0">
                <a:solidFill>
                  <a:srgbClr val="212121"/>
                </a:solidFill>
                <a:effectLst/>
                <a:latin typeface="Source Sans Pro" panose="020B0503030403020204" pitchFamily="34" charset="0"/>
              </a:rPr>
              <a:t>National Archives, Records of the U.S. Senate</a:t>
            </a:r>
            <a:endParaRPr lang="en-US" dirty="0"/>
          </a:p>
        </p:txBody>
      </p:sp>
      <p:sp>
        <p:nvSpPr>
          <p:cNvPr id="6" name="TextBox 5">
            <a:extLst>
              <a:ext uri="{FF2B5EF4-FFF2-40B4-BE49-F238E27FC236}">
                <a16:creationId xmlns:a16="http://schemas.microsoft.com/office/drawing/2014/main" id="{C8E23C22-7C61-0CBF-052A-07FDDD766970}"/>
              </a:ext>
            </a:extLst>
          </p:cNvPr>
          <p:cNvSpPr txBox="1"/>
          <p:nvPr/>
        </p:nvSpPr>
        <p:spPr>
          <a:xfrm>
            <a:off x="6428553" y="6200783"/>
            <a:ext cx="6096000" cy="923330"/>
          </a:xfrm>
          <a:prstGeom prst="rect">
            <a:avLst/>
          </a:prstGeom>
          <a:noFill/>
        </p:spPr>
        <p:txBody>
          <a:bodyPr wrap="square">
            <a:spAutoFit/>
          </a:bodyPr>
          <a:lstStyle/>
          <a:p>
            <a:r>
              <a:rPr lang="en-US" dirty="0">
                <a:hlinkClick r:id="rId4"/>
              </a:rPr>
              <a:t>https://museum.archives.gov/featured-document-display-write-mom-thats-order</a:t>
            </a:r>
            <a:endParaRPr lang="en-US" dirty="0"/>
          </a:p>
          <a:p>
            <a:endParaRPr lang="en-US" dirty="0"/>
          </a:p>
        </p:txBody>
      </p:sp>
    </p:spTree>
    <p:extLst>
      <p:ext uri="{BB962C8B-B14F-4D97-AF65-F5344CB8AC3E}">
        <p14:creationId xmlns:p14="http://schemas.microsoft.com/office/powerpoint/2010/main" val="249450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other's Day Telegram; May 6, 1919">
            <a:extLst>
              <a:ext uri="{FF2B5EF4-FFF2-40B4-BE49-F238E27FC236}">
                <a16:creationId xmlns:a16="http://schemas.microsoft.com/office/drawing/2014/main" id="{7C913541-A862-D1B6-0A2A-08278BB4CAF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8493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91493EC-5973-0201-2C0D-BA46DEFCF889}"/>
              </a:ext>
            </a:extLst>
          </p:cNvPr>
          <p:cNvSpPr txBox="1"/>
          <p:nvPr/>
        </p:nvSpPr>
        <p:spPr>
          <a:xfrm>
            <a:off x="8567058" y="5159487"/>
            <a:ext cx="2500323" cy="1477328"/>
          </a:xfrm>
          <a:prstGeom prst="rect">
            <a:avLst/>
          </a:prstGeom>
          <a:noFill/>
        </p:spPr>
        <p:txBody>
          <a:bodyPr wrap="square">
            <a:spAutoFit/>
          </a:bodyPr>
          <a:lstStyle/>
          <a:p>
            <a:r>
              <a:rPr lang="en-GB" b="0" i="0" u="none" strike="noStrike" dirty="0">
                <a:solidFill>
                  <a:srgbClr val="0071BC"/>
                </a:solidFill>
                <a:effectLst/>
                <a:latin typeface="Source Sans Pro" panose="020F0502020204030204" pitchFamily="34" charset="0"/>
                <a:hlinkClick r:id="rId3"/>
              </a:rPr>
              <a:t>Mother's Day Telegram, May 6, 1919</a:t>
            </a:r>
            <a:br>
              <a:rPr lang="en-GB" dirty="0"/>
            </a:br>
            <a:r>
              <a:rPr lang="en-GB" b="0" i="1" u="none" strike="noStrike" dirty="0">
                <a:solidFill>
                  <a:srgbClr val="212121"/>
                </a:solidFill>
                <a:effectLst/>
                <a:latin typeface="Source Sans Pro" panose="020B0503030403020204" pitchFamily="34" charset="0"/>
              </a:rPr>
              <a:t>National Archives, Records of the Army Air Forces</a:t>
            </a:r>
            <a:endParaRPr lang="en-US" dirty="0"/>
          </a:p>
        </p:txBody>
      </p:sp>
      <p:sp>
        <p:nvSpPr>
          <p:cNvPr id="6" name="TextBox 5">
            <a:extLst>
              <a:ext uri="{FF2B5EF4-FFF2-40B4-BE49-F238E27FC236}">
                <a16:creationId xmlns:a16="http://schemas.microsoft.com/office/drawing/2014/main" id="{F8EF4030-F8B9-D620-4369-1A99A5871C4A}"/>
              </a:ext>
            </a:extLst>
          </p:cNvPr>
          <p:cNvSpPr txBox="1"/>
          <p:nvPr/>
        </p:nvSpPr>
        <p:spPr>
          <a:xfrm>
            <a:off x="8567058" y="1601765"/>
            <a:ext cx="3363686" cy="3139321"/>
          </a:xfrm>
          <a:prstGeom prst="rect">
            <a:avLst/>
          </a:prstGeom>
          <a:noFill/>
        </p:spPr>
        <p:txBody>
          <a:bodyPr wrap="square">
            <a:spAutoFit/>
          </a:bodyPr>
          <a:lstStyle/>
          <a:p>
            <a:r>
              <a:rPr lang="en-GB" b="0" i="0" u="none" strike="noStrike" dirty="0">
                <a:solidFill>
                  <a:srgbClr val="5B616B"/>
                </a:solidFill>
                <a:effectLst/>
                <a:latin typeface="Source Sans Pro" panose="020B0503030403020204" pitchFamily="34" charset="0"/>
              </a:rPr>
              <a:t>“By the date of this communication, May 6, 1919, those moms had been waiting almost six months for their children to come home. Although the Armistice was announced in November 1918, it took over a year to transport the millions of American troops stationed overseas back to the United States.”</a:t>
            </a:r>
            <a:endParaRPr lang="en-US" dirty="0"/>
          </a:p>
        </p:txBody>
      </p:sp>
    </p:spTree>
    <p:extLst>
      <p:ext uri="{BB962C8B-B14F-4D97-AF65-F5344CB8AC3E}">
        <p14:creationId xmlns:p14="http://schemas.microsoft.com/office/powerpoint/2010/main" val="1615101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d flag with white rectangle in center and blue sta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4274" y="334536"/>
            <a:ext cx="3778865" cy="592129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923139" y="5103674"/>
            <a:ext cx="6096000" cy="1754326"/>
          </a:xfrm>
          <a:prstGeom prst="rect">
            <a:avLst/>
          </a:prstGeom>
        </p:spPr>
        <p:txBody>
          <a:bodyPr>
            <a:spAutoFit/>
          </a:bodyPr>
          <a:lstStyle/>
          <a:p>
            <a:r>
              <a:rPr lang="en-US" dirty="0"/>
              <a:t>Man-in-Service Flag. Cotton bunting, blue star in the center of a white field with a red border. This flag was hung in the window of a home to signify that they had a family member in service. The blue star was covered with yellow fabric if the soldier died in action.</a:t>
            </a:r>
          </a:p>
        </p:txBody>
      </p:sp>
      <p:pic>
        <p:nvPicPr>
          <p:cNvPr id="19460" name="Picture 4" descr="urple circular pin with gold star in center and gold laurels/foliage around the "/>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62761" y="791736"/>
            <a:ext cx="4867275" cy="40195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069658" y="1494994"/>
            <a:ext cx="2795239" cy="2308324"/>
          </a:xfrm>
          <a:prstGeom prst="rect">
            <a:avLst/>
          </a:prstGeom>
        </p:spPr>
        <p:txBody>
          <a:bodyPr wrap="square">
            <a:spAutoFit/>
          </a:bodyPr>
          <a:lstStyle/>
          <a:p>
            <a:r>
              <a:rPr lang="en-US" dirty="0"/>
              <a:t>Gold Star pin from the era of World War II. Gold star surrounded by gold laurel wreaths. This pin is worn by mothers who have lost a child in military service.</a:t>
            </a:r>
          </a:p>
        </p:txBody>
      </p:sp>
    </p:spTree>
    <p:extLst>
      <p:ext uri="{BB962C8B-B14F-4D97-AF65-F5344CB8AC3E}">
        <p14:creationId xmlns:p14="http://schemas.microsoft.com/office/powerpoint/2010/main" val="1602936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others standing in line near the American flag during the crowing ceremonies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8781" y="100361"/>
            <a:ext cx="5146261" cy="66579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503100" y="5894325"/>
            <a:ext cx="6096000" cy="1231106"/>
          </a:xfrm>
          <a:prstGeom prst="rect">
            <a:avLst/>
          </a:prstGeom>
        </p:spPr>
        <p:txBody>
          <a:bodyPr>
            <a:spAutoFit/>
          </a:bodyPr>
          <a:lstStyle/>
          <a:p>
            <a:r>
              <a:rPr lang="en-US" sz="1400" dirty="0"/>
              <a:t>Mothers standing in line near the American flag during the crowing ceremonies of Mother's Day on a U.S. Army base. 1942.</a:t>
            </a:r>
          </a:p>
          <a:p>
            <a:r>
              <a:rPr lang="en-US" sz="1400" dirty="0"/>
              <a:t>William C. </a:t>
            </a:r>
            <a:r>
              <a:rPr lang="en-US" sz="1400" dirty="0" err="1"/>
              <a:t>Shrout</a:t>
            </a:r>
            <a:r>
              <a:rPr lang="en-US" sz="1400" dirty="0"/>
              <a:t>—The LIFE Picture Collection/Getty Images</a:t>
            </a:r>
          </a:p>
          <a:p>
            <a:r>
              <a:rPr lang="en-US" sz="1400" dirty="0">
                <a:hlinkClick r:id="rId3"/>
              </a:rPr>
              <a:t>https://time.com/5585264/mothers-day-origins-military/</a:t>
            </a:r>
            <a:endParaRPr lang="en-US" sz="1400" dirty="0"/>
          </a:p>
          <a:p>
            <a:endParaRPr lang="en-US" dirty="0"/>
          </a:p>
        </p:txBody>
      </p:sp>
      <p:pic>
        <p:nvPicPr>
          <p:cNvPr id="17412" name="Picture 4" descr=" mother of three children in military service, Placquemines Pari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38456" y="143664"/>
            <a:ext cx="4095017"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946888" y="2430965"/>
            <a:ext cx="1806497" cy="2462213"/>
          </a:xfrm>
          <a:prstGeom prst="rect">
            <a:avLst/>
          </a:prstGeom>
        </p:spPr>
        <p:txBody>
          <a:bodyPr wrap="square">
            <a:spAutoFit/>
          </a:bodyPr>
          <a:lstStyle/>
          <a:p>
            <a:r>
              <a:rPr lang="en-US" sz="1400" dirty="0"/>
              <a:t>A mother of three children in military service, </a:t>
            </a:r>
            <a:r>
              <a:rPr lang="en-US" sz="1400" dirty="0" err="1"/>
              <a:t>Placquemines</a:t>
            </a:r>
            <a:r>
              <a:rPr lang="en-US" sz="1400" dirty="0"/>
              <a:t> Parish, La., June 1943. Service flags for individual families can have up to five stars each. (U.S. Air Force photo)</a:t>
            </a:r>
          </a:p>
        </p:txBody>
      </p:sp>
      <p:sp>
        <p:nvSpPr>
          <p:cNvPr id="5" name="Rectangle 4"/>
          <p:cNvSpPr/>
          <p:nvPr/>
        </p:nvSpPr>
        <p:spPr>
          <a:xfrm>
            <a:off x="5525403" y="5287164"/>
            <a:ext cx="6096000" cy="738664"/>
          </a:xfrm>
          <a:prstGeom prst="rect">
            <a:avLst/>
          </a:prstGeom>
        </p:spPr>
        <p:txBody>
          <a:bodyPr>
            <a:spAutoFit/>
          </a:bodyPr>
          <a:lstStyle/>
          <a:p>
            <a:r>
              <a:rPr lang="en-US" sz="1200" dirty="0">
                <a:hlinkClick r:id="rId5"/>
              </a:rPr>
              <a:t>https://www.nationalmuseum.af.mil/Visit/Museum-Exhibits/Fact-Sheets/Display/Article/196842/service-flags-and-pins/</a:t>
            </a:r>
            <a:endParaRPr lang="en-US" sz="1200" dirty="0"/>
          </a:p>
          <a:p>
            <a:endParaRPr lang="en-US" dirty="0"/>
          </a:p>
        </p:txBody>
      </p:sp>
    </p:spTree>
    <p:extLst>
      <p:ext uri="{BB962C8B-B14F-4D97-AF65-F5344CB8AC3E}">
        <p14:creationId xmlns:p14="http://schemas.microsoft.com/office/powerpoint/2010/main" val="1342899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27" name="Group 5126">
            <a:extLst>
              <a:ext uri="{FF2B5EF4-FFF2-40B4-BE49-F238E27FC236}">
                <a16:creationId xmlns:a16="http://schemas.microsoft.com/office/drawing/2014/main" id="{FAEF28A3-012D-4640-B8B8-1EF6EAF723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5128" name="Rectangle 5127">
              <a:extLst>
                <a:ext uri="{FF2B5EF4-FFF2-40B4-BE49-F238E27FC236}">
                  <a16:creationId xmlns:a16="http://schemas.microsoft.com/office/drawing/2014/main" id="{F3B2F1C2-14D3-4A53-B329-323795BCF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5129" name="Oval 5128">
              <a:extLst>
                <a:ext uri="{FF2B5EF4-FFF2-40B4-BE49-F238E27FC236}">
                  <a16:creationId xmlns:a16="http://schemas.microsoft.com/office/drawing/2014/main" id="{194E879E-1515-4211-8F1B-B68A92B2C2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130" name="Oval 5129">
              <a:extLst>
                <a:ext uri="{FF2B5EF4-FFF2-40B4-BE49-F238E27FC236}">
                  <a16:creationId xmlns:a16="http://schemas.microsoft.com/office/drawing/2014/main" id="{F7137E7D-1F4E-498A-97D1-0E1FE6FC6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131" name="Oval 5130">
              <a:extLst>
                <a:ext uri="{FF2B5EF4-FFF2-40B4-BE49-F238E27FC236}">
                  <a16:creationId xmlns:a16="http://schemas.microsoft.com/office/drawing/2014/main" id="{91375183-B6E5-43E0-B28F-39EC90838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132" name="Oval 5131">
              <a:extLst>
                <a:ext uri="{FF2B5EF4-FFF2-40B4-BE49-F238E27FC236}">
                  <a16:creationId xmlns:a16="http://schemas.microsoft.com/office/drawing/2014/main" id="{267F36BD-A8AF-4304-A662-1007CC1748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133" name="Oval 5132">
              <a:extLst>
                <a:ext uri="{FF2B5EF4-FFF2-40B4-BE49-F238E27FC236}">
                  <a16:creationId xmlns:a16="http://schemas.microsoft.com/office/drawing/2014/main" id="{15D9095F-2809-4A90-A032-250AC21C3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134" name="Freeform 5">
              <a:extLst>
                <a:ext uri="{FF2B5EF4-FFF2-40B4-BE49-F238E27FC236}">
                  <a16:creationId xmlns:a16="http://schemas.microsoft.com/office/drawing/2014/main" id="{9027D7BF-C282-4477-A406-245C3F2652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5135" name="Freeform 5">
              <a:extLst>
                <a:ext uri="{FF2B5EF4-FFF2-40B4-BE49-F238E27FC236}">
                  <a16:creationId xmlns:a16="http://schemas.microsoft.com/office/drawing/2014/main" id="{AC3C43D8-426E-472E-A8E8-C41BF7A876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5136" name="Freeform 5">
              <a:extLst>
                <a:ext uri="{FF2B5EF4-FFF2-40B4-BE49-F238E27FC236}">
                  <a16:creationId xmlns:a16="http://schemas.microsoft.com/office/drawing/2014/main" id="{52DCAE0E-B8DE-4C42-A48F-FA0C8345AC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5138" name="Rectangle 5137">
            <a:extLst>
              <a:ext uri="{FF2B5EF4-FFF2-40B4-BE49-F238E27FC236}">
                <a16:creationId xmlns:a16="http://schemas.microsoft.com/office/drawing/2014/main" id="{59647F54-801D-44AB-8284-EDDFF77631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140" name="Rectangle 5139">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5142" name="Freeform: Shape 5141">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5144"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p:cNvSpPr>
            <a:spLocks noGrp="1"/>
          </p:cNvSpPr>
          <p:nvPr>
            <p:ph type="title" idx="4294967295"/>
          </p:nvPr>
        </p:nvSpPr>
        <p:spPr>
          <a:xfrm>
            <a:off x="1154955" y="973668"/>
            <a:ext cx="2942210" cy="1020232"/>
          </a:xfrm>
        </p:spPr>
        <p:txBody>
          <a:bodyPr vert="horz" lIns="91440" tIns="45720" rIns="91440" bIns="45720" rtlCol="0" anchor="ctr">
            <a:normAutofit/>
          </a:bodyPr>
          <a:lstStyle/>
          <a:p>
            <a:pPr>
              <a:lnSpc>
                <a:spcPct val="90000"/>
              </a:lnSpc>
            </a:pPr>
            <a:r>
              <a:rPr lang="en-US" sz="2500">
                <a:solidFill>
                  <a:schemeClr val="tx1"/>
                </a:solidFill>
              </a:rPr>
              <a:t>Shifting interwar views on mothers</a:t>
            </a:r>
          </a:p>
        </p:txBody>
      </p:sp>
      <p:pic>
        <p:nvPicPr>
          <p:cNvPr id="5122" name="Picture 2" descr=" mother and sleeping baby"/>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5146" name="Rectangle 5145">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5148" name="Oval 5147">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5150" name="Oval 5149">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Rectangle 2"/>
          <p:cNvSpPr/>
          <p:nvPr/>
        </p:nvSpPr>
        <p:spPr>
          <a:xfrm>
            <a:off x="1154955" y="2120900"/>
            <a:ext cx="3133726" cy="3898900"/>
          </a:xfrm>
          <a:prstGeom prst="rect">
            <a:avLst/>
          </a:prstGeom>
        </p:spPr>
        <p:txBody>
          <a:bodyPr vert="horz" lIns="91440" tIns="45720" rIns="91440" bIns="45720" rtlCol="0">
            <a:normAutofit/>
          </a:bodyPr>
          <a:lstStyle/>
          <a:p>
            <a:pPr defTabSz="457200">
              <a:spcBef>
                <a:spcPts val="1000"/>
              </a:spcBef>
              <a:buClr>
                <a:schemeClr val="accent1"/>
              </a:buClr>
              <a:buSzPct val="80000"/>
              <a:buFont typeface="Wingdings 3" charset="2"/>
              <a:buChar char=""/>
            </a:pPr>
            <a:r>
              <a:rPr lang="en-US"/>
              <a:t>A turn-of-the-century mother watches over her sleeping baby.</a:t>
            </a:r>
          </a:p>
          <a:p>
            <a:pPr defTabSz="457200">
              <a:spcBef>
                <a:spcPts val="1000"/>
              </a:spcBef>
              <a:buClr>
                <a:schemeClr val="accent1"/>
              </a:buClr>
              <a:buSzPct val="80000"/>
              <a:buFont typeface="Wingdings 3" charset="2"/>
              <a:buChar char=""/>
            </a:pPr>
            <a:r>
              <a:rPr lang="en-US"/>
              <a:t>(Image: © Henry Essenhigh Corke (1883-1919); Autochrome. Collection of National Media Museum)</a:t>
            </a:r>
          </a:p>
        </p:txBody>
      </p:sp>
      <p:sp>
        <p:nvSpPr>
          <p:cNvPr id="5152"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Tree>
    <p:extLst>
      <p:ext uri="{BB962C8B-B14F-4D97-AF65-F5344CB8AC3E}">
        <p14:creationId xmlns:p14="http://schemas.microsoft.com/office/powerpoint/2010/main" val="1256498223"/>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F283D92-5212-A34A-992B-1BD3355AC9C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98677" y="0"/>
            <a:ext cx="45958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3EF7F53-F22F-3254-0334-9FDE80FEE878}"/>
              </a:ext>
            </a:extLst>
          </p:cNvPr>
          <p:cNvSpPr txBox="1"/>
          <p:nvPr/>
        </p:nvSpPr>
        <p:spPr>
          <a:xfrm>
            <a:off x="7105338" y="4871803"/>
            <a:ext cx="3613490" cy="1200329"/>
          </a:xfrm>
          <a:prstGeom prst="rect">
            <a:avLst/>
          </a:prstGeom>
          <a:noFill/>
        </p:spPr>
        <p:txBody>
          <a:bodyPr wrap="none" rtlCol="0">
            <a:spAutoFit/>
          </a:bodyPr>
          <a:lstStyle/>
          <a:p>
            <a:r>
              <a:rPr lang="en-US" dirty="0"/>
              <a:t>Movie poster, 1917</a:t>
            </a:r>
          </a:p>
          <a:p>
            <a:endParaRPr lang="en-US" dirty="0"/>
          </a:p>
          <a:p>
            <a:endParaRPr lang="en-US" dirty="0"/>
          </a:p>
          <a:p>
            <a:r>
              <a:rPr lang="en-US" dirty="0"/>
              <a:t>See discussion in Zeiger’s essay</a:t>
            </a:r>
          </a:p>
        </p:txBody>
      </p:sp>
    </p:spTree>
    <p:extLst>
      <p:ext uri="{BB962C8B-B14F-4D97-AF65-F5344CB8AC3E}">
        <p14:creationId xmlns:p14="http://schemas.microsoft.com/office/powerpoint/2010/main" val="638259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“Mom”: an all-American monster</a:t>
            </a:r>
          </a:p>
        </p:txBody>
      </p:sp>
      <p:pic>
        <p:nvPicPr>
          <p:cNvPr id="4098" name="Picture 2" descr="mage result for philip wylie generation of viper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6771" y="2452226"/>
            <a:ext cx="3434576" cy="430332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98020" y="2746752"/>
            <a:ext cx="6096000" cy="3693319"/>
          </a:xfrm>
          <a:prstGeom prst="rect">
            <a:avLst/>
          </a:prstGeom>
        </p:spPr>
        <p:txBody>
          <a:bodyPr>
            <a:spAutoFit/>
          </a:bodyPr>
          <a:lstStyle/>
          <a:p>
            <a:r>
              <a:rPr lang="en-US" dirty="0"/>
              <a:t>"[L]et us look at mom. She is a middle-aged puffin with an eye like a hawk that has just seen a rabbit twitch far below. She is about twenty-five pounds overweight, with no sprint, but sharp heels and a hard backhand which she does not regard as a foul but a womanly defense. In a thousand of her there is not </a:t>
            </a:r>
            <a:r>
              <a:rPr lang="en-US" dirty="0">
                <a:hlinkClick r:id="rId3"/>
              </a:rPr>
              <a:t>sex appeal</a:t>
            </a:r>
            <a:r>
              <a:rPr lang="en-US" dirty="0"/>
              <a:t> enough to budge a hermit ten paces off a rock ledge. She none the less spends several hundred dollars a year on permanents and transformations, pomades, cleansers, rouges, lipsticks, and the like  — and fools nobody except herself.”</a:t>
            </a:r>
          </a:p>
          <a:p>
            <a:r>
              <a:rPr lang="en-US" dirty="0"/>
              <a:t>1942</a:t>
            </a:r>
          </a:p>
        </p:txBody>
      </p:sp>
    </p:spTree>
    <p:extLst>
      <p:ext uri="{BB962C8B-B14F-4D97-AF65-F5344CB8AC3E}">
        <p14:creationId xmlns:p14="http://schemas.microsoft.com/office/powerpoint/2010/main" val="17589330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Neuro-psychiatric (NP) cases in WWII</a:t>
            </a:r>
          </a:p>
        </p:txBody>
      </p:sp>
      <p:sp>
        <p:nvSpPr>
          <p:cNvPr id="3" name="AutoShape 2" descr="mage result for neuropsychiatric cases World War II and mothers"/>
          <p:cNvSpPr>
            <a:spLocks noChangeAspect="1" noChangeArrowheads="1"/>
          </p:cNvSpPr>
          <p:nvPr/>
        </p:nvSpPr>
        <p:spPr bwMode="auto">
          <a:xfrm>
            <a:off x="0" y="0"/>
            <a:ext cx="4762500" cy="4267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elated image"/>
          <p:cNvSpPr>
            <a:spLocks noChangeAspect="1" noChangeArrowheads="1"/>
          </p:cNvSpPr>
          <p:nvPr/>
        </p:nvSpPr>
        <p:spPr bwMode="auto">
          <a:xfrm>
            <a:off x="0" y="0"/>
            <a:ext cx="4762500" cy="434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486" name="Picture 6" descr="mage result for neuropsychiatric cases World War II and mother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4391" y="2315698"/>
            <a:ext cx="3495443" cy="4542301"/>
          </a:xfrm>
          <a:prstGeom prst="rect">
            <a:avLst/>
          </a:prstGeom>
          <a:noFill/>
          <a:extLst>
            <a:ext uri="{909E8E84-426E-40DD-AFC4-6F175D3DCCD1}">
              <a14:hiddenFill xmlns:a14="http://schemas.microsoft.com/office/drawing/2010/main">
                <a:solidFill>
                  <a:srgbClr val="FFFFFF"/>
                </a:solidFill>
              </a14:hiddenFill>
            </a:ext>
          </a:extLst>
        </p:spPr>
      </p:pic>
      <p:pic>
        <p:nvPicPr>
          <p:cNvPr id="20488" name="Picture 8" descr="mage result for neuropsychiatric cases World War II and mother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87793" y="2315697"/>
            <a:ext cx="2656844" cy="40070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97392" y="2559040"/>
            <a:ext cx="4762842" cy="3416320"/>
          </a:xfrm>
          <a:prstGeom prst="rect">
            <a:avLst/>
          </a:prstGeom>
          <a:noFill/>
        </p:spPr>
        <p:txBody>
          <a:bodyPr wrap="none" rtlCol="0">
            <a:spAutoFit/>
          </a:bodyPr>
          <a:lstStyle/>
          <a:p>
            <a:r>
              <a:rPr lang="en-US" i="1" dirty="0"/>
              <a:t>“He [the new recruit] probably wouldn’t</a:t>
            </a:r>
          </a:p>
          <a:p>
            <a:r>
              <a:rPr lang="en-US" i="1" dirty="0"/>
              <a:t>admit it, but worst of all for him is the</a:t>
            </a:r>
          </a:p>
          <a:p>
            <a:r>
              <a:rPr lang="en-US" i="1" dirty="0"/>
              <a:t>fact that there are no women in the</a:t>
            </a:r>
          </a:p>
          <a:p>
            <a:r>
              <a:rPr lang="en-US" i="1" dirty="0"/>
              <a:t>Army. He misses his girl friend, his wife,</a:t>
            </a:r>
          </a:p>
          <a:p>
            <a:r>
              <a:rPr lang="en-US" i="1" dirty="0"/>
              <a:t>or his mother. And he secretly longs</a:t>
            </a:r>
          </a:p>
          <a:p>
            <a:r>
              <a:rPr lang="en-US" i="1" dirty="0"/>
              <a:t>for someone in skirts to bake him a cake,</a:t>
            </a:r>
          </a:p>
          <a:p>
            <a:r>
              <a:rPr lang="en-US" i="1" dirty="0"/>
              <a:t>mend his socks, put away his belongings,</a:t>
            </a:r>
          </a:p>
          <a:p>
            <a:r>
              <a:rPr lang="en-US" i="1" dirty="0"/>
              <a:t>or comfort him when he is tired and</a:t>
            </a:r>
          </a:p>
          <a:p>
            <a:r>
              <a:rPr lang="en-US" i="1" dirty="0"/>
              <a:t>aching from the hard work of training.”</a:t>
            </a:r>
          </a:p>
          <a:p>
            <a:endParaRPr lang="en-US" i="1" dirty="0"/>
          </a:p>
          <a:p>
            <a:r>
              <a:rPr lang="en-US" dirty="0"/>
              <a:t>From </a:t>
            </a:r>
            <a:r>
              <a:rPr lang="en-US" dirty="0" err="1"/>
              <a:t>ch.</a:t>
            </a:r>
            <a:r>
              <a:rPr lang="en-US" dirty="0"/>
              <a:t> XV, “The Soldier’s Personal</a:t>
            </a:r>
          </a:p>
          <a:p>
            <a:r>
              <a:rPr lang="en-US" dirty="0"/>
              <a:t>Adjustment” </a:t>
            </a:r>
          </a:p>
        </p:txBody>
      </p:sp>
      <p:sp>
        <p:nvSpPr>
          <p:cNvPr id="6" name="TextBox 5"/>
          <p:cNvSpPr txBox="1"/>
          <p:nvPr/>
        </p:nvSpPr>
        <p:spPr>
          <a:xfrm>
            <a:off x="9277815" y="6456556"/>
            <a:ext cx="1353256" cy="369332"/>
          </a:xfrm>
          <a:prstGeom prst="rect">
            <a:avLst/>
          </a:prstGeom>
          <a:noFill/>
        </p:spPr>
        <p:txBody>
          <a:bodyPr wrap="none" rtlCol="0">
            <a:spAutoFit/>
          </a:bodyPr>
          <a:lstStyle/>
          <a:p>
            <a:r>
              <a:rPr lang="en-US" dirty="0"/>
              <a:t>(July 1943)</a:t>
            </a:r>
          </a:p>
        </p:txBody>
      </p:sp>
    </p:spTree>
    <p:extLst>
      <p:ext uri="{BB962C8B-B14F-4D97-AF65-F5344CB8AC3E}">
        <p14:creationId xmlns:p14="http://schemas.microsoft.com/office/powerpoint/2010/main" val="1392403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upload.wikimedia.org/wikipedia/commons/thumb/3/39/Vietnam_War_protesters._1967._Wichita%2C_Kans_-_NARA_-_283625.jpg/1024px-Vietnam_War_protesters._1967._Wichita%2C_Kans_-_NARA_-_28362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582150" cy="67913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9723864" y="1750741"/>
            <a:ext cx="2152186" cy="4893647"/>
          </a:xfrm>
          <a:prstGeom prst="rect">
            <a:avLst/>
          </a:prstGeom>
        </p:spPr>
        <p:txBody>
          <a:bodyPr wrap="square">
            <a:spAutoFit/>
          </a:bodyPr>
          <a:lstStyle/>
          <a:p>
            <a:r>
              <a:rPr lang="en-US" dirty="0"/>
              <a:t>Protesters carry signs and act out "Saigon Puppet" demonstration in front of Wichita City Building,</a:t>
            </a:r>
          </a:p>
          <a:p>
            <a:r>
              <a:rPr lang="en-US" dirty="0"/>
              <a:t>Kansas.</a:t>
            </a:r>
          </a:p>
          <a:p>
            <a:endParaRPr lang="en-US" dirty="0"/>
          </a:p>
          <a:p>
            <a:r>
              <a:rPr lang="en-US" dirty="0"/>
              <a:t>1967</a:t>
            </a:r>
          </a:p>
          <a:p>
            <a:endParaRPr lang="en-US" dirty="0"/>
          </a:p>
          <a:p>
            <a:endParaRPr lang="en-US" dirty="0"/>
          </a:p>
          <a:p>
            <a:endParaRPr lang="en-US" dirty="0"/>
          </a:p>
          <a:p>
            <a:endParaRPr lang="en-US" dirty="0"/>
          </a:p>
          <a:p>
            <a:endParaRPr lang="en-US" dirty="0"/>
          </a:p>
          <a:p>
            <a:r>
              <a:rPr lang="en-US" sz="1200" dirty="0"/>
              <a:t>Photo credit:</a:t>
            </a:r>
          </a:p>
          <a:p>
            <a:r>
              <a:rPr lang="en-US" sz="1200" dirty="0"/>
              <a:t>US National</a:t>
            </a:r>
          </a:p>
          <a:p>
            <a:r>
              <a:rPr lang="en-US" sz="1200" dirty="0"/>
              <a:t>Archives and</a:t>
            </a:r>
          </a:p>
          <a:p>
            <a:r>
              <a:rPr lang="en-US" sz="1200" dirty="0"/>
              <a:t>Records</a:t>
            </a:r>
          </a:p>
          <a:p>
            <a:r>
              <a:rPr lang="en-US" sz="1200" dirty="0"/>
              <a:t>Administration</a:t>
            </a:r>
          </a:p>
        </p:txBody>
      </p:sp>
    </p:spTree>
    <p:extLst>
      <p:ext uri="{BB962C8B-B14F-4D97-AF65-F5344CB8AC3E}">
        <p14:creationId xmlns:p14="http://schemas.microsoft.com/office/powerpoint/2010/main" val="1072603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050E162-F822-A75F-8071-EBBF978252A1}"/>
              </a:ext>
            </a:extLst>
          </p:cNvPr>
          <p:cNvSpPr txBox="1"/>
          <p:nvPr/>
        </p:nvSpPr>
        <p:spPr>
          <a:xfrm>
            <a:off x="783049" y="6178637"/>
            <a:ext cx="10636245" cy="800219"/>
          </a:xfrm>
          <a:prstGeom prst="rect">
            <a:avLst/>
          </a:prstGeom>
          <a:noFill/>
        </p:spPr>
        <p:txBody>
          <a:bodyPr wrap="none" rtlCol="0">
            <a:spAutoFit/>
          </a:bodyPr>
          <a:lstStyle/>
          <a:p>
            <a:r>
              <a:rPr lang="en-US" i="1" dirty="0"/>
              <a:t>New York Times</a:t>
            </a:r>
            <a:r>
              <a:rPr lang="en-US" dirty="0"/>
              <a:t>, Oct. 15, 2022</a:t>
            </a:r>
          </a:p>
          <a:p>
            <a:r>
              <a:rPr lang="en-US" sz="1400" dirty="0">
                <a:hlinkClick r:id="rId2"/>
              </a:rPr>
              <a:t>https://www.nytimes.com/2022/10/15/us/politics/new-generation-of-combat-vets-eyeing-house-strike-from-the-right.html</a:t>
            </a:r>
            <a:endParaRPr lang="en-US" sz="1400" dirty="0"/>
          </a:p>
          <a:p>
            <a:endParaRPr lang="en-US" sz="1400" dirty="0"/>
          </a:p>
        </p:txBody>
      </p:sp>
      <p:pic>
        <p:nvPicPr>
          <p:cNvPr id="1026" name="Picture 2">
            <a:extLst>
              <a:ext uri="{FF2B5EF4-FFF2-40B4-BE49-F238E27FC236}">
                <a16:creationId xmlns:a16="http://schemas.microsoft.com/office/drawing/2014/main" id="{7191D293-824B-0732-4A7F-EDE832A28A9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3049" y="1676399"/>
            <a:ext cx="8330035" cy="43385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F4EBA2B-8770-30A4-621A-9A72B75DD224}"/>
              </a:ext>
            </a:extLst>
          </p:cNvPr>
          <p:cNvSpPr txBox="1"/>
          <p:nvPr/>
        </p:nvSpPr>
        <p:spPr>
          <a:xfrm>
            <a:off x="680358" y="494697"/>
            <a:ext cx="8235042" cy="1077218"/>
          </a:xfrm>
          <a:prstGeom prst="rect">
            <a:avLst/>
          </a:prstGeom>
          <a:noFill/>
        </p:spPr>
        <p:txBody>
          <a:bodyPr wrap="square">
            <a:spAutoFit/>
          </a:bodyPr>
          <a:lstStyle/>
          <a:p>
            <a:pPr algn="l" fontAlgn="base"/>
            <a:r>
              <a:rPr lang="en-GB" sz="3200" b="1" i="0" u="none" strike="noStrike" dirty="0">
                <a:effectLst/>
                <a:latin typeface="nyt-cheltenham"/>
              </a:rPr>
              <a:t>“New Generation of Combat Vets, Eyeing House, Strike From the Right”</a:t>
            </a:r>
          </a:p>
        </p:txBody>
      </p:sp>
    </p:spTree>
    <p:extLst>
      <p:ext uri="{BB962C8B-B14F-4D97-AF65-F5344CB8AC3E}">
        <p14:creationId xmlns:p14="http://schemas.microsoft.com/office/powerpoint/2010/main" val="2431737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Women fight for peace</a:t>
            </a:r>
          </a:p>
        </p:txBody>
      </p:sp>
      <p:sp>
        <p:nvSpPr>
          <p:cNvPr id="5" name="Text Placeholder 4"/>
          <p:cNvSpPr>
            <a:spLocks noGrp="1"/>
          </p:cNvSpPr>
          <p:nvPr>
            <p:ph type="body" idx="1"/>
          </p:nvPr>
        </p:nvSpPr>
        <p:spPr/>
        <p:txBody>
          <a:bodyPr>
            <a:normAutofit/>
          </a:bodyPr>
          <a:lstStyle/>
          <a:p>
            <a:r>
              <a:rPr lang="en-US" sz="3200" dirty="0"/>
              <a:t>Men make war</a:t>
            </a:r>
          </a:p>
        </p:txBody>
      </p:sp>
    </p:spTree>
    <p:extLst>
      <p:ext uri="{BB962C8B-B14F-4D97-AF65-F5344CB8AC3E}">
        <p14:creationId xmlns:p14="http://schemas.microsoft.com/office/powerpoint/2010/main" val="629974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049" y="672585"/>
            <a:ext cx="10297348" cy="706964"/>
          </a:xfrm>
        </p:spPr>
        <p:txBody>
          <a:bodyPr/>
          <a:lstStyle/>
          <a:p>
            <a:r>
              <a:rPr lang="en-US" dirty="0" err="1"/>
              <a:t>Greenham</a:t>
            </a:r>
            <a:r>
              <a:rPr lang="en-US" dirty="0"/>
              <a:t> Common women’s peace camp</a:t>
            </a:r>
          </a:p>
        </p:txBody>
      </p:sp>
      <p:pic>
        <p:nvPicPr>
          <p:cNvPr id="3074" name="Picture 2" descr="reenham Common Women's Peace Camp Interference Archive in Brooklyn Gre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46770" y="1891526"/>
            <a:ext cx="4739268" cy="473926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enham Common Women's Peace Camp Greenham Common PHMMc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86038" y="1891526"/>
            <a:ext cx="6089463" cy="431134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70486" y="6129742"/>
            <a:ext cx="6096000" cy="461665"/>
          </a:xfrm>
          <a:prstGeom prst="rect">
            <a:avLst/>
          </a:prstGeom>
        </p:spPr>
        <p:txBody>
          <a:bodyPr>
            <a:spAutoFit/>
          </a:bodyPr>
          <a:lstStyle/>
          <a:p>
            <a:r>
              <a:rPr lang="en-US" sz="1200" dirty="0">
                <a:hlinkClick r:id="rId4"/>
              </a:rPr>
              <a:t>https://alchetron.com/Greenham-Common-Women%27s-Peace-Camp</a:t>
            </a:r>
            <a:endParaRPr lang="en-US" sz="1200" dirty="0"/>
          </a:p>
          <a:p>
            <a:endParaRPr lang="en-US" sz="1200" dirty="0"/>
          </a:p>
        </p:txBody>
      </p:sp>
      <p:sp>
        <p:nvSpPr>
          <p:cNvPr id="5" name="TextBox 4"/>
          <p:cNvSpPr txBox="1"/>
          <p:nvPr/>
        </p:nvSpPr>
        <p:spPr>
          <a:xfrm>
            <a:off x="11063050" y="2299425"/>
            <a:ext cx="1208985" cy="3970318"/>
          </a:xfrm>
          <a:prstGeom prst="rect">
            <a:avLst/>
          </a:prstGeom>
          <a:noFill/>
        </p:spPr>
        <p:txBody>
          <a:bodyPr wrap="none" rtlCol="0">
            <a:spAutoFit/>
          </a:bodyPr>
          <a:lstStyle/>
          <a:p>
            <a:r>
              <a:rPr lang="en-US" dirty="0"/>
              <a:t>The</a:t>
            </a:r>
          </a:p>
          <a:p>
            <a:r>
              <a:rPr lang="en-US" dirty="0"/>
              <a:t>first</a:t>
            </a:r>
          </a:p>
          <a:p>
            <a:r>
              <a:rPr lang="en-US" dirty="0"/>
              <a:t>protest</a:t>
            </a:r>
          </a:p>
          <a:p>
            <a:r>
              <a:rPr lang="en-US" dirty="0"/>
              <a:t>1981</a:t>
            </a:r>
          </a:p>
          <a:p>
            <a:endParaRPr lang="en-US" dirty="0"/>
          </a:p>
          <a:p>
            <a:r>
              <a:rPr lang="en-US" dirty="0"/>
              <a:t>Women</a:t>
            </a:r>
          </a:p>
          <a:p>
            <a:r>
              <a:rPr lang="en-US" dirty="0"/>
              <a:t>only</a:t>
            </a:r>
          </a:p>
          <a:p>
            <a:r>
              <a:rPr lang="en-US" dirty="0"/>
              <a:t>camp</a:t>
            </a:r>
          </a:p>
          <a:p>
            <a:r>
              <a:rPr lang="en-US" dirty="0"/>
              <a:t>1982-</a:t>
            </a:r>
          </a:p>
          <a:p>
            <a:r>
              <a:rPr lang="en-US" dirty="0"/>
              <a:t>2000</a:t>
            </a:r>
          </a:p>
          <a:p>
            <a:endParaRPr lang="en-US" dirty="0"/>
          </a:p>
          <a:p>
            <a:r>
              <a:rPr lang="en-US" dirty="0"/>
              <a:t>Missiles</a:t>
            </a:r>
          </a:p>
          <a:p>
            <a:r>
              <a:rPr lang="en-US" dirty="0"/>
              <a:t>removed</a:t>
            </a:r>
          </a:p>
          <a:p>
            <a:r>
              <a:rPr lang="en-US" dirty="0"/>
              <a:t>1991</a:t>
            </a:r>
          </a:p>
        </p:txBody>
      </p:sp>
    </p:spTree>
    <p:extLst>
      <p:ext uri="{BB962C8B-B14F-4D97-AF65-F5344CB8AC3E}">
        <p14:creationId xmlns:p14="http://schemas.microsoft.com/office/powerpoint/2010/main" val="238818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9762090" cy="706964"/>
          </a:xfrm>
        </p:spPr>
        <p:txBody>
          <a:bodyPr/>
          <a:lstStyle/>
          <a:p>
            <a:r>
              <a:rPr lang="en-US" dirty="0"/>
              <a:t>Cindy Sheehan and opposition to “OIF”</a:t>
            </a:r>
          </a:p>
        </p:txBody>
      </p:sp>
      <p:pic>
        <p:nvPicPr>
          <p:cNvPr id="21508" name="Picture 4" descr="mage result for cindy sheehan peace mom"/>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6311" y="1734191"/>
            <a:ext cx="3416162" cy="4752975"/>
          </a:xfrm>
          <a:prstGeom prst="rect">
            <a:avLst/>
          </a:prstGeom>
          <a:noFill/>
          <a:extLst>
            <a:ext uri="{909E8E84-426E-40DD-AFC4-6F175D3DCCD1}">
              <a14:hiddenFill xmlns:a14="http://schemas.microsoft.com/office/drawing/2010/main">
                <a:solidFill>
                  <a:srgbClr val="FFFFFF"/>
                </a:solidFill>
              </a14:hiddenFill>
            </a:ext>
          </a:extLst>
        </p:spPr>
      </p:pic>
      <p:pic>
        <p:nvPicPr>
          <p:cNvPr id="21510" name="Picture 6" descr="mage result for cindy sheehan protest crawford texa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32473" y="1902738"/>
            <a:ext cx="6013589" cy="441588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846062" y="2647088"/>
            <a:ext cx="2364750" cy="3416320"/>
          </a:xfrm>
          <a:prstGeom prst="rect">
            <a:avLst/>
          </a:prstGeom>
          <a:noFill/>
        </p:spPr>
        <p:txBody>
          <a:bodyPr wrap="none" rtlCol="0">
            <a:spAutoFit/>
          </a:bodyPr>
          <a:lstStyle/>
          <a:p>
            <a:r>
              <a:rPr lang="en-US" dirty="0"/>
              <a:t>Sheehan</a:t>
            </a:r>
          </a:p>
          <a:p>
            <a:r>
              <a:rPr lang="en-US" dirty="0"/>
              <a:t>set up camp</a:t>
            </a:r>
          </a:p>
          <a:p>
            <a:r>
              <a:rPr lang="en-US" dirty="0"/>
              <a:t>near </a:t>
            </a:r>
          </a:p>
          <a:p>
            <a:r>
              <a:rPr lang="en-US" dirty="0"/>
              <a:t>George W Bush’s</a:t>
            </a:r>
          </a:p>
          <a:p>
            <a:r>
              <a:rPr lang="en-US" dirty="0"/>
              <a:t>ranch in</a:t>
            </a:r>
          </a:p>
          <a:p>
            <a:r>
              <a:rPr lang="en-US" dirty="0"/>
              <a:t>Crawford, TX,</a:t>
            </a:r>
          </a:p>
          <a:p>
            <a:r>
              <a:rPr lang="en-US" dirty="0"/>
              <a:t>protesting the</a:t>
            </a:r>
          </a:p>
          <a:p>
            <a:r>
              <a:rPr lang="en-US" dirty="0"/>
              <a:t>war in Iraq</a:t>
            </a:r>
          </a:p>
          <a:p>
            <a:r>
              <a:rPr lang="en-US" dirty="0"/>
              <a:t>which had claimed</a:t>
            </a:r>
          </a:p>
          <a:p>
            <a:r>
              <a:rPr lang="en-US" dirty="0"/>
              <a:t>the life of her</a:t>
            </a:r>
          </a:p>
          <a:p>
            <a:r>
              <a:rPr lang="en-US" dirty="0"/>
              <a:t>son, Casey, in 2004.</a:t>
            </a:r>
          </a:p>
          <a:p>
            <a:r>
              <a:rPr lang="en-US" dirty="0"/>
              <a:t>Aged 24.</a:t>
            </a:r>
          </a:p>
        </p:txBody>
      </p:sp>
    </p:spTree>
    <p:extLst>
      <p:ext uri="{BB962C8B-B14F-4D97-AF65-F5344CB8AC3E}">
        <p14:creationId xmlns:p14="http://schemas.microsoft.com/office/powerpoint/2010/main" val="60430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American women’s</a:t>
            </a:r>
            <a:br>
              <a:rPr lang="en-US" dirty="0"/>
            </a:br>
            <a:r>
              <a:rPr lang="en-US" dirty="0"/>
              <a:t>opposition to</a:t>
            </a:r>
            <a:br>
              <a:rPr lang="en-US" dirty="0"/>
            </a:br>
            <a:r>
              <a:rPr lang="en-US" dirty="0"/>
              <a:t>World War I</a:t>
            </a:r>
          </a:p>
        </p:txBody>
      </p:sp>
      <p:sp>
        <p:nvSpPr>
          <p:cNvPr id="4" name="Text Placeholder 3"/>
          <p:cNvSpPr>
            <a:spLocks noGrp="1"/>
          </p:cNvSpPr>
          <p:nvPr>
            <p:ph type="body" idx="1"/>
          </p:nvPr>
        </p:nvSpPr>
        <p:spPr/>
        <p:txBody>
          <a:bodyPr>
            <a:normAutofit/>
          </a:bodyPr>
          <a:lstStyle/>
          <a:p>
            <a:r>
              <a:rPr lang="en-US" sz="2800" dirty="0"/>
              <a:t>Some context</a:t>
            </a:r>
          </a:p>
        </p:txBody>
      </p:sp>
    </p:spTree>
    <p:extLst>
      <p:ext uri="{BB962C8B-B14F-4D97-AF65-F5344CB8AC3E}">
        <p14:creationId xmlns:p14="http://schemas.microsoft.com/office/powerpoint/2010/main" val="405356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Women’s suffrage</a:t>
            </a:r>
          </a:p>
        </p:txBody>
      </p:sp>
      <p:pic>
        <p:nvPicPr>
          <p:cNvPr id="9218" name="Picture 2" descr="https://www.womenshistory.org/sites/default/files/styles/embedded/public/images/2017-10/College_day_in_the_picket_line_LOC_3a32338v.jpg?itok=bHun0H0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73661" y="2259531"/>
            <a:ext cx="6835519" cy="312418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38832" y="2163556"/>
            <a:ext cx="5296828" cy="646331"/>
          </a:xfrm>
          <a:prstGeom prst="rect">
            <a:avLst/>
          </a:prstGeom>
          <a:noFill/>
        </p:spPr>
        <p:txBody>
          <a:bodyPr wrap="square" rtlCol="0">
            <a:spAutoFit/>
          </a:bodyPr>
          <a:lstStyle/>
          <a:p>
            <a:r>
              <a:rPr lang="en-US" b="1" dirty="0"/>
              <a:t>1848</a:t>
            </a:r>
            <a:r>
              <a:rPr lang="en-US" dirty="0"/>
              <a:t>: Women’s rights convention, </a:t>
            </a:r>
          </a:p>
          <a:p>
            <a:r>
              <a:rPr lang="en-US" dirty="0"/>
              <a:t>Seneca Falls, NY</a:t>
            </a:r>
          </a:p>
        </p:txBody>
      </p:sp>
      <p:sp>
        <p:nvSpPr>
          <p:cNvPr id="7" name="Rectangle 6"/>
          <p:cNvSpPr/>
          <p:nvPr/>
        </p:nvSpPr>
        <p:spPr>
          <a:xfrm>
            <a:off x="238832" y="2720457"/>
            <a:ext cx="4534829" cy="3416320"/>
          </a:xfrm>
          <a:prstGeom prst="rect">
            <a:avLst/>
          </a:prstGeom>
        </p:spPr>
        <p:txBody>
          <a:bodyPr wrap="square">
            <a:spAutoFit/>
          </a:bodyPr>
          <a:lstStyle/>
          <a:p>
            <a:r>
              <a:rPr lang="en-US" b="1" dirty="0"/>
              <a:t>Early 1900s</a:t>
            </a:r>
            <a:r>
              <a:rPr lang="en-US" dirty="0"/>
              <a:t>: leadership of the suffrage movement passed to two organizations. The </a:t>
            </a:r>
            <a:r>
              <a:rPr lang="en-US" b="1" dirty="0"/>
              <a:t>National American Woman Suffrage Association </a:t>
            </a:r>
            <a:r>
              <a:rPr lang="en-US" dirty="0"/>
              <a:t>(NAWSA), led by Carrie Chapman Catt, was a moderate organization. The NAWSA undertook campaigns to enfranchise women in individual states, while lobbying Wilson and Congress to pass a woman suffrage Constitutional Amendment. In the 1910s, NAWSA’s membership numbered in the millions.</a:t>
            </a:r>
          </a:p>
        </p:txBody>
      </p:sp>
      <p:sp>
        <p:nvSpPr>
          <p:cNvPr id="8" name="Rectangle 7"/>
          <p:cNvSpPr/>
          <p:nvPr/>
        </p:nvSpPr>
        <p:spPr>
          <a:xfrm>
            <a:off x="4773661" y="5383718"/>
            <a:ext cx="7418339" cy="1569660"/>
          </a:xfrm>
          <a:prstGeom prst="rect">
            <a:avLst/>
          </a:prstGeom>
        </p:spPr>
        <p:txBody>
          <a:bodyPr wrap="square">
            <a:spAutoFit/>
          </a:bodyPr>
          <a:lstStyle/>
          <a:p>
            <a:r>
              <a:rPr lang="en-US" dirty="0"/>
              <a:t>The </a:t>
            </a:r>
            <a:r>
              <a:rPr lang="en-US" b="1" dirty="0"/>
              <a:t>National Woman’s Party </a:t>
            </a:r>
            <a:r>
              <a:rPr lang="en-US" dirty="0"/>
              <a:t>(NWP), led by Alice Paul, was more militant. The NWP took radical actions, including picketing the White House to convince Wilson and Congress to pass a woman suffrage amendment. </a:t>
            </a:r>
            <a:r>
              <a:rPr lang="en-US" sz="1200" dirty="0">
                <a:hlinkClick r:id="rId3"/>
              </a:rPr>
              <a:t>https://www.womenshistory.org/resources/general/woman-suffrage-movement</a:t>
            </a:r>
            <a:endParaRPr lang="en-US" sz="1200" dirty="0"/>
          </a:p>
          <a:p>
            <a:endParaRPr lang="en-US" sz="1200" dirty="0"/>
          </a:p>
        </p:txBody>
      </p:sp>
      <p:sp>
        <p:nvSpPr>
          <p:cNvPr id="9" name="TextBox 8"/>
          <p:cNvSpPr txBox="1"/>
          <p:nvPr/>
        </p:nvSpPr>
        <p:spPr>
          <a:xfrm>
            <a:off x="238832" y="6136777"/>
            <a:ext cx="4347665" cy="646331"/>
          </a:xfrm>
          <a:prstGeom prst="rect">
            <a:avLst/>
          </a:prstGeom>
          <a:noFill/>
        </p:spPr>
        <p:txBody>
          <a:bodyPr wrap="none" rtlCol="0">
            <a:spAutoFit/>
          </a:bodyPr>
          <a:lstStyle/>
          <a:p>
            <a:r>
              <a:rPr lang="en-US" b="1" dirty="0">
                <a:solidFill>
                  <a:schemeClr val="accent1"/>
                </a:solidFill>
              </a:rPr>
              <a:t>1920: 19</a:t>
            </a:r>
            <a:r>
              <a:rPr lang="en-US" b="1" baseline="30000" dirty="0">
                <a:solidFill>
                  <a:schemeClr val="accent1"/>
                </a:solidFill>
              </a:rPr>
              <a:t>th</a:t>
            </a:r>
            <a:r>
              <a:rPr lang="en-US" b="1" dirty="0">
                <a:solidFill>
                  <a:schemeClr val="accent1"/>
                </a:solidFill>
              </a:rPr>
              <a:t> Amendment, enfranchising</a:t>
            </a:r>
          </a:p>
          <a:p>
            <a:r>
              <a:rPr lang="en-US" b="1" dirty="0">
                <a:solidFill>
                  <a:schemeClr val="accent1"/>
                </a:solidFill>
              </a:rPr>
              <a:t>women, ratified</a:t>
            </a:r>
          </a:p>
        </p:txBody>
      </p:sp>
    </p:spTree>
    <p:extLst>
      <p:ext uri="{BB962C8B-B14F-4D97-AF65-F5344CB8AC3E}">
        <p14:creationId xmlns:p14="http://schemas.microsoft.com/office/powerpoint/2010/main" val="8798814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1808</TotalTime>
  <Words>1984</Words>
  <Application>Microsoft Macintosh PowerPoint</Application>
  <PresentationFormat>Widescreen</PresentationFormat>
  <Paragraphs>207</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Century Gothic</vt:lpstr>
      <vt:lpstr>nyt-cheltenham</vt:lpstr>
      <vt:lpstr>Source Sans Pro</vt:lpstr>
      <vt:lpstr>Wingdings 3</vt:lpstr>
      <vt:lpstr>Ion Boardroom</vt:lpstr>
      <vt:lpstr>Pacifism, feminism and anti-war resistance </vt:lpstr>
      <vt:lpstr>America’s anti-war and anti-imperialist traditions</vt:lpstr>
      <vt:lpstr>PowerPoint Presentation</vt:lpstr>
      <vt:lpstr>PowerPoint Presentation</vt:lpstr>
      <vt:lpstr>Women fight for peace</vt:lpstr>
      <vt:lpstr>Greenham Common women’s peace camp</vt:lpstr>
      <vt:lpstr>Cindy Sheehan and opposition to “OIF”</vt:lpstr>
      <vt:lpstr>American women’s opposition to World War I</vt:lpstr>
      <vt:lpstr>Women’s suffrage</vt:lpstr>
      <vt:lpstr>PowerPoint Presentation</vt:lpstr>
      <vt:lpstr>The Progressive Era and women’s activism</vt:lpstr>
      <vt:lpstr>The “preparedness movement”</vt:lpstr>
      <vt:lpstr>Women’s pacifist internationalism</vt:lpstr>
      <vt:lpstr>PowerPoint Presentation</vt:lpstr>
      <vt:lpstr>Radical resistance</vt:lpstr>
      <vt:lpstr>Wartime co-optation and coercion</vt:lpstr>
      <vt:lpstr>PowerPoint Presentation</vt:lpstr>
      <vt:lpstr>The US military</vt:lpstr>
      <vt:lpstr>Soldiers and sentimentality: the Civil War</vt:lpstr>
      <vt:lpstr>PowerPoint Presentation</vt:lpstr>
      <vt:lpstr>“Mother love” in WWI</vt:lpstr>
      <vt:lpstr>PowerPoint Presentation</vt:lpstr>
      <vt:lpstr>PowerPoint Presentation</vt:lpstr>
      <vt:lpstr>PowerPoint Presentation</vt:lpstr>
      <vt:lpstr>PowerPoint Presentation</vt:lpstr>
      <vt:lpstr>Shifting interwar views on mothers</vt:lpstr>
      <vt:lpstr>PowerPoint Presentation</vt:lpstr>
      <vt:lpstr>“Mom”: an all-American monster</vt:lpstr>
      <vt:lpstr>Neuro-psychiatric (NP) cases in WWII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Pacifism, feminism and anti-war resistance </dc:title>
  <dc:creator>Susan Carruthers</dc:creator>
  <cp:lastModifiedBy>Carruthers, Susan</cp:lastModifiedBy>
  <cp:revision>38</cp:revision>
  <dcterms:created xsi:type="dcterms:W3CDTF">2019-10-14T06:25:37Z</dcterms:created>
  <dcterms:modified xsi:type="dcterms:W3CDTF">2022-10-20T07:23:27Z</dcterms:modified>
</cp:coreProperties>
</file>