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sldIdLst>
    <p:sldId id="256" r:id="rId2"/>
    <p:sldId id="258" r:id="rId3"/>
    <p:sldId id="259" r:id="rId4"/>
    <p:sldId id="260" r:id="rId5"/>
    <p:sldId id="261" r:id="rId6"/>
    <p:sldId id="270" r:id="rId7"/>
    <p:sldId id="263" r:id="rId8"/>
    <p:sldId id="275" r:id="rId9"/>
    <p:sldId id="285" r:id="rId10"/>
    <p:sldId id="276" r:id="rId11"/>
    <p:sldId id="277" r:id="rId12"/>
    <p:sldId id="264" r:id="rId13"/>
    <p:sldId id="266" r:id="rId14"/>
    <p:sldId id="279" r:id="rId15"/>
    <p:sldId id="278" r:id="rId16"/>
    <p:sldId id="272" r:id="rId17"/>
    <p:sldId id="273" r:id="rId18"/>
    <p:sldId id="274" r:id="rId19"/>
    <p:sldId id="280" r:id="rId20"/>
    <p:sldId id="265" r:id="rId21"/>
    <p:sldId id="262" r:id="rId22"/>
    <p:sldId id="269" r:id="rId23"/>
    <p:sldId id="271" r:id="rId24"/>
    <p:sldId id="281" r:id="rId25"/>
    <p:sldId id="282" r:id="rId26"/>
    <p:sldId id="284" r:id="rId27"/>
    <p:sldId id="286" r:id="rId28"/>
    <p:sldId id="257" r:id="rId29"/>
    <p:sldId id="28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13"/>
    <p:restoredTop sz="94613"/>
  </p:normalViewPr>
  <p:slideViewPr>
    <p:cSldViewPr snapToGrid="0" snapToObjects="1">
      <p:cViewPr varScale="1">
        <p:scale>
          <a:sx n="121" d="100"/>
          <a:sy n="121" d="100"/>
        </p:scale>
        <p:origin x="168" y="2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5CBB36FF-64BE-224E-9B2F-DEC6B945C9D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AE5BC-63CA-5443-97D7-10516D2AC49F}" type="datetimeFigureOut">
              <a:rPr lang="en-US" smtClean="0"/>
              <a:t>10/24/22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0AE5BC-63CA-5443-97D7-10516D2AC49F}" type="datetimeFigureOut">
              <a:rPr lang="en-US" smtClean="0"/>
              <a:t>10/24/22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0AE5BC-63CA-5443-97D7-10516D2AC49F}" type="datetimeFigureOut">
              <a:rPr lang="en-US" smtClean="0"/>
              <a:t>10/24/22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AE5BC-63CA-5443-97D7-10516D2AC49F}" type="datetimeFigureOut">
              <a:rPr lang="en-US" smtClean="0"/>
              <a:t>10/24/22</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AE5BC-63CA-5443-97D7-10516D2AC49F}" type="datetimeFigureOut">
              <a:rPr lang="en-US" smtClean="0"/>
              <a:t>10/24/22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AE5BC-63CA-5443-97D7-10516D2AC49F}" type="datetimeFigureOut">
              <a:rPr lang="en-US" smtClean="0"/>
              <a:t>10/24/22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AE5BC-63CA-5443-97D7-10516D2AC49F}" type="datetimeFigureOut">
              <a:rPr lang="en-US" smtClean="0"/>
              <a:t>10/24/22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AE5BC-63CA-5443-97D7-10516D2AC49F}" type="datetimeFigureOut">
              <a:rPr lang="en-US" smtClean="0"/>
              <a:t>10/24/22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AE5BC-63CA-5443-97D7-10516D2AC49F}" type="datetimeFigureOut">
              <a:rPr lang="en-US" smtClean="0"/>
              <a:t>10/24/22</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AE5BC-63CA-5443-97D7-10516D2AC49F}" type="datetimeFigureOut">
              <a:rPr lang="en-US" smtClean="0"/>
              <a:t>10/24/22</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CBB36FF-64BE-224E-9B2F-DEC6B945C9D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A90AE5BC-63CA-5443-97D7-10516D2AC49F}" type="datetimeFigureOut">
              <a:rPr lang="en-US" smtClean="0"/>
              <a:t>10/24/22</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5CBB36FF-64BE-224E-9B2F-DEC6B945C9D5}" type="slidenum">
              <a:rPr lang="en-US" smtClean="0"/>
              <a:t>‹#›</a:t>
            </a:fld>
            <a:endParaRPr lang="en-US"/>
          </a:p>
        </p:txBody>
      </p:sp>
    </p:spTree>
    <p:extLst>
      <p:ext uri="{BB962C8B-B14F-4D97-AF65-F5344CB8AC3E}">
        <p14:creationId xmlns:p14="http://schemas.microsoft.com/office/powerpoint/2010/main" val="112638140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ww2online.org/image/us-soldiers-line-sexually-transmitted-disease-inspection-mokumoa-island-hawaii-c1945" TargetMode="External"/><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hyperlink" Target="http://www.psywarrior.com/PSYOPVD.html" TargetMode="Externa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hyperlink" Target="https://www.army.mil/article/51827/"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commons.wikimedia.org/wiki/File:Iwojimaflag.jpg" TargetMode="External"/><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historynet.com/men-against-fire-how-many-soldiers-actually-fired-their-weapons-at-the-enemy-during-the-vietnam-war.htm"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foreignpolicy.com/2012/08/08/fog-of-war/"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d-dept.com/articles/ww2-medical-mos-definition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7.xml"/><Relationship Id="rId4" Type="http://schemas.openxmlformats.org/officeDocument/2006/relationships/hyperlink" Target="https://www.loc.gov/wiseguide/mar11/mission.html"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hyperlink" Target="https://www.archives.gov/research/african-americans/ww2-pictur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artofmanliness.com/articles/wwii-slang/" TargetMode="Externa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nursingcenter.com/ncblog/may-2014/nurses-who-led-the-way-walt-whitman" TargetMode="External"/><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hyperlink" Target="https://www.historynet.com/civil-war-nurses" TargetMode="External"/><Relationship Id="rId2" Type="http://schemas.openxmlformats.org/officeDocument/2006/relationships/hyperlink" Target="https://www.nurse.com/blog/2011/04/29/the-civil-war-and-nursing/" TargetMode="External"/><Relationship Id="rId1" Type="http://schemas.openxmlformats.org/officeDocument/2006/relationships/slideLayout" Target="../slideLayouts/slideLayout7.xml"/><Relationship Id="rId6" Type="http://schemas.openxmlformats.org/officeDocument/2006/relationships/hyperlink" Target="https://harriettubmam.weebly.com/union-nurse--aide.html" TargetMode="External"/><Relationship Id="rId5" Type="http://schemas.openxmlformats.org/officeDocument/2006/relationships/image" Target="../media/image32.jpe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hyperlink" Target="https://thegrio.com/2022/02/13/us-treasury-harriet-tubman-20-bill/" TargetMode="External"/><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2-facts.fandom.com/wiki/United_States_Army_Rank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hyperlink" Target="https://www.loc.gov/rr/print/swann/mauldin/mauldin-atwar.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flashbak.com/the-making-of-a-gi-one-mans-journey-from-working-stiff-to-man-of-war-1942-380735/" TargetMode="Externa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do soldiers </a:t>
            </a:r>
            <a:r>
              <a:rPr lang="en-US" i="1" dirty="0">
                <a:solidFill>
                  <a:schemeClr val="accent1"/>
                </a:solidFill>
              </a:rPr>
              <a:t>do</a:t>
            </a:r>
            <a:r>
              <a:rPr lang="en-US" dirty="0"/>
              <a:t>?</a:t>
            </a:r>
          </a:p>
        </p:txBody>
      </p:sp>
      <p:sp>
        <p:nvSpPr>
          <p:cNvPr id="3" name="Subtitle 2"/>
          <p:cNvSpPr>
            <a:spLocks noGrp="1"/>
          </p:cNvSpPr>
          <p:nvPr>
            <p:ph type="subTitle" idx="1"/>
          </p:nvPr>
        </p:nvSpPr>
        <p:spPr/>
        <p:txBody>
          <a:bodyPr>
            <a:normAutofit/>
          </a:bodyPr>
          <a:lstStyle/>
          <a:p>
            <a:r>
              <a:rPr lang="en-US" dirty="0"/>
              <a:t>How the military works, And who works at what</a:t>
            </a:r>
          </a:p>
          <a:p>
            <a:r>
              <a:rPr lang="en-US" sz="2200" b="1" dirty="0"/>
              <a:t>Hi2C9	Week 4</a:t>
            </a:r>
          </a:p>
        </p:txBody>
      </p:sp>
    </p:spTree>
    <p:extLst>
      <p:ext uri="{BB962C8B-B14F-4D97-AF65-F5344CB8AC3E}">
        <p14:creationId xmlns:p14="http://schemas.microsoft.com/office/powerpoint/2010/main" val="509223521"/>
      </p:ext>
    </p:extLst>
  </p:cSld>
  <p:clrMapOvr>
    <a:masterClrMapping/>
  </p:clrMapOvr>
  <mc:AlternateContent xmlns:mc="http://schemas.openxmlformats.org/markup-compatibility/2006" xmlns:p14="http://schemas.microsoft.com/office/powerpoint/2010/main">
    <mc:Choice Requires="p14">
      <p:transition spd="slow" p14:dur="2000" advTm="151143"/>
    </mc:Choice>
    <mc:Fallback xmlns="">
      <p:transition spd="slow" advTm="15114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age result for short arm inspection WWII us arm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1083" y="819563"/>
            <a:ext cx="6993563" cy="48129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01083" y="5632476"/>
            <a:ext cx="6096000" cy="646331"/>
          </a:xfrm>
          <a:prstGeom prst="rect">
            <a:avLst/>
          </a:prstGeom>
        </p:spPr>
        <p:txBody>
          <a:bodyPr>
            <a:spAutoFit/>
          </a:bodyPr>
          <a:lstStyle/>
          <a:p>
            <a:r>
              <a:rPr lang="en-US" sz="1200" dirty="0">
                <a:hlinkClick r:id="rId3"/>
              </a:rPr>
              <a:t>https://www.ww2online.org/image/us-soldiers-line-sexually-transmitted-disease-inspection-mokumoa-island-hawaii-c1945</a:t>
            </a:r>
            <a:endParaRPr lang="en-US" sz="1200" dirty="0"/>
          </a:p>
          <a:p>
            <a:endParaRPr lang="en-US" sz="1200" dirty="0"/>
          </a:p>
        </p:txBody>
      </p:sp>
      <p:pic>
        <p:nvPicPr>
          <p:cNvPr id="15364" name="Picture 4" descr="mage result for short arm inspection WWII us army"/>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29450" y="1706137"/>
            <a:ext cx="5162550" cy="47910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029450" y="6488668"/>
            <a:ext cx="3371436" cy="461665"/>
          </a:xfrm>
          <a:prstGeom prst="rect">
            <a:avLst/>
          </a:prstGeom>
        </p:spPr>
        <p:txBody>
          <a:bodyPr wrap="none">
            <a:spAutoFit/>
          </a:bodyPr>
          <a:lstStyle/>
          <a:p>
            <a:r>
              <a:rPr lang="en-US" sz="1200" dirty="0">
                <a:hlinkClick r:id="rId5"/>
              </a:rPr>
              <a:t>http://www.psywarrior.com/PSYOPVD.html</a:t>
            </a:r>
            <a:endParaRPr lang="en-US" sz="1200" dirty="0"/>
          </a:p>
          <a:p>
            <a:endParaRPr lang="en-US" sz="1200" dirty="0"/>
          </a:p>
        </p:txBody>
      </p:sp>
      <p:sp>
        <p:nvSpPr>
          <p:cNvPr id="5" name="TextBox 4"/>
          <p:cNvSpPr txBox="1"/>
          <p:nvPr/>
        </p:nvSpPr>
        <p:spPr>
          <a:xfrm>
            <a:off x="211873" y="173232"/>
            <a:ext cx="7497565" cy="461665"/>
          </a:xfrm>
          <a:prstGeom prst="rect">
            <a:avLst/>
          </a:prstGeom>
          <a:noFill/>
        </p:spPr>
        <p:txBody>
          <a:bodyPr wrap="none" rtlCol="0">
            <a:spAutoFit/>
          </a:bodyPr>
          <a:lstStyle/>
          <a:p>
            <a:r>
              <a:rPr lang="en-US" sz="2400" b="1" dirty="0">
                <a:solidFill>
                  <a:schemeClr val="accent1"/>
                </a:solidFill>
              </a:rPr>
              <a:t>The indignities of army life: “short arm” inspection</a:t>
            </a:r>
          </a:p>
        </p:txBody>
      </p:sp>
    </p:spTree>
    <p:extLst>
      <p:ext uri="{BB962C8B-B14F-4D97-AF65-F5344CB8AC3E}">
        <p14:creationId xmlns:p14="http://schemas.microsoft.com/office/powerpoint/2010/main" val="361773067"/>
      </p:ext>
    </p:extLst>
  </p:cSld>
  <p:clrMapOvr>
    <a:masterClrMapping/>
  </p:clrMapOvr>
  <mc:AlternateContent xmlns:mc="http://schemas.openxmlformats.org/markup-compatibility/2006" xmlns:p14="http://schemas.microsoft.com/office/powerpoint/2010/main">
    <mc:Choice Requires="p14">
      <p:transition spd="slow" p14:dur="2000" advTm="54189"/>
    </mc:Choice>
    <mc:Fallback xmlns="">
      <p:transition spd="slow" advTm="5418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Female infidelity and male bonding</a:t>
            </a:r>
          </a:p>
        </p:txBody>
      </p:sp>
      <p:sp>
        <p:nvSpPr>
          <p:cNvPr id="3" name="Rectangle 2"/>
          <p:cNvSpPr/>
          <p:nvPr/>
        </p:nvSpPr>
        <p:spPr>
          <a:xfrm>
            <a:off x="7753814" y="2813000"/>
            <a:ext cx="6096000" cy="1754326"/>
          </a:xfrm>
          <a:prstGeom prst="rect">
            <a:avLst/>
          </a:prstGeom>
        </p:spPr>
        <p:txBody>
          <a:bodyPr>
            <a:spAutoFit/>
          </a:bodyPr>
          <a:lstStyle/>
          <a:p>
            <a:r>
              <a:rPr lang="en-US" i="1" dirty="0"/>
              <a:t>“</a:t>
            </a:r>
            <a:r>
              <a:rPr lang="en-US" i="1" dirty="0" err="1"/>
              <a:t>Ain’t</a:t>
            </a:r>
            <a:r>
              <a:rPr lang="en-US" i="1" dirty="0"/>
              <a:t> no use in going home</a:t>
            </a:r>
            <a:endParaRPr lang="en-US" dirty="0"/>
          </a:p>
          <a:p>
            <a:r>
              <a:rPr lang="en-US" i="1" dirty="0"/>
              <a:t>Jody’s got your girl and gone</a:t>
            </a:r>
            <a:endParaRPr lang="en-US" dirty="0"/>
          </a:p>
          <a:p>
            <a:r>
              <a:rPr lang="en-US" i="1" dirty="0"/>
              <a:t>[...] </a:t>
            </a:r>
            <a:r>
              <a:rPr lang="en-US" i="1" dirty="0" err="1"/>
              <a:t>Gonna</a:t>
            </a:r>
            <a:r>
              <a:rPr lang="en-US" i="1" dirty="0"/>
              <a:t> get a three-day pass</a:t>
            </a:r>
            <a:endParaRPr lang="en-US" dirty="0"/>
          </a:p>
          <a:p>
            <a:r>
              <a:rPr lang="en-US" i="1" dirty="0"/>
              <a:t>Just to kick old Jody’s ass.”</a:t>
            </a:r>
          </a:p>
          <a:p>
            <a:endParaRPr lang="en-US" dirty="0"/>
          </a:p>
          <a:p>
            <a:r>
              <a:rPr lang="en-US" dirty="0"/>
              <a:t>— U.S. Army marching cadence</a:t>
            </a:r>
          </a:p>
        </p:txBody>
      </p:sp>
      <p:pic>
        <p:nvPicPr>
          <p:cNvPr id="16386" name="Picture 2" descr="mage result for private willie duckworth"/>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16079" y="2449709"/>
            <a:ext cx="2537735" cy="42352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53814" y="5038998"/>
            <a:ext cx="3810659" cy="1200329"/>
          </a:xfrm>
          <a:prstGeom prst="rect">
            <a:avLst/>
          </a:prstGeom>
          <a:noFill/>
        </p:spPr>
        <p:txBody>
          <a:bodyPr wrap="none" rtlCol="0">
            <a:spAutoFit/>
          </a:bodyPr>
          <a:lstStyle/>
          <a:p>
            <a:r>
              <a:rPr lang="en-US" dirty="0"/>
              <a:t>Pvt. Willie Lee Duckworth is</a:t>
            </a:r>
          </a:p>
          <a:p>
            <a:r>
              <a:rPr lang="en-US" dirty="0"/>
              <a:t>credited with having introduced</a:t>
            </a:r>
          </a:p>
          <a:p>
            <a:r>
              <a:rPr lang="en-US" dirty="0"/>
              <a:t>the “Sound Off” cadence into </a:t>
            </a:r>
          </a:p>
          <a:p>
            <a:r>
              <a:rPr lang="en-US" dirty="0"/>
              <a:t>the US army during WWII</a:t>
            </a:r>
          </a:p>
        </p:txBody>
      </p:sp>
      <p:pic>
        <p:nvPicPr>
          <p:cNvPr id="16388" name="Picture 4" descr="mage result for private willie duckworth"/>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8419" y="2318771"/>
            <a:ext cx="4792974" cy="393519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1776" y="6239327"/>
            <a:ext cx="6096000" cy="646331"/>
          </a:xfrm>
          <a:prstGeom prst="rect">
            <a:avLst/>
          </a:prstGeom>
        </p:spPr>
        <p:txBody>
          <a:bodyPr>
            <a:spAutoFit/>
          </a:bodyPr>
          <a:lstStyle/>
          <a:p>
            <a:r>
              <a:rPr lang="en-US" sz="1200" dirty="0">
                <a:hlinkClick r:id="rId4"/>
              </a:rPr>
              <a:t>https://www.army.mil/article/51827/</a:t>
            </a:r>
            <a:endParaRPr lang="en-US" sz="1200" dirty="0"/>
          </a:p>
          <a:p>
            <a:r>
              <a:rPr lang="en-US" sz="1200" dirty="0" err="1"/>
              <a:t>us_army_jody_call_has_black_roots</a:t>
            </a:r>
            <a:endParaRPr lang="en-US" sz="1200" dirty="0"/>
          </a:p>
          <a:p>
            <a:endParaRPr lang="en-US" sz="1200" dirty="0"/>
          </a:p>
        </p:txBody>
      </p:sp>
    </p:spTree>
    <p:extLst>
      <p:ext uri="{BB962C8B-B14F-4D97-AF65-F5344CB8AC3E}">
        <p14:creationId xmlns:p14="http://schemas.microsoft.com/office/powerpoint/2010/main" val="304057673"/>
      </p:ext>
    </p:extLst>
  </p:cSld>
  <p:clrMapOvr>
    <a:masterClrMapping/>
  </p:clrMapOvr>
  <mc:AlternateContent xmlns:mc="http://schemas.openxmlformats.org/markup-compatibility/2006" xmlns:p14="http://schemas.microsoft.com/office/powerpoint/2010/main">
    <mc:Choice Requires="p14">
      <p:transition spd="slow" p14:dur="2000" advTm="160033"/>
    </mc:Choice>
    <mc:Fallback xmlns="">
      <p:transition spd="slow" advTm="16003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Military occupations</a:t>
            </a:r>
          </a:p>
        </p:txBody>
      </p:sp>
      <p:sp>
        <p:nvSpPr>
          <p:cNvPr id="3" name="Text Placeholder 2"/>
          <p:cNvSpPr>
            <a:spLocks noGrp="1"/>
          </p:cNvSpPr>
          <p:nvPr>
            <p:ph type="body" idx="1"/>
          </p:nvPr>
        </p:nvSpPr>
        <p:spPr/>
        <p:txBody>
          <a:bodyPr>
            <a:normAutofit/>
          </a:bodyPr>
          <a:lstStyle/>
          <a:p>
            <a:r>
              <a:rPr lang="en-US" sz="2400" b="1" dirty="0"/>
              <a:t>Front line troops vs</a:t>
            </a:r>
          </a:p>
          <a:p>
            <a:r>
              <a:rPr lang="en-US" sz="2400" b="1" dirty="0"/>
              <a:t>The “</a:t>
            </a:r>
            <a:r>
              <a:rPr lang="en-US" sz="2400" b="1" dirty="0" err="1"/>
              <a:t>Chairborne</a:t>
            </a:r>
            <a:r>
              <a:rPr lang="en-US" sz="2400" b="1" dirty="0"/>
              <a:t>” </a:t>
            </a:r>
          </a:p>
        </p:txBody>
      </p:sp>
    </p:spTree>
    <p:extLst>
      <p:ext uri="{BB962C8B-B14F-4D97-AF65-F5344CB8AC3E}">
        <p14:creationId xmlns:p14="http://schemas.microsoft.com/office/powerpoint/2010/main" val="1622391797"/>
      </p:ext>
    </p:extLst>
  </p:cSld>
  <p:clrMapOvr>
    <a:masterClrMapping/>
  </p:clrMapOvr>
  <mc:AlternateContent xmlns:mc="http://schemas.openxmlformats.org/markup-compatibility/2006" xmlns:p14="http://schemas.microsoft.com/office/powerpoint/2010/main">
    <mc:Choice Requires="p14">
      <p:transition spd="slow" p14:dur="2000" advTm="21578"/>
    </mc:Choice>
    <mc:Fallback xmlns="">
      <p:transition spd="slow" advTm="2157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Combat forces: “guts and glory”?</a:t>
            </a:r>
            <a:br>
              <a:rPr lang="en-US" dirty="0"/>
            </a:br>
            <a:endParaRPr lang="en-US" dirty="0"/>
          </a:p>
        </p:txBody>
      </p:sp>
      <p:pic>
        <p:nvPicPr>
          <p:cNvPr id="17410" name="Picture 2" descr="ile:Iwojimafla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9862" y="2417512"/>
            <a:ext cx="4103649" cy="412430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798741" y="5526154"/>
            <a:ext cx="6096000" cy="1538883"/>
          </a:xfrm>
          <a:prstGeom prst="rect">
            <a:avLst/>
          </a:prstGeom>
        </p:spPr>
        <p:txBody>
          <a:bodyPr>
            <a:spAutoFit/>
          </a:bodyPr>
          <a:lstStyle/>
          <a:p>
            <a:r>
              <a:rPr lang="en-US" sz="1400" dirty="0"/>
              <a:t>A small flag carried by the 2nd Battalion, 28th Marines is planted atop Mount </a:t>
            </a:r>
            <a:r>
              <a:rPr lang="en-US" sz="1400" dirty="0" err="1"/>
              <a:t>Suribachi</a:t>
            </a:r>
            <a:r>
              <a:rPr lang="en-US" sz="1400" dirty="0"/>
              <a:t> at 10:20 a.m. February 23, 1945. Official NAVY Photo. This is the first flag raising on the top of Mt. </a:t>
            </a:r>
            <a:r>
              <a:rPr lang="en-US" sz="1400" dirty="0" err="1"/>
              <a:t>Suribachi</a:t>
            </a:r>
            <a:r>
              <a:rPr lang="en-US" sz="1400" dirty="0"/>
              <a:t>. The famous flag-raising photo was taken when the second flag was put up later that day. This photo was taken by Leatherneck's Lou Lowery. </a:t>
            </a:r>
          </a:p>
          <a:p>
            <a:r>
              <a:rPr lang="en-US" sz="1200" dirty="0">
                <a:hlinkClick r:id="rId3"/>
              </a:rPr>
              <a:t>https://commons.wikimedia.org/wiki/File:Iwojimaflag.jpg</a:t>
            </a:r>
            <a:endParaRPr lang="en-US" sz="1200" dirty="0"/>
          </a:p>
          <a:p>
            <a:endParaRPr lang="en-US" sz="1200" dirty="0"/>
          </a:p>
        </p:txBody>
      </p:sp>
      <p:pic>
        <p:nvPicPr>
          <p:cNvPr id="17412" name="Picture 4" descr="elated imag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17688" y="2417512"/>
            <a:ext cx="4672361" cy="311203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623502" y="2448339"/>
            <a:ext cx="2431864" cy="2031325"/>
          </a:xfrm>
          <a:prstGeom prst="rect">
            <a:avLst/>
          </a:prstGeom>
        </p:spPr>
        <p:txBody>
          <a:bodyPr wrap="square">
            <a:spAutoFit/>
          </a:bodyPr>
          <a:lstStyle/>
          <a:p>
            <a:r>
              <a:rPr lang="en-US" sz="1600" dirty="0"/>
              <a:t>American paratroopers give the 'V' for victory sign inside their C-47 bound for Normandy on June 5, 1944. </a:t>
            </a:r>
          </a:p>
          <a:p>
            <a:endParaRPr lang="en-US" sz="1600" dirty="0"/>
          </a:p>
          <a:p>
            <a:r>
              <a:rPr lang="en-US" sz="1400" dirty="0"/>
              <a:t>US National Archives </a:t>
            </a:r>
          </a:p>
        </p:txBody>
      </p:sp>
    </p:spTree>
    <p:extLst>
      <p:ext uri="{BB962C8B-B14F-4D97-AF65-F5344CB8AC3E}">
        <p14:creationId xmlns:p14="http://schemas.microsoft.com/office/powerpoint/2010/main" val="1558153909"/>
      </p:ext>
    </p:extLst>
  </p:cSld>
  <p:clrMapOvr>
    <a:masterClrMapping/>
  </p:clrMapOvr>
  <mc:AlternateContent xmlns:mc="http://schemas.openxmlformats.org/markup-compatibility/2006" xmlns:p14="http://schemas.microsoft.com/office/powerpoint/2010/main">
    <mc:Choice Requires="p14">
      <p:transition spd="slow" p14:dur="2000" advTm="30107"/>
    </mc:Choice>
    <mc:Fallback xmlns="">
      <p:transition spd="slow" advTm="3010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39337" y="281762"/>
            <a:ext cx="8761413" cy="708025"/>
          </a:xfrm>
        </p:spPr>
        <p:txBody>
          <a:bodyPr/>
          <a:lstStyle/>
          <a:p>
            <a:r>
              <a:rPr lang="en-US" b="1" dirty="0">
                <a:solidFill>
                  <a:schemeClr val="accent1"/>
                </a:solidFill>
              </a:rPr>
              <a:t>The problem of killing in warfare</a:t>
            </a:r>
          </a:p>
        </p:txBody>
      </p:sp>
      <p:sp>
        <p:nvSpPr>
          <p:cNvPr id="3" name="Rectangle 2"/>
          <p:cNvSpPr/>
          <p:nvPr/>
        </p:nvSpPr>
        <p:spPr>
          <a:xfrm>
            <a:off x="639337" y="1204332"/>
            <a:ext cx="7724078" cy="5539978"/>
          </a:xfrm>
          <a:prstGeom prst="rect">
            <a:avLst/>
          </a:prstGeom>
        </p:spPr>
        <p:txBody>
          <a:bodyPr wrap="square">
            <a:spAutoFit/>
          </a:bodyPr>
          <a:lstStyle/>
          <a:p>
            <a:r>
              <a:rPr lang="en-US" sz="2400" b="1" i="1" dirty="0">
                <a:solidFill>
                  <a:schemeClr val="accent1"/>
                </a:solidFill>
              </a:rPr>
              <a:t>“In a squad of 10 men, on average fewer than three ever fired their weapons in combat”</a:t>
            </a:r>
          </a:p>
          <a:p>
            <a:endParaRPr lang="en-US" dirty="0">
              <a:solidFill>
                <a:schemeClr val="accent1"/>
              </a:solidFill>
            </a:endParaRPr>
          </a:p>
          <a:p>
            <a:r>
              <a:rPr lang="en-US" dirty="0"/>
              <a:t>Brigadier General Samuel Lyman Atwood Marshall (S.L.A. Marshall, or ‘Slam’) concluded in a series of military journal articles and in his book, </a:t>
            </a:r>
            <a:r>
              <a:rPr lang="en-US" i="1" dirty="0"/>
              <a:t>Men Against Fire</a:t>
            </a:r>
            <a:r>
              <a:rPr lang="en-US" dirty="0"/>
              <a:t>, about America’s World War II soldiers. </a:t>
            </a:r>
          </a:p>
          <a:p>
            <a:endParaRPr lang="en-US" dirty="0"/>
          </a:p>
          <a:p>
            <a:r>
              <a:rPr lang="en-US" dirty="0"/>
              <a:t>Marshall had been assigned as a military analyst for the U.S. Army in both the Pacific and Europe. The American, he concluded, comes ‘</a:t>
            </a:r>
            <a:r>
              <a:rPr lang="en-US" i="1" dirty="0"/>
              <a:t>from a civilization in which aggression, connected with the taking of life, is prohibited and unacceptable….</a:t>
            </a:r>
            <a:r>
              <a:rPr lang="en-US" b="1" i="1" dirty="0">
                <a:solidFill>
                  <a:schemeClr val="accent1"/>
                </a:solidFill>
              </a:rPr>
              <a:t>The fear of aggression has been expressed to him so strongly and absorbed by him so deeply and </a:t>
            </a:r>
            <a:r>
              <a:rPr lang="en-US" b="1" i="1" dirty="0" err="1">
                <a:solidFill>
                  <a:schemeClr val="accent1"/>
                </a:solidFill>
              </a:rPr>
              <a:t>pervadingly</a:t>
            </a:r>
            <a:r>
              <a:rPr lang="en-US" b="1" i="1" dirty="0">
                <a:solidFill>
                  <a:schemeClr val="accent1"/>
                </a:solidFill>
              </a:rPr>
              <a:t> — practically with his mother’s milk — that it is part of the normal man’s emotional make-up. This is his great handicap </a:t>
            </a:r>
            <a:r>
              <a:rPr lang="en-US" i="1" dirty="0"/>
              <a:t>when he enters combat. It stays his trigger finger even though he is hardly conscious that it is a restraint upon him.’”</a:t>
            </a:r>
          </a:p>
          <a:p>
            <a:endParaRPr lang="en-US" dirty="0"/>
          </a:p>
          <a:p>
            <a:r>
              <a:rPr lang="en-US" sz="1200" dirty="0">
                <a:hlinkClick r:id="rId2"/>
              </a:rPr>
              <a:t>https://www.historynet.com/men-against-fire-how-many-soldiers-actually-fired-their-weapons-at-the-enemy-during-the-vietnam-war.htm</a:t>
            </a:r>
            <a:endParaRPr lang="en-US" sz="1200" dirty="0"/>
          </a:p>
          <a:p>
            <a:endParaRPr lang="en-US" sz="1200" dirty="0"/>
          </a:p>
        </p:txBody>
      </p:sp>
      <p:pic>
        <p:nvPicPr>
          <p:cNvPr id="18434" name="Picture 2" descr="mage result for men against fire, SLA Marshal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555421" y="1371600"/>
            <a:ext cx="3530846" cy="520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990724"/>
      </p:ext>
    </p:extLst>
  </p:cSld>
  <p:clrMapOvr>
    <a:masterClrMapping/>
  </p:clrMapOvr>
  <mc:AlternateContent xmlns:mc="http://schemas.openxmlformats.org/markup-compatibility/2006" xmlns:p14="http://schemas.microsoft.com/office/powerpoint/2010/main">
    <mc:Choice Requires="p14">
      <p:transition spd="slow" p14:dur="2000" advTm="135082"/>
    </mc:Choice>
    <mc:Fallback xmlns="">
      <p:transition spd="slow" advTm="13508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“tooth-to-tail” [T3R] ratio</a:t>
            </a:r>
          </a:p>
        </p:txBody>
      </p:sp>
      <p:sp>
        <p:nvSpPr>
          <p:cNvPr id="3" name="Rectangle 2"/>
          <p:cNvSpPr/>
          <p:nvPr/>
        </p:nvSpPr>
        <p:spPr>
          <a:xfrm>
            <a:off x="973872" y="2503207"/>
            <a:ext cx="10233104" cy="3970318"/>
          </a:xfrm>
          <a:prstGeom prst="rect">
            <a:avLst/>
          </a:prstGeom>
        </p:spPr>
        <p:txBody>
          <a:bodyPr wrap="square">
            <a:spAutoFit/>
          </a:bodyPr>
          <a:lstStyle/>
          <a:p>
            <a:r>
              <a:rPr lang="en-US" dirty="0"/>
              <a:t>“During </a:t>
            </a:r>
            <a:r>
              <a:rPr lang="en-US" b="1" dirty="0">
                <a:solidFill>
                  <a:schemeClr val="accent1"/>
                </a:solidFill>
              </a:rPr>
              <a:t>World War I</a:t>
            </a:r>
            <a:r>
              <a:rPr lang="is-IS" dirty="0"/>
              <a:t>…</a:t>
            </a:r>
            <a:r>
              <a:rPr lang="en-US" dirty="0"/>
              <a:t> the United States initially fielded about twice as many combat troops as support troops, for a </a:t>
            </a:r>
            <a:r>
              <a:rPr lang="en-US" dirty="0">
                <a:solidFill>
                  <a:schemeClr val="accent1"/>
                </a:solidFill>
              </a:rPr>
              <a:t>2-to-1 tooth-to-tail ratio</a:t>
            </a:r>
            <a:r>
              <a:rPr lang="en-US" dirty="0"/>
              <a:t>. By 1945, as </a:t>
            </a:r>
            <a:r>
              <a:rPr lang="en-US" b="1" dirty="0">
                <a:solidFill>
                  <a:schemeClr val="accent1"/>
                </a:solidFill>
              </a:rPr>
              <a:t>World War II </a:t>
            </a:r>
            <a:r>
              <a:rPr lang="en-US" dirty="0"/>
              <a:t>wound down, that had changed; only about 40 percent of troops in the European theater were combat troops, while the rest were headquarters, administrative, logistics, and support troops of varying kinds (giving a </a:t>
            </a:r>
            <a:r>
              <a:rPr lang="en-US" dirty="0">
                <a:solidFill>
                  <a:schemeClr val="accent1"/>
                </a:solidFill>
              </a:rPr>
              <a:t>T3R of roughly 2-to-3</a:t>
            </a:r>
            <a:r>
              <a:rPr lang="en-US" dirty="0"/>
              <a:t>). By 1953 — in </a:t>
            </a:r>
            <a:r>
              <a:rPr lang="en-US" b="1" dirty="0">
                <a:solidFill>
                  <a:schemeClr val="accent1"/>
                </a:solidFill>
              </a:rPr>
              <a:t>Korea</a:t>
            </a:r>
            <a:r>
              <a:rPr lang="en-US" dirty="0"/>
              <a:t> — the tooth-to-tail ration was 1-to-3. By the </a:t>
            </a:r>
            <a:r>
              <a:rPr lang="en-US" b="1" dirty="0">
                <a:solidFill>
                  <a:schemeClr val="accent1"/>
                </a:solidFill>
              </a:rPr>
              <a:t>1991 Gulf War</a:t>
            </a:r>
            <a:r>
              <a:rPr lang="en-US" dirty="0"/>
              <a:t>, it was even lower: McGrath estimates it as 1-to-3.3. During the </a:t>
            </a:r>
            <a:r>
              <a:rPr lang="en-US" b="1" dirty="0">
                <a:solidFill>
                  <a:schemeClr val="accent1"/>
                </a:solidFill>
              </a:rPr>
              <a:t>Iraq War [2003]</a:t>
            </a:r>
            <a:r>
              <a:rPr lang="en-US" dirty="0"/>
              <a:t>, the ratio of combat to non-combat troops deployed ticked up slightly, but primarily as a function of the increased use of civilian contractors.”</a:t>
            </a:r>
          </a:p>
          <a:p>
            <a:endParaRPr lang="en-US" dirty="0"/>
          </a:p>
          <a:p>
            <a:r>
              <a:rPr lang="en-US" dirty="0"/>
              <a:t>Rosa Brooks, “Fog of War: How Can We Talk About the Military if We Can’t Define What It Is?” </a:t>
            </a:r>
            <a:r>
              <a:rPr lang="en-US" i="1" dirty="0"/>
              <a:t>Foreign Policy, </a:t>
            </a:r>
            <a:r>
              <a:rPr lang="en-US" dirty="0"/>
              <a:t>Aug. 8, 2008, </a:t>
            </a:r>
            <a:r>
              <a:rPr lang="en-US" dirty="0">
                <a:hlinkClick r:id="rId2"/>
              </a:rPr>
              <a:t>https://foreignpolicy.com/2012/08/08/fog-of-war/</a:t>
            </a:r>
            <a:endParaRPr lang="en-US" dirty="0"/>
          </a:p>
          <a:p>
            <a:endParaRPr lang="en-US" dirty="0"/>
          </a:p>
          <a:p>
            <a:r>
              <a:rPr lang="en-US" dirty="0"/>
              <a:t>Reference: John J. McGrath, “The Other End of the Spear: The </a:t>
            </a:r>
            <a:r>
              <a:rPr lang="en-US" i="1" dirty="0"/>
              <a:t>Tooth-to-Tail Ratio</a:t>
            </a:r>
            <a:r>
              <a:rPr lang="en-US" dirty="0"/>
              <a:t> in Modern Military Operations” (Army Combat Studies Institute, 2007) </a:t>
            </a:r>
          </a:p>
        </p:txBody>
      </p:sp>
    </p:spTree>
    <p:extLst>
      <p:ext uri="{BB962C8B-B14F-4D97-AF65-F5344CB8AC3E}">
        <p14:creationId xmlns:p14="http://schemas.microsoft.com/office/powerpoint/2010/main" val="873680328"/>
      </p:ext>
    </p:extLst>
  </p:cSld>
  <p:clrMapOvr>
    <a:masterClrMapping/>
  </p:clrMapOvr>
  <mc:AlternateContent xmlns:mc="http://schemas.openxmlformats.org/markup-compatibility/2006" xmlns:p14="http://schemas.microsoft.com/office/powerpoint/2010/main">
    <mc:Choice Requires="p14">
      <p:transition spd="slow" p14:dur="2000" advTm="46477"/>
    </mc:Choice>
    <mc:Fallback xmlns="">
      <p:transition spd="slow" advTm="4647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83172" y="395069"/>
            <a:ext cx="9404350" cy="708025"/>
          </a:xfrm>
        </p:spPr>
        <p:txBody>
          <a:bodyPr/>
          <a:lstStyle/>
          <a:p>
            <a:r>
              <a:rPr lang="en-US" b="1" dirty="0">
                <a:solidFill>
                  <a:schemeClr val="accent1"/>
                </a:solidFill>
              </a:rPr>
              <a:t>Military occupational specialties [MOS]</a:t>
            </a:r>
          </a:p>
        </p:txBody>
      </p:sp>
      <p:sp>
        <p:nvSpPr>
          <p:cNvPr id="5" name="Rectangle 4"/>
          <p:cNvSpPr/>
          <p:nvPr/>
        </p:nvSpPr>
        <p:spPr>
          <a:xfrm>
            <a:off x="496722" y="1526719"/>
            <a:ext cx="11479378" cy="4708981"/>
          </a:xfrm>
          <a:prstGeom prst="rect">
            <a:avLst/>
          </a:prstGeom>
        </p:spPr>
        <p:txBody>
          <a:bodyPr wrap="square">
            <a:spAutoFit/>
          </a:bodyPr>
          <a:lstStyle/>
          <a:p>
            <a:r>
              <a:rPr lang="en-US" dirty="0"/>
              <a:t>“To effect proper classification on all jobs performed by Enlisted Men, </a:t>
            </a:r>
            <a:r>
              <a:rPr lang="en-US" b="1" dirty="0"/>
              <a:t>Military Occupational Specialties </a:t>
            </a:r>
            <a:r>
              <a:rPr lang="en-US" dirty="0"/>
              <a:t>(MOS) were given </a:t>
            </a:r>
            <a:r>
              <a:rPr lang="en-US" b="1" dirty="0"/>
              <a:t>Specification Serial Numbers </a:t>
            </a:r>
            <a:r>
              <a:rPr lang="en-US" dirty="0"/>
              <a:t>(SSN) on a scale from 001 &gt; 999.</a:t>
            </a:r>
          </a:p>
          <a:p>
            <a:br>
              <a:rPr lang="en-US" dirty="0"/>
            </a:br>
            <a:r>
              <a:rPr lang="en-US" dirty="0"/>
              <a:t>Numbers </a:t>
            </a:r>
            <a:r>
              <a:rPr lang="en-US" u="sng" dirty="0">
                <a:effectLst/>
              </a:rPr>
              <a:t>below 500</a:t>
            </a:r>
            <a:r>
              <a:rPr lang="en-US" dirty="0"/>
              <a:t>, designated military </a:t>
            </a:r>
            <a:r>
              <a:rPr lang="en-US" b="1" dirty="0">
                <a:solidFill>
                  <a:schemeClr val="accent1"/>
                </a:solidFill>
              </a:rPr>
              <a:t>jobs having corresponding occupations in civilian life </a:t>
            </a:r>
            <a:r>
              <a:rPr lang="en-US" dirty="0"/>
              <a:t>– such as, Automobile Mechanic (014), Cable Splicer (039), Cook (060), Pharmacist (149), Photographer (152), Tailor (234), Light truck Driver (345), and Clerk-Typist (405), etc.</a:t>
            </a:r>
          </a:p>
          <a:p>
            <a:br>
              <a:rPr lang="en-US" dirty="0"/>
            </a:br>
            <a:r>
              <a:rPr lang="en-US" dirty="0"/>
              <a:t>Numbers </a:t>
            </a:r>
            <a:r>
              <a:rPr lang="en-US" u="sng" dirty="0">
                <a:effectLst/>
              </a:rPr>
              <a:t>above 500</a:t>
            </a:r>
            <a:r>
              <a:rPr lang="en-US" dirty="0"/>
              <a:t>, designated </a:t>
            </a:r>
            <a:r>
              <a:rPr lang="en-US" b="1" dirty="0">
                <a:solidFill>
                  <a:schemeClr val="accent1"/>
                </a:solidFill>
              </a:rPr>
              <a:t>jobs having no parallel in civilian life</a:t>
            </a:r>
            <a:r>
              <a:rPr lang="en-US" dirty="0"/>
              <a:t>, such as Ammo Bearer (504), Light Machine Gunner (604), Antitank Gunner (610), Military Policeman (677), Rifleman (745), Bugler (803), Medical Supply Technician (825), or Mine Detector Operator (968).</a:t>
            </a:r>
          </a:p>
          <a:p>
            <a:endParaRPr lang="en-US" dirty="0"/>
          </a:p>
          <a:p>
            <a:r>
              <a:rPr lang="en-US" dirty="0"/>
              <a:t>Officers, either directing or supervising operations, also received an occupational classification, while their specific MOS numbers were represented by groups of 4 numerals, such as Postal Officer (0030), Signal Officer (0210), Radio Officer (0500), Glider Pilot (1026), Dental Officer (3170), Ammunition Supply Officer (4514), Public Relations Officer (5401), Legal Assistance Officer (8120), Provost Marshal (9100), Camouflage Officer (9511) to name but a few.” </a:t>
            </a:r>
            <a:r>
              <a:rPr lang="en-US" sz="1200" dirty="0">
                <a:hlinkClick r:id="rId2"/>
              </a:rPr>
              <a:t>https://www.med-dept.com/articles/ww2-medical-mos-definitions/</a:t>
            </a:r>
            <a:endParaRPr lang="en-US" sz="1200" dirty="0"/>
          </a:p>
          <a:p>
            <a:endParaRPr lang="en-US" sz="1200" dirty="0"/>
          </a:p>
        </p:txBody>
      </p:sp>
    </p:spTree>
    <p:extLst>
      <p:ext uri="{BB962C8B-B14F-4D97-AF65-F5344CB8AC3E}">
        <p14:creationId xmlns:p14="http://schemas.microsoft.com/office/powerpoint/2010/main" val="2080078948"/>
      </p:ext>
    </p:extLst>
  </p:cSld>
  <p:clrMapOvr>
    <a:masterClrMapping/>
  </p:clrMapOvr>
  <mc:AlternateContent xmlns:mc="http://schemas.openxmlformats.org/markup-compatibility/2006" xmlns:p14="http://schemas.microsoft.com/office/powerpoint/2010/main">
    <mc:Choice Requires="p14">
      <p:transition spd="slow" p14:dur="2000" advTm="66688"/>
    </mc:Choice>
    <mc:Fallback xmlns="">
      <p:transition spd="slow" advTm="6668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my.mil-53469-2009-10-20-071025.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39669" y="1471961"/>
            <a:ext cx="4014671" cy="401467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ttps://www.loc.gov/wiseguide/mar11/images/mission-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6478" y="24723"/>
            <a:ext cx="5531005" cy="685158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858340" y="451845"/>
            <a:ext cx="6096000" cy="1200329"/>
          </a:xfrm>
          <a:prstGeom prst="rect">
            <a:avLst/>
          </a:prstGeom>
        </p:spPr>
        <p:txBody>
          <a:bodyPr>
            <a:spAutoFit/>
          </a:bodyPr>
          <a:lstStyle/>
          <a:p>
            <a:r>
              <a:rPr lang="en-US" sz="2400" dirty="0"/>
              <a:t>“Nurture the living. </a:t>
            </a:r>
          </a:p>
          <a:p>
            <a:r>
              <a:rPr lang="en-US" sz="2400" dirty="0"/>
              <a:t>Care for the wounded. </a:t>
            </a:r>
          </a:p>
          <a:p>
            <a:r>
              <a:rPr lang="en-US" sz="2400" dirty="0"/>
              <a:t>Honor the dead.” </a:t>
            </a:r>
          </a:p>
        </p:txBody>
      </p:sp>
      <p:sp>
        <p:nvSpPr>
          <p:cNvPr id="4" name="Rectangle 3"/>
          <p:cNvSpPr/>
          <p:nvPr/>
        </p:nvSpPr>
        <p:spPr>
          <a:xfrm>
            <a:off x="5935014" y="6165953"/>
            <a:ext cx="5942652" cy="646331"/>
          </a:xfrm>
          <a:prstGeom prst="rect">
            <a:avLst/>
          </a:prstGeom>
        </p:spPr>
        <p:txBody>
          <a:bodyPr wrap="none">
            <a:spAutoFit/>
          </a:bodyPr>
          <a:lstStyle/>
          <a:p>
            <a:r>
              <a:rPr lang="en-US" dirty="0">
                <a:hlinkClick r:id="rId4"/>
              </a:rPr>
              <a:t>https://www.loc.gov/wiseguide/mar11/mission.html</a:t>
            </a:r>
            <a:endParaRPr lang="en-US" dirty="0"/>
          </a:p>
          <a:p>
            <a:endParaRPr lang="en-US" dirty="0"/>
          </a:p>
        </p:txBody>
      </p:sp>
    </p:spTree>
    <p:extLst>
      <p:ext uri="{BB962C8B-B14F-4D97-AF65-F5344CB8AC3E}">
        <p14:creationId xmlns:p14="http://schemas.microsoft.com/office/powerpoint/2010/main" val="1685962600"/>
      </p:ext>
    </p:extLst>
  </p:cSld>
  <p:clrMapOvr>
    <a:masterClrMapping/>
  </p:clrMapOvr>
  <mc:AlternateContent xmlns:mc="http://schemas.openxmlformats.org/markup-compatibility/2006" xmlns:p14="http://schemas.microsoft.com/office/powerpoint/2010/main">
    <mc:Choice Requires="p14">
      <p:transition spd="slow" p14:dur="2000" advTm="56746"/>
    </mc:Choice>
    <mc:Fallback xmlns="">
      <p:transition spd="slow" advTm="5674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 Military Police : News Phot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5028" y="39924"/>
            <a:ext cx="5170152" cy="68180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880410" y="4452229"/>
            <a:ext cx="6096000" cy="2031325"/>
          </a:xfrm>
          <a:prstGeom prst="rect">
            <a:avLst/>
          </a:prstGeom>
        </p:spPr>
        <p:txBody>
          <a:bodyPr>
            <a:spAutoFit/>
          </a:bodyPr>
          <a:lstStyle/>
          <a:p>
            <a:r>
              <a:rPr lang="en-US" dirty="0"/>
              <a:t>“A US military police officer inspecting documents during World War II, </a:t>
            </a:r>
            <a:r>
              <a:rPr lang="en-US"/>
              <a:t>1944.”</a:t>
            </a:r>
          </a:p>
          <a:p>
            <a:endParaRPr lang="en-US" dirty="0"/>
          </a:p>
          <a:p>
            <a:r>
              <a:rPr lang="en-US" dirty="0"/>
              <a:t>Original Publication: </a:t>
            </a:r>
            <a:r>
              <a:rPr lang="en-US" i="1" dirty="0"/>
              <a:t>Picture Post</a:t>
            </a:r>
          </a:p>
          <a:p>
            <a:r>
              <a:rPr lang="en-US" dirty="0"/>
              <a:t>US Military Police - </a:t>
            </a:r>
            <a:r>
              <a:rPr lang="en-US" dirty="0" err="1"/>
              <a:t>unpub</a:t>
            </a:r>
            <a:r>
              <a:rPr lang="en-US" dirty="0"/>
              <a:t>. </a:t>
            </a:r>
          </a:p>
          <a:p>
            <a:r>
              <a:rPr lang="en-US" dirty="0"/>
              <a:t>Photo by Kurt Hutton/Picture Post/</a:t>
            </a:r>
            <a:r>
              <a:rPr lang="en-US" dirty="0" err="1"/>
              <a:t>Hulton</a:t>
            </a:r>
            <a:r>
              <a:rPr lang="en-US" dirty="0"/>
              <a:t> Archive/Getty Images</a:t>
            </a:r>
          </a:p>
        </p:txBody>
      </p:sp>
    </p:spTree>
    <p:extLst>
      <p:ext uri="{BB962C8B-B14F-4D97-AF65-F5344CB8AC3E}">
        <p14:creationId xmlns:p14="http://schemas.microsoft.com/office/powerpoint/2010/main" val="948121935"/>
      </p:ext>
    </p:extLst>
  </p:cSld>
  <p:clrMapOvr>
    <a:masterClrMapping/>
  </p:clrMapOvr>
  <mc:AlternateContent xmlns:mc="http://schemas.openxmlformats.org/markup-compatibility/2006" xmlns:p14="http://schemas.microsoft.com/office/powerpoint/2010/main">
    <mc:Choice Requires="p14">
      <p:transition spd="slow" p14:dur="2000" advTm="113197"/>
    </mc:Choice>
    <mc:Fallback xmlns="">
      <p:transition spd="slow" advTm="113197"/>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www.archives.gov/files/research/african-americans/ww2-pictures/images/535533-m.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642" y="6895"/>
            <a:ext cx="5861677" cy="39679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0642" y="4099875"/>
            <a:ext cx="5551533" cy="2185214"/>
          </a:xfrm>
          <a:prstGeom prst="rect">
            <a:avLst/>
          </a:prstGeom>
        </p:spPr>
        <p:txBody>
          <a:bodyPr wrap="square">
            <a:spAutoFit/>
          </a:bodyPr>
          <a:lstStyle/>
          <a:p>
            <a:r>
              <a:rPr lang="en-US" dirty="0"/>
              <a:t>“These drivers of the 666th Quartermaster Truck Company, 82nd Airborne Division, who chalked up 20,000 miles each without an accident, since arriving in the European Theater of Operations…” [original caption]</a:t>
            </a:r>
          </a:p>
          <a:p>
            <a:r>
              <a:rPr lang="en-US" dirty="0"/>
              <a:t> </a:t>
            </a:r>
          </a:p>
          <a:p>
            <a:r>
              <a:rPr lang="en-US" sz="1400" dirty="0"/>
              <a:t>National Archives Identifier: 535533</a:t>
            </a:r>
          </a:p>
          <a:p>
            <a:endParaRPr lang="en-US" sz="1400" dirty="0"/>
          </a:p>
        </p:txBody>
      </p:sp>
      <p:pic>
        <p:nvPicPr>
          <p:cNvPr id="19460" name="Picture 4" descr="ttps://www.archives.gov/files/research/african-americans/ww2-pictures/images/african-americans-wwii-02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8268" y="0"/>
            <a:ext cx="4981903" cy="593225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733304" y="5932251"/>
            <a:ext cx="6378054" cy="923330"/>
          </a:xfrm>
          <a:prstGeom prst="rect">
            <a:avLst/>
          </a:prstGeom>
        </p:spPr>
        <p:txBody>
          <a:bodyPr wrap="square">
            <a:spAutoFit/>
          </a:bodyPr>
          <a:lstStyle/>
          <a:p>
            <a:r>
              <a:rPr lang="en-US" dirty="0"/>
              <a:t>"Volunteer combat soldiers prepare for a day's training in preparation for shipment to veteran units at front lines in Germany."  </a:t>
            </a:r>
            <a:r>
              <a:rPr lang="en-US" sz="1400" dirty="0"/>
              <a:t>February 28, 1945. </a:t>
            </a:r>
            <a:r>
              <a:rPr lang="en-US" sz="1400" dirty="0" err="1"/>
              <a:t>Edgren</a:t>
            </a:r>
            <a:r>
              <a:rPr lang="en-US" sz="1400" dirty="0"/>
              <a:t>. 111-SC-337901. </a:t>
            </a:r>
          </a:p>
        </p:txBody>
      </p:sp>
      <p:sp>
        <p:nvSpPr>
          <p:cNvPr id="4" name="Rectangle 3"/>
          <p:cNvSpPr/>
          <p:nvPr/>
        </p:nvSpPr>
        <p:spPr>
          <a:xfrm>
            <a:off x="234323" y="6089459"/>
            <a:ext cx="6096000" cy="923330"/>
          </a:xfrm>
          <a:prstGeom prst="rect">
            <a:avLst/>
          </a:prstGeom>
        </p:spPr>
        <p:txBody>
          <a:bodyPr>
            <a:spAutoFit/>
          </a:bodyPr>
          <a:lstStyle/>
          <a:p>
            <a:r>
              <a:rPr lang="en-US" dirty="0">
                <a:hlinkClick r:id="rId4"/>
              </a:rPr>
              <a:t>https://www.archives.gov/research/african-americans/ww2-pictures</a:t>
            </a:r>
            <a:endParaRPr lang="en-US" dirty="0"/>
          </a:p>
          <a:p>
            <a:endParaRPr lang="en-US" dirty="0"/>
          </a:p>
        </p:txBody>
      </p:sp>
    </p:spTree>
    <p:extLst>
      <p:ext uri="{BB962C8B-B14F-4D97-AF65-F5344CB8AC3E}">
        <p14:creationId xmlns:p14="http://schemas.microsoft.com/office/powerpoint/2010/main" val="1017132318"/>
      </p:ext>
    </p:extLst>
  </p:cSld>
  <p:clrMapOvr>
    <a:masterClrMapping/>
  </p:clrMapOvr>
  <mc:AlternateContent xmlns:mc="http://schemas.openxmlformats.org/markup-compatibility/2006" xmlns:p14="http://schemas.microsoft.com/office/powerpoint/2010/main">
    <mc:Choice Requires="p14">
      <p:transition spd="slow" p14:dur="2000" advTm="58747"/>
    </mc:Choice>
    <mc:Fallback xmlns="">
      <p:transition spd="slow" advTm="5874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5E47C794-DD90-4D91-829F-2F92D74D4C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A9A91F91-27C6-4301-95BB-38D75819E4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A146DDC2-5A93-4B50-B8F4-B5311F9EC5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19AA3227-4C96-4188-B279-CBD4D28FA0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Rectangle 74">
              <a:extLst>
                <a:ext uri="{FF2B5EF4-FFF2-40B4-BE49-F238E27FC236}">
                  <a16:creationId xmlns:a16="http://schemas.microsoft.com/office/drawing/2014/main" id="{63943AC8-1C36-402E-9CF9-236EC8994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76" name="Freeform 5">
              <a:extLst>
                <a:ext uri="{FF2B5EF4-FFF2-40B4-BE49-F238E27FC236}">
                  <a16:creationId xmlns:a16="http://schemas.microsoft.com/office/drawing/2014/main" id="{107455A9-9423-4813-B4F5-5987FC507E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5523852" y="18006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7" name="Freeform 5">
              <a:extLst>
                <a:ext uri="{FF2B5EF4-FFF2-40B4-BE49-F238E27FC236}">
                  <a16:creationId xmlns:a16="http://schemas.microsoft.com/office/drawing/2014/main" id="{553DE0C0-A442-421A-BC88-7C91FBC0D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4612744" y="27763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78" name="Freeform 5">
              <a:extLst>
                <a:ext uri="{FF2B5EF4-FFF2-40B4-BE49-F238E27FC236}">
                  <a16:creationId xmlns:a16="http://schemas.microsoft.com/office/drawing/2014/main" id="{0D557BDA-150C-4379-BDD2-E2131259005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621464" y="427565"/>
            <a:ext cx="6425580" cy="970935"/>
          </a:xfrm>
        </p:spPr>
        <p:txBody>
          <a:bodyPr>
            <a:normAutofit/>
          </a:bodyPr>
          <a:lstStyle/>
          <a:p>
            <a:r>
              <a:rPr lang="en-US" b="1" dirty="0">
                <a:solidFill>
                  <a:schemeClr val="accent1"/>
                </a:solidFill>
              </a:rPr>
              <a:t>Segregation and hierarchy </a:t>
            </a:r>
          </a:p>
        </p:txBody>
      </p:sp>
      <p:sp>
        <p:nvSpPr>
          <p:cNvPr id="3" name="Content Placeholder 2"/>
          <p:cNvSpPr>
            <a:spLocks noGrp="1"/>
          </p:cNvSpPr>
          <p:nvPr>
            <p:ph idx="1"/>
          </p:nvPr>
        </p:nvSpPr>
        <p:spPr>
          <a:xfrm>
            <a:off x="562858" y="1242552"/>
            <a:ext cx="6542793" cy="5382436"/>
          </a:xfrm>
        </p:spPr>
        <p:txBody>
          <a:bodyPr anchor="ctr">
            <a:noAutofit/>
          </a:bodyPr>
          <a:lstStyle/>
          <a:p>
            <a:pPr>
              <a:lnSpc>
                <a:spcPct val="90000"/>
              </a:lnSpc>
            </a:pPr>
            <a:r>
              <a:rPr lang="en-US" sz="1600" b="1" dirty="0">
                <a:solidFill>
                  <a:schemeClr val="bg1"/>
                </a:solidFill>
              </a:rPr>
              <a:t>Class: </a:t>
            </a:r>
            <a:r>
              <a:rPr lang="en-US" sz="1600" dirty="0">
                <a:solidFill>
                  <a:schemeClr val="bg1"/>
                </a:solidFill>
              </a:rPr>
              <a:t>most career army officers were middle class/wealthier </a:t>
            </a:r>
            <a:endParaRPr lang="en-US" sz="1600" b="1" dirty="0">
              <a:solidFill>
                <a:schemeClr val="bg1"/>
              </a:solidFill>
            </a:endParaRPr>
          </a:p>
          <a:p>
            <a:pPr>
              <a:lnSpc>
                <a:spcPct val="90000"/>
              </a:lnSpc>
            </a:pPr>
            <a:r>
              <a:rPr lang="en-US" sz="1600" dirty="0">
                <a:solidFill>
                  <a:schemeClr val="bg1"/>
                </a:solidFill>
              </a:rPr>
              <a:t>No fraternization between officers and enlisted men [EM]</a:t>
            </a:r>
          </a:p>
          <a:p>
            <a:pPr>
              <a:lnSpc>
                <a:spcPct val="90000"/>
              </a:lnSpc>
            </a:pPr>
            <a:endParaRPr lang="en-US" sz="1600" dirty="0">
              <a:solidFill>
                <a:schemeClr val="bg1"/>
              </a:solidFill>
            </a:endParaRPr>
          </a:p>
          <a:p>
            <a:pPr>
              <a:lnSpc>
                <a:spcPct val="90000"/>
              </a:lnSpc>
            </a:pPr>
            <a:r>
              <a:rPr lang="en-US" sz="1600" b="1" dirty="0">
                <a:solidFill>
                  <a:schemeClr val="bg1"/>
                </a:solidFill>
              </a:rPr>
              <a:t>Race: </a:t>
            </a:r>
            <a:r>
              <a:rPr lang="en-US" sz="1600" dirty="0">
                <a:solidFill>
                  <a:schemeClr val="bg1"/>
                </a:solidFill>
              </a:rPr>
              <a:t>The US military was racially segregated until 1948</a:t>
            </a:r>
          </a:p>
          <a:p>
            <a:pPr>
              <a:lnSpc>
                <a:spcPct val="90000"/>
              </a:lnSpc>
            </a:pPr>
            <a:r>
              <a:rPr lang="en-US" sz="1600" dirty="0">
                <a:solidFill>
                  <a:schemeClr val="bg1"/>
                </a:solidFill>
              </a:rPr>
              <a:t>Most units of Black soldiers were officered by white men</a:t>
            </a:r>
          </a:p>
          <a:p>
            <a:pPr>
              <a:lnSpc>
                <a:spcPct val="90000"/>
              </a:lnSpc>
            </a:pPr>
            <a:endParaRPr lang="en-US" sz="1600" dirty="0">
              <a:solidFill>
                <a:schemeClr val="bg1"/>
              </a:solidFill>
            </a:endParaRPr>
          </a:p>
          <a:p>
            <a:pPr>
              <a:lnSpc>
                <a:spcPct val="90000"/>
              </a:lnSpc>
            </a:pPr>
            <a:r>
              <a:rPr lang="en-US" sz="1600" b="1" dirty="0">
                <a:solidFill>
                  <a:schemeClr val="bg1"/>
                </a:solidFill>
              </a:rPr>
              <a:t>Gender:</a:t>
            </a:r>
            <a:r>
              <a:rPr lang="en-US" sz="1600" dirty="0">
                <a:solidFill>
                  <a:schemeClr val="bg1"/>
                </a:solidFill>
              </a:rPr>
              <a:t> Service women debarred from combat until 2013</a:t>
            </a:r>
          </a:p>
          <a:p>
            <a:pPr>
              <a:lnSpc>
                <a:spcPct val="90000"/>
              </a:lnSpc>
            </a:pPr>
            <a:r>
              <a:rPr lang="en-US" sz="1600" dirty="0">
                <a:solidFill>
                  <a:schemeClr val="bg1"/>
                </a:solidFill>
              </a:rPr>
              <a:t>women’s auxiliary services in WWI &amp; II (more next week)</a:t>
            </a:r>
          </a:p>
          <a:p>
            <a:pPr>
              <a:lnSpc>
                <a:spcPct val="90000"/>
              </a:lnSpc>
            </a:pPr>
            <a:r>
              <a:rPr lang="en-US" sz="1600" dirty="0">
                <a:solidFill>
                  <a:schemeClr val="bg1"/>
                </a:solidFill>
              </a:rPr>
              <a:t>US Army Nurse Corps (est. 1901); all female until 1955</a:t>
            </a:r>
          </a:p>
          <a:p>
            <a:pPr>
              <a:lnSpc>
                <a:spcPct val="90000"/>
              </a:lnSpc>
            </a:pPr>
            <a:endParaRPr lang="en-US" sz="1600" dirty="0">
              <a:solidFill>
                <a:schemeClr val="bg1"/>
              </a:solidFill>
            </a:endParaRPr>
          </a:p>
          <a:p>
            <a:pPr>
              <a:lnSpc>
                <a:spcPct val="90000"/>
              </a:lnSpc>
            </a:pPr>
            <a:r>
              <a:rPr lang="en-US" sz="1600" b="1" dirty="0">
                <a:solidFill>
                  <a:schemeClr val="bg1"/>
                </a:solidFill>
              </a:rPr>
              <a:t>Sexuality: </a:t>
            </a:r>
            <a:r>
              <a:rPr lang="en-US" sz="1600" dirty="0">
                <a:solidFill>
                  <a:schemeClr val="bg1"/>
                </a:solidFill>
              </a:rPr>
              <a:t>The military actively attempted to exclude LGB Americans from the armed forces throughout the c20th, up to 1994, when “Don’t Ask Don’t Tell” (DADT) was adopted.</a:t>
            </a:r>
          </a:p>
          <a:p>
            <a:pPr>
              <a:lnSpc>
                <a:spcPct val="90000"/>
              </a:lnSpc>
            </a:pPr>
            <a:r>
              <a:rPr lang="en-US" sz="1600" b="1" dirty="0">
                <a:solidFill>
                  <a:schemeClr val="bg1"/>
                </a:solidFill>
              </a:rPr>
              <a:t>LGB </a:t>
            </a:r>
            <a:r>
              <a:rPr lang="en-US" sz="1600" dirty="0">
                <a:solidFill>
                  <a:schemeClr val="bg1"/>
                </a:solidFill>
              </a:rPr>
              <a:t>personnel permitted to serve openly in the US armed forces only since 2011</a:t>
            </a:r>
            <a:endParaRPr lang="en-US" sz="1600" b="1" dirty="0">
              <a:solidFill>
                <a:schemeClr val="bg1"/>
              </a:solidFill>
            </a:endParaRPr>
          </a:p>
        </p:txBody>
      </p:sp>
      <p:pic>
        <p:nvPicPr>
          <p:cNvPr id="10242" name="Picture 2" descr="mage result for when was the us army desegregated"/>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7441462" y="943447"/>
            <a:ext cx="4017216" cy="5387795"/>
          </a:xfrm>
          <a:prstGeom prst="rect">
            <a:avLst/>
          </a:prstGeom>
          <a:noFill/>
          <a:extLst>
            <a:ext uri="{909E8E84-426E-40DD-AFC4-6F175D3DCCD1}">
              <a14:hiddenFill xmlns:a14="http://schemas.microsoft.com/office/drawing/2010/main">
                <a:solidFill>
                  <a:srgbClr val="FFFFFF"/>
                </a:solidFill>
              </a14:hiddenFill>
            </a:ext>
          </a:extLst>
        </p:spPr>
      </p:pic>
      <p:sp>
        <p:nvSpPr>
          <p:cNvPr id="80" name="Rectangle 79">
            <a:extLst>
              <a:ext uri="{FF2B5EF4-FFF2-40B4-BE49-F238E27FC236}">
                <a16:creationId xmlns:a16="http://schemas.microsoft.com/office/drawing/2014/main" id="{190D4F95-AC40-4C7F-8794-DF2B6F7500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TextBox 3"/>
          <p:cNvSpPr txBox="1"/>
          <p:nvPr/>
        </p:nvSpPr>
        <p:spPr>
          <a:xfrm>
            <a:off x="7441462" y="6295280"/>
            <a:ext cx="4143054" cy="723275"/>
          </a:xfrm>
          <a:prstGeom prst="rect">
            <a:avLst/>
          </a:prstGeom>
          <a:noFill/>
        </p:spPr>
        <p:txBody>
          <a:bodyPr wrap="square" rtlCol="0">
            <a:spAutoFit/>
          </a:bodyPr>
          <a:lstStyle/>
          <a:p>
            <a:pPr>
              <a:spcAft>
                <a:spcPts val="600"/>
              </a:spcAft>
            </a:pPr>
            <a:r>
              <a:rPr lang="en-US" i="1" dirty="0"/>
              <a:t>Chicago Defender, </a:t>
            </a:r>
            <a:r>
              <a:rPr lang="en-US" dirty="0"/>
              <a:t>July 31, 1948</a:t>
            </a:r>
          </a:p>
          <a:p>
            <a:pPr>
              <a:spcAft>
                <a:spcPts val="600"/>
              </a:spcAft>
            </a:pPr>
            <a:endParaRPr lang="en-US" i="1" dirty="0"/>
          </a:p>
        </p:txBody>
      </p:sp>
    </p:spTree>
    <p:extLst>
      <p:ext uri="{BB962C8B-B14F-4D97-AF65-F5344CB8AC3E}">
        <p14:creationId xmlns:p14="http://schemas.microsoft.com/office/powerpoint/2010/main" val="1775335504"/>
      </p:ext>
    </p:extLst>
  </p:cSld>
  <p:clrMapOvr>
    <a:masterClrMapping/>
  </p:clrMapOvr>
  <mc:AlternateContent xmlns:mc="http://schemas.openxmlformats.org/markup-compatibility/2006" xmlns:p14="http://schemas.microsoft.com/office/powerpoint/2010/main">
    <mc:Choice Requires="p14">
      <p:transition spd="slow" p14:dur="2000" advTm="283481"/>
    </mc:Choice>
    <mc:Fallback xmlns="">
      <p:transition spd="slow" advTm="28348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a:t>Chickenshit</a:t>
            </a:r>
            <a:r>
              <a:rPr lang="en-US" dirty="0"/>
              <a:t>”</a:t>
            </a:r>
          </a:p>
        </p:txBody>
      </p:sp>
      <p:sp>
        <p:nvSpPr>
          <p:cNvPr id="3" name="Rectangle 2"/>
          <p:cNvSpPr/>
          <p:nvPr/>
        </p:nvSpPr>
        <p:spPr>
          <a:xfrm>
            <a:off x="680604" y="6211669"/>
            <a:ext cx="6058069" cy="646331"/>
          </a:xfrm>
          <a:prstGeom prst="rect">
            <a:avLst/>
          </a:prstGeom>
        </p:spPr>
        <p:txBody>
          <a:bodyPr wrap="none">
            <a:spAutoFit/>
          </a:bodyPr>
          <a:lstStyle/>
          <a:p>
            <a:r>
              <a:rPr lang="en-US" dirty="0">
                <a:hlinkClick r:id="rId2"/>
              </a:rPr>
              <a:t>https://www.artofmanliness.com/articles/wwii-slang/</a:t>
            </a:r>
            <a:endParaRPr lang="en-US" dirty="0"/>
          </a:p>
          <a:p>
            <a:endParaRPr lang="en-US" dirty="0"/>
          </a:p>
        </p:txBody>
      </p:sp>
      <p:pic>
        <p:nvPicPr>
          <p:cNvPr id="14338" name="Picture 2" descr="mage result for paul fussell wartim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83912" y="568712"/>
            <a:ext cx="3829050" cy="6086475"/>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mage result for paul fussell wartim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0604" y="2601744"/>
            <a:ext cx="6500781" cy="3058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066220"/>
      </p:ext>
    </p:extLst>
  </p:cSld>
  <p:clrMapOvr>
    <a:masterClrMapping/>
  </p:clrMapOvr>
  <mc:AlternateContent xmlns:mc="http://schemas.openxmlformats.org/markup-compatibility/2006" xmlns:p14="http://schemas.microsoft.com/office/powerpoint/2010/main">
    <mc:Choice Requires="p14">
      <p:transition spd="slow" p14:dur="2000" advTm="73122"/>
    </mc:Choice>
    <mc:Fallback xmlns="">
      <p:transition spd="slow" advTm="73122"/>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611" y="133498"/>
            <a:ext cx="7738756" cy="6691047"/>
          </a:xfrm>
          <a:prstGeom prst="rect">
            <a:avLst/>
          </a:prstGeom>
        </p:spPr>
      </p:pic>
      <p:sp>
        <p:nvSpPr>
          <p:cNvPr id="3" name="Rectangle 2"/>
          <p:cNvSpPr/>
          <p:nvPr/>
        </p:nvSpPr>
        <p:spPr>
          <a:xfrm>
            <a:off x="8452624" y="4490608"/>
            <a:ext cx="2966223" cy="1754326"/>
          </a:xfrm>
          <a:prstGeom prst="rect">
            <a:avLst/>
          </a:prstGeom>
        </p:spPr>
        <p:txBody>
          <a:bodyPr wrap="square">
            <a:spAutoFit/>
          </a:bodyPr>
          <a:lstStyle/>
          <a:p>
            <a:r>
              <a:rPr lang="en-US" dirty="0"/>
              <a:t>Sailors assigned to Kitchen Patrol sitting in circle with baskets of potatoes pealing them with paring knives during World War II. </a:t>
            </a:r>
          </a:p>
        </p:txBody>
      </p:sp>
      <p:sp>
        <p:nvSpPr>
          <p:cNvPr id="4" name="TextBox 3"/>
          <p:cNvSpPr txBox="1"/>
          <p:nvPr/>
        </p:nvSpPr>
        <p:spPr>
          <a:xfrm>
            <a:off x="8452624" y="1683834"/>
            <a:ext cx="729687" cy="646331"/>
          </a:xfrm>
          <a:prstGeom prst="rect">
            <a:avLst/>
          </a:prstGeom>
          <a:noFill/>
        </p:spPr>
        <p:txBody>
          <a:bodyPr wrap="none" rtlCol="0">
            <a:spAutoFit/>
          </a:bodyPr>
          <a:lstStyle/>
          <a:p>
            <a:r>
              <a:rPr lang="en-US" sz="3600" dirty="0"/>
              <a:t>KP</a:t>
            </a:r>
          </a:p>
        </p:txBody>
      </p:sp>
    </p:spTree>
    <p:extLst>
      <p:ext uri="{BB962C8B-B14F-4D97-AF65-F5344CB8AC3E}">
        <p14:creationId xmlns:p14="http://schemas.microsoft.com/office/powerpoint/2010/main" val="142882829"/>
      </p:ext>
    </p:extLst>
  </p:cSld>
  <p:clrMapOvr>
    <a:masterClrMapping/>
  </p:clrMapOvr>
  <mc:AlternateContent xmlns:mc="http://schemas.openxmlformats.org/markup-compatibility/2006" xmlns:p14="http://schemas.microsoft.com/office/powerpoint/2010/main">
    <mc:Choice Requires="p14">
      <p:transition spd="slow" p14:dur="2000" advTm="42898"/>
    </mc:Choice>
    <mc:Fallback xmlns="">
      <p:transition spd="slow" advTm="4289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mage result for latrine duty World War I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86761" y="490653"/>
            <a:ext cx="4562475" cy="60864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415239" y="4661210"/>
            <a:ext cx="1511952" cy="923330"/>
          </a:xfrm>
          <a:prstGeom prst="rect">
            <a:avLst/>
          </a:prstGeom>
          <a:noFill/>
        </p:spPr>
        <p:txBody>
          <a:bodyPr wrap="none" rtlCol="0">
            <a:spAutoFit/>
          </a:bodyPr>
          <a:lstStyle/>
          <a:p>
            <a:r>
              <a:rPr lang="en-US" dirty="0"/>
              <a:t>Humorous</a:t>
            </a:r>
          </a:p>
          <a:p>
            <a:r>
              <a:rPr lang="en-US" dirty="0"/>
              <a:t>postcard,</a:t>
            </a:r>
          </a:p>
          <a:p>
            <a:r>
              <a:rPr lang="en-US" dirty="0"/>
              <a:t>World War II</a:t>
            </a:r>
          </a:p>
        </p:txBody>
      </p:sp>
      <p:pic>
        <p:nvPicPr>
          <p:cNvPr id="7172" name="Picture 4" descr="http://lh6.ggpht.com/_Mq5qyAsSNIQ/ST_BerjcalI/AAAAAAAASnU/JVIJ4AgrHJ4/s400/campcroftphotosbyJPPizzimentilatrineduty.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2349" y="1764681"/>
            <a:ext cx="5118409" cy="38388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863" y="814039"/>
            <a:ext cx="2518638" cy="584775"/>
          </a:xfrm>
          <a:prstGeom prst="rect">
            <a:avLst/>
          </a:prstGeom>
          <a:noFill/>
        </p:spPr>
        <p:txBody>
          <a:bodyPr wrap="none" rtlCol="0">
            <a:spAutoFit/>
          </a:bodyPr>
          <a:lstStyle/>
          <a:p>
            <a:r>
              <a:rPr lang="en-US" sz="3200" dirty="0"/>
              <a:t>Latrine duty</a:t>
            </a:r>
          </a:p>
        </p:txBody>
      </p:sp>
      <p:sp>
        <p:nvSpPr>
          <p:cNvPr id="6" name="TextBox 5"/>
          <p:cNvSpPr txBox="1"/>
          <p:nvPr/>
        </p:nvSpPr>
        <p:spPr>
          <a:xfrm>
            <a:off x="202349" y="5815372"/>
            <a:ext cx="4001416" cy="646331"/>
          </a:xfrm>
          <a:prstGeom prst="rect">
            <a:avLst/>
          </a:prstGeom>
          <a:noFill/>
        </p:spPr>
        <p:txBody>
          <a:bodyPr wrap="none" rtlCol="0">
            <a:spAutoFit/>
          </a:bodyPr>
          <a:lstStyle/>
          <a:p>
            <a:r>
              <a:rPr lang="en-US" dirty="0"/>
              <a:t>Latrine duty at Camp Croft</a:t>
            </a:r>
            <a:r>
              <a:rPr lang="en-US"/>
              <a:t>, near</a:t>
            </a:r>
            <a:endParaRPr lang="en-US" dirty="0"/>
          </a:p>
          <a:p>
            <a:r>
              <a:rPr lang="en-US" dirty="0" err="1"/>
              <a:t>Spartanbury</a:t>
            </a:r>
            <a:r>
              <a:rPr lang="en-US" dirty="0"/>
              <a:t>, South Carolina, WWII</a:t>
            </a:r>
          </a:p>
        </p:txBody>
      </p:sp>
    </p:spTree>
    <p:extLst>
      <p:ext uri="{BB962C8B-B14F-4D97-AF65-F5344CB8AC3E}">
        <p14:creationId xmlns:p14="http://schemas.microsoft.com/office/powerpoint/2010/main" val="323079093"/>
      </p:ext>
    </p:extLst>
  </p:cSld>
  <p:clrMapOvr>
    <a:masterClrMapping/>
  </p:clrMapOvr>
  <mc:AlternateContent xmlns:mc="http://schemas.openxmlformats.org/markup-compatibility/2006" xmlns:p14="http://schemas.microsoft.com/office/powerpoint/2010/main">
    <mc:Choice Requires="p14">
      <p:transition spd="slow" p14:dur="2000" advTm="25946"/>
    </mc:Choice>
    <mc:Fallback xmlns="">
      <p:transition spd="slow" advTm="25946"/>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age result for mary louise roberts, what soldiers d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0650" y="141930"/>
            <a:ext cx="4325593" cy="648189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mage result for GI tourists in World War II"/>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50059" y="141930"/>
            <a:ext cx="4769701" cy="641650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mage result for US army pocket guide world war II"/>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553576" y="141930"/>
            <a:ext cx="2381250" cy="36671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435424" y="3958683"/>
            <a:ext cx="2664512" cy="2862322"/>
          </a:xfrm>
          <a:prstGeom prst="rect">
            <a:avLst/>
          </a:prstGeom>
          <a:noFill/>
        </p:spPr>
        <p:txBody>
          <a:bodyPr wrap="none" rtlCol="0">
            <a:spAutoFit/>
          </a:bodyPr>
          <a:lstStyle/>
          <a:p>
            <a:r>
              <a:rPr lang="en-US" dirty="0"/>
              <a:t>Further reading:</a:t>
            </a:r>
          </a:p>
          <a:p>
            <a:r>
              <a:rPr lang="en-US" dirty="0"/>
              <a:t>Andrew Buchanan,</a:t>
            </a:r>
          </a:p>
          <a:p>
            <a:r>
              <a:rPr lang="en-US" dirty="0"/>
              <a:t>‘“I Felt Like a Tourist</a:t>
            </a:r>
          </a:p>
          <a:p>
            <a:r>
              <a:rPr lang="en-US" dirty="0"/>
              <a:t>Instead of a Soldier”:</a:t>
            </a:r>
          </a:p>
          <a:p>
            <a:r>
              <a:rPr lang="en-US" dirty="0"/>
              <a:t>The Occupying Gaze-</a:t>
            </a:r>
            <a:br>
              <a:rPr lang="en-US" dirty="0"/>
            </a:br>
            <a:r>
              <a:rPr lang="en-US" dirty="0"/>
              <a:t>War and Tourism in</a:t>
            </a:r>
          </a:p>
          <a:p>
            <a:r>
              <a:rPr lang="en-US" dirty="0"/>
              <a:t>Italy, 1943-45,’</a:t>
            </a:r>
          </a:p>
          <a:p>
            <a:r>
              <a:rPr lang="en-US" i="1" dirty="0"/>
              <a:t>American Quarterly</a:t>
            </a:r>
          </a:p>
          <a:p>
            <a:r>
              <a:rPr lang="en-US" dirty="0"/>
              <a:t>68, 3 (Sept. 2016): 593-</a:t>
            </a:r>
          </a:p>
          <a:p>
            <a:r>
              <a:rPr lang="en-US" dirty="0"/>
              <a:t>615</a:t>
            </a:r>
          </a:p>
        </p:txBody>
      </p:sp>
    </p:spTree>
    <p:extLst>
      <p:ext uri="{BB962C8B-B14F-4D97-AF65-F5344CB8AC3E}">
        <p14:creationId xmlns:p14="http://schemas.microsoft.com/office/powerpoint/2010/main" val="1477245860"/>
      </p:ext>
    </p:extLst>
  </p:cSld>
  <p:clrMapOvr>
    <a:masterClrMapping/>
  </p:clrMapOvr>
  <mc:AlternateContent xmlns:mc="http://schemas.openxmlformats.org/markup-compatibility/2006" xmlns:p14="http://schemas.microsoft.com/office/powerpoint/2010/main">
    <mc:Choice Requires="p14">
      <p:transition spd="slow" p14:dur="2000" advTm="209609"/>
    </mc:Choice>
    <mc:Fallback xmlns="">
      <p:transition spd="slow" advTm="209609"/>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Nursing</a:t>
            </a:r>
          </a:p>
        </p:txBody>
      </p:sp>
      <p:sp>
        <p:nvSpPr>
          <p:cNvPr id="3" name="Text Placeholder 2"/>
          <p:cNvSpPr>
            <a:spLocks noGrp="1"/>
          </p:cNvSpPr>
          <p:nvPr>
            <p:ph type="body" idx="1"/>
          </p:nvPr>
        </p:nvSpPr>
        <p:spPr/>
        <p:txBody>
          <a:bodyPr>
            <a:normAutofit/>
          </a:bodyPr>
          <a:lstStyle/>
          <a:p>
            <a:r>
              <a:rPr lang="en-US" sz="3200" dirty="0"/>
              <a:t>Who </a:t>
            </a:r>
            <a:r>
              <a:rPr lang="en-US" sz="3200" i="1" dirty="0"/>
              <a:t>Cares</a:t>
            </a:r>
            <a:r>
              <a:rPr lang="en-US" sz="3200" dirty="0"/>
              <a:t>?</a:t>
            </a:r>
          </a:p>
        </p:txBody>
      </p:sp>
    </p:spTree>
    <p:extLst>
      <p:ext uri="{BB962C8B-B14F-4D97-AF65-F5344CB8AC3E}">
        <p14:creationId xmlns:p14="http://schemas.microsoft.com/office/powerpoint/2010/main" val="354640512"/>
      </p:ext>
    </p:extLst>
  </p:cSld>
  <p:clrMapOvr>
    <a:masterClrMapping/>
  </p:clrMapOvr>
  <mc:AlternateContent xmlns:mc="http://schemas.openxmlformats.org/markup-compatibility/2006" xmlns:p14="http://schemas.microsoft.com/office/powerpoint/2010/main">
    <mc:Choice Requires="p14">
      <p:transition spd="slow" p14:dur="2000" advTm="48720"/>
    </mc:Choice>
    <mc:Fallback xmlns="">
      <p:transition spd="slow" advTm="4872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27627" y="123464"/>
            <a:ext cx="9302750" cy="708025"/>
          </a:xfrm>
        </p:spPr>
        <p:txBody>
          <a:bodyPr/>
          <a:lstStyle/>
          <a:p>
            <a:r>
              <a:rPr lang="en-US" b="1" dirty="0">
                <a:solidFill>
                  <a:schemeClr val="accent1"/>
                </a:solidFill>
              </a:rPr>
              <a:t>The Civil War and shifting gender norms</a:t>
            </a:r>
          </a:p>
        </p:txBody>
      </p:sp>
      <p:sp>
        <p:nvSpPr>
          <p:cNvPr id="5" name="Rectangle 4"/>
          <p:cNvSpPr/>
          <p:nvPr/>
        </p:nvSpPr>
        <p:spPr>
          <a:xfrm>
            <a:off x="6449122" y="3276031"/>
            <a:ext cx="5566317" cy="3693319"/>
          </a:xfrm>
          <a:prstGeom prst="rect">
            <a:avLst/>
          </a:prstGeom>
        </p:spPr>
        <p:txBody>
          <a:bodyPr wrap="square">
            <a:spAutoFit/>
          </a:bodyPr>
          <a:lstStyle/>
          <a:p>
            <a:r>
              <a:rPr lang="en-US" i="1" dirty="0"/>
              <a:t>“I onward go, I stop,</a:t>
            </a:r>
          </a:p>
          <a:p>
            <a:pPr indent="457200"/>
            <a:r>
              <a:rPr lang="en-US" i="1" dirty="0">
                <a:effectLst/>
              </a:rPr>
              <a:t>With hinged knees and steady hand to dress wounds,</a:t>
            </a:r>
          </a:p>
          <a:p>
            <a:pPr indent="457200"/>
            <a:r>
              <a:rPr lang="en-US" i="1" dirty="0">
                <a:effectLst/>
              </a:rPr>
              <a:t>I am firm with each, the pangs are sharp yet unavoidable,</a:t>
            </a:r>
          </a:p>
          <a:p>
            <a:pPr marL="457200"/>
            <a:r>
              <a:rPr lang="en-US" i="1" dirty="0">
                <a:effectLst/>
              </a:rPr>
              <a:t>One turns to me his appealing eyes—poor boy! I never knew you,</a:t>
            </a:r>
          </a:p>
          <a:p>
            <a:pPr indent="457200"/>
            <a:r>
              <a:rPr lang="en-US" i="1" dirty="0">
                <a:effectLst/>
              </a:rPr>
              <a:t>Yet I think I could not refuse this moment to die for you, if that would save you”</a:t>
            </a:r>
          </a:p>
          <a:p>
            <a:pPr indent="457200"/>
            <a:endParaRPr lang="en-US" i="1" dirty="0"/>
          </a:p>
          <a:p>
            <a:pPr indent="457200"/>
            <a:r>
              <a:rPr lang="en-US" b="1" dirty="0"/>
              <a:t>Walt Whitman, “The Wound Dresser”</a:t>
            </a:r>
          </a:p>
          <a:p>
            <a:pPr indent="457200"/>
            <a:endParaRPr lang="en-US" dirty="0"/>
          </a:p>
          <a:p>
            <a:pPr indent="457200"/>
            <a:endParaRPr lang="en-US" dirty="0">
              <a:effectLst/>
            </a:endParaRPr>
          </a:p>
        </p:txBody>
      </p:sp>
      <p:pic>
        <p:nvPicPr>
          <p:cNvPr id="21506" name="Picture 2" descr="https://www.nursingcenter.com/getattachment/NCBlog/May-2014/Nurses-who-led-the-way-Walt-Whitman/Walt_Whitman_by_Mathew_Brady.jpg.aspx?width=200&amp;height=15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17028" y="966240"/>
            <a:ext cx="3092215" cy="238100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272561" y="6411370"/>
            <a:ext cx="6096000" cy="646331"/>
          </a:xfrm>
          <a:prstGeom prst="rect">
            <a:avLst/>
          </a:prstGeom>
        </p:spPr>
        <p:txBody>
          <a:bodyPr>
            <a:spAutoFit/>
          </a:bodyPr>
          <a:lstStyle/>
          <a:p>
            <a:r>
              <a:rPr lang="en-US" sz="1200" dirty="0">
                <a:hlinkClick r:id="rId3"/>
              </a:rPr>
              <a:t>https://www.nursingcenter.com/ncblog/may-2014/nurses-who-led-the-way-walt-whitman</a:t>
            </a:r>
            <a:endParaRPr lang="en-US" sz="1200" dirty="0"/>
          </a:p>
          <a:p>
            <a:endParaRPr lang="en-US" sz="1200" dirty="0"/>
          </a:p>
        </p:txBody>
      </p:sp>
      <p:pic>
        <p:nvPicPr>
          <p:cNvPr id="21508" name="Picture 4" descr="llustration of Louisa May Alcott tending to a wounded veteran at bedsid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91711"/>
            <a:ext cx="6479643" cy="430291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91821" y="5382982"/>
            <a:ext cx="6096000" cy="1384995"/>
          </a:xfrm>
          <a:prstGeom prst="rect">
            <a:avLst/>
          </a:prstGeom>
        </p:spPr>
        <p:txBody>
          <a:bodyPr>
            <a:spAutoFit/>
          </a:bodyPr>
          <a:lstStyle/>
          <a:p>
            <a:r>
              <a:rPr lang="en-US" sz="1400" dirty="0"/>
              <a:t>Abolitionist and novelist </a:t>
            </a:r>
            <a:r>
              <a:rPr lang="en-US" sz="1400" b="1" dirty="0"/>
              <a:t>Louisa May Alcott</a:t>
            </a:r>
            <a:r>
              <a:rPr lang="en-US" sz="1400" dirty="0"/>
              <a:t>, best known as author</a:t>
            </a:r>
          </a:p>
          <a:p>
            <a:r>
              <a:rPr lang="en-US" sz="1400" dirty="0"/>
              <a:t>of </a:t>
            </a:r>
            <a:r>
              <a:rPr lang="en-US" sz="1400" i="1" dirty="0"/>
              <a:t>Little Women</a:t>
            </a:r>
            <a:r>
              <a:rPr lang="en-US" sz="1400" dirty="0"/>
              <a:t>, wrote about her experiences as a Sanitary Commission nurse in a series of letters for the abolitionist </a:t>
            </a:r>
            <a:r>
              <a:rPr lang="en-US" sz="1400" i="1" dirty="0"/>
              <a:t>Boston Commonwealth.</a:t>
            </a:r>
            <a:r>
              <a:rPr lang="en-US" sz="1400" dirty="0"/>
              <a:t> </a:t>
            </a:r>
          </a:p>
          <a:p>
            <a:r>
              <a:rPr lang="en-US" sz="1400" dirty="0"/>
              <a:t>The letters, published as </a:t>
            </a:r>
            <a:r>
              <a:rPr lang="en-US" sz="1400" i="1" dirty="0"/>
              <a:t>Hospital Sketches</a:t>
            </a:r>
            <a:r>
              <a:rPr lang="en-US" sz="1400" dirty="0"/>
              <a:t> in 1863, earned Alcott her first public attention as a writer and wit.</a:t>
            </a:r>
          </a:p>
        </p:txBody>
      </p:sp>
    </p:spTree>
    <p:extLst>
      <p:ext uri="{BB962C8B-B14F-4D97-AF65-F5344CB8AC3E}">
        <p14:creationId xmlns:p14="http://schemas.microsoft.com/office/powerpoint/2010/main" val="715480450"/>
      </p:ext>
    </p:extLst>
  </p:cSld>
  <p:clrMapOvr>
    <a:masterClrMapping/>
  </p:clrMapOvr>
  <mc:AlternateContent xmlns:mc="http://schemas.openxmlformats.org/markup-compatibility/2006" xmlns:p14="http://schemas.microsoft.com/office/powerpoint/2010/main">
    <mc:Choice Requires="p14">
      <p:transition spd="slow" p14:dur="2000" advTm="94560"/>
    </mc:Choice>
    <mc:Fallback xmlns="">
      <p:transition spd="slow" advTm="9456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2859" y="904981"/>
            <a:ext cx="6096000" cy="5355312"/>
          </a:xfrm>
          <a:prstGeom prst="rect">
            <a:avLst/>
          </a:prstGeom>
        </p:spPr>
        <p:txBody>
          <a:bodyPr>
            <a:spAutoFit/>
          </a:bodyPr>
          <a:lstStyle/>
          <a:p>
            <a:r>
              <a:rPr lang="en-US" dirty="0"/>
              <a:t>“The exact number of female Civil War nurses is hard to establish. Though many historical accounts estimate </a:t>
            </a:r>
            <a:r>
              <a:rPr lang="en-US" dirty="0">
                <a:solidFill>
                  <a:schemeClr val="accent1"/>
                </a:solidFill>
              </a:rPr>
              <a:t>2,000 on each side</a:t>
            </a:r>
            <a:r>
              <a:rPr lang="en-US" dirty="0"/>
              <a:t>, Union hospital documents show at least </a:t>
            </a:r>
            <a:r>
              <a:rPr lang="en-US" dirty="0">
                <a:solidFill>
                  <a:schemeClr val="accent1"/>
                </a:solidFill>
              </a:rPr>
              <a:t>21,000 women </a:t>
            </a:r>
            <a:r>
              <a:rPr lang="en-US" dirty="0"/>
              <a:t>on the payroll during the war</a:t>
            </a:r>
            <a:r>
              <a:rPr lang="is-IS" dirty="0"/>
              <a:t>…</a:t>
            </a:r>
            <a:r>
              <a:rPr lang="en-US" dirty="0"/>
              <a:t> Some women volunteered with aid organizations or religious groups. Others followed their husbands or brothers to the battlefields. Some, including </a:t>
            </a:r>
            <a:r>
              <a:rPr lang="en-US" b="1" dirty="0"/>
              <a:t>Harriet Tubman</a:t>
            </a:r>
            <a:r>
              <a:rPr lang="en-US" dirty="0"/>
              <a:t>, were freed and escaped slaves, though they were rarely called nurses, even when they cared for patients</a:t>
            </a:r>
            <a:r>
              <a:rPr lang="is-IS" dirty="0"/>
              <a:t>… </a:t>
            </a:r>
            <a:r>
              <a:rPr lang="en-US" dirty="0"/>
              <a:t>Black women were more often called laundresses or cooks than anything else</a:t>
            </a:r>
            <a:r>
              <a:rPr lang="is-IS" dirty="0"/>
              <a:t>…</a:t>
            </a:r>
            <a:r>
              <a:rPr lang="en-US" dirty="0"/>
              <a:t>”</a:t>
            </a:r>
          </a:p>
          <a:p>
            <a:r>
              <a:rPr lang="en-US" sz="1200" dirty="0">
                <a:hlinkClick r:id="rId2"/>
              </a:rPr>
              <a:t>https://www.nurse.com/blog/2011/04/29/the-civil-war-and-nursing/</a:t>
            </a:r>
            <a:endParaRPr lang="en-US" sz="1200" dirty="0"/>
          </a:p>
          <a:p>
            <a:endParaRPr lang="en-US" sz="1200" dirty="0"/>
          </a:p>
          <a:p>
            <a:endParaRPr lang="en-US" sz="1200" dirty="0"/>
          </a:p>
          <a:p>
            <a:r>
              <a:rPr lang="en-US" dirty="0"/>
              <a:t>For more background on Civil War nurses and the origins of the nursing profession: </a:t>
            </a:r>
            <a:r>
              <a:rPr lang="en-US" dirty="0">
                <a:hlinkClick r:id="rId3"/>
              </a:rPr>
              <a:t>https://www.historynet.com/civil-war-nurses</a:t>
            </a:r>
            <a:endParaRPr lang="en-US" dirty="0"/>
          </a:p>
          <a:p>
            <a:endParaRPr lang="en-US" dirty="0"/>
          </a:p>
          <a:p>
            <a:endParaRPr lang="en-US" dirty="0"/>
          </a:p>
        </p:txBody>
      </p:sp>
      <p:sp>
        <p:nvSpPr>
          <p:cNvPr id="4" name="TextBox 3"/>
          <p:cNvSpPr txBox="1"/>
          <p:nvPr/>
        </p:nvSpPr>
        <p:spPr>
          <a:xfrm>
            <a:off x="382859" y="224410"/>
            <a:ext cx="9100568" cy="584775"/>
          </a:xfrm>
          <a:prstGeom prst="rect">
            <a:avLst/>
          </a:prstGeom>
          <a:noFill/>
        </p:spPr>
        <p:txBody>
          <a:bodyPr wrap="none" rtlCol="0">
            <a:spAutoFit/>
          </a:bodyPr>
          <a:lstStyle/>
          <a:p>
            <a:r>
              <a:rPr lang="en-US" sz="3200" dirty="0"/>
              <a:t>Towards a feminized– and </a:t>
            </a:r>
            <a:r>
              <a:rPr lang="en-US" sz="3200" i="1" dirty="0"/>
              <a:t>white– </a:t>
            </a:r>
            <a:r>
              <a:rPr lang="en-US" sz="3200" dirty="0"/>
              <a:t>profession</a:t>
            </a:r>
          </a:p>
        </p:txBody>
      </p:sp>
      <p:pic>
        <p:nvPicPr>
          <p:cNvPr id="22530" name="Picture 2" descr="mage result for Dorothea Dix"/>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05175" y="813159"/>
            <a:ext cx="2586703" cy="28644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91878" y="1722174"/>
            <a:ext cx="3010761" cy="615553"/>
          </a:xfrm>
          <a:prstGeom prst="rect">
            <a:avLst/>
          </a:prstGeom>
          <a:noFill/>
        </p:spPr>
        <p:txBody>
          <a:bodyPr wrap="none" rtlCol="0">
            <a:spAutoFit/>
          </a:bodyPr>
          <a:lstStyle/>
          <a:p>
            <a:r>
              <a:rPr lang="en-US" sz="2000" b="1" dirty="0"/>
              <a:t>Dorothea Dix (1802-87)</a:t>
            </a:r>
          </a:p>
          <a:p>
            <a:r>
              <a:rPr lang="en-US" sz="1400" dirty="0"/>
              <a:t>Superintendent of Army Nurses</a:t>
            </a:r>
          </a:p>
        </p:txBody>
      </p:sp>
      <p:pic>
        <p:nvPicPr>
          <p:cNvPr id="22532" name="Picture 4" descr="icture"/>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476162" y="3498169"/>
            <a:ext cx="4686081" cy="335983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380162" y="6044841"/>
            <a:ext cx="6096000" cy="954107"/>
          </a:xfrm>
          <a:prstGeom prst="rect">
            <a:avLst/>
          </a:prstGeom>
        </p:spPr>
        <p:txBody>
          <a:bodyPr>
            <a:spAutoFit/>
          </a:bodyPr>
          <a:lstStyle/>
          <a:p>
            <a:r>
              <a:rPr lang="en-US" sz="1400" b="1" dirty="0"/>
              <a:t>Harriet Tubman </a:t>
            </a:r>
            <a:r>
              <a:rPr lang="en-US" sz="1400" dirty="0"/>
              <a:t>[left corner] is shown as a nurse tending to a sick person. </a:t>
            </a:r>
          </a:p>
          <a:p>
            <a:r>
              <a:rPr lang="en-US" sz="1400" dirty="0">
                <a:hlinkClick r:id="rId6"/>
              </a:rPr>
              <a:t>https://harriettubmam.weebly.com/union-nurse--aide.html</a:t>
            </a:r>
            <a:endParaRPr lang="en-US" sz="1400" dirty="0"/>
          </a:p>
          <a:p>
            <a:endParaRPr lang="en-US" sz="1400" dirty="0"/>
          </a:p>
        </p:txBody>
      </p:sp>
    </p:spTree>
    <p:extLst>
      <p:ext uri="{BB962C8B-B14F-4D97-AF65-F5344CB8AC3E}">
        <p14:creationId xmlns:p14="http://schemas.microsoft.com/office/powerpoint/2010/main" val="685649951"/>
      </p:ext>
    </p:extLst>
  </p:cSld>
  <p:clrMapOvr>
    <a:masterClrMapping/>
  </p:clrMapOvr>
  <mc:AlternateContent xmlns:mc="http://schemas.openxmlformats.org/markup-compatibility/2006" xmlns:p14="http://schemas.microsoft.com/office/powerpoint/2010/main">
    <mc:Choice Requires="p14">
      <p:transition spd="slow" p14:dur="2000" advTm="143063"/>
    </mc:Choice>
    <mc:Fallback xmlns="">
      <p:transition spd="slow" advTm="143063"/>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0D1E699-D4F8-9E1D-7CAB-BDD4F0A21A4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615950"/>
            <a:ext cx="10007600" cy="5626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5C751E1-BE54-D049-A083-BCA39135FC13}"/>
              </a:ext>
            </a:extLst>
          </p:cNvPr>
          <p:cNvSpPr txBox="1"/>
          <p:nvPr/>
        </p:nvSpPr>
        <p:spPr>
          <a:xfrm>
            <a:off x="10007600" y="1218533"/>
            <a:ext cx="2270234" cy="4524315"/>
          </a:xfrm>
          <a:prstGeom prst="rect">
            <a:avLst/>
          </a:prstGeom>
          <a:noFill/>
        </p:spPr>
        <p:txBody>
          <a:bodyPr wrap="square">
            <a:spAutoFit/>
          </a:bodyPr>
          <a:lstStyle/>
          <a:p>
            <a:r>
              <a:rPr lang="en-GB" dirty="0">
                <a:solidFill>
                  <a:srgbClr val="000000"/>
                </a:solidFill>
                <a:latin typeface="Open Sans" panose="020B0606030504020204" pitchFamily="34" charset="0"/>
              </a:rPr>
              <a:t>T</a:t>
            </a:r>
            <a:r>
              <a:rPr lang="en-GB" b="0" i="0" u="none" strike="noStrike" dirty="0">
                <a:solidFill>
                  <a:srgbClr val="000000"/>
                </a:solidFill>
                <a:effectLst/>
                <a:latin typeface="Open Sans" panose="020B0606030504020204" pitchFamily="34" charset="0"/>
              </a:rPr>
              <a:t>he Harriet Tubman $20 bill is on track to debut to the public in 2030.</a:t>
            </a:r>
          </a:p>
          <a:p>
            <a:endParaRPr lang="en-GB" dirty="0">
              <a:solidFill>
                <a:srgbClr val="000000"/>
              </a:solidFill>
              <a:latin typeface="Open Sans" panose="020B0606030504020204" pitchFamily="34" charset="0"/>
            </a:endParaRPr>
          </a:p>
          <a:p>
            <a:r>
              <a:rPr lang="en-GB" b="0" i="0" u="none" strike="noStrike" dirty="0">
                <a:solidFill>
                  <a:srgbClr val="000000"/>
                </a:solidFill>
                <a:effectLst/>
                <a:latin typeface="Open Sans" panose="020B0606030504020204" pitchFamily="34" charset="0"/>
              </a:rPr>
              <a:t>Treasury Secretary Janet Yellen</a:t>
            </a:r>
            <a:r>
              <a:rPr lang="en-GB" b="1" i="0" u="none" strike="noStrike" dirty="0">
                <a:solidFill>
                  <a:srgbClr val="000000"/>
                </a:solidFill>
                <a:effectLst/>
                <a:latin typeface="Open Sans" panose="020B0606030504020204" pitchFamily="34" charset="0"/>
              </a:rPr>
              <a:t> </a:t>
            </a:r>
            <a:r>
              <a:rPr lang="en-GB" b="0" i="0" u="none" strike="noStrike" dirty="0">
                <a:solidFill>
                  <a:srgbClr val="000000"/>
                </a:solidFill>
                <a:effectLst/>
                <a:latin typeface="Open Sans" panose="020B0606030504020204" pitchFamily="34" charset="0"/>
              </a:rPr>
              <a:t>to the entire department, Yellen reaffirmed the department’s commitment to ensuring that US currency is more inclusive in representation.</a:t>
            </a:r>
            <a:endParaRPr lang="en-US" dirty="0"/>
          </a:p>
        </p:txBody>
      </p:sp>
      <p:sp>
        <p:nvSpPr>
          <p:cNvPr id="5" name="TextBox 4">
            <a:extLst>
              <a:ext uri="{FF2B5EF4-FFF2-40B4-BE49-F238E27FC236}">
                <a16:creationId xmlns:a16="http://schemas.microsoft.com/office/drawing/2014/main" id="{55B6052A-F573-2787-912D-D7B2A44C9013}"/>
              </a:ext>
            </a:extLst>
          </p:cNvPr>
          <p:cNvSpPr txBox="1"/>
          <p:nvPr/>
        </p:nvSpPr>
        <p:spPr>
          <a:xfrm>
            <a:off x="575442" y="6242050"/>
            <a:ext cx="9346324" cy="646331"/>
          </a:xfrm>
          <a:prstGeom prst="rect">
            <a:avLst/>
          </a:prstGeom>
          <a:noFill/>
        </p:spPr>
        <p:txBody>
          <a:bodyPr wrap="square">
            <a:spAutoFit/>
          </a:bodyPr>
          <a:lstStyle/>
          <a:p>
            <a:r>
              <a:rPr lang="en-US" dirty="0">
                <a:hlinkClick r:id="rId3"/>
              </a:rPr>
              <a:t>https://thegrio.com/2022/02/13/us-treasury-harriet-tubman-20-bill/</a:t>
            </a:r>
            <a:endParaRPr lang="en-US" dirty="0"/>
          </a:p>
          <a:p>
            <a:endParaRPr lang="en-US" dirty="0"/>
          </a:p>
        </p:txBody>
      </p:sp>
    </p:spTree>
    <p:extLst>
      <p:ext uri="{BB962C8B-B14F-4D97-AF65-F5344CB8AC3E}">
        <p14:creationId xmlns:p14="http://schemas.microsoft.com/office/powerpoint/2010/main" val="2421077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C9A8DB82-86DE-41D7-8C3F-BA1F0FE9B0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74" name="Rectangle 73">
              <a:extLst>
                <a:ext uri="{FF2B5EF4-FFF2-40B4-BE49-F238E27FC236}">
                  <a16:creationId xmlns:a16="http://schemas.microsoft.com/office/drawing/2014/main" id="{8AF9E1A7-3690-4A7D-95D4-D376BC586F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Oval 74">
              <a:extLst>
                <a:ext uri="{FF2B5EF4-FFF2-40B4-BE49-F238E27FC236}">
                  <a16:creationId xmlns:a16="http://schemas.microsoft.com/office/drawing/2014/main" id="{075DE0DA-CFEB-436E-8059-3F574F9E56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6" name="Oval 75">
              <a:extLst>
                <a:ext uri="{FF2B5EF4-FFF2-40B4-BE49-F238E27FC236}">
                  <a16:creationId xmlns:a16="http://schemas.microsoft.com/office/drawing/2014/main" id="{E630F0AD-0BEF-4F7E-BBAD-9C4ECF0CD7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7" name="Oval 76">
              <a:extLst>
                <a:ext uri="{FF2B5EF4-FFF2-40B4-BE49-F238E27FC236}">
                  <a16:creationId xmlns:a16="http://schemas.microsoft.com/office/drawing/2014/main" id="{10831102-4F37-4C69-8C56-B1D6A509D7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8" name="Oval 77">
              <a:extLst>
                <a:ext uri="{FF2B5EF4-FFF2-40B4-BE49-F238E27FC236}">
                  <a16:creationId xmlns:a16="http://schemas.microsoft.com/office/drawing/2014/main" id="{6D5BB450-AC20-4CFA-8709-46463BDE7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9" name="Oval 78">
              <a:extLst>
                <a:ext uri="{FF2B5EF4-FFF2-40B4-BE49-F238E27FC236}">
                  <a16:creationId xmlns:a16="http://schemas.microsoft.com/office/drawing/2014/main" id="{E55A3AE7-B15C-4D81-A4E9-21BC9D3015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0" name="Freeform 5">
              <a:extLst>
                <a:ext uri="{FF2B5EF4-FFF2-40B4-BE49-F238E27FC236}">
                  <a16:creationId xmlns:a16="http://schemas.microsoft.com/office/drawing/2014/main" id="{754B6A71-2AD1-4F45-8D25-82327EFB5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1" name="Freeform 5">
              <a:extLst>
                <a:ext uri="{FF2B5EF4-FFF2-40B4-BE49-F238E27FC236}">
                  <a16:creationId xmlns:a16="http://schemas.microsoft.com/office/drawing/2014/main" id="{14A364F5-69E0-49F9-9E6D-13F16F7FF4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2" name="Freeform 5">
              <a:extLst>
                <a:ext uri="{FF2B5EF4-FFF2-40B4-BE49-F238E27FC236}">
                  <a16:creationId xmlns:a16="http://schemas.microsoft.com/office/drawing/2014/main" id="{07E71549-9386-41C6-B9DE-8F00165FED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84" name="Rectangle 83">
            <a:extLst>
              <a:ext uri="{FF2B5EF4-FFF2-40B4-BE49-F238E27FC236}">
                <a16:creationId xmlns:a16="http://schemas.microsoft.com/office/drawing/2014/main" id="{B4B7C0AF-2DDA-402A-A38E-429A634ED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86" name="Group 85">
            <a:extLst>
              <a:ext uri="{FF2B5EF4-FFF2-40B4-BE49-F238E27FC236}">
                <a16:creationId xmlns:a16="http://schemas.microsoft.com/office/drawing/2014/main" id="{06E96C53-1010-48EB-8728-70CB58236E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87" name="Rectangle 86">
              <a:extLst>
                <a:ext uri="{FF2B5EF4-FFF2-40B4-BE49-F238E27FC236}">
                  <a16:creationId xmlns:a16="http://schemas.microsoft.com/office/drawing/2014/main" id="{5EE899E0-D27A-454B-8E91-14A292422D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Oval 87">
              <a:extLst>
                <a:ext uri="{FF2B5EF4-FFF2-40B4-BE49-F238E27FC236}">
                  <a16:creationId xmlns:a16="http://schemas.microsoft.com/office/drawing/2014/main" id="{4EDF8A7C-C5E2-42D4-884A-EC7DE68E7D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9" name="Oval 88">
              <a:extLst>
                <a:ext uri="{FF2B5EF4-FFF2-40B4-BE49-F238E27FC236}">
                  <a16:creationId xmlns:a16="http://schemas.microsoft.com/office/drawing/2014/main" id="{80ADD528-121C-4D05-B77B-54B31D7BAB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0" name="Rectangle 89">
              <a:extLst>
                <a:ext uri="{FF2B5EF4-FFF2-40B4-BE49-F238E27FC236}">
                  <a16:creationId xmlns:a16="http://schemas.microsoft.com/office/drawing/2014/main" id="{E7CF2869-5CDD-4AD2-8AC0-4AE179D39F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1" name="Freeform 5">
              <a:extLst>
                <a:ext uri="{FF2B5EF4-FFF2-40B4-BE49-F238E27FC236}">
                  <a16:creationId xmlns:a16="http://schemas.microsoft.com/office/drawing/2014/main" id="{0FD2D0A6-D3D4-4573-AD6B-2B5DBFF0C1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2" name="Freeform 5">
              <a:extLst>
                <a:ext uri="{FF2B5EF4-FFF2-40B4-BE49-F238E27FC236}">
                  <a16:creationId xmlns:a16="http://schemas.microsoft.com/office/drawing/2014/main" id="{39749B2A-2C8D-45C7-A857-30307A0899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3" name="Freeform 5">
              <a:extLst>
                <a:ext uri="{FF2B5EF4-FFF2-40B4-BE49-F238E27FC236}">
                  <a16:creationId xmlns:a16="http://schemas.microsoft.com/office/drawing/2014/main" id="{FEC28B8C-B40C-4618-823B-C6D730FE849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 name="Title 3"/>
          <p:cNvSpPr>
            <a:spLocks noGrp="1"/>
          </p:cNvSpPr>
          <p:nvPr>
            <p:ph type="title" idx="4294967295"/>
          </p:nvPr>
        </p:nvSpPr>
        <p:spPr>
          <a:xfrm>
            <a:off x="415862" y="-173339"/>
            <a:ext cx="6262477" cy="779445"/>
          </a:xfrm>
        </p:spPr>
        <p:txBody>
          <a:bodyPr vert="horz" lIns="91440" tIns="45720" rIns="91440" bIns="45720" rtlCol="0" anchor="ctr">
            <a:normAutofit/>
          </a:bodyPr>
          <a:lstStyle/>
          <a:p>
            <a:r>
              <a:rPr lang="en-US" b="1" dirty="0">
                <a:solidFill>
                  <a:schemeClr val="accent1"/>
                </a:solidFill>
              </a:rPr>
              <a:t>The US Army Nurse Corps</a:t>
            </a:r>
          </a:p>
        </p:txBody>
      </p:sp>
      <p:sp>
        <p:nvSpPr>
          <p:cNvPr id="5" name="Rectangle 4"/>
          <p:cNvSpPr/>
          <p:nvPr/>
        </p:nvSpPr>
        <p:spPr>
          <a:xfrm>
            <a:off x="506618" y="977855"/>
            <a:ext cx="5747007" cy="5231062"/>
          </a:xfrm>
          <a:prstGeom prst="rect">
            <a:avLst/>
          </a:prstGeom>
        </p:spPr>
        <p:txBody>
          <a:bodyPr vert="horz" lIns="91440" tIns="45720" rIns="91440" bIns="45720" rtlCol="0" anchor="ctr">
            <a:noAutofit/>
          </a:bodyPr>
          <a:lstStyle/>
          <a:p>
            <a:pPr defTabSz="457200">
              <a:lnSpc>
                <a:spcPct val="90000"/>
              </a:lnSpc>
              <a:spcBef>
                <a:spcPts val="1000"/>
              </a:spcBef>
              <a:buClr>
                <a:schemeClr val="accent1"/>
              </a:buClr>
              <a:buSzPct val="80000"/>
              <a:buFont typeface="Wingdings 3" charset="2"/>
              <a:buChar char=""/>
            </a:pPr>
            <a:r>
              <a:rPr lang="en-US" sz="1600" dirty="0">
                <a:solidFill>
                  <a:schemeClr val="bg1"/>
                </a:solidFill>
              </a:rPr>
              <a:t>The US Army Nurse Corps (ANC) established by Congress in 1901. The Navy Nurse Corps in 1908.</a:t>
            </a:r>
          </a:p>
          <a:p>
            <a:pPr defTabSz="457200">
              <a:lnSpc>
                <a:spcPct val="90000"/>
              </a:lnSpc>
              <a:spcBef>
                <a:spcPts val="1000"/>
              </a:spcBef>
              <a:buClr>
                <a:schemeClr val="accent1"/>
              </a:buClr>
              <a:buSzPct val="80000"/>
              <a:buFont typeface="Wingdings 3" charset="2"/>
              <a:buChar char=""/>
            </a:pPr>
            <a:r>
              <a:rPr lang="en-US" sz="1600" b="1" dirty="0">
                <a:solidFill>
                  <a:schemeClr val="accent1"/>
                </a:solidFill>
              </a:rPr>
              <a:t>WWI:</a:t>
            </a:r>
            <a:r>
              <a:rPr lang="en-US" sz="1600" dirty="0">
                <a:solidFill>
                  <a:schemeClr val="bg1"/>
                </a:solidFill>
              </a:rPr>
              <a:t> the military recruited </a:t>
            </a:r>
            <a:r>
              <a:rPr lang="en-US" sz="1600" dirty="0">
                <a:solidFill>
                  <a:schemeClr val="accent1"/>
                </a:solidFill>
              </a:rPr>
              <a:t>20,000 registered nurses </a:t>
            </a:r>
            <a:r>
              <a:rPr lang="en-US" sz="1600" dirty="0">
                <a:solidFill>
                  <a:schemeClr val="bg1"/>
                </a:solidFill>
              </a:rPr>
              <a:t>(all women) for military and navy duty in 58 military hospitals; they helped staff 47 ambulance companies that operated on the Western Front. More than 10,000 served overseas, while 5,400 nurses enrolled in the Army's new School of Nursing.</a:t>
            </a:r>
          </a:p>
          <a:p>
            <a:pPr defTabSz="457200">
              <a:lnSpc>
                <a:spcPct val="90000"/>
              </a:lnSpc>
              <a:spcBef>
                <a:spcPts val="1000"/>
              </a:spcBef>
              <a:buClr>
                <a:schemeClr val="accent1"/>
              </a:buClr>
              <a:buSzPct val="80000"/>
              <a:buFont typeface="Wingdings 3" charset="2"/>
              <a:buChar char=""/>
            </a:pPr>
            <a:r>
              <a:rPr lang="en-US" sz="1600" b="1" dirty="0">
                <a:solidFill>
                  <a:schemeClr val="accent1"/>
                </a:solidFill>
              </a:rPr>
              <a:t>WWII:</a:t>
            </a:r>
            <a:r>
              <a:rPr lang="en-US" sz="1600" b="1" dirty="0">
                <a:solidFill>
                  <a:schemeClr val="bg1"/>
                </a:solidFill>
              </a:rPr>
              <a:t> </a:t>
            </a:r>
            <a:r>
              <a:rPr lang="en-US" sz="1600" dirty="0">
                <a:solidFill>
                  <a:schemeClr val="bg1"/>
                </a:solidFill>
              </a:rPr>
              <a:t>By 1945, the Army and Army Air Forces (AAF) had </a:t>
            </a:r>
            <a:r>
              <a:rPr lang="en-US" sz="1600" dirty="0">
                <a:solidFill>
                  <a:schemeClr val="accent1"/>
                </a:solidFill>
              </a:rPr>
              <a:t>54,000 nurses </a:t>
            </a:r>
            <a:r>
              <a:rPr lang="en-US" sz="1600" dirty="0">
                <a:solidFill>
                  <a:schemeClr val="bg1"/>
                </a:solidFill>
              </a:rPr>
              <a:t>and the Navy </a:t>
            </a:r>
            <a:r>
              <a:rPr lang="en-US" sz="1600" dirty="0">
                <a:solidFill>
                  <a:schemeClr val="accent1"/>
                </a:solidFill>
              </a:rPr>
              <a:t>11,000</a:t>
            </a:r>
            <a:r>
              <a:rPr lang="en-US" sz="1600" dirty="0">
                <a:solidFill>
                  <a:schemeClr val="bg1"/>
                </a:solidFill>
              </a:rPr>
              <a:t>—</a:t>
            </a:r>
            <a:r>
              <a:rPr lang="en-US" sz="1600" dirty="0">
                <a:solidFill>
                  <a:schemeClr val="accent1"/>
                </a:solidFill>
              </a:rPr>
              <a:t>all women</a:t>
            </a:r>
            <a:r>
              <a:rPr lang="en-US" sz="1600" dirty="0">
                <a:solidFill>
                  <a:schemeClr val="bg1"/>
                </a:solidFill>
              </a:rPr>
              <a:t>.  217 African American nurses served in all-Black Army medical units. </a:t>
            </a:r>
          </a:p>
          <a:p>
            <a:pPr defTabSz="457200">
              <a:lnSpc>
                <a:spcPct val="90000"/>
              </a:lnSpc>
              <a:spcBef>
                <a:spcPts val="1000"/>
              </a:spcBef>
              <a:buClr>
                <a:schemeClr val="accent1"/>
              </a:buClr>
              <a:buSzPct val="80000"/>
              <a:buFont typeface="Wingdings 3" charset="2"/>
              <a:buChar char=""/>
            </a:pPr>
            <a:r>
              <a:rPr lang="en-US" sz="1600" dirty="0">
                <a:solidFill>
                  <a:schemeClr val="bg1"/>
                </a:solidFill>
              </a:rPr>
              <a:t>On 26 February 1944 Congress passed a bill that granted Army and Navy Nurses </a:t>
            </a:r>
            <a:r>
              <a:rPr lang="en-US" sz="1600" dirty="0">
                <a:solidFill>
                  <a:schemeClr val="accent1"/>
                </a:solidFill>
              </a:rPr>
              <a:t>military rank</a:t>
            </a:r>
            <a:r>
              <a:rPr lang="en-US" sz="1600" dirty="0">
                <a:solidFill>
                  <a:schemeClr val="bg1"/>
                </a:solidFill>
              </a:rPr>
              <a:t>, approved for the duration of the war plus 6 months.</a:t>
            </a:r>
          </a:p>
          <a:p>
            <a:pPr defTabSz="457200">
              <a:lnSpc>
                <a:spcPct val="90000"/>
              </a:lnSpc>
              <a:spcBef>
                <a:spcPts val="1000"/>
              </a:spcBef>
              <a:buClr>
                <a:schemeClr val="accent1"/>
              </a:buClr>
              <a:buSzPct val="80000"/>
              <a:buFont typeface="Wingdings 3" charset="2"/>
              <a:buChar char=""/>
            </a:pPr>
            <a:r>
              <a:rPr lang="en-US" sz="1600" dirty="0">
                <a:solidFill>
                  <a:schemeClr val="bg1"/>
                </a:solidFill>
              </a:rPr>
              <a:t>On </a:t>
            </a:r>
            <a:r>
              <a:rPr lang="en-US" sz="1600" dirty="0">
                <a:solidFill>
                  <a:schemeClr val="accent1"/>
                </a:solidFill>
              </a:rPr>
              <a:t>Aug. 9, 1955</a:t>
            </a:r>
            <a:r>
              <a:rPr lang="en-US" sz="1600" dirty="0">
                <a:solidFill>
                  <a:schemeClr val="bg1"/>
                </a:solidFill>
              </a:rPr>
              <a:t>, Congress passed a law authorizing commissions for </a:t>
            </a:r>
            <a:r>
              <a:rPr lang="en-US" sz="1600" dirty="0">
                <a:solidFill>
                  <a:schemeClr val="accent1"/>
                </a:solidFill>
              </a:rPr>
              <a:t>male nurses </a:t>
            </a:r>
            <a:r>
              <a:rPr lang="en-US" sz="1600" dirty="0">
                <a:solidFill>
                  <a:schemeClr val="bg1"/>
                </a:solidFill>
              </a:rPr>
              <a:t>in the U.S. Army Reserve for assignment to the Army Nurse Corps.  </a:t>
            </a:r>
          </a:p>
          <a:p>
            <a:pPr defTabSz="457200">
              <a:lnSpc>
                <a:spcPct val="90000"/>
              </a:lnSpc>
              <a:spcBef>
                <a:spcPts val="1000"/>
              </a:spcBef>
              <a:buClr>
                <a:schemeClr val="accent1"/>
              </a:buClr>
              <a:buSzPct val="80000"/>
              <a:buFont typeface="Wingdings 3" charset="2"/>
              <a:buChar char=""/>
            </a:pPr>
            <a:r>
              <a:rPr lang="en-US" sz="1600" dirty="0">
                <a:solidFill>
                  <a:schemeClr val="bg1"/>
                </a:solidFill>
              </a:rPr>
              <a:t>NB: Men had provided nursing services hitherto as “corpsmen” and ”orderlies” in different medical branches of the military– but not termed “nurses.”</a:t>
            </a:r>
          </a:p>
        </p:txBody>
      </p:sp>
      <p:pic>
        <p:nvPicPr>
          <p:cNvPr id="1028" name="Picture 4" descr="https://upload.wikimedia.org/wikipedia/commons/thumb/2/20/Armynursecorps.jpg/220px-Armynursecorps.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2"/>
          <a:stretch/>
        </p:blipFill>
        <p:spPr bwMode="auto">
          <a:xfrm>
            <a:off x="6700827" y="636315"/>
            <a:ext cx="4842716" cy="5585369"/>
          </a:xfrm>
          <a:prstGeom prst="rect">
            <a:avLst/>
          </a:prstGeom>
          <a:noFill/>
          <a:extLst>
            <a:ext uri="{909E8E84-426E-40DD-AFC4-6F175D3DCCD1}">
              <a14:hiddenFill xmlns:a14="http://schemas.microsoft.com/office/drawing/2010/main">
                <a:solidFill>
                  <a:srgbClr val="FFFFFF"/>
                </a:solidFill>
              </a14:hiddenFill>
            </a:ext>
          </a:extLst>
        </p:spPr>
      </p:pic>
      <p:sp>
        <p:nvSpPr>
          <p:cNvPr id="95" name="Rectangle 94">
            <a:extLst>
              <a:ext uri="{FF2B5EF4-FFF2-40B4-BE49-F238E27FC236}">
                <a16:creationId xmlns:a16="http://schemas.microsoft.com/office/drawing/2014/main" id="{10CC18C0-9A66-45AE-B534-B8D29AFEA8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TextBox 6"/>
          <p:cNvSpPr txBox="1"/>
          <p:nvPr/>
        </p:nvSpPr>
        <p:spPr>
          <a:xfrm>
            <a:off x="6871512" y="6319680"/>
            <a:ext cx="4458272" cy="307777"/>
          </a:xfrm>
          <a:prstGeom prst="rect">
            <a:avLst/>
          </a:prstGeom>
          <a:noFill/>
        </p:spPr>
        <p:txBody>
          <a:bodyPr wrap="none" rtlCol="0">
            <a:spAutoFit/>
          </a:bodyPr>
          <a:lstStyle/>
          <a:p>
            <a:pPr>
              <a:spcAft>
                <a:spcPts val="600"/>
              </a:spcAft>
            </a:pPr>
            <a:r>
              <a:rPr lang="en-US" sz="1400" dirty="0"/>
              <a:t>WWII recruitment poster for the Army Nurse Corps</a:t>
            </a:r>
          </a:p>
        </p:txBody>
      </p:sp>
    </p:spTree>
    <p:extLst>
      <p:ext uri="{BB962C8B-B14F-4D97-AF65-F5344CB8AC3E}">
        <p14:creationId xmlns:p14="http://schemas.microsoft.com/office/powerpoint/2010/main" val="1468693891"/>
      </p:ext>
    </p:extLst>
  </p:cSld>
  <p:clrMapOvr>
    <a:masterClrMapping/>
  </p:clrMapOvr>
  <mc:AlternateContent xmlns:mc="http://schemas.openxmlformats.org/markup-compatibility/2006" xmlns:p14="http://schemas.microsoft.com/office/powerpoint/2010/main">
    <mc:Choice Requires="p14">
      <p:transition spd="slow" p14:dur="2000" advTm="109795"/>
    </mc:Choice>
    <mc:Fallback xmlns="">
      <p:transition spd="slow" advTm="109795"/>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nurses </a:t>
            </a:r>
            <a:r>
              <a:rPr lang="en-US" i="1" dirty="0"/>
              <a:t>do</a:t>
            </a:r>
            <a:r>
              <a:rPr lang="en-US" dirty="0"/>
              <a:t>?</a:t>
            </a:r>
          </a:p>
        </p:txBody>
      </p:sp>
      <p:sp>
        <p:nvSpPr>
          <p:cNvPr id="3" name="TextBox 2"/>
          <p:cNvSpPr txBox="1"/>
          <p:nvPr/>
        </p:nvSpPr>
        <p:spPr>
          <a:xfrm>
            <a:off x="516987" y="2562090"/>
            <a:ext cx="5461752" cy="3416320"/>
          </a:xfrm>
          <a:prstGeom prst="rect">
            <a:avLst/>
          </a:prstGeom>
          <a:noFill/>
        </p:spPr>
        <p:txBody>
          <a:bodyPr wrap="none" rtlCol="0">
            <a:spAutoFit/>
          </a:bodyPr>
          <a:lstStyle/>
          <a:p>
            <a:pPr marL="285750" indent="-285750">
              <a:buFont typeface="Arial" charset="0"/>
              <a:buChar char="•"/>
            </a:pPr>
            <a:r>
              <a:rPr lang="en-US" dirty="0"/>
              <a:t>Tend to wounded, sick and/or dying soldiers,</a:t>
            </a:r>
          </a:p>
          <a:p>
            <a:r>
              <a:rPr lang="en-US" dirty="0"/>
              <a:t>	providing medical/biological care</a:t>
            </a:r>
          </a:p>
          <a:p>
            <a:endParaRPr lang="en-US" dirty="0"/>
          </a:p>
          <a:p>
            <a:pPr marL="285750" indent="-285750">
              <a:buFont typeface="Arial" charset="0"/>
              <a:buChar char="•"/>
            </a:pPr>
            <a:r>
              <a:rPr lang="en-US" dirty="0"/>
              <a:t>Take emotional care of patients, providing</a:t>
            </a:r>
          </a:p>
          <a:p>
            <a:r>
              <a:rPr lang="en-US" dirty="0"/>
              <a:t>	reassurance, solace, and compassion</a:t>
            </a:r>
          </a:p>
          <a:p>
            <a:pPr marL="285750" indent="-285750">
              <a:buFont typeface="Arial" charset="0"/>
              <a:buChar char="•"/>
            </a:pPr>
            <a:endParaRPr lang="en-US" dirty="0"/>
          </a:p>
          <a:p>
            <a:pPr marL="285750" indent="-285750">
              <a:buFont typeface="Arial" charset="0"/>
              <a:buChar char="•"/>
            </a:pPr>
            <a:r>
              <a:rPr lang="en-US" dirty="0"/>
              <a:t>Provide substitute mother/sister figures– </a:t>
            </a:r>
          </a:p>
          <a:p>
            <a:r>
              <a:rPr lang="en-US" dirty="0"/>
              <a:t>	or romantic love objects</a:t>
            </a:r>
          </a:p>
          <a:p>
            <a:endParaRPr lang="en-US" dirty="0"/>
          </a:p>
          <a:p>
            <a:pPr marL="285750" indent="-285750">
              <a:buFont typeface="Arial" charset="0"/>
              <a:buChar char="•"/>
            </a:pPr>
            <a:r>
              <a:rPr lang="en-US" dirty="0"/>
              <a:t>Serve as spiritual counsellors</a:t>
            </a:r>
          </a:p>
          <a:p>
            <a:pPr marL="285750" indent="-285750">
              <a:buFont typeface="Arial" charset="0"/>
              <a:buChar char="•"/>
            </a:pPr>
            <a:endParaRPr lang="en-US" dirty="0"/>
          </a:p>
          <a:p>
            <a:pPr marL="285750" indent="-285750">
              <a:buFont typeface="Arial" charset="0"/>
              <a:buChar char="•"/>
            </a:pPr>
            <a:r>
              <a:rPr lang="en-US" dirty="0"/>
              <a:t>Act as amanuenses (i.e. scribes)</a:t>
            </a:r>
          </a:p>
        </p:txBody>
      </p:sp>
      <p:pic>
        <p:nvPicPr>
          <p:cNvPr id="20482" name="Picture 2" descr="elated imag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09245" y="2449714"/>
            <a:ext cx="5775740" cy="36018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309244" y="6051559"/>
            <a:ext cx="5882755" cy="646331"/>
          </a:xfrm>
          <a:prstGeom prst="rect">
            <a:avLst/>
          </a:prstGeom>
        </p:spPr>
        <p:txBody>
          <a:bodyPr wrap="square">
            <a:spAutoFit/>
          </a:bodyPr>
          <a:lstStyle/>
          <a:p>
            <a:r>
              <a:rPr lang="en-US" sz="1200" dirty="0"/>
              <a:t>Ernest Hemingway (18) with Agnes von </a:t>
            </a:r>
            <a:r>
              <a:rPr lang="en-US" sz="1200" dirty="0" err="1"/>
              <a:t>Kurowsky</a:t>
            </a:r>
            <a:r>
              <a:rPr lang="en-US" sz="1200" dirty="0"/>
              <a:t> (26), the nurse who became the inspiration for the heroine of </a:t>
            </a:r>
            <a:r>
              <a:rPr lang="en-US" sz="1200" i="1" dirty="0"/>
              <a:t>A Farewell to Arms</a:t>
            </a:r>
            <a:r>
              <a:rPr lang="en-US" sz="1200" dirty="0"/>
              <a:t> </a:t>
            </a:r>
          </a:p>
          <a:p>
            <a:r>
              <a:rPr lang="en-US" sz="1200" dirty="0"/>
              <a:t>Photo: JOHN F KENNEDY PRESIDENTIAL LIBRARY AND MUSEUM, BOSTON</a:t>
            </a:r>
          </a:p>
        </p:txBody>
      </p:sp>
    </p:spTree>
    <p:extLst>
      <p:ext uri="{BB962C8B-B14F-4D97-AF65-F5344CB8AC3E}">
        <p14:creationId xmlns:p14="http://schemas.microsoft.com/office/powerpoint/2010/main" val="2032587605"/>
      </p:ext>
    </p:extLst>
  </p:cSld>
  <p:clrMapOvr>
    <a:masterClrMapping/>
  </p:clrMapOvr>
  <mc:AlternateContent xmlns:mc="http://schemas.openxmlformats.org/markup-compatibility/2006" xmlns:p14="http://schemas.microsoft.com/office/powerpoint/2010/main">
    <mc:Choice Requires="p14">
      <p:transition spd="slow" p14:dur="2000" advTm="218392"/>
    </mc:Choice>
    <mc:Fallback xmlns="">
      <p:transition spd="slow" advTm="21839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5A992EA8-A2AE-480C-BFF9-7B134643975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72" name="Rectangle 71">
              <a:extLst>
                <a:ext uri="{FF2B5EF4-FFF2-40B4-BE49-F238E27FC236}">
                  <a16:creationId xmlns:a16="http://schemas.microsoft.com/office/drawing/2014/main" id="{0F6F97DA-7406-453D-9AB4-28B0891BB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31D171A9-30C8-4156-8EAF-50888EBE77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C52A6C74-8DC4-4902-962C-0DAFD7F9B5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D34C65DE-5132-426E-9E92-81CB9EFF89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6" name="Oval 75">
              <a:extLst>
                <a:ext uri="{FF2B5EF4-FFF2-40B4-BE49-F238E27FC236}">
                  <a16:creationId xmlns:a16="http://schemas.microsoft.com/office/drawing/2014/main" id="{463FE9C4-150E-4C97-A21E-53B7CD261A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7" name="Oval 76">
              <a:extLst>
                <a:ext uri="{FF2B5EF4-FFF2-40B4-BE49-F238E27FC236}">
                  <a16:creationId xmlns:a16="http://schemas.microsoft.com/office/drawing/2014/main" id="{F4DD7FA2-5B3A-4DD2-BA1A-735CC86BAA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8" name="Freeform 5">
              <a:extLst>
                <a:ext uri="{FF2B5EF4-FFF2-40B4-BE49-F238E27FC236}">
                  <a16:creationId xmlns:a16="http://schemas.microsoft.com/office/drawing/2014/main" id="{B11D6824-D097-439B-9956-5436E5111A9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80" name="Rectangle 79">
            <a:extLst>
              <a:ext uri="{FF2B5EF4-FFF2-40B4-BE49-F238E27FC236}">
                <a16:creationId xmlns:a16="http://schemas.microsoft.com/office/drawing/2014/main" id="{5669AB50-4CAD-4D10-A09A-A0C01AF9E6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5" y="4834467"/>
            <a:ext cx="8825658" cy="586380"/>
          </a:xfrm>
        </p:spPr>
        <p:txBody>
          <a:bodyPr vert="horz" lIns="91440" tIns="45720" rIns="91440" bIns="45720" rtlCol="0" anchor="b">
            <a:normAutofit/>
          </a:bodyPr>
          <a:lstStyle/>
          <a:p>
            <a:pPr>
              <a:lnSpc>
                <a:spcPct val="90000"/>
              </a:lnSpc>
            </a:pPr>
            <a:r>
              <a:rPr lang="en-US" sz="3600" b="0" i="0" kern="1200">
                <a:solidFill>
                  <a:schemeClr val="bg2"/>
                </a:solidFill>
                <a:latin typeface="+mj-lt"/>
                <a:ea typeface="+mj-ea"/>
                <a:cs typeface="+mj-cs"/>
              </a:rPr>
              <a:t>Military rank</a:t>
            </a:r>
          </a:p>
        </p:txBody>
      </p:sp>
      <p:sp>
        <p:nvSpPr>
          <p:cNvPr id="5" name="Text Placeholder 4"/>
          <p:cNvSpPr>
            <a:spLocks noGrp="1"/>
          </p:cNvSpPr>
          <p:nvPr>
            <p:ph type="body" idx="1"/>
          </p:nvPr>
        </p:nvSpPr>
        <p:spPr>
          <a:xfrm>
            <a:off x="1154954" y="5420847"/>
            <a:ext cx="10273457" cy="1316284"/>
          </a:xfrm>
        </p:spPr>
        <p:txBody>
          <a:bodyPr vert="horz" lIns="91440" tIns="45720" rIns="91440" bIns="45720" rtlCol="0" anchor="t">
            <a:noAutofit/>
          </a:bodyPr>
          <a:lstStyle/>
          <a:p>
            <a:pPr>
              <a:lnSpc>
                <a:spcPct val="90000"/>
              </a:lnSpc>
            </a:pPr>
            <a:r>
              <a:rPr lang="en-US" b="0" i="0" kern="1200" cap="all" dirty="0">
                <a:solidFill>
                  <a:schemeClr val="accent1"/>
                </a:solidFill>
                <a:latin typeface="+mn-lt"/>
                <a:ea typeface="+mn-ea"/>
                <a:cs typeface="+mn-cs"/>
              </a:rPr>
              <a:t>US Army insignia (enlisted Ranks) </a:t>
            </a:r>
          </a:p>
          <a:p>
            <a:pPr>
              <a:lnSpc>
                <a:spcPct val="90000"/>
              </a:lnSpc>
            </a:pPr>
            <a:r>
              <a:rPr lang="en-US" b="0" i="0" kern="1200" cap="all" dirty="0">
                <a:solidFill>
                  <a:schemeClr val="accent1"/>
                </a:solidFill>
                <a:latin typeface="+mn-lt"/>
                <a:ea typeface="+mn-ea"/>
                <a:cs typeface="+mn-cs"/>
              </a:rPr>
              <a:t>World War II</a:t>
            </a:r>
          </a:p>
        </p:txBody>
      </p:sp>
      <p:pic>
        <p:nvPicPr>
          <p:cNvPr id="5122" name="Picture 2" descr="https://vignette.wikia.nocookie.net/ww2-facts/images/3/34/US-Army_1942-ranks.jpg/revision/latest/scale-to-width-down/1000?cb=20150211105149"/>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154953" y="2983388"/>
            <a:ext cx="8825659" cy="1588618"/>
          </a:xfrm>
          <a:prstGeom prst="rect">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150996"/>
      </p:ext>
    </p:extLst>
  </p:cSld>
  <p:clrMapOvr>
    <a:masterClrMapping/>
  </p:clrMapOvr>
  <mc:AlternateContent xmlns:mc="http://schemas.openxmlformats.org/markup-compatibility/2006" xmlns:p14="http://schemas.microsoft.com/office/powerpoint/2010/main">
    <mc:Choice Requires="p14">
      <p:transition spd="slow" p14:dur="2000" advTm="39416"/>
    </mc:Choice>
    <mc:Fallback xmlns="">
      <p:transition spd="slow" advTm="3941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05280386"/>
              </p:ext>
            </p:extLst>
          </p:nvPr>
        </p:nvGraphicFramePr>
        <p:xfrm>
          <a:off x="115614" y="-15132"/>
          <a:ext cx="10143507" cy="6446921"/>
        </p:xfrm>
        <a:graphic>
          <a:graphicData uri="http://schemas.openxmlformats.org/drawingml/2006/table">
            <a:tbl>
              <a:tblPr/>
              <a:tblGrid>
                <a:gridCol w="1373302">
                  <a:extLst>
                    <a:ext uri="{9D8B030D-6E8A-4147-A177-3AD203B41FA5}">
                      <a16:colId xmlns:a16="http://schemas.microsoft.com/office/drawing/2014/main" val="20000"/>
                    </a:ext>
                  </a:extLst>
                </a:gridCol>
                <a:gridCol w="1373302">
                  <a:extLst>
                    <a:ext uri="{9D8B030D-6E8A-4147-A177-3AD203B41FA5}">
                      <a16:colId xmlns:a16="http://schemas.microsoft.com/office/drawing/2014/main" val="20001"/>
                    </a:ext>
                  </a:extLst>
                </a:gridCol>
                <a:gridCol w="1373302">
                  <a:extLst>
                    <a:ext uri="{9D8B030D-6E8A-4147-A177-3AD203B41FA5}">
                      <a16:colId xmlns:a16="http://schemas.microsoft.com/office/drawing/2014/main" val="20002"/>
                    </a:ext>
                  </a:extLst>
                </a:gridCol>
                <a:gridCol w="1373302">
                  <a:extLst>
                    <a:ext uri="{9D8B030D-6E8A-4147-A177-3AD203B41FA5}">
                      <a16:colId xmlns:a16="http://schemas.microsoft.com/office/drawing/2014/main" val="20003"/>
                    </a:ext>
                  </a:extLst>
                </a:gridCol>
                <a:gridCol w="1373302">
                  <a:extLst>
                    <a:ext uri="{9D8B030D-6E8A-4147-A177-3AD203B41FA5}">
                      <a16:colId xmlns:a16="http://schemas.microsoft.com/office/drawing/2014/main" val="20004"/>
                    </a:ext>
                  </a:extLst>
                </a:gridCol>
                <a:gridCol w="1373302">
                  <a:extLst>
                    <a:ext uri="{9D8B030D-6E8A-4147-A177-3AD203B41FA5}">
                      <a16:colId xmlns:a16="http://schemas.microsoft.com/office/drawing/2014/main" val="20005"/>
                    </a:ext>
                  </a:extLst>
                </a:gridCol>
                <a:gridCol w="1373302">
                  <a:extLst>
                    <a:ext uri="{9D8B030D-6E8A-4147-A177-3AD203B41FA5}">
                      <a16:colId xmlns:a16="http://schemas.microsoft.com/office/drawing/2014/main" val="20006"/>
                    </a:ext>
                  </a:extLst>
                </a:gridCol>
                <a:gridCol w="530393">
                  <a:extLst>
                    <a:ext uri="{9D8B030D-6E8A-4147-A177-3AD203B41FA5}">
                      <a16:colId xmlns:a16="http://schemas.microsoft.com/office/drawing/2014/main" val="20007"/>
                    </a:ext>
                  </a:extLst>
                </a:gridCol>
              </a:tblGrid>
              <a:tr h="537436">
                <a:tc gridSpan="4">
                  <a:txBody>
                    <a:bodyPr/>
                    <a:lstStyle/>
                    <a:p>
                      <a:r>
                        <a:rPr lang="en-US" sz="1800" b="1" dirty="0"/>
                        <a:t>Enlisted Ranks Before July 1, 1942 </a:t>
                      </a:r>
                    </a:p>
                  </a:txBody>
                  <a:tcPr marL="5416" marR="5416" marT="5416" marB="5416"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r>
                        <a:rPr lang="en-US" sz="1800" b="1" dirty="0"/>
                        <a:t>Enlisted Ranks After July 1, 1942 </a:t>
                      </a:r>
                    </a:p>
                  </a:txBody>
                  <a:tcPr marL="5416" marR="5416" marT="5416" marB="5416"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94210">
                <a:tc>
                  <a:txBody>
                    <a:bodyPr/>
                    <a:lstStyle/>
                    <a:p>
                      <a:r>
                        <a:rPr lang="en-US" sz="1600" b="1"/>
                        <a:t>Rank</a:t>
                      </a:r>
                      <a:r>
                        <a:rPr lang="en-US" sz="1600"/>
                        <a:t> </a:t>
                      </a:r>
                    </a:p>
                  </a:txBody>
                  <a:tcPr marL="5416" marR="5416" marT="5416" marB="5416" anchor="ctr">
                    <a:lnL>
                      <a:noFill/>
                    </a:lnL>
                    <a:lnR>
                      <a:noFill/>
                    </a:lnR>
                    <a:lnT>
                      <a:noFill/>
                    </a:lnT>
                    <a:lnB>
                      <a:noFill/>
                    </a:lnB>
                  </a:tcPr>
                </a:tc>
                <a:tc>
                  <a:txBody>
                    <a:bodyPr/>
                    <a:lstStyle/>
                    <a:p>
                      <a:r>
                        <a:rPr lang="en-US" sz="1600" b="1" dirty="0"/>
                        <a:t>Abbrev.</a:t>
                      </a:r>
                      <a:endParaRPr lang="en-US" sz="1600" dirty="0"/>
                    </a:p>
                  </a:txBody>
                  <a:tcPr marL="5416" marR="5416" marT="5416" marB="5416" anchor="ctr">
                    <a:lnL>
                      <a:noFill/>
                    </a:lnL>
                    <a:lnR>
                      <a:noFill/>
                    </a:lnR>
                    <a:lnT>
                      <a:noFill/>
                    </a:lnT>
                    <a:lnB>
                      <a:noFill/>
                    </a:lnB>
                  </a:tcPr>
                </a:tc>
                <a:tc>
                  <a:txBody>
                    <a:bodyPr/>
                    <a:lstStyle/>
                    <a:p>
                      <a:r>
                        <a:rPr lang="en-US" sz="1600" b="1"/>
                        <a:t>Pay</a:t>
                      </a:r>
                      <a:br>
                        <a:rPr lang="en-US" sz="1600" b="1"/>
                      </a:br>
                      <a:r>
                        <a:rPr lang="en-US" sz="1600" b="1"/>
                        <a:t>Grade</a:t>
                      </a:r>
                      <a:endParaRPr lang="en-US" sz="1600"/>
                    </a:p>
                  </a:txBody>
                  <a:tcPr marL="5416" marR="5416" marT="5416" marB="5416" anchor="ctr">
                    <a:lnL>
                      <a:noFill/>
                    </a:lnL>
                    <a:lnR>
                      <a:noFill/>
                    </a:lnR>
                    <a:lnT>
                      <a:noFill/>
                    </a:lnT>
                    <a:lnB>
                      <a:noFill/>
                    </a:lnB>
                  </a:tcPr>
                </a:tc>
                <a:tc>
                  <a:txBody>
                    <a:bodyPr/>
                    <a:lstStyle/>
                    <a:p>
                      <a:r>
                        <a:rPr lang="en-US" sz="1600" b="1" dirty="0"/>
                        <a:t>Monthly</a:t>
                      </a:r>
                      <a:br>
                        <a:rPr lang="en-US" sz="1600" b="1" dirty="0"/>
                      </a:br>
                      <a:r>
                        <a:rPr lang="en-US" sz="1600" b="1" dirty="0"/>
                        <a:t>Pay</a:t>
                      </a:r>
                      <a:endParaRPr lang="en-US" sz="1600" dirty="0"/>
                    </a:p>
                  </a:txBody>
                  <a:tcPr marL="5416" marR="5416" marT="5416" marB="5416" anchor="ctr">
                    <a:lnL>
                      <a:noFill/>
                    </a:lnL>
                    <a:lnR>
                      <a:noFill/>
                    </a:lnR>
                    <a:lnT>
                      <a:noFill/>
                    </a:lnT>
                    <a:lnB>
                      <a:noFill/>
                    </a:lnB>
                  </a:tcPr>
                </a:tc>
                <a:tc>
                  <a:txBody>
                    <a:bodyPr/>
                    <a:lstStyle/>
                    <a:p>
                      <a:r>
                        <a:rPr lang="en-US" sz="1600" b="1"/>
                        <a:t>Rank</a:t>
                      </a:r>
                      <a:r>
                        <a:rPr lang="en-US" sz="1600"/>
                        <a:t> </a:t>
                      </a:r>
                    </a:p>
                  </a:txBody>
                  <a:tcPr marL="5416" marR="5416" marT="5416" marB="5416" anchor="ctr">
                    <a:lnL>
                      <a:noFill/>
                    </a:lnL>
                    <a:lnR>
                      <a:noFill/>
                    </a:lnR>
                    <a:lnT>
                      <a:noFill/>
                    </a:lnT>
                    <a:lnB>
                      <a:noFill/>
                    </a:lnB>
                  </a:tcPr>
                </a:tc>
                <a:tc>
                  <a:txBody>
                    <a:bodyPr/>
                    <a:lstStyle/>
                    <a:p>
                      <a:r>
                        <a:rPr lang="en-US" sz="1600" b="1"/>
                        <a:t>Abbrev.</a:t>
                      </a:r>
                      <a:endParaRPr lang="en-US" sz="1600"/>
                    </a:p>
                  </a:txBody>
                  <a:tcPr marL="5416" marR="5416" marT="5416" marB="5416" anchor="ctr">
                    <a:lnL>
                      <a:noFill/>
                    </a:lnL>
                    <a:lnR>
                      <a:noFill/>
                    </a:lnR>
                    <a:lnT>
                      <a:noFill/>
                    </a:lnT>
                    <a:lnB>
                      <a:noFill/>
                    </a:lnB>
                  </a:tcPr>
                </a:tc>
                <a:tc>
                  <a:txBody>
                    <a:bodyPr/>
                    <a:lstStyle/>
                    <a:p>
                      <a:r>
                        <a:rPr lang="en-US" sz="1600" b="1" dirty="0"/>
                        <a:t>Pay</a:t>
                      </a:r>
                      <a:br>
                        <a:rPr lang="en-US" sz="1600" b="1" dirty="0"/>
                      </a:br>
                      <a:r>
                        <a:rPr lang="en-US" sz="1600" b="1" dirty="0"/>
                        <a:t>Grade</a:t>
                      </a:r>
                      <a:endParaRPr lang="en-US" sz="1600" dirty="0"/>
                    </a:p>
                  </a:txBody>
                  <a:tcPr marL="5416" marR="5416" marT="5416" marB="5416" anchor="ctr">
                    <a:lnL>
                      <a:noFill/>
                    </a:lnL>
                    <a:lnR>
                      <a:noFill/>
                    </a:lnR>
                    <a:lnT>
                      <a:noFill/>
                    </a:lnT>
                    <a:lnB>
                      <a:noFill/>
                    </a:lnB>
                  </a:tcPr>
                </a:tc>
                <a:tc>
                  <a:txBody>
                    <a:bodyPr/>
                    <a:lstStyle/>
                    <a:p>
                      <a:r>
                        <a:rPr lang="en-US" sz="1600" b="1"/>
                        <a:t>Monthly</a:t>
                      </a:r>
                      <a:br>
                        <a:rPr lang="en-US" sz="1600" b="1"/>
                      </a:br>
                      <a:r>
                        <a:rPr lang="en-US" sz="1600" b="1"/>
                        <a:t>Pay</a:t>
                      </a:r>
                      <a:r>
                        <a:rPr lang="en-US" sz="1600"/>
                        <a:t> </a:t>
                      </a:r>
                    </a:p>
                  </a:txBody>
                  <a:tcPr marL="5416" marR="5416" marT="5416" marB="5416" anchor="ctr">
                    <a:lnL>
                      <a:noFill/>
                    </a:lnL>
                    <a:lnR>
                      <a:noFill/>
                    </a:lnR>
                    <a:lnT>
                      <a:noFill/>
                    </a:lnT>
                    <a:lnB>
                      <a:noFill/>
                    </a:lnB>
                  </a:tcPr>
                </a:tc>
                <a:extLst>
                  <a:ext uri="{0D108BD9-81ED-4DB2-BD59-A6C34878D82A}">
                    <a16:rowId xmlns:a16="http://schemas.microsoft.com/office/drawing/2014/main" val="10001"/>
                  </a:ext>
                </a:extLst>
              </a:tr>
              <a:tr h="238156">
                <a:tc>
                  <a:txBody>
                    <a:bodyPr/>
                    <a:lstStyle/>
                    <a:p>
                      <a:r>
                        <a:rPr lang="en-US" sz="1600"/>
                        <a:t>Private</a:t>
                      </a:r>
                    </a:p>
                  </a:txBody>
                  <a:tcPr marL="5416" marR="5416" marT="5416" marB="5416" anchor="ctr">
                    <a:lnL>
                      <a:noFill/>
                    </a:lnL>
                    <a:lnR>
                      <a:noFill/>
                    </a:lnR>
                    <a:lnT>
                      <a:noFill/>
                    </a:lnT>
                    <a:lnB>
                      <a:noFill/>
                    </a:lnB>
                  </a:tcPr>
                </a:tc>
                <a:tc>
                  <a:txBody>
                    <a:bodyPr/>
                    <a:lstStyle/>
                    <a:p>
                      <a:r>
                        <a:rPr lang="en-US" sz="1600"/>
                        <a:t>Pvt.</a:t>
                      </a:r>
                    </a:p>
                  </a:txBody>
                  <a:tcPr marL="5416" marR="5416" marT="5416" marB="5416" anchor="ctr">
                    <a:lnL>
                      <a:noFill/>
                    </a:lnL>
                    <a:lnR>
                      <a:noFill/>
                    </a:lnR>
                    <a:lnT>
                      <a:noFill/>
                    </a:lnT>
                    <a:lnB>
                      <a:noFill/>
                    </a:lnB>
                  </a:tcPr>
                </a:tc>
                <a:tc>
                  <a:txBody>
                    <a:bodyPr/>
                    <a:lstStyle/>
                    <a:p>
                      <a:r>
                        <a:rPr lang="ru-RU" sz="1600"/>
                        <a:t>G-7</a:t>
                      </a:r>
                    </a:p>
                  </a:txBody>
                  <a:tcPr marL="5416" marR="5416" marT="5416" marB="5416" anchor="ctr">
                    <a:lnL>
                      <a:noFill/>
                    </a:lnL>
                    <a:lnR>
                      <a:noFill/>
                    </a:lnR>
                    <a:lnT>
                      <a:noFill/>
                    </a:lnT>
                    <a:lnB>
                      <a:noFill/>
                    </a:lnB>
                  </a:tcPr>
                </a:tc>
                <a:tc>
                  <a:txBody>
                    <a:bodyPr/>
                    <a:lstStyle/>
                    <a:p>
                      <a:r>
                        <a:rPr lang="en-US" sz="1600"/>
                        <a:t>$21</a:t>
                      </a:r>
                    </a:p>
                  </a:txBody>
                  <a:tcPr marL="5416" marR="5416" marT="5416" marB="5416" anchor="ctr">
                    <a:lnL>
                      <a:noFill/>
                    </a:lnL>
                    <a:lnR>
                      <a:noFill/>
                    </a:lnR>
                    <a:lnT>
                      <a:noFill/>
                    </a:lnT>
                    <a:lnB>
                      <a:noFill/>
                    </a:lnB>
                  </a:tcPr>
                </a:tc>
                <a:tc>
                  <a:txBody>
                    <a:bodyPr/>
                    <a:lstStyle/>
                    <a:p>
                      <a:r>
                        <a:rPr lang="en-US" sz="1600"/>
                        <a:t>Private</a:t>
                      </a:r>
                    </a:p>
                  </a:txBody>
                  <a:tcPr marL="5416" marR="5416" marT="5416" marB="5416" anchor="ctr">
                    <a:lnL>
                      <a:noFill/>
                    </a:lnL>
                    <a:lnR>
                      <a:noFill/>
                    </a:lnR>
                    <a:lnT>
                      <a:noFill/>
                    </a:lnT>
                    <a:lnB>
                      <a:noFill/>
                    </a:lnB>
                  </a:tcPr>
                </a:tc>
                <a:tc>
                  <a:txBody>
                    <a:bodyPr/>
                    <a:lstStyle/>
                    <a:p>
                      <a:r>
                        <a:rPr lang="en-US" sz="1600"/>
                        <a:t>Pvt.</a:t>
                      </a:r>
                    </a:p>
                  </a:txBody>
                  <a:tcPr marL="5416" marR="5416" marT="5416" marB="5416" anchor="ctr">
                    <a:lnL>
                      <a:noFill/>
                    </a:lnL>
                    <a:lnR>
                      <a:noFill/>
                    </a:lnR>
                    <a:lnT>
                      <a:noFill/>
                    </a:lnT>
                    <a:lnB>
                      <a:noFill/>
                    </a:lnB>
                  </a:tcPr>
                </a:tc>
                <a:tc>
                  <a:txBody>
                    <a:bodyPr/>
                    <a:lstStyle/>
                    <a:p>
                      <a:r>
                        <a:rPr lang="ru-RU" sz="1600"/>
                        <a:t>G-7</a:t>
                      </a:r>
                    </a:p>
                  </a:txBody>
                  <a:tcPr marL="5416" marR="5416" marT="5416" marB="5416" anchor="ctr">
                    <a:lnL>
                      <a:noFill/>
                    </a:lnL>
                    <a:lnR>
                      <a:noFill/>
                    </a:lnR>
                    <a:lnT>
                      <a:noFill/>
                    </a:lnT>
                    <a:lnB>
                      <a:noFill/>
                    </a:lnB>
                  </a:tcPr>
                </a:tc>
                <a:tc>
                  <a:txBody>
                    <a:bodyPr/>
                    <a:lstStyle/>
                    <a:p>
                      <a:r>
                        <a:rPr lang="en-US" sz="1600"/>
                        <a:t>$50 </a:t>
                      </a:r>
                    </a:p>
                  </a:txBody>
                  <a:tcPr marL="5416" marR="5416" marT="5416" marB="5416" anchor="ctr">
                    <a:lnL>
                      <a:noFill/>
                    </a:lnL>
                    <a:lnR>
                      <a:noFill/>
                    </a:lnR>
                    <a:lnT>
                      <a:noFill/>
                    </a:lnT>
                    <a:lnB>
                      <a:noFill/>
                    </a:lnB>
                  </a:tcPr>
                </a:tc>
                <a:extLst>
                  <a:ext uri="{0D108BD9-81ED-4DB2-BD59-A6C34878D82A}">
                    <a16:rowId xmlns:a16="http://schemas.microsoft.com/office/drawing/2014/main" val="10002"/>
                  </a:ext>
                </a:extLst>
              </a:tr>
              <a:tr h="466183">
                <a:tc>
                  <a:txBody>
                    <a:bodyPr/>
                    <a:lstStyle/>
                    <a:p>
                      <a:r>
                        <a:rPr lang="en-US" sz="1600" dirty="0"/>
                        <a:t>Private First Class</a:t>
                      </a:r>
                    </a:p>
                  </a:txBody>
                  <a:tcPr marL="5416" marR="5416" marT="5416" marB="5416" anchor="ctr">
                    <a:lnL>
                      <a:noFill/>
                    </a:lnL>
                    <a:lnR>
                      <a:noFill/>
                    </a:lnR>
                    <a:lnT>
                      <a:noFill/>
                    </a:lnT>
                    <a:lnB>
                      <a:noFill/>
                    </a:lnB>
                  </a:tcPr>
                </a:tc>
                <a:tc>
                  <a:txBody>
                    <a:bodyPr/>
                    <a:lstStyle/>
                    <a:p>
                      <a:r>
                        <a:rPr lang="en-US" sz="1600"/>
                        <a:t>Pfc.</a:t>
                      </a:r>
                    </a:p>
                  </a:txBody>
                  <a:tcPr marL="5416" marR="5416" marT="5416" marB="5416" anchor="ctr">
                    <a:lnL>
                      <a:noFill/>
                    </a:lnL>
                    <a:lnR>
                      <a:noFill/>
                    </a:lnR>
                    <a:lnT>
                      <a:noFill/>
                    </a:lnT>
                    <a:lnB>
                      <a:noFill/>
                    </a:lnB>
                  </a:tcPr>
                </a:tc>
                <a:tc>
                  <a:txBody>
                    <a:bodyPr/>
                    <a:lstStyle/>
                    <a:p>
                      <a:r>
                        <a:rPr lang="uk-UA" sz="1600"/>
                        <a:t>G-6</a:t>
                      </a:r>
                    </a:p>
                  </a:txBody>
                  <a:tcPr marL="5416" marR="5416" marT="5416" marB="5416" anchor="ctr">
                    <a:lnL>
                      <a:noFill/>
                    </a:lnL>
                    <a:lnR>
                      <a:noFill/>
                    </a:lnR>
                    <a:lnT>
                      <a:noFill/>
                    </a:lnT>
                    <a:lnB>
                      <a:noFill/>
                    </a:lnB>
                  </a:tcPr>
                </a:tc>
                <a:tc>
                  <a:txBody>
                    <a:bodyPr/>
                    <a:lstStyle/>
                    <a:p>
                      <a:r>
                        <a:rPr lang="en-US" sz="1600"/>
                        <a:t>$30</a:t>
                      </a:r>
                    </a:p>
                  </a:txBody>
                  <a:tcPr marL="5416" marR="5416" marT="5416" marB="5416" anchor="ctr">
                    <a:lnL>
                      <a:noFill/>
                    </a:lnL>
                    <a:lnR>
                      <a:noFill/>
                    </a:lnR>
                    <a:lnT>
                      <a:noFill/>
                    </a:lnT>
                    <a:lnB>
                      <a:noFill/>
                    </a:lnB>
                  </a:tcPr>
                </a:tc>
                <a:tc>
                  <a:txBody>
                    <a:bodyPr/>
                    <a:lstStyle/>
                    <a:p>
                      <a:r>
                        <a:rPr lang="en-US" sz="1600"/>
                        <a:t>Private First Class</a:t>
                      </a:r>
                    </a:p>
                  </a:txBody>
                  <a:tcPr marL="5416" marR="5416" marT="5416" marB="5416" anchor="ctr">
                    <a:lnL>
                      <a:noFill/>
                    </a:lnL>
                    <a:lnR>
                      <a:noFill/>
                    </a:lnR>
                    <a:lnT>
                      <a:noFill/>
                    </a:lnT>
                    <a:lnB>
                      <a:noFill/>
                    </a:lnB>
                  </a:tcPr>
                </a:tc>
                <a:tc>
                  <a:txBody>
                    <a:bodyPr/>
                    <a:lstStyle/>
                    <a:p>
                      <a:r>
                        <a:rPr lang="en-US" sz="1600"/>
                        <a:t>Pfc.</a:t>
                      </a:r>
                    </a:p>
                  </a:txBody>
                  <a:tcPr marL="5416" marR="5416" marT="5416" marB="5416" anchor="ctr">
                    <a:lnL>
                      <a:noFill/>
                    </a:lnL>
                    <a:lnR>
                      <a:noFill/>
                    </a:lnR>
                    <a:lnT>
                      <a:noFill/>
                    </a:lnT>
                    <a:lnB>
                      <a:noFill/>
                    </a:lnB>
                  </a:tcPr>
                </a:tc>
                <a:tc>
                  <a:txBody>
                    <a:bodyPr/>
                    <a:lstStyle/>
                    <a:p>
                      <a:r>
                        <a:rPr lang="uk-UA" sz="1600"/>
                        <a:t>G-6</a:t>
                      </a:r>
                    </a:p>
                  </a:txBody>
                  <a:tcPr marL="5416" marR="5416" marT="5416" marB="5416" anchor="ctr">
                    <a:lnL>
                      <a:noFill/>
                    </a:lnL>
                    <a:lnR>
                      <a:noFill/>
                    </a:lnR>
                    <a:lnT>
                      <a:noFill/>
                    </a:lnT>
                    <a:lnB>
                      <a:noFill/>
                    </a:lnB>
                  </a:tcPr>
                </a:tc>
                <a:tc>
                  <a:txBody>
                    <a:bodyPr/>
                    <a:lstStyle/>
                    <a:p>
                      <a:r>
                        <a:rPr lang="en-US" sz="1600"/>
                        <a:t>$54 </a:t>
                      </a:r>
                    </a:p>
                  </a:txBody>
                  <a:tcPr marL="5416" marR="5416" marT="5416" marB="5416" anchor="ctr">
                    <a:lnL>
                      <a:noFill/>
                    </a:lnL>
                    <a:lnR>
                      <a:noFill/>
                    </a:lnR>
                    <a:lnT>
                      <a:noFill/>
                    </a:lnT>
                    <a:lnB>
                      <a:noFill/>
                    </a:lnB>
                  </a:tcPr>
                </a:tc>
                <a:extLst>
                  <a:ext uri="{0D108BD9-81ED-4DB2-BD59-A6C34878D82A}">
                    <a16:rowId xmlns:a16="http://schemas.microsoft.com/office/drawing/2014/main" val="10003"/>
                  </a:ext>
                </a:extLst>
              </a:tr>
              <a:tr h="624338">
                <a:tc>
                  <a:txBody>
                    <a:bodyPr/>
                    <a:lstStyle/>
                    <a:p>
                      <a:r>
                        <a:rPr lang="en-US" sz="1600"/>
                        <a:t>Specialist</a:t>
                      </a:r>
                    </a:p>
                  </a:txBody>
                  <a:tcPr marL="5416" marR="5416" marT="5416" marB="5416" anchor="ctr">
                    <a:lnL>
                      <a:noFill/>
                    </a:lnL>
                    <a:lnR>
                      <a:noFill/>
                    </a:lnR>
                    <a:lnT>
                      <a:noFill/>
                    </a:lnT>
                    <a:lnB>
                      <a:noFill/>
                    </a:lnB>
                  </a:tcPr>
                </a:tc>
                <a:tc>
                  <a:txBody>
                    <a:bodyPr/>
                    <a:lstStyle/>
                    <a:p>
                      <a:r>
                        <a:rPr lang="en-US" sz="1600"/>
                        <a:t>Spl.</a:t>
                      </a:r>
                    </a:p>
                  </a:txBody>
                  <a:tcPr marL="5416" marR="5416" marT="5416" marB="5416" anchor="ctr">
                    <a:lnL>
                      <a:noFill/>
                    </a:lnL>
                    <a:lnR>
                      <a:noFill/>
                    </a:lnR>
                    <a:lnT>
                      <a:noFill/>
                    </a:lnT>
                    <a:lnB>
                      <a:noFill/>
                    </a:lnB>
                  </a:tcPr>
                </a:tc>
                <a:tc>
                  <a:txBody>
                    <a:bodyPr/>
                    <a:lstStyle/>
                    <a:p>
                      <a:r>
                        <a:rPr lang="en-US" sz="1600"/>
                        <a:t>G-7 or G-6</a:t>
                      </a:r>
                    </a:p>
                  </a:txBody>
                  <a:tcPr marL="5416" marR="5416" marT="5416" marB="5416" anchor="ctr">
                    <a:lnL>
                      <a:noFill/>
                    </a:lnL>
                    <a:lnR>
                      <a:noFill/>
                    </a:lnR>
                    <a:lnT>
                      <a:noFill/>
                    </a:lnT>
                    <a:lnB>
                      <a:noFill/>
                    </a:lnB>
                  </a:tcPr>
                </a:tc>
                <a:tc>
                  <a:txBody>
                    <a:bodyPr/>
                    <a:lstStyle/>
                    <a:p>
                      <a:r>
                        <a:rPr lang="en-US" sz="1600" dirty="0"/>
                        <a:t>Var.</a:t>
                      </a:r>
                    </a:p>
                  </a:txBody>
                  <a:tcPr marL="5416" marR="5416" marT="5416" marB="5416" anchor="ctr">
                    <a:lnL>
                      <a:noFill/>
                    </a:lnL>
                    <a:lnR>
                      <a:noFill/>
                    </a:lnR>
                    <a:lnT>
                      <a:noFill/>
                    </a:lnT>
                    <a:lnB>
                      <a:noFill/>
                    </a:lnB>
                  </a:tcPr>
                </a:tc>
                <a:tc>
                  <a:txBody>
                    <a:bodyPr/>
                    <a:lstStyle/>
                    <a:p>
                      <a:r>
                        <a:rPr lang="en-US" sz="1600" dirty="0"/>
                        <a:t>Technician</a:t>
                      </a:r>
                      <a:br>
                        <a:rPr lang="en-US" sz="1600" dirty="0"/>
                      </a:br>
                      <a:r>
                        <a:rPr lang="en-US" sz="1600" dirty="0"/>
                        <a:t>Fifth Grade</a:t>
                      </a:r>
                    </a:p>
                  </a:txBody>
                  <a:tcPr marL="5416" marR="5416" marT="5416" marB="5416" anchor="ctr">
                    <a:lnL>
                      <a:noFill/>
                    </a:lnL>
                    <a:lnR>
                      <a:noFill/>
                    </a:lnR>
                    <a:lnT>
                      <a:noFill/>
                    </a:lnT>
                    <a:lnB>
                      <a:noFill/>
                    </a:lnB>
                  </a:tcPr>
                </a:tc>
                <a:tc>
                  <a:txBody>
                    <a:bodyPr/>
                    <a:lstStyle/>
                    <a:p>
                      <a:r>
                        <a:rPr lang="bg-BG" sz="1600"/>
                        <a:t>T/5</a:t>
                      </a:r>
                    </a:p>
                  </a:txBody>
                  <a:tcPr marL="5416" marR="5416" marT="5416" marB="5416" anchor="ctr">
                    <a:lnL>
                      <a:noFill/>
                    </a:lnL>
                    <a:lnR>
                      <a:noFill/>
                    </a:lnR>
                    <a:lnT>
                      <a:noFill/>
                    </a:lnT>
                    <a:lnB>
                      <a:noFill/>
                    </a:lnB>
                  </a:tcPr>
                </a:tc>
                <a:tc>
                  <a:txBody>
                    <a:bodyPr/>
                    <a:lstStyle/>
                    <a:p>
                      <a:r>
                        <a:rPr lang="uk-UA" sz="1600"/>
                        <a:t>G-5</a:t>
                      </a:r>
                    </a:p>
                  </a:txBody>
                  <a:tcPr marL="5416" marR="5416" marT="5416" marB="5416" anchor="ctr">
                    <a:lnL>
                      <a:noFill/>
                    </a:lnL>
                    <a:lnR>
                      <a:noFill/>
                    </a:lnR>
                    <a:lnT>
                      <a:noFill/>
                    </a:lnT>
                    <a:lnB>
                      <a:noFill/>
                    </a:lnB>
                  </a:tcPr>
                </a:tc>
                <a:tc>
                  <a:txBody>
                    <a:bodyPr/>
                    <a:lstStyle/>
                    <a:p>
                      <a:r>
                        <a:rPr lang="en-US" sz="1600"/>
                        <a:t>$66 </a:t>
                      </a:r>
                    </a:p>
                  </a:txBody>
                  <a:tcPr marL="5416" marR="5416" marT="5416" marB="5416" anchor="ctr">
                    <a:lnL>
                      <a:noFill/>
                    </a:lnL>
                    <a:lnR>
                      <a:noFill/>
                    </a:lnR>
                    <a:lnT>
                      <a:noFill/>
                    </a:lnT>
                    <a:lnB>
                      <a:noFill/>
                    </a:lnB>
                  </a:tcPr>
                </a:tc>
                <a:extLst>
                  <a:ext uri="{0D108BD9-81ED-4DB2-BD59-A6C34878D82A}">
                    <a16:rowId xmlns:a16="http://schemas.microsoft.com/office/drawing/2014/main" val="10004"/>
                  </a:ext>
                </a:extLst>
              </a:tr>
              <a:tr h="238156">
                <a:tc>
                  <a:txBody>
                    <a:bodyPr/>
                    <a:lstStyle/>
                    <a:p>
                      <a:r>
                        <a:rPr lang="en-US" sz="1600"/>
                        <a:t>Corporal</a:t>
                      </a:r>
                    </a:p>
                  </a:txBody>
                  <a:tcPr marL="5416" marR="5416" marT="5416" marB="5416" anchor="ctr">
                    <a:lnL>
                      <a:noFill/>
                    </a:lnL>
                    <a:lnR>
                      <a:noFill/>
                    </a:lnR>
                    <a:lnT>
                      <a:noFill/>
                    </a:lnT>
                    <a:lnB>
                      <a:noFill/>
                    </a:lnB>
                  </a:tcPr>
                </a:tc>
                <a:tc>
                  <a:txBody>
                    <a:bodyPr/>
                    <a:lstStyle/>
                    <a:p>
                      <a:r>
                        <a:rPr lang="en-US" sz="1600"/>
                        <a:t>Cpl.</a:t>
                      </a:r>
                    </a:p>
                  </a:txBody>
                  <a:tcPr marL="5416" marR="5416" marT="5416" marB="5416" anchor="ctr">
                    <a:lnL>
                      <a:noFill/>
                    </a:lnL>
                    <a:lnR>
                      <a:noFill/>
                    </a:lnR>
                    <a:lnT>
                      <a:noFill/>
                    </a:lnT>
                    <a:lnB>
                      <a:noFill/>
                    </a:lnB>
                  </a:tcPr>
                </a:tc>
                <a:tc>
                  <a:txBody>
                    <a:bodyPr/>
                    <a:lstStyle/>
                    <a:p>
                      <a:r>
                        <a:rPr lang="uk-UA" sz="1600"/>
                        <a:t>G-5</a:t>
                      </a:r>
                    </a:p>
                  </a:txBody>
                  <a:tcPr marL="5416" marR="5416" marT="5416" marB="5416" anchor="ctr">
                    <a:lnL>
                      <a:noFill/>
                    </a:lnL>
                    <a:lnR>
                      <a:noFill/>
                    </a:lnR>
                    <a:lnT>
                      <a:noFill/>
                    </a:lnT>
                    <a:lnB>
                      <a:noFill/>
                    </a:lnB>
                  </a:tcPr>
                </a:tc>
                <a:tc>
                  <a:txBody>
                    <a:bodyPr/>
                    <a:lstStyle/>
                    <a:p>
                      <a:r>
                        <a:rPr lang="en-US" sz="1600"/>
                        <a:t>$42</a:t>
                      </a:r>
                    </a:p>
                  </a:txBody>
                  <a:tcPr marL="5416" marR="5416" marT="5416" marB="5416" anchor="ctr">
                    <a:lnL>
                      <a:noFill/>
                    </a:lnL>
                    <a:lnR>
                      <a:noFill/>
                    </a:lnR>
                    <a:lnT>
                      <a:noFill/>
                    </a:lnT>
                    <a:lnB>
                      <a:noFill/>
                    </a:lnB>
                  </a:tcPr>
                </a:tc>
                <a:tc>
                  <a:txBody>
                    <a:bodyPr/>
                    <a:lstStyle/>
                    <a:p>
                      <a:r>
                        <a:rPr lang="en-US" sz="1600"/>
                        <a:t>Corporal</a:t>
                      </a:r>
                    </a:p>
                  </a:txBody>
                  <a:tcPr marL="5416" marR="5416" marT="5416" marB="5416" anchor="ctr">
                    <a:lnL>
                      <a:noFill/>
                    </a:lnL>
                    <a:lnR>
                      <a:noFill/>
                    </a:lnR>
                    <a:lnT>
                      <a:noFill/>
                    </a:lnT>
                    <a:lnB>
                      <a:noFill/>
                    </a:lnB>
                  </a:tcPr>
                </a:tc>
                <a:tc>
                  <a:txBody>
                    <a:bodyPr/>
                    <a:lstStyle/>
                    <a:p>
                      <a:r>
                        <a:rPr lang="en-US" sz="1600"/>
                        <a:t>Cpl.</a:t>
                      </a:r>
                    </a:p>
                  </a:txBody>
                  <a:tcPr marL="5416" marR="5416" marT="5416" marB="5416" anchor="ctr">
                    <a:lnL>
                      <a:noFill/>
                    </a:lnL>
                    <a:lnR>
                      <a:noFill/>
                    </a:lnR>
                    <a:lnT>
                      <a:noFill/>
                    </a:lnT>
                    <a:lnB>
                      <a:noFill/>
                    </a:lnB>
                  </a:tcPr>
                </a:tc>
                <a:tc>
                  <a:txBody>
                    <a:bodyPr/>
                    <a:lstStyle/>
                    <a:p>
                      <a:r>
                        <a:rPr lang="uk-UA" sz="1600"/>
                        <a:t>G-5</a:t>
                      </a:r>
                    </a:p>
                  </a:txBody>
                  <a:tcPr marL="5416" marR="5416" marT="5416" marB="5416" anchor="ctr">
                    <a:lnL>
                      <a:noFill/>
                    </a:lnL>
                    <a:lnR>
                      <a:noFill/>
                    </a:lnR>
                    <a:lnT>
                      <a:noFill/>
                    </a:lnT>
                    <a:lnB>
                      <a:noFill/>
                    </a:lnB>
                  </a:tcPr>
                </a:tc>
                <a:tc>
                  <a:txBody>
                    <a:bodyPr/>
                    <a:lstStyle/>
                    <a:p>
                      <a:r>
                        <a:rPr lang="en-US" sz="1600"/>
                        <a:t>$66 </a:t>
                      </a:r>
                    </a:p>
                  </a:txBody>
                  <a:tcPr marL="5416" marR="5416" marT="5416" marB="5416" anchor="ctr">
                    <a:lnL>
                      <a:noFill/>
                    </a:lnL>
                    <a:lnR>
                      <a:noFill/>
                    </a:lnR>
                    <a:lnT>
                      <a:noFill/>
                    </a:lnT>
                    <a:lnB>
                      <a:noFill/>
                    </a:lnB>
                  </a:tcPr>
                </a:tc>
                <a:extLst>
                  <a:ext uri="{0D108BD9-81ED-4DB2-BD59-A6C34878D82A}">
                    <a16:rowId xmlns:a16="http://schemas.microsoft.com/office/drawing/2014/main" val="10005"/>
                  </a:ext>
                </a:extLst>
              </a:tr>
              <a:tr h="694210">
                <a:tc>
                  <a:txBody>
                    <a:bodyPr/>
                    <a:lstStyle/>
                    <a:p>
                      <a:endParaRPr lang="en-US" sz="1600"/>
                    </a:p>
                  </a:txBody>
                  <a:tcPr marL="5416" marR="5416" marT="5416" marB="5416" anchor="ctr">
                    <a:lnL>
                      <a:noFill/>
                    </a:lnL>
                    <a:lnR>
                      <a:noFill/>
                    </a:lnR>
                    <a:lnT>
                      <a:noFill/>
                    </a:lnT>
                    <a:lnB>
                      <a:noFill/>
                    </a:lnB>
                  </a:tcPr>
                </a:tc>
                <a:tc>
                  <a:txBody>
                    <a:bodyPr/>
                    <a:lstStyle/>
                    <a:p>
                      <a:endParaRPr lang="en-US" sz="1600"/>
                    </a:p>
                  </a:txBody>
                  <a:tcPr marL="5416" marR="5416" marT="5416" marB="5416" anchor="ctr">
                    <a:lnL>
                      <a:noFill/>
                    </a:lnL>
                    <a:lnR>
                      <a:noFill/>
                    </a:lnR>
                    <a:lnT>
                      <a:noFill/>
                    </a:lnT>
                    <a:lnB>
                      <a:noFill/>
                    </a:lnB>
                  </a:tcPr>
                </a:tc>
                <a:tc>
                  <a:txBody>
                    <a:bodyPr/>
                    <a:lstStyle/>
                    <a:p>
                      <a:endParaRPr lang="en-US" sz="1600" dirty="0"/>
                    </a:p>
                  </a:txBody>
                  <a:tcPr marL="5416" marR="5416" marT="5416" marB="5416" anchor="ctr">
                    <a:lnL>
                      <a:noFill/>
                    </a:lnL>
                    <a:lnR>
                      <a:noFill/>
                    </a:lnR>
                    <a:lnT>
                      <a:noFill/>
                    </a:lnT>
                    <a:lnB>
                      <a:noFill/>
                    </a:lnB>
                  </a:tcPr>
                </a:tc>
                <a:tc>
                  <a:txBody>
                    <a:bodyPr/>
                    <a:lstStyle/>
                    <a:p>
                      <a:endParaRPr lang="en-US" sz="1600" dirty="0"/>
                    </a:p>
                  </a:txBody>
                  <a:tcPr marL="5416" marR="5416" marT="5416" marB="5416" anchor="ctr">
                    <a:lnL>
                      <a:noFill/>
                    </a:lnL>
                    <a:lnR>
                      <a:noFill/>
                    </a:lnR>
                    <a:lnT>
                      <a:noFill/>
                    </a:lnT>
                    <a:lnB>
                      <a:noFill/>
                    </a:lnB>
                  </a:tcPr>
                </a:tc>
                <a:tc>
                  <a:txBody>
                    <a:bodyPr/>
                    <a:lstStyle/>
                    <a:p>
                      <a:r>
                        <a:rPr lang="en-US" sz="1600"/>
                        <a:t>Technician</a:t>
                      </a:r>
                      <a:br>
                        <a:rPr lang="en-US" sz="1600"/>
                      </a:br>
                      <a:r>
                        <a:rPr lang="en-US" sz="1600"/>
                        <a:t>Fourth Grade </a:t>
                      </a:r>
                    </a:p>
                  </a:txBody>
                  <a:tcPr marL="5416" marR="5416" marT="5416" marB="5416" anchor="ctr">
                    <a:lnL>
                      <a:noFill/>
                    </a:lnL>
                    <a:lnR>
                      <a:noFill/>
                    </a:lnR>
                    <a:lnT>
                      <a:noFill/>
                    </a:lnT>
                    <a:lnB>
                      <a:noFill/>
                    </a:lnB>
                  </a:tcPr>
                </a:tc>
                <a:tc>
                  <a:txBody>
                    <a:bodyPr/>
                    <a:lstStyle/>
                    <a:p>
                      <a:r>
                        <a:rPr lang="bg-BG" sz="1600" dirty="0" err="1"/>
                        <a:t>T</a:t>
                      </a:r>
                      <a:r>
                        <a:rPr lang="bg-BG" sz="1600" dirty="0"/>
                        <a:t>/4</a:t>
                      </a:r>
                    </a:p>
                  </a:txBody>
                  <a:tcPr marL="5416" marR="5416" marT="5416" marB="5416" anchor="ctr">
                    <a:lnL>
                      <a:noFill/>
                    </a:lnL>
                    <a:lnR>
                      <a:noFill/>
                    </a:lnR>
                    <a:lnT>
                      <a:noFill/>
                    </a:lnT>
                    <a:lnB>
                      <a:noFill/>
                    </a:lnB>
                  </a:tcPr>
                </a:tc>
                <a:tc>
                  <a:txBody>
                    <a:bodyPr/>
                    <a:lstStyle/>
                    <a:p>
                      <a:r>
                        <a:rPr lang="bg-BG" sz="1600"/>
                        <a:t>G-4</a:t>
                      </a:r>
                    </a:p>
                  </a:txBody>
                  <a:tcPr marL="5416" marR="5416" marT="5416" marB="5416" anchor="ctr">
                    <a:lnL>
                      <a:noFill/>
                    </a:lnL>
                    <a:lnR>
                      <a:noFill/>
                    </a:lnR>
                    <a:lnT>
                      <a:noFill/>
                    </a:lnT>
                    <a:lnB>
                      <a:noFill/>
                    </a:lnB>
                  </a:tcPr>
                </a:tc>
                <a:tc>
                  <a:txBody>
                    <a:bodyPr/>
                    <a:lstStyle/>
                    <a:p>
                      <a:r>
                        <a:rPr lang="en-US" sz="1600"/>
                        <a:t>$78 </a:t>
                      </a:r>
                    </a:p>
                  </a:txBody>
                  <a:tcPr marL="5416" marR="5416" marT="5416" marB="5416" anchor="ctr">
                    <a:lnL>
                      <a:noFill/>
                    </a:lnL>
                    <a:lnR>
                      <a:noFill/>
                    </a:lnR>
                    <a:lnT>
                      <a:noFill/>
                    </a:lnT>
                    <a:lnB>
                      <a:noFill/>
                    </a:lnB>
                  </a:tcPr>
                </a:tc>
                <a:extLst>
                  <a:ext uri="{0D108BD9-81ED-4DB2-BD59-A6C34878D82A}">
                    <a16:rowId xmlns:a16="http://schemas.microsoft.com/office/drawing/2014/main" val="10006"/>
                  </a:ext>
                </a:extLst>
              </a:tr>
              <a:tr h="238156">
                <a:tc>
                  <a:txBody>
                    <a:bodyPr/>
                    <a:lstStyle/>
                    <a:p>
                      <a:r>
                        <a:rPr lang="en-US" sz="1600"/>
                        <a:t>Sergeant</a:t>
                      </a:r>
                    </a:p>
                  </a:txBody>
                  <a:tcPr marL="5416" marR="5416" marT="5416" marB="5416" anchor="ctr">
                    <a:lnL>
                      <a:noFill/>
                    </a:lnL>
                    <a:lnR>
                      <a:noFill/>
                    </a:lnR>
                    <a:lnT>
                      <a:noFill/>
                    </a:lnT>
                    <a:lnB>
                      <a:noFill/>
                    </a:lnB>
                  </a:tcPr>
                </a:tc>
                <a:tc>
                  <a:txBody>
                    <a:bodyPr/>
                    <a:lstStyle/>
                    <a:p>
                      <a:r>
                        <a:rPr lang="en-US" sz="1600"/>
                        <a:t>Sgt.</a:t>
                      </a:r>
                    </a:p>
                  </a:txBody>
                  <a:tcPr marL="5416" marR="5416" marT="5416" marB="5416" anchor="ctr">
                    <a:lnL>
                      <a:noFill/>
                    </a:lnL>
                    <a:lnR>
                      <a:noFill/>
                    </a:lnR>
                    <a:lnT>
                      <a:noFill/>
                    </a:lnT>
                    <a:lnB>
                      <a:noFill/>
                    </a:lnB>
                  </a:tcPr>
                </a:tc>
                <a:tc>
                  <a:txBody>
                    <a:bodyPr/>
                    <a:lstStyle/>
                    <a:p>
                      <a:r>
                        <a:rPr lang="bg-BG" sz="1600"/>
                        <a:t>G-4</a:t>
                      </a:r>
                    </a:p>
                  </a:txBody>
                  <a:tcPr marL="5416" marR="5416" marT="5416" marB="5416" anchor="ctr">
                    <a:lnL>
                      <a:noFill/>
                    </a:lnL>
                    <a:lnR>
                      <a:noFill/>
                    </a:lnR>
                    <a:lnT>
                      <a:noFill/>
                    </a:lnT>
                    <a:lnB>
                      <a:noFill/>
                    </a:lnB>
                  </a:tcPr>
                </a:tc>
                <a:tc>
                  <a:txBody>
                    <a:bodyPr/>
                    <a:lstStyle/>
                    <a:p>
                      <a:r>
                        <a:rPr lang="en-US" sz="1600"/>
                        <a:t>$54</a:t>
                      </a:r>
                    </a:p>
                  </a:txBody>
                  <a:tcPr marL="5416" marR="5416" marT="5416" marB="5416" anchor="ctr">
                    <a:lnL>
                      <a:noFill/>
                    </a:lnL>
                    <a:lnR>
                      <a:noFill/>
                    </a:lnR>
                    <a:lnT>
                      <a:noFill/>
                    </a:lnT>
                    <a:lnB>
                      <a:noFill/>
                    </a:lnB>
                  </a:tcPr>
                </a:tc>
                <a:tc>
                  <a:txBody>
                    <a:bodyPr/>
                    <a:lstStyle/>
                    <a:p>
                      <a:r>
                        <a:rPr lang="en-US" sz="1600"/>
                        <a:t>Sergeant</a:t>
                      </a:r>
                    </a:p>
                  </a:txBody>
                  <a:tcPr marL="5416" marR="5416" marT="5416" marB="5416" anchor="ctr">
                    <a:lnL>
                      <a:noFill/>
                    </a:lnL>
                    <a:lnR>
                      <a:noFill/>
                    </a:lnR>
                    <a:lnT>
                      <a:noFill/>
                    </a:lnT>
                    <a:lnB>
                      <a:noFill/>
                    </a:lnB>
                  </a:tcPr>
                </a:tc>
                <a:tc>
                  <a:txBody>
                    <a:bodyPr/>
                    <a:lstStyle/>
                    <a:p>
                      <a:r>
                        <a:rPr lang="en-US" sz="1600" dirty="0"/>
                        <a:t>Sgt.</a:t>
                      </a:r>
                    </a:p>
                  </a:txBody>
                  <a:tcPr marL="5416" marR="5416" marT="5416" marB="5416" anchor="ctr">
                    <a:lnL>
                      <a:noFill/>
                    </a:lnL>
                    <a:lnR>
                      <a:noFill/>
                    </a:lnR>
                    <a:lnT>
                      <a:noFill/>
                    </a:lnT>
                    <a:lnB>
                      <a:noFill/>
                    </a:lnB>
                  </a:tcPr>
                </a:tc>
                <a:tc>
                  <a:txBody>
                    <a:bodyPr/>
                    <a:lstStyle/>
                    <a:p>
                      <a:r>
                        <a:rPr lang="bg-BG" sz="1600"/>
                        <a:t>G-4</a:t>
                      </a:r>
                    </a:p>
                  </a:txBody>
                  <a:tcPr marL="5416" marR="5416" marT="5416" marB="5416" anchor="ctr">
                    <a:lnL>
                      <a:noFill/>
                    </a:lnL>
                    <a:lnR>
                      <a:noFill/>
                    </a:lnR>
                    <a:lnT>
                      <a:noFill/>
                    </a:lnT>
                    <a:lnB>
                      <a:noFill/>
                    </a:lnB>
                  </a:tcPr>
                </a:tc>
                <a:tc>
                  <a:txBody>
                    <a:bodyPr/>
                    <a:lstStyle/>
                    <a:p>
                      <a:r>
                        <a:rPr lang="en-US" sz="1600" dirty="0"/>
                        <a:t>$78 </a:t>
                      </a:r>
                    </a:p>
                  </a:txBody>
                  <a:tcPr marL="5416" marR="5416" marT="5416" marB="5416" anchor="ctr">
                    <a:lnL>
                      <a:noFill/>
                    </a:lnL>
                    <a:lnR>
                      <a:noFill/>
                    </a:lnR>
                    <a:lnT>
                      <a:noFill/>
                    </a:lnT>
                    <a:lnB>
                      <a:noFill/>
                    </a:lnB>
                  </a:tcPr>
                </a:tc>
                <a:extLst>
                  <a:ext uri="{0D108BD9-81ED-4DB2-BD59-A6C34878D82A}">
                    <a16:rowId xmlns:a16="http://schemas.microsoft.com/office/drawing/2014/main" val="10007"/>
                  </a:ext>
                </a:extLst>
              </a:tr>
              <a:tr h="624338">
                <a:tc>
                  <a:txBody>
                    <a:bodyPr/>
                    <a:lstStyle/>
                    <a:p>
                      <a:endParaRPr lang="en-US" sz="1600"/>
                    </a:p>
                  </a:txBody>
                  <a:tcPr marL="5416" marR="5416" marT="5416" marB="5416" anchor="ctr">
                    <a:lnL>
                      <a:noFill/>
                    </a:lnL>
                    <a:lnR>
                      <a:noFill/>
                    </a:lnR>
                    <a:lnT>
                      <a:noFill/>
                    </a:lnT>
                    <a:lnB>
                      <a:noFill/>
                    </a:lnB>
                  </a:tcPr>
                </a:tc>
                <a:tc>
                  <a:txBody>
                    <a:bodyPr/>
                    <a:lstStyle/>
                    <a:p>
                      <a:endParaRPr lang="en-US" sz="1600"/>
                    </a:p>
                  </a:txBody>
                  <a:tcPr marL="5416" marR="5416" marT="5416" marB="5416" anchor="ctr">
                    <a:lnL>
                      <a:noFill/>
                    </a:lnL>
                    <a:lnR>
                      <a:noFill/>
                    </a:lnR>
                    <a:lnT>
                      <a:noFill/>
                    </a:lnT>
                    <a:lnB>
                      <a:noFill/>
                    </a:lnB>
                  </a:tcPr>
                </a:tc>
                <a:tc>
                  <a:txBody>
                    <a:bodyPr/>
                    <a:lstStyle/>
                    <a:p>
                      <a:endParaRPr lang="en-US" sz="1600"/>
                    </a:p>
                  </a:txBody>
                  <a:tcPr marL="5416" marR="5416" marT="5416" marB="5416" anchor="ctr">
                    <a:lnL>
                      <a:noFill/>
                    </a:lnL>
                    <a:lnR>
                      <a:noFill/>
                    </a:lnR>
                    <a:lnT>
                      <a:noFill/>
                    </a:lnT>
                    <a:lnB>
                      <a:noFill/>
                    </a:lnB>
                  </a:tcPr>
                </a:tc>
                <a:tc>
                  <a:txBody>
                    <a:bodyPr/>
                    <a:lstStyle/>
                    <a:p>
                      <a:endParaRPr lang="en-US" sz="1600"/>
                    </a:p>
                  </a:txBody>
                  <a:tcPr marL="5416" marR="5416" marT="5416" marB="5416" anchor="ctr">
                    <a:lnL>
                      <a:noFill/>
                    </a:lnL>
                    <a:lnR>
                      <a:noFill/>
                    </a:lnR>
                    <a:lnT>
                      <a:noFill/>
                    </a:lnT>
                    <a:lnB>
                      <a:noFill/>
                    </a:lnB>
                  </a:tcPr>
                </a:tc>
                <a:tc>
                  <a:txBody>
                    <a:bodyPr/>
                    <a:lstStyle/>
                    <a:p>
                      <a:r>
                        <a:rPr lang="en-US" sz="1600"/>
                        <a:t>Technician</a:t>
                      </a:r>
                      <a:br>
                        <a:rPr lang="en-US" sz="1600"/>
                      </a:br>
                      <a:r>
                        <a:rPr lang="en-US" sz="1600"/>
                        <a:t>Third Grade </a:t>
                      </a:r>
                    </a:p>
                  </a:txBody>
                  <a:tcPr marL="5416" marR="5416" marT="5416" marB="5416" anchor="ctr">
                    <a:lnL>
                      <a:noFill/>
                    </a:lnL>
                    <a:lnR>
                      <a:noFill/>
                    </a:lnR>
                    <a:lnT>
                      <a:noFill/>
                    </a:lnT>
                    <a:lnB>
                      <a:noFill/>
                    </a:lnB>
                  </a:tcPr>
                </a:tc>
                <a:tc>
                  <a:txBody>
                    <a:bodyPr/>
                    <a:lstStyle/>
                    <a:p>
                      <a:r>
                        <a:rPr lang="bg-BG" sz="1600"/>
                        <a:t>T/3</a:t>
                      </a:r>
                    </a:p>
                  </a:txBody>
                  <a:tcPr marL="5416" marR="5416" marT="5416" marB="5416" anchor="ctr">
                    <a:lnL>
                      <a:noFill/>
                    </a:lnL>
                    <a:lnR>
                      <a:noFill/>
                    </a:lnR>
                    <a:lnT>
                      <a:noFill/>
                    </a:lnT>
                    <a:lnB>
                      <a:noFill/>
                    </a:lnB>
                  </a:tcPr>
                </a:tc>
                <a:tc>
                  <a:txBody>
                    <a:bodyPr/>
                    <a:lstStyle/>
                    <a:p>
                      <a:r>
                        <a:rPr lang="bg-BG" sz="1600"/>
                        <a:t>G-3</a:t>
                      </a:r>
                    </a:p>
                  </a:txBody>
                  <a:tcPr marL="5416" marR="5416" marT="5416" marB="5416" anchor="ctr">
                    <a:lnL>
                      <a:noFill/>
                    </a:lnL>
                    <a:lnR>
                      <a:noFill/>
                    </a:lnR>
                    <a:lnT>
                      <a:noFill/>
                    </a:lnT>
                    <a:lnB>
                      <a:noFill/>
                    </a:lnB>
                  </a:tcPr>
                </a:tc>
                <a:tc>
                  <a:txBody>
                    <a:bodyPr/>
                    <a:lstStyle/>
                    <a:p>
                      <a:r>
                        <a:rPr lang="en-US" sz="1600"/>
                        <a:t>$96 </a:t>
                      </a:r>
                    </a:p>
                  </a:txBody>
                  <a:tcPr marL="5416" marR="5416" marT="5416" marB="5416" anchor="ctr">
                    <a:lnL>
                      <a:noFill/>
                    </a:lnL>
                    <a:lnR>
                      <a:noFill/>
                    </a:lnR>
                    <a:lnT>
                      <a:noFill/>
                    </a:lnT>
                    <a:lnB>
                      <a:noFill/>
                    </a:lnB>
                  </a:tcPr>
                </a:tc>
                <a:extLst>
                  <a:ext uri="{0D108BD9-81ED-4DB2-BD59-A6C34878D82A}">
                    <a16:rowId xmlns:a16="http://schemas.microsoft.com/office/drawing/2014/main" val="10008"/>
                  </a:ext>
                </a:extLst>
              </a:tr>
              <a:tr h="466183">
                <a:tc>
                  <a:txBody>
                    <a:bodyPr/>
                    <a:lstStyle/>
                    <a:p>
                      <a:r>
                        <a:rPr lang="en-US" sz="1600"/>
                        <a:t>Staff Sergeant</a:t>
                      </a:r>
                    </a:p>
                  </a:txBody>
                  <a:tcPr marL="5416" marR="5416" marT="5416" marB="5416" anchor="ctr">
                    <a:lnL>
                      <a:noFill/>
                    </a:lnL>
                    <a:lnR>
                      <a:noFill/>
                    </a:lnR>
                    <a:lnT>
                      <a:noFill/>
                    </a:lnT>
                    <a:lnB>
                      <a:noFill/>
                    </a:lnB>
                  </a:tcPr>
                </a:tc>
                <a:tc>
                  <a:txBody>
                    <a:bodyPr/>
                    <a:lstStyle/>
                    <a:p>
                      <a:r>
                        <a:rPr lang="en-US" sz="1600"/>
                        <a:t>SSgt.</a:t>
                      </a:r>
                    </a:p>
                  </a:txBody>
                  <a:tcPr marL="5416" marR="5416" marT="5416" marB="5416" anchor="ctr">
                    <a:lnL>
                      <a:noFill/>
                    </a:lnL>
                    <a:lnR>
                      <a:noFill/>
                    </a:lnR>
                    <a:lnT>
                      <a:noFill/>
                    </a:lnT>
                    <a:lnB>
                      <a:noFill/>
                    </a:lnB>
                  </a:tcPr>
                </a:tc>
                <a:tc>
                  <a:txBody>
                    <a:bodyPr/>
                    <a:lstStyle/>
                    <a:p>
                      <a:r>
                        <a:rPr lang="bg-BG" sz="1600"/>
                        <a:t>G-3</a:t>
                      </a:r>
                    </a:p>
                  </a:txBody>
                  <a:tcPr marL="5416" marR="5416" marT="5416" marB="5416" anchor="ctr">
                    <a:lnL>
                      <a:noFill/>
                    </a:lnL>
                    <a:lnR>
                      <a:noFill/>
                    </a:lnR>
                    <a:lnT>
                      <a:noFill/>
                    </a:lnT>
                    <a:lnB>
                      <a:noFill/>
                    </a:lnB>
                  </a:tcPr>
                </a:tc>
                <a:tc>
                  <a:txBody>
                    <a:bodyPr/>
                    <a:lstStyle/>
                    <a:p>
                      <a:r>
                        <a:rPr lang="en-US" sz="1600"/>
                        <a:t>$72</a:t>
                      </a:r>
                    </a:p>
                  </a:txBody>
                  <a:tcPr marL="5416" marR="5416" marT="5416" marB="5416" anchor="ctr">
                    <a:lnL>
                      <a:noFill/>
                    </a:lnL>
                    <a:lnR>
                      <a:noFill/>
                    </a:lnR>
                    <a:lnT>
                      <a:noFill/>
                    </a:lnT>
                    <a:lnB>
                      <a:noFill/>
                    </a:lnB>
                  </a:tcPr>
                </a:tc>
                <a:tc>
                  <a:txBody>
                    <a:bodyPr/>
                    <a:lstStyle/>
                    <a:p>
                      <a:r>
                        <a:rPr lang="en-US" sz="1600"/>
                        <a:t>Staff Sergeant</a:t>
                      </a:r>
                    </a:p>
                  </a:txBody>
                  <a:tcPr marL="5416" marR="5416" marT="5416" marB="5416" anchor="ctr">
                    <a:lnL>
                      <a:noFill/>
                    </a:lnL>
                    <a:lnR>
                      <a:noFill/>
                    </a:lnR>
                    <a:lnT>
                      <a:noFill/>
                    </a:lnT>
                    <a:lnB>
                      <a:noFill/>
                    </a:lnB>
                  </a:tcPr>
                </a:tc>
                <a:tc>
                  <a:txBody>
                    <a:bodyPr/>
                    <a:lstStyle/>
                    <a:p>
                      <a:r>
                        <a:rPr lang="en-US" sz="1600"/>
                        <a:t>S/Sgt.</a:t>
                      </a:r>
                    </a:p>
                  </a:txBody>
                  <a:tcPr marL="5416" marR="5416" marT="5416" marB="5416" anchor="ctr">
                    <a:lnL>
                      <a:noFill/>
                    </a:lnL>
                    <a:lnR>
                      <a:noFill/>
                    </a:lnR>
                    <a:lnT>
                      <a:noFill/>
                    </a:lnT>
                    <a:lnB>
                      <a:noFill/>
                    </a:lnB>
                  </a:tcPr>
                </a:tc>
                <a:tc>
                  <a:txBody>
                    <a:bodyPr/>
                    <a:lstStyle/>
                    <a:p>
                      <a:r>
                        <a:rPr lang="bg-BG" sz="1600"/>
                        <a:t>G-3</a:t>
                      </a:r>
                    </a:p>
                  </a:txBody>
                  <a:tcPr marL="5416" marR="5416" marT="5416" marB="5416" anchor="ctr">
                    <a:lnL>
                      <a:noFill/>
                    </a:lnL>
                    <a:lnR>
                      <a:noFill/>
                    </a:lnR>
                    <a:lnT>
                      <a:noFill/>
                    </a:lnT>
                    <a:lnB>
                      <a:noFill/>
                    </a:lnB>
                  </a:tcPr>
                </a:tc>
                <a:tc>
                  <a:txBody>
                    <a:bodyPr/>
                    <a:lstStyle/>
                    <a:p>
                      <a:r>
                        <a:rPr lang="en-US" sz="1600"/>
                        <a:t>$96 </a:t>
                      </a:r>
                    </a:p>
                  </a:txBody>
                  <a:tcPr marL="5416" marR="5416" marT="5416" marB="5416" anchor="ctr">
                    <a:lnL>
                      <a:noFill/>
                    </a:lnL>
                    <a:lnR>
                      <a:noFill/>
                    </a:lnR>
                    <a:lnT>
                      <a:noFill/>
                    </a:lnT>
                    <a:lnB>
                      <a:noFill/>
                    </a:lnB>
                  </a:tcPr>
                </a:tc>
                <a:extLst>
                  <a:ext uri="{0D108BD9-81ED-4DB2-BD59-A6C34878D82A}">
                    <a16:rowId xmlns:a16="http://schemas.microsoft.com/office/drawing/2014/main" val="10009"/>
                  </a:ext>
                </a:extLst>
              </a:tr>
              <a:tr h="466183">
                <a:tc>
                  <a:txBody>
                    <a:bodyPr/>
                    <a:lstStyle/>
                    <a:p>
                      <a:r>
                        <a:rPr lang="en-US" sz="1600"/>
                        <a:t>Technical Sergeant</a:t>
                      </a:r>
                    </a:p>
                  </a:txBody>
                  <a:tcPr marL="5416" marR="5416" marT="5416" marB="5416" anchor="ctr">
                    <a:lnL>
                      <a:noFill/>
                    </a:lnL>
                    <a:lnR>
                      <a:noFill/>
                    </a:lnR>
                    <a:lnT>
                      <a:noFill/>
                    </a:lnT>
                    <a:lnB>
                      <a:noFill/>
                    </a:lnB>
                  </a:tcPr>
                </a:tc>
                <a:tc>
                  <a:txBody>
                    <a:bodyPr/>
                    <a:lstStyle/>
                    <a:p>
                      <a:r>
                        <a:rPr lang="en-US" sz="1600"/>
                        <a:t>TSgt.</a:t>
                      </a:r>
                    </a:p>
                  </a:txBody>
                  <a:tcPr marL="5416" marR="5416" marT="5416" marB="5416" anchor="ctr">
                    <a:lnL>
                      <a:noFill/>
                    </a:lnL>
                    <a:lnR>
                      <a:noFill/>
                    </a:lnR>
                    <a:lnT>
                      <a:noFill/>
                    </a:lnT>
                    <a:lnB>
                      <a:noFill/>
                    </a:lnB>
                  </a:tcPr>
                </a:tc>
                <a:tc>
                  <a:txBody>
                    <a:bodyPr/>
                    <a:lstStyle/>
                    <a:p>
                      <a:r>
                        <a:rPr lang="is-IS" sz="1600"/>
                        <a:t>G-2</a:t>
                      </a:r>
                    </a:p>
                  </a:txBody>
                  <a:tcPr marL="5416" marR="5416" marT="5416" marB="5416" anchor="ctr">
                    <a:lnL>
                      <a:noFill/>
                    </a:lnL>
                    <a:lnR>
                      <a:noFill/>
                    </a:lnR>
                    <a:lnT>
                      <a:noFill/>
                    </a:lnT>
                    <a:lnB>
                      <a:noFill/>
                    </a:lnB>
                  </a:tcPr>
                </a:tc>
                <a:tc>
                  <a:txBody>
                    <a:bodyPr/>
                    <a:lstStyle/>
                    <a:p>
                      <a:r>
                        <a:rPr lang="en-US" sz="1600"/>
                        <a:t>$84</a:t>
                      </a:r>
                    </a:p>
                  </a:txBody>
                  <a:tcPr marL="5416" marR="5416" marT="5416" marB="5416" anchor="ctr">
                    <a:lnL>
                      <a:noFill/>
                    </a:lnL>
                    <a:lnR>
                      <a:noFill/>
                    </a:lnR>
                    <a:lnT>
                      <a:noFill/>
                    </a:lnT>
                    <a:lnB>
                      <a:noFill/>
                    </a:lnB>
                  </a:tcPr>
                </a:tc>
                <a:tc>
                  <a:txBody>
                    <a:bodyPr/>
                    <a:lstStyle/>
                    <a:p>
                      <a:r>
                        <a:rPr lang="en-US" sz="1600"/>
                        <a:t>Technical Sergeant</a:t>
                      </a:r>
                    </a:p>
                  </a:txBody>
                  <a:tcPr marL="5416" marR="5416" marT="5416" marB="5416" anchor="ctr">
                    <a:lnL>
                      <a:noFill/>
                    </a:lnL>
                    <a:lnR>
                      <a:noFill/>
                    </a:lnR>
                    <a:lnT>
                      <a:noFill/>
                    </a:lnT>
                    <a:lnB>
                      <a:noFill/>
                    </a:lnB>
                  </a:tcPr>
                </a:tc>
                <a:tc>
                  <a:txBody>
                    <a:bodyPr/>
                    <a:lstStyle/>
                    <a:p>
                      <a:r>
                        <a:rPr lang="en-US" sz="1600"/>
                        <a:t>T/Sgt.</a:t>
                      </a:r>
                    </a:p>
                  </a:txBody>
                  <a:tcPr marL="5416" marR="5416" marT="5416" marB="5416" anchor="ctr">
                    <a:lnL>
                      <a:noFill/>
                    </a:lnL>
                    <a:lnR>
                      <a:noFill/>
                    </a:lnR>
                    <a:lnT>
                      <a:noFill/>
                    </a:lnT>
                    <a:lnB>
                      <a:noFill/>
                    </a:lnB>
                  </a:tcPr>
                </a:tc>
                <a:tc>
                  <a:txBody>
                    <a:bodyPr/>
                    <a:lstStyle/>
                    <a:p>
                      <a:r>
                        <a:rPr lang="is-IS" sz="1600"/>
                        <a:t>G-2</a:t>
                      </a:r>
                    </a:p>
                  </a:txBody>
                  <a:tcPr marL="5416" marR="5416" marT="5416" marB="5416" anchor="ctr">
                    <a:lnL>
                      <a:noFill/>
                    </a:lnL>
                    <a:lnR>
                      <a:noFill/>
                    </a:lnR>
                    <a:lnT>
                      <a:noFill/>
                    </a:lnT>
                    <a:lnB>
                      <a:noFill/>
                    </a:lnB>
                  </a:tcPr>
                </a:tc>
                <a:tc>
                  <a:txBody>
                    <a:bodyPr/>
                    <a:lstStyle/>
                    <a:p>
                      <a:r>
                        <a:rPr lang="en-US" sz="1600"/>
                        <a:t>$114 </a:t>
                      </a:r>
                    </a:p>
                  </a:txBody>
                  <a:tcPr marL="5416" marR="5416" marT="5416" marB="5416" anchor="ctr">
                    <a:lnL>
                      <a:noFill/>
                    </a:lnL>
                    <a:lnR>
                      <a:noFill/>
                    </a:lnR>
                    <a:lnT>
                      <a:noFill/>
                    </a:lnT>
                    <a:lnB>
                      <a:noFill/>
                    </a:lnB>
                  </a:tcPr>
                </a:tc>
                <a:extLst>
                  <a:ext uri="{0D108BD9-81ED-4DB2-BD59-A6C34878D82A}">
                    <a16:rowId xmlns:a16="http://schemas.microsoft.com/office/drawing/2014/main" val="10010"/>
                  </a:ext>
                </a:extLst>
              </a:tr>
              <a:tr h="466183">
                <a:tc>
                  <a:txBody>
                    <a:bodyPr/>
                    <a:lstStyle/>
                    <a:p>
                      <a:r>
                        <a:rPr lang="en-US" sz="1600"/>
                        <a:t>First Sergeant</a:t>
                      </a:r>
                    </a:p>
                  </a:txBody>
                  <a:tcPr marL="5416" marR="5416" marT="5416" marB="5416" anchor="ctr">
                    <a:lnL>
                      <a:noFill/>
                    </a:lnL>
                    <a:lnR>
                      <a:noFill/>
                    </a:lnR>
                    <a:lnT>
                      <a:noFill/>
                    </a:lnT>
                    <a:lnB>
                      <a:noFill/>
                    </a:lnB>
                  </a:tcPr>
                </a:tc>
                <a:tc>
                  <a:txBody>
                    <a:bodyPr/>
                    <a:lstStyle/>
                    <a:p>
                      <a:r>
                        <a:rPr lang="en-US" sz="1600"/>
                        <a:t>1st Sgt.</a:t>
                      </a:r>
                    </a:p>
                  </a:txBody>
                  <a:tcPr marL="5416" marR="5416" marT="5416" marB="5416" anchor="ctr">
                    <a:lnL>
                      <a:noFill/>
                    </a:lnL>
                    <a:lnR>
                      <a:noFill/>
                    </a:lnR>
                    <a:lnT>
                      <a:noFill/>
                    </a:lnT>
                    <a:lnB>
                      <a:noFill/>
                    </a:lnB>
                  </a:tcPr>
                </a:tc>
                <a:tc>
                  <a:txBody>
                    <a:bodyPr/>
                    <a:lstStyle/>
                    <a:p>
                      <a:r>
                        <a:rPr lang="is-IS" sz="1600"/>
                        <a:t>G-2</a:t>
                      </a:r>
                    </a:p>
                  </a:txBody>
                  <a:tcPr marL="5416" marR="5416" marT="5416" marB="5416" anchor="ctr">
                    <a:lnL>
                      <a:noFill/>
                    </a:lnL>
                    <a:lnR>
                      <a:noFill/>
                    </a:lnR>
                    <a:lnT>
                      <a:noFill/>
                    </a:lnT>
                    <a:lnB>
                      <a:noFill/>
                    </a:lnB>
                  </a:tcPr>
                </a:tc>
                <a:tc>
                  <a:txBody>
                    <a:bodyPr/>
                    <a:lstStyle/>
                    <a:p>
                      <a:r>
                        <a:rPr lang="en-US" sz="1600"/>
                        <a:t>$84</a:t>
                      </a:r>
                    </a:p>
                  </a:txBody>
                  <a:tcPr marL="5416" marR="5416" marT="5416" marB="5416" anchor="ctr">
                    <a:lnL>
                      <a:noFill/>
                    </a:lnL>
                    <a:lnR>
                      <a:noFill/>
                    </a:lnR>
                    <a:lnT>
                      <a:noFill/>
                    </a:lnT>
                    <a:lnB>
                      <a:noFill/>
                    </a:lnB>
                  </a:tcPr>
                </a:tc>
                <a:tc>
                  <a:txBody>
                    <a:bodyPr/>
                    <a:lstStyle/>
                    <a:p>
                      <a:r>
                        <a:rPr lang="en-US" sz="1600"/>
                        <a:t>First Sergeant</a:t>
                      </a:r>
                    </a:p>
                  </a:txBody>
                  <a:tcPr marL="5416" marR="5416" marT="5416" marB="5416" anchor="ctr">
                    <a:lnL>
                      <a:noFill/>
                    </a:lnL>
                    <a:lnR>
                      <a:noFill/>
                    </a:lnR>
                    <a:lnT>
                      <a:noFill/>
                    </a:lnT>
                    <a:lnB>
                      <a:noFill/>
                    </a:lnB>
                  </a:tcPr>
                </a:tc>
                <a:tc>
                  <a:txBody>
                    <a:bodyPr/>
                    <a:lstStyle/>
                    <a:p>
                      <a:r>
                        <a:rPr lang="en-US" sz="1600"/>
                        <a:t>1st Sgt.</a:t>
                      </a:r>
                    </a:p>
                  </a:txBody>
                  <a:tcPr marL="5416" marR="5416" marT="5416" marB="5416" anchor="ctr">
                    <a:lnL>
                      <a:noFill/>
                    </a:lnL>
                    <a:lnR>
                      <a:noFill/>
                    </a:lnR>
                    <a:lnT>
                      <a:noFill/>
                    </a:lnT>
                    <a:lnB>
                      <a:noFill/>
                    </a:lnB>
                  </a:tcPr>
                </a:tc>
                <a:tc>
                  <a:txBody>
                    <a:bodyPr/>
                    <a:lstStyle/>
                    <a:p>
                      <a:r>
                        <a:rPr lang="ru-RU" sz="1600"/>
                        <a:t>G-1</a:t>
                      </a:r>
                    </a:p>
                  </a:txBody>
                  <a:tcPr marL="5416" marR="5416" marT="5416" marB="5416" anchor="ctr">
                    <a:lnL>
                      <a:noFill/>
                    </a:lnL>
                    <a:lnR>
                      <a:noFill/>
                    </a:lnR>
                    <a:lnT>
                      <a:noFill/>
                    </a:lnT>
                    <a:lnB>
                      <a:noFill/>
                    </a:lnB>
                  </a:tcPr>
                </a:tc>
                <a:tc>
                  <a:txBody>
                    <a:bodyPr/>
                    <a:lstStyle/>
                    <a:p>
                      <a:r>
                        <a:rPr lang="en-US" sz="1600"/>
                        <a:t>$138 </a:t>
                      </a:r>
                    </a:p>
                  </a:txBody>
                  <a:tcPr marL="5416" marR="5416" marT="5416" marB="5416" anchor="ctr">
                    <a:lnL>
                      <a:noFill/>
                    </a:lnL>
                    <a:lnR>
                      <a:noFill/>
                    </a:lnR>
                    <a:lnT>
                      <a:noFill/>
                    </a:lnT>
                    <a:lnB>
                      <a:noFill/>
                    </a:lnB>
                  </a:tcPr>
                </a:tc>
                <a:extLst>
                  <a:ext uri="{0D108BD9-81ED-4DB2-BD59-A6C34878D82A}">
                    <a16:rowId xmlns:a16="http://schemas.microsoft.com/office/drawing/2014/main" val="10011"/>
                  </a:ext>
                </a:extLst>
              </a:tr>
              <a:tr h="466183">
                <a:tc>
                  <a:txBody>
                    <a:bodyPr/>
                    <a:lstStyle/>
                    <a:p>
                      <a:r>
                        <a:rPr lang="en-US" sz="1600"/>
                        <a:t>Master Sergeant</a:t>
                      </a:r>
                    </a:p>
                  </a:txBody>
                  <a:tcPr marL="5416" marR="5416" marT="5416" marB="5416" anchor="ctr">
                    <a:lnL>
                      <a:noFill/>
                    </a:lnL>
                    <a:lnR>
                      <a:noFill/>
                    </a:lnR>
                    <a:lnT>
                      <a:noFill/>
                    </a:lnT>
                    <a:lnB>
                      <a:noFill/>
                    </a:lnB>
                  </a:tcPr>
                </a:tc>
                <a:tc>
                  <a:txBody>
                    <a:bodyPr/>
                    <a:lstStyle/>
                    <a:p>
                      <a:r>
                        <a:rPr lang="en-US" sz="1600"/>
                        <a:t>MSgt.</a:t>
                      </a:r>
                    </a:p>
                  </a:txBody>
                  <a:tcPr marL="5416" marR="5416" marT="5416" marB="5416" anchor="ctr">
                    <a:lnL>
                      <a:noFill/>
                    </a:lnL>
                    <a:lnR>
                      <a:noFill/>
                    </a:lnR>
                    <a:lnT>
                      <a:noFill/>
                    </a:lnT>
                    <a:lnB>
                      <a:noFill/>
                    </a:lnB>
                  </a:tcPr>
                </a:tc>
                <a:tc>
                  <a:txBody>
                    <a:bodyPr/>
                    <a:lstStyle/>
                    <a:p>
                      <a:r>
                        <a:rPr lang="ru-RU" sz="1600"/>
                        <a:t>G-1</a:t>
                      </a:r>
                    </a:p>
                  </a:txBody>
                  <a:tcPr marL="5416" marR="5416" marT="5416" marB="5416" anchor="ctr">
                    <a:lnL>
                      <a:noFill/>
                    </a:lnL>
                    <a:lnR>
                      <a:noFill/>
                    </a:lnR>
                    <a:lnT>
                      <a:noFill/>
                    </a:lnT>
                    <a:lnB>
                      <a:noFill/>
                    </a:lnB>
                  </a:tcPr>
                </a:tc>
                <a:tc>
                  <a:txBody>
                    <a:bodyPr/>
                    <a:lstStyle/>
                    <a:p>
                      <a:r>
                        <a:rPr lang="en-US" sz="1600"/>
                        <a:t>$126</a:t>
                      </a:r>
                    </a:p>
                  </a:txBody>
                  <a:tcPr marL="5416" marR="5416" marT="5416" marB="5416" anchor="ctr">
                    <a:lnL>
                      <a:noFill/>
                    </a:lnL>
                    <a:lnR>
                      <a:noFill/>
                    </a:lnR>
                    <a:lnT>
                      <a:noFill/>
                    </a:lnT>
                    <a:lnB>
                      <a:noFill/>
                    </a:lnB>
                  </a:tcPr>
                </a:tc>
                <a:tc>
                  <a:txBody>
                    <a:bodyPr/>
                    <a:lstStyle/>
                    <a:p>
                      <a:r>
                        <a:rPr lang="en-US" sz="1600"/>
                        <a:t>Master Sergeant</a:t>
                      </a:r>
                    </a:p>
                  </a:txBody>
                  <a:tcPr marL="5416" marR="5416" marT="5416" marB="5416" anchor="ctr">
                    <a:lnL>
                      <a:noFill/>
                    </a:lnL>
                    <a:lnR>
                      <a:noFill/>
                    </a:lnR>
                    <a:lnT>
                      <a:noFill/>
                    </a:lnT>
                    <a:lnB>
                      <a:noFill/>
                    </a:lnB>
                  </a:tcPr>
                </a:tc>
                <a:tc>
                  <a:txBody>
                    <a:bodyPr/>
                    <a:lstStyle/>
                    <a:p>
                      <a:r>
                        <a:rPr lang="en-US" sz="1600"/>
                        <a:t>M/Sgt.</a:t>
                      </a:r>
                    </a:p>
                  </a:txBody>
                  <a:tcPr marL="5416" marR="5416" marT="5416" marB="5416" anchor="ctr">
                    <a:lnL>
                      <a:noFill/>
                    </a:lnL>
                    <a:lnR>
                      <a:noFill/>
                    </a:lnR>
                    <a:lnT>
                      <a:noFill/>
                    </a:lnT>
                    <a:lnB>
                      <a:noFill/>
                    </a:lnB>
                  </a:tcPr>
                </a:tc>
                <a:tc>
                  <a:txBody>
                    <a:bodyPr/>
                    <a:lstStyle/>
                    <a:p>
                      <a:r>
                        <a:rPr lang="ru-RU" sz="1600"/>
                        <a:t>G-1</a:t>
                      </a:r>
                    </a:p>
                  </a:txBody>
                  <a:tcPr marL="5416" marR="5416" marT="5416" marB="5416" anchor="ctr">
                    <a:lnL>
                      <a:noFill/>
                    </a:lnL>
                    <a:lnR>
                      <a:noFill/>
                    </a:lnR>
                    <a:lnT>
                      <a:noFill/>
                    </a:lnT>
                    <a:lnB>
                      <a:noFill/>
                    </a:lnB>
                  </a:tcPr>
                </a:tc>
                <a:tc>
                  <a:txBody>
                    <a:bodyPr/>
                    <a:lstStyle/>
                    <a:p>
                      <a:r>
                        <a:rPr lang="en-US" sz="1600" dirty="0"/>
                        <a:t>$138 </a:t>
                      </a:r>
                    </a:p>
                  </a:txBody>
                  <a:tcPr marL="5416" marR="5416" marT="5416" marB="5416" anchor="ctr">
                    <a:lnL>
                      <a:noFill/>
                    </a:lnL>
                    <a:lnR>
                      <a:noFill/>
                    </a:lnR>
                    <a:lnT>
                      <a:noFill/>
                    </a:lnT>
                    <a:lnB>
                      <a:noFill/>
                    </a:lnB>
                  </a:tcPr>
                </a:tc>
                <a:extLst>
                  <a:ext uri="{0D108BD9-81ED-4DB2-BD59-A6C34878D82A}">
                    <a16:rowId xmlns:a16="http://schemas.microsoft.com/office/drawing/2014/main" val="10012"/>
                  </a:ext>
                </a:extLst>
              </a:tr>
            </a:tbl>
          </a:graphicData>
        </a:graphic>
      </p:graphicFrame>
      <p:sp>
        <p:nvSpPr>
          <p:cNvPr id="7" name="Rectangle 6"/>
          <p:cNvSpPr/>
          <p:nvPr/>
        </p:nvSpPr>
        <p:spPr>
          <a:xfrm>
            <a:off x="245289" y="6431789"/>
            <a:ext cx="6096000" cy="461665"/>
          </a:xfrm>
          <a:prstGeom prst="rect">
            <a:avLst/>
          </a:prstGeom>
        </p:spPr>
        <p:txBody>
          <a:bodyPr>
            <a:spAutoFit/>
          </a:bodyPr>
          <a:lstStyle/>
          <a:p>
            <a:r>
              <a:rPr lang="en-US" sz="1200" dirty="0">
                <a:hlinkClick r:id="rId2"/>
              </a:rPr>
              <a:t>https://ww2-facts.fandom.com/wiki/United_States_Army_Ranks</a:t>
            </a:r>
            <a:endParaRPr lang="en-US" sz="1200" dirty="0"/>
          </a:p>
          <a:p>
            <a:endParaRPr lang="en-US" sz="1200" dirty="0"/>
          </a:p>
        </p:txBody>
      </p:sp>
      <p:sp>
        <p:nvSpPr>
          <p:cNvPr id="8" name="TextBox 7"/>
          <p:cNvSpPr txBox="1"/>
          <p:nvPr/>
        </p:nvSpPr>
        <p:spPr>
          <a:xfrm>
            <a:off x="10259122" y="1483112"/>
            <a:ext cx="1962397" cy="4893647"/>
          </a:xfrm>
          <a:prstGeom prst="rect">
            <a:avLst/>
          </a:prstGeom>
          <a:noFill/>
        </p:spPr>
        <p:txBody>
          <a:bodyPr wrap="none" rtlCol="0">
            <a:spAutoFit/>
          </a:bodyPr>
          <a:lstStyle/>
          <a:p>
            <a:r>
              <a:rPr lang="en-US" sz="2400" b="1" dirty="0"/>
              <a:t>US Army</a:t>
            </a:r>
          </a:p>
          <a:p>
            <a:r>
              <a:rPr lang="en-US" sz="2400" b="1" dirty="0"/>
              <a:t>enlisted </a:t>
            </a:r>
          </a:p>
          <a:p>
            <a:r>
              <a:rPr lang="en-US" sz="2400" b="1" dirty="0"/>
              <a:t>ranks</a:t>
            </a:r>
          </a:p>
          <a:p>
            <a:r>
              <a:rPr lang="en-US" sz="2400" b="1" dirty="0"/>
              <a:t>(1920-48)</a:t>
            </a:r>
          </a:p>
          <a:p>
            <a:endParaRPr lang="en-US" dirty="0"/>
          </a:p>
          <a:p>
            <a:r>
              <a:rPr lang="en-US" dirty="0"/>
              <a:t>Adjusted for</a:t>
            </a:r>
          </a:p>
          <a:p>
            <a:r>
              <a:rPr lang="en-US" dirty="0"/>
              <a:t>inflation, $50.00 </a:t>
            </a:r>
          </a:p>
          <a:p>
            <a:r>
              <a:rPr lang="en-US" dirty="0"/>
              <a:t>in 1942 is equal </a:t>
            </a:r>
          </a:p>
          <a:p>
            <a:r>
              <a:rPr lang="en-US" dirty="0"/>
              <a:t>to $810.43 in </a:t>
            </a:r>
          </a:p>
          <a:p>
            <a:r>
              <a:rPr lang="en-US" dirty="0"/>
              <a:t>2019.</a:t>
            </a:r>
          </a:p>
          <a:p>
            <a:endParaRPr lang="en-US" dirty="0"/>
          </a:p>
          <a:p>
            <a:r>
              <a:rPr lang="en-US" dirty="0"/>
              <a:t>A private’s</a:t>
            </a:r>
          </a:p>
          <a:p>
            <a:r>
              <a:rPr lang="en-US" dirty="0"/>
              <a:t>annual salary</a:t>
            </a:r>
          </a:p>
          <a:p>
            <a:r>
              <a:rPr lang="en-US" dirty="0"/>
              <a:t>was approx.</a:t>
            </a:r>
          </a:p>
          <a:p>
            <a:r>
              <a:rPr lang="en-US" dirty="0"/>
              <a:t>$9,725</a:t>
            </a:r>
          </a:p>
          <a:p>
            <a:endParaRPr lang="en-US" dirty="0"/>
          </a:p>
        </p:txBody>
      </p:sp>
    </p:spTree>
    <p:extLst>
      <p:ext uri="{BB962C8B-B14F-4D97-AF65-F5344CB8AC3E}">
        <p14:creationId xmlns:p14="http://schemas.microsoft.com/office/powerpoint/2010/main" val="381111628"/>
      </p:ext>
    </p:extLst>
  </p:cSld>
  <p:clrMapOvr>
    <a:masterClrMapping/>
  </p:clrMapOvr>
  <mc:AlternateContent xmlns:mc="http://schemas.openxmlformats.org/markup-compatibility/2006" xmlns:p14="http://schemas.microsoft.com/office/powerpoint/2010/main">
    <mc:Choice Requires="p14">
      <p:transition spd="slow" p14:dur="2000" advTm="86505"/>
    </mc:Choice>
    <mc:Fallback xmlns="">
      <p:transition spd="slow" advTm="8650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83660163"/>
              </p:ext>
            </p:extLst>
          </p:nvPr>
        </p:nvGraphicFramePr>
        <p:xfrm>
          <a:off x="730921" y="27593"/>
          <a:ext cx="9071000" cy="6546274"/>
        </p:xfrm>
        <a:graphic>
          <a:graphicData uri="http://schemas.openxmlformats.org/drawingml/2006/table">
            <a:tbl>
              <a:tblPr/>
              <a:tblGrid>
                <a:gridCol w="1814200">
                  <a:extLst>
                    <a:ext uri="{9D8B030D-6E8A-4147-A177-3AD203B41FA5}">
                      <a16:colId xmlns:a16="http://schemas.microsoft.com/office/drawing/2014/main" val="20000"/>
                    </a:ext>
                  </a:extLst>
                </a:gridCol>
                <a:gridCol w="1814200">
                  <a:extLst>
                    <a:ext uri="{9D8B030D-6E8A-4147-A177-3AD203B41FA5}">
                      <a16:colId xmlns:a16="http://schemas.microsoft.com/office/drawing/2014/main" val="20001"/>
                    </a:ext>
                  </a:extLst>
                </a:gridCol>
                <a:gridCol w="1814200">
                  <a:extLst>
                    <a:ext uri="{9D8B030D-6E8A-4147-A177-3AD203B41FA5}">
                      <a16:colId xmlns:a16="http://schemas.microsoft.com/office/drawing/2014/main" val="20002"/>
                    </a:ext>
                  </a:extLst>
                </a:gridCol>
                <a:gridCol w="1814200">
                  <a:extLst>
                    <a:ext uri="{9D8B030D-6E8A-4147-A177-3AD203B41FA5}">
                      <a16:colId xmlns:a16="http://schemas.microsoft.com/office/drawing/2014/main" val="20003"/>
                    </a:ext>
                  </a:extLst>
                </a:gridCol>
                <a:gridCol w="1814200">
                  <a:extLst>
                    <a:ext uri="{9D8B030D-6E8A-4147-A177-3AD203B41FA5}">
                      <a16:colId xmlns:a16="http://schemas.microsoft.com/office/drawing/2014/main" val="20004"/>
                    </a:ext>
                  </a:extLst>
                </a:gridCol>
              </a:tblGrid>
              <a:tr h="1128123">
                <a:tc>
                  <a:txBody>
                    <a:bodyPr/>
                    <a:lstStyle/>
                    <a:p>
                      <a:r>
                        <a:rPr lang="en-US" sz="1800" b="1"/>
                        <a:t>Rank</a:t>
                      </a:r>
                      <a:endParaRPr lang="en-US" sz="1800"/>
                    </a:p>
                  </a:txBody>
                  <a:tcPr marL="8276" marR="8276" marT="8276" marB="8276" anchor="ctr">
                    <a:lnL>
                      <a:noFill/>
                    </a:lnL>
                    <a:lnR>
                      <a:noFill/>
                    </a:lnR>
                    <a:lnT>
                      <a:noFill/>
                    </a:lnT>
                    <a:lnB>
                      <a:noFill/>
                    </a:lnB>
                  </a:tcPr>
                </a:tc>
                <a:tc>
                  <a:txBody>
                    <a:bodyPr/>
                    <a:lstStyle/>
                    <a:p>
                      <a:r>
                        <a:rPr lang="en-US" sz="1800" b="1"/>
                        <a:t>Abbreviation</a:t>
                      </a:r>
                      <a:endParaRPr lang="en-US" sz="1800"/>
                    </a:p>
                  </a:txBody>
                  <a:tcPr marL="8276" marR="8276" marT="8276" marB="8276" anchor="ctr">
                    <a:lnL>
                      <a:noFill/>
                    </a:lnL>
                    <a:lnR>
                      <a:noFill/>
                    </a:lnR>
                    <a:lnT>
                      <a:noFill/>
                    </a:lnT>
                    <a:lnB>
                      <a:noFill/>
                    </a:lnB>
                  </a:tcPr>
                </a:tc>
                <a:tc>
                  <a:txBody>
                    <a:bodyPr/>
                    <a:lstStyle/>
                    <a:p>
                      <a:r>
                        <a:rPr lang="en-US" sz="1800" b="1"/>
                        <a:t>Pay</a:t>
                      </a:r>
                      <a:br>
                        <a:rPr lang="en-US" sz="1800" b="1"/>
                      </a:br>
                      <a:r>
                        <a:rPr lang="en-US" sz="1800" b="1"/>
                        <a:t>Period</a:t>
                      </a:r>
                      <a:endParaRPr lang="en-US" sz="1800"/>
                    </a:p>
                  </a:txBody>
                  <a:tcPr marL="8276" marR="8276" marT="8276" marB="8276" anchor="ctr">
                    <a:lnL>
                      <a:noFill/>
                    </a:lnL>
                    <a:lnR>
                      <a:noFill/>
                    </a:lnR>
                    <a:lnT>
                      <a:noFill/>
                    </a:lnT>
                    <a:lnB>
                      <a:noFill/>
                    </a:lnB>
                  </a:tcPr>
                </a:tc>
                <a:tc>
                  <a:txBody>
                    <a:bodyPr/>
                    <a:lstStyle/>
                    <a:p>
                      <a:r>
                        <a:rPr lang="en-US" sz="1800" b="1"/>
                        <a:t>Monthly</a:t>
                      </a:r>
                      <a:br>
                        <a:rPr lang="en-US" sz="1800" b="1"/>
                      </a:br>
                      <a:r>
                        <a:rPr lang="en-US" sz="1800" b="1"/>
                        <a:t>Pay</a:t>
                      </a:r>
                      <a:endParaRPr lang="en-US" sz="1800"/>
                    </a:p>
                  </a:txBody>
                  <a:tcPr marL="8276" marR="8276" marT="8276" marB="8276" anchor="ctr">
                    <a:lnL>
                      <a:noFill/>
                    </a:lnL>
                    <a:lnR>
                      <a:noFill/>
                    </a:lnR>
                    <a:lnT>
                      <a:noFill/>
                    </a:lnT>
                    <a:lnB>
                      <a:noFill/>
                    </a:lnB>
                  </a:tcPr>
                </a:tc>
                <a:tc>
                  <a:txBody>
                    <a:bodyPr/>
                    <a:lstStyle/>
                    <a:p>
                      <a:r>
                        <a:rPr lang="en-US" sz="1800" b="1" dirty="0"/>
                        <a:t>Yearly</a:t>
                      </a:r>
                      <a:br>
                        <a:rPr lang="en-US" sz="1800" b="1" dirty="0"/>
                      </a:br>
                      <a:r>
                        <a:rPr lang="en-US" sz="1800" b="1" dirty="0"/>
                        <a:t>Pay</a:t>
                      </a:r>
                      <a:r>
                        <a:rPr lang="en-US" sz="1800" dirty="0"/>
                        <a:t> </a:t>
                      </a:r>
                    </a:p>
                  </a:txBody>
                  <a:tcPr marL="8276" marR="8276" marT="8276" marB="8276" anchor="ctr">
                    <a:lnL>
                      <a:noFill/>
                    </a:lnL>
                    <a:lnR>
                      <a:noFill/>
                    </a:lnR>
                    <a:lnT>
                      <a:noFill/>
                    </a:lnT>
                    <a:lnB>
                      <a:noFill/>
                    </a:lnB>
                  </a:tcPr>
                </a:tc>
                <a:extLst>
                  <a:ext uri="{0D108BD9-81ED-4DB2-BD59-A6C34878D82A}">
                    <a16:rowId xmlns:a16="http://schemas.microsoft.com/office/drawing/2014/main" val="10000"/>
                  </a:ext>
                </a:extLst>
              </a:tr>
              <a:tr h="666449">
                <a:tc>
                  <a:txBody>
                    <a:bodyPr/>
                    <a:lstStyle/>
                    <a:p>
                      <a:r>
                        <a:rPr lang="en-US" sz="1800" dirty="0"/>
                        <a:t>Second Lieutenant</a:t>
                      </a:r>
                    </a:p>
                  </a:txBody>
                  <a:tcPr marL="8276" marR="8276" marT="8276" marB="8276" anchor="ctr">
                    <a:lnL>
                      <a:noFill/>
                    </a:lnL>
                    <a:lnR>
                      <a:noFill/>
                    </a:lnR>
                    <a:lnT>
                      <a:noFill/>
                    </a:lnT>
                    <a:lnB>
                      <a:noFill/>
                    </a:lnB>
                  </a:tcPr>
                </a:tc>
                <a:tc>
                  <a:txBody>
                    <a:bodyPr/>
                    <a:lstStyle/>
                    <a:p>
                      <a:r>
                        <a:rPr lang="en-US" sz="1800"/>
                        <a:t>2nd Lt.</a:t>
                      </a:r>
                    </a:p>
                  </a:txBody>
                  <a:tcPr marL="8276" marR="8276" marT="8276" marB="8276" anchor="ctr">
                    <a:lnL>
                      <a:noFill/>
                    </a:lnL>
                    <a:lnR>
                      <a:noFill/>
                    </a:lnR>
                    <a:lnT>
                      <a:noFill/>
                    </a:lnT>
                    <a:lnB>
                      <a:noFill/>
                    </a:lnB>
                  </a:tcPr>
                </a:tc>
                <a:tc>
                  <a:txBody>
                    <a:bodyPr/>
                    <a:lstStyle/>
                    <a:p>
                      <a:r>
                        <a:rPr lang="en-US" sz="1800"/>
                        <a:t>1st</a:t>
                      </a:r>
                    </a:p>
                  </a:txBody>
                  <a:tcPr marL="8276" marR="8276" marT="8276" marB="8276" anchor="ctr">
                    <a:lnL>
                      <a:noFill/>
                    </a:lnL>
                    <a:lnR>
                      <a:noFill/>
                    </a:lnR>
                    <a:lnT>
                      <a:noFill/>
                    </a:lnT>
                    <a:lnB>
                      <a:noFill/>
                    </a:lnB>
                  </a:tcPr>
                </a:tc>
                <a:tc>
                  <a:txBody>
                    <a:bodyPr/>
                    <a:lstStyle/>
                    <a:p>
                      <a:r>
                        <a:rPr lang="en-US" sz="1800"/>
                        <a:t>$150</a:t>
                      </a:r>
                    </a:p>
                  </a:txBody>
                  <a:tcPr marL="8276" marR="8276" marT="8276" marB="8276" anchor="ctr">
                    <a:lnL>
                      <a:noFill/>
                    </a:lnL>
                    <a:lnR>
                      <a:noFill/>
                    </a:lnR>
                    <a:lnT>
                      <a:noFill/>
                    </a:lnT>
                    <a:lnB>
                      <a:noFill/>
                    </a:lnB>
                  </a:tcPr>
                </a:tc>
                <a:tc>
                  <a:txBody>
                    <a:bodyPr/>
                    <a:lstStyle/>
                    <a:p>
                      <a:r>
                        <a:rPr lang="en-US" sz="1800"/>
                        <a:t>$1800 </a:t>
                      </a:r>
                    </a:p>
                  </a:txBody>
                  <a:tcPr marL="8276" marR="8276" marT="8276" marB="8276" anchor="ctr">
                    <a:lnL>
                      <a:noFill/>
                    </a:lnL>
                    <a:lnR>
                      <a:noFill/>
                    </a:lnR>
                    <a:lnT>
                      <a:noFill/>
                    </a:lnT>
                    <a:lnB>
                      <a:noFill/>
                    </a:lnB>
                  </a:tcPr>
                </a:tc>
                <a:extLst>
                  <a:ext uri="{0D108BD9-81ED-4DB2-BD59-A6C34878D82A}">
                    <a16:rowId xmlns:a16="http://schemas.microsoft.com/office/drawing/2014/main" val="10001"/>
                  </a:ext>
                </a:extLst>
              </a:tr>
              <a:tr h="347651">
                <a:tc>
                  <a:txBody>
                    <a:bodyPr/>
                    <a:lstStyle/>
                    <a:p>
                      <a:r>
                        <a:rPr lang="en-US" sz="1800"/>
                        <a:t>First Lieutenant</a:t>
                      </a:r>
                    </a:p>
                  </a:txBody>
                  <a:tcPr marL="8276" marR="8276" marT="8276" marB="8276" anchor="ctr">
                    <a:lnL>
                      <a:noFill/>
                    </a:lnL>
                    <a:lnR>
                      <a:noFill/>
                    </a:lnR>
                    <a:lnT>
                      <a:noFill/>
                    </a:lnT>
                    <a:lnB>
                      <a:noFill/>
                    </a:lnB>
                  </a:tcPr>
                </a:tc>
                <a:tc>
                  <a:txBody>
                    <a:bodyPr/>
                    <a:lstStyle/>
                    <a:p>
                      <a:r>
                        <a:rPr lang="en-US" sz="1800"/>
                        <a:t>1st Lt.</a:t>
                      </a:r>
                    </a:p>
                  </a:txBody>
                  <a:tcPr marL="8276" marR="8276" marT="8276" marB="8276" anchor="ctr">
                    <a:lnL>
                      <a:noFill/>
                    </a:lnL>
                    <a:lnR>
                      <a:noFill/>
                    </a:lnR>
                    <a:lnT>
                      <a:noFill/>
                    </a:lnT>
                    <a:lnB>
                      <a:noFill/>
                    </a:lnB>
                  </a:tcPr>
                </a:tc>
                <a:tc>
                  <a:txBody>
                    <a:bodyPr/>
                    <a:lstStyle/>
                    <a:p>
                      <a:r>
                        <a:rPr lang="en-US" sz="1800"/>
                        <a:t>2nd</a:t>
                      </a:r>
                    </a:p>
                  </a:txBody>
                  <a:tcPr marL="8276" marR="8276" marT="8276" marB="8276" anchor="ctr">
                    <a:lnL>
                      <a:noFill/>
                    </a:lnL>
                    <a:lnR>
                      <a:noFill/>
                    </a:lnR>
                    <a:lnT>
                      <a:noFill/>
                    </a:lnT>
                    <a:lnB>
                      <a:noFill/>
                    </a:lnB>
                  </a:tcPr>
                </a:tc>
                <a:tc>
                  <a:txBody>
                    <a:bodyPr/>
                    <a:lstStyle/>
                    <a:p>
                      <a:r>
                        <a:rPr lang="en-US" sz="1800"/>
                        <a:t>$166</a:t>
                      </a:r>
                    </a:p>
                  </a:txBody>
                  <a:tcPr marL="8276" marR="8276" marT="8276" marB="8276" anchor="ctr">
                    <a:lnL>
                      <a:noFill/>
                    </a:lnL>
                    <a:lnR>
                      <a:noFill/>
                    </a:lnR>
                    <a:lnT>
                      <a:noFill/>
                    </a:lnT>
                    <a:lnB>
                      <a:noFill/>
                    </a:lnB>
                  </a:tcPr>
                </a:tc>
                <a:tc>
                  <a:txBody>
                    <a:bodyPr/>
                    <a:lstStyle/>
                    <a:p>
                      <a:r>
                        <a:rPr lang="en-US" sz="1800"/>
                        <a:t>$2000 </a:t>
                      </a:r>
                    </a:p>
                  </a:txBody>
                  <a:tcPr marL="8276" marR="8276" marT="8276" marB="8276" anchor="ctr">
                    <a:lnL>
                      <a:noFill/>
                    </a:lnL>
                    <a:lnR>
                      <a:noFill/>
                    </a:lnR>
                    <a:lnT>
                      <a:noFill/>
                    </a:lnT>
                    <a:lnB>
                      <a:noFill/>
                    </a:lnB>
                  </a:tcPr>
                </a:tc>
                <a:extLst>
                  <a:ext uri="{0D108BD9-81ED-4DB2-BD59-A6C34878D82A}">
                    <a16:rowId xmlns:a16="http://schemas.microsoft.com/office/drawing/2014/main" val="10002"/>
                  </a:ext>
                </a:extLst>
              </a:tr>
              <a:tr h="347651">
                <a:tc>
                  <a:txBody>
                    <a:bodyPr/>
                    <a:lstStyle/>
                    <a:p>
                      <a:r>
                        <a:rPr lang="en-US" sz="1800"/>
                        <a:t>Captain</a:t>
                      </a:r>
                    </a:p>
                  </a:txBody>
                  <a:tcPr marL="8276" marR="8276" marT="8276" marB="8276" anchor="ctr">
                    <a:lnL>
                      <a:noFill/>
                    </a:lnL>
                    <a:lnR>
                      <a:noFill/>
                    </a:lnR>
                    <a:lnT>
                      <a:noFill/>
                    </a:lnT>
                    <a:lnB>
                      <a:noFill/>
                    </a:lnB>
                  </a:tcPr>
                </a:tc>
                <a:tc>
                  <a:txBody>
                    <a:bodyPr/>
                    <a:lstStyle/>
                    <a:p>
                      <a:r>
                        <a:rPr lang="en-US" sz="1800"/>
                        <a:t>Cpt.</a:t>
                      </a:r>
                    </a:p>
                  </a:txBody>
                  <a:tcPr marL="8276" marR="8276" marT="8276" marB="8276" anchor="ctr">
                    <a:lnL>
                      <a:noFill/>
                    </a:lnL>
                    <a:lnR>
                      <a:noFill/>
                    </a:lnR>
                    <a:lnT>
                      <a:noFill/>
                    </a:lnT>
                    <a:lnB>
                      <a:noFill/>
                    </a:lnB>
                  </a:tcPr>
                </a:tc>
                <a:tc>
                  <a:txBody>
                    <a:bodyPr/>
                    <a:lstStyle/>
                    <a:p>
                      <a:r>
                        <a:rPr lang="en-US" sz="1800"/>
                        <a:t>3rd</a:t>
                      </a:r>
                    </a:p>
                  </a:txBody>
                  <a:tcPr marL="8276" marR="8276" marT="8276" marB="8276" anchor="ctr">
                    <a:lnL>
                      <a:noFill/>
                    </a:lnL>
                    <a:lnR>
                      <a:noFill/>
                    </a:lnR>
                    <a:lnT>
                      <a:noFill/>
                    </a:lnT>
                    <a:lnB>
                      <a:noFill/>
                    </a:lnB>
                  </a:tcPr>
                </a:tc>
                <a:tc>
                  <a:txBody>
                    <a:bodyPr/>
                    <a:lstStyle/>
                    <a:p>
                      <a:r>
                        <a:rPr lang="en-US" sz="1800"/>
                        <a:t>$200</a:t>
                      </a:r>
                    </a:p>
                  </a:txBody>
                  <a:tcPr marL="8276" marR="8276" marT="8276" marB="8276" anchor="ctr">
                    <a:lnL>
                      <a:noFill/>
                    </a:lnL>
                    <a:lnR>
                      <a:noFill/>
                    </a:lnR>
                    <a:lnT>
                      <a:noFill/>
                    </a:lnT>
                    <a:lnB>
                      <a:noFill/>
                    </a:lnB>
                  </a:tcPr>
                </a:tc>
                <a:tc>
                  <a:txBody>
                    <a:bodyPr/>
                    <a:lstStyle/>
                    <a:p>
                      <a:r>
                        <a:rPr lang="en-US" sz="1800"/>
                        <a:t>$2400 </a:t>
                      </a:r>
                    </a:p>
                  </a:txBody>
                  <a:tcPr marL="8276" marR="8276" marT="8276" marB="8276" anchor="ctr">
                    <a:lnL>
                      <a:noFill/>
                    </a:lnL>
                    <a:lnR>
                      <a:noFill/>
                    </a:lnR>
                    <a:lnT>
                      <a:noFill/>
                    </a:lnT>
                    <a:lnB>
                      <a:noFill/>
                    </a:lnB>
                  </a:tcPr>
                </a:tc>
                <a:extLst>
                  <a:ext uri="{0D108BD9-81ED-4DB2-BD59-A6C34878D82A}">
                    <a16:rowId xmlns:a16="http://schemas.microsoft.com/office/drawing/2014/main" val="10003"/>
                  </a:ext>
                </a:extLst>
              </a:tr>
              <a:tr h="347651">
                <a:tc>
                  <a:txBody>
                    <a:bodyPr/>
                    <a:lstStyle/>
                    <a:p>
                      <a:r>
                        <a:rPr lang="en-US" sz="1800"/>
                        <a:t>Major</a:t>
                      </a:r>
                    </a:p>
                  </a:txBody>
                  <a:tcPr marL="8276" marR="8276" marT="8276" marB="8276" anchor="ctr">
                    <a:lnL>
                      <a:noFill/>
                    </a:lnL>
                    <a:lnR>
                      <a:noFill/>
                    </a:lnR>
                    <a:lnT>
                      <a:noFill/>
                    </a:lnT>
                    <a:lnB>
                      <a:noFill/>
                    </a:lnB>
                  </a:tcPr>
                </a:tc>
                <a:tc>
                  <a:txBody>
                    <a:bodyPr/>
                    <a:lstStyle/>
                    <a:p>
                      <a:r>
                        <a:rPr lang="en-US" sz="1800"/>
                        <a:t>Maj.</a:t>
                      </a:r>
                    </a:p>
                  </a:txBody>
                  <a:tcPr marL="8276" marR="8276" marT="8276" marB="8276" anchor="ctr">
                    <a:lnL>
                      <a:noFill/>
                    </a:lnL>
                    <a:lnR>
                      <a:noFill/>
                    </a:lnR>
                    <a:lnT>
                      <a:noFill/>
                    </a:lnT>
                    <a:lnB>
                      <a:noFill/>
                    </a:lnB>
                  </a:tcPr>
                </a:tc>
                <a:tc>
                  <a:txBody>
                    <a:bodyPr/>
                    <a:lstStyle/>
                    <a:p>
                      <a:r>
                        <a:rPr lang="en-US" sz="1800"/>
                        <a:t>4th</a:t>
                      </a:r>
                    </a:p>
                  </a:txBody>
                  <a:tcPr marL="8276" marR="8276" marT="8276" marB="8276" anchor="ctr">
                    <a:lnL>
                      <a:noFill/>
                    </a:lnL>
                    <a:lnR>
                      <a:noFill/>
                    </a:lnR>
                    <a:lnT>
                      <a:noFill/>
                    </a:lnT>
                    <a:lnB>
                      <a:noFill/>
                    </a:lnB>
                  </a:tcPr>
                </a:tc>
                <a:tc>
                  <a:txBody>
                    <a:bodyPr/>
                    <a:lstStyle/>
                    <a:p>
                      <a:r>
                        <a:rPr lang="en-US" sz="1800" dirty="0"/>
                        <a:t>$250</a:t>
                      </a:r>
                    </a:p>
                  </a:txBody>
                  <a:tcPr marL="8276" marR="8276" marT="8276" marB="8276" anchor="ctr">
                    <a:lnL>
                      <a:noFill/>
                    </a:lnL>
                    <a:lnR>
                      <a:noFill/>
                    </a:lnR>
                    <a:lnT>
                      <a:noFill/>
                    </a:lnT>
                    <a:lnB>
                      <a:noFill/>
                    </a:lnB>
                  </a:tcPr>
                </a:tc>
                <a:tc>
                  <a:txBody>
                    <a:bodyPr/>
                    <a:lstStyle/>
                    <a:p>
                      <a:r>
                        <a:rPr lang="en-US" sz="1800"/>
                        <a:t>$3000 </a:t>
                      </a:r>
                    </a:p>
                  </a:txBody>
                  <a:tcPr marL="8276" marR="8276" marT="8276" marB="8276" anchor="ctr">
                    <a:lnL>
                      <a:noFill/>
                    </a:lnL>
                    <a:lnR>
                      <a:noFill/>
                    </a:lnR>
                    <a:lnT>
                      <a:noFill/>
                    </a:lnT>
                    <a:lnB>
                      <a:noFill/>
                    </a:lnB>
                  </a:tcPr>
                </a:tc>
                <a:extLst>
                  <a:ext uri="{0D108BD9-81ED-4DB2-BD59-A6C34878D82A}">
                    <a16:rowId xmlns:a16="http://schemas.microsoft.com/office/drawing/2014/main" val="10004"/>
                  </a:ext>
                </a:extLst>
              </a:tr>
              <a:tr h="666449">
                <a:tc>
                  <a:txBody>
                    <a:bodyPr/>
                    <a:lstStyle/>
                    <a:p>
                      <a:r>
                        <a:rPr lang="en-US" sz="1800"/>
                        <a:t>Lieutenant Colonel</a:t>
                      </a:r>
                    </a:p>
                  </a:txBody>
                  <a:tcPr marL="8276" marR="8276" marT="8276" marB="8276" anchor="ctr">
                    <a:lnL>
                      <a:noFill/>
                    </a:lnL>
                    <a:lnR>
                      <a:noFill/>
                    </a:lnR>
                    <a:lnT>
                      <a:noFill/>
                    </a:lnT>
                    <a:lnB>
                      <a:noFill/>
                    </a:lnB>
                  </a:tcPr>
                </a:tc>
                <a:tc>
                  <a:txBody>
                    <a:bodyPr/>
                    <a:lstStyle/>
                    <a:p>
                      <a:r>
                        <a:rPr lang="en-US" sz="1800"/>
                        <a:t>Lt. Col.</a:t>
                      </a:r>
                    </a:p>
                  </a:txBody>
                  <a:tcPr marL="8276" marR="8276" marT="8276" marB="8276" anchor="ctr">
                    <a:lnL>
                      <a:noFill/>
                    </a:lnL>
                    <a:lnR>
                      <a:noFill/>
                    </a:lnR>
                    <a:lnT>
                      <a:noFill/>
                    </a:lnT>
                    <a:lnB>
                      <a:noFill/>
                    </a:lnB>
                  </a:tcPr>
                </a:tc>
                <a:tc>
                  <a:txBody>
                    <a:bodyPr/>
                    <a:lstStyle/>
                    <a:p>
                      <a:r>
                        <a:rPr lang="en-US" sz="1800"/>
                        <a:t>5th</a:t>
                      </a:r>
                    </a:p>
                  </a:txBody>
                  <a:tcPr marL="8276" marR="8276" marT="8276" marB="8276" anchor="ctr">
                    <a:lnL>
                      <a:noFill/>
                    </a:lnL>
                    <a:lnR>
                      <a:noFill/>
                    </a:lnR>
                    <a:lnT>
                      <a:noFill/>
                    </a:lnT>
                    <a:lnB>
                      <a:noFill/>
                    </a:lnB>
                  </a:tcPr>
                </a:tc>
                <a:tc>
                  <a:txBody>
                    <a:bodyPr/>
                    <a:lstStyle/>
                    <a:p>
                      <a:r>
                        <a:rPr lang="en-US" sz="1800"/>
                        <a:t>$291</a:t>
                      </a:r>
                    </a:p>
                  </a:txBody>
                  <a:tcPr marL="8276" marR="8276" marT="8276" marB="8276" anchor="ctr">
                    <a:lnL>
                      <a:noFill/>
                    </a:lnL>
                    <a:lnR>
                      <a:noFill/>
                    </a:lnR>
                    <a:lnT>
                      <a:noFill/>
                    </a:lnT>
                    <a:lnB>
                      <a:noFill/>
                    </a:lnB>
                  </a:tcPr>
                </a:tc>
                <a:tc>
                  <a:txBody>
                    <a:bodyPr/>
                    <a:lstStyle/>
                    <a:p>
                      <a:r>
                        <a:rPr lang="en-US" sz="1800" dirty="0"/>
                        <a:t>$3500 </a:t>
                      </a:r>
                    </a:p>
                  </a:txBody>
                  <a:tcPr marL="8276" marR="8276" marT="8276" marB="8276" anchor="ctr">
                    <a:lnL>
                      <a:noFill/>
                    </a:lnL>
                    <a:lnR>
                      <a:noFill/>
                    </a:lnR>
                    <a:lnT>
                      <a:noFill/>
                    </a:lnT>
                    <a:lnB>
                      <a:noFill/>
                    </a:lnB>
                  </a:tcPr>
                </a:tc>
                <a:extLst>
                  <a:ext uri="{0D108BD9-81ED-4DB2-BD59-A6C34878D82A}">
                    <a16:rowId xmlns:a16="http://schemas.microsoft.com/office/drawing/2014/main" val="10005"/>
                  </a:ext>
                </a:extLst>
              </a:tr>
              <a:tr h="347651">
                <a:tc>
                  <a:txBody>
                    <a:bodyPr/>
                    <a:lstStyle/>
                    <a:p>
                      <a:r>
                        <a:rPr lang="en-US" sz="1800"/>
                        <a:t>Colonel</a:t>
                      </a:r>
                    </a:p>
                  </a:txBody>
                  <a:tcPr marL="8276" marR="8276" marT="8276" marB="8276" anchor="ctr">
                    <a:lnL>
                      <a:noFill/>
                    </a:lnL>
                    <a:lnR>
                      <a:noFill/>
                    </a:lnR>
                    <a:lnT>
                      <a:noFill/>
                    </a:lnT>
                    <a:lnB>
                      <a:noFill/>
                    </a:lnB>
                  </a:tcPr>
                </a:tc>
                <a:tc>
                  <a:txBody>
                    <a:bodyPr/>
                    <a:lstStyle/>
                    <a:p>
                      <a:r>
                        <a:rPr lang="en-US" sz="1800" dirty="0"/>
                        <a:t>Col.</a:t>
                      </a:r>
                    </a:p>
                  </a:txBody>
                  <a:tcPr marL="8276" marR="8276" marT="8276" marB="8276" anchor="ctr">
                    <a:lnL>
                      <a:noFill/>
                    </a:lnL>
                    <a:lnR>
                      <a:noFill/>
                    </a:lnR>
                    <a:lnT>
                      <a:noFill/>
                    </a:lnT>
                    <a:lnB>
                      <a:noFill/>
                    </a:lnB>
                  </a:tcPr>
                </a:tc>
                <a:tc>
                  <a:txBody>
                    <a:bodyPr/>
                    <a:lstStyle/>
                    <a:p>
                      <a:r>
                        <a:rPr lang="en-US" sz="1800"/>
                        <a:t>6th</a:t>
                      </a:r>
                    </a:p>
                  </a:txBody>
                  <a:tcPr marL="8276" marR="8276" marT="8276" marB="8276" anchor="ctr">
                    <a:lnL>
                      <a:noFill/>
                    </a:lnL>
                    <a:lnR>
                      <a:noFill/>
                    </a:lnR>
                    <a:lnT>
                      <a:noFill/>
                    </a:lnT>
                    <a:lnB>
                      <a:noFill/>
                    </a:lnB>
                  </a:tcPr>
                </a:tc>
                <a:tc>
                  <a:txBody>
                    <a:bodyPr/>
                    <a:lstStyle/>
                    <a:p>
                      <a:r>
                        <a:rPr lang="en-US" sz="1800"/>
                        <a:t>$333</a:t>
                      </a:r>
                    </a:p>
                  </a:txBody>
                  <a:tcPr marL="8276" marR="8276" marT="8276" marB="8276" anchor="ctr">
                    <a:lnL>
                      <a:noFill/>
                    </a:lnL>
                    <a:lnR>
                      <a:noFill/>
                    </a:lnR>
                    <a:lnT>
                      <a:noFill/>
                    </a:lnT>
                    <a:lnB>
                      <a:noFill/>
                    </a:lnB>
                  </a:tcPr>
                </a:tc>
                <a:tc>
                  <a:txBody>
                    <a:bodyPr/>
                    <a:lstStyle/>
                    <a:p>
                      <a:r>
                        <a:rPr lang="en-US" sz="1800"/>
                        <a:t>$4000 </a:t>
                      </a:r>
                    </a:p>
                  </a:txBody>
                  <a:tcPr marL="8276" marR="8276" marT="8276" marB="8276" anchor="ctr">
                    <a:lnL>
                      <a:noFill/>
                    </a:lnL>
                    <a:lnR>
                      <a:noFill/>
                    </a:lnR>
                    <a:lnT>
                      <a:noFill/>
                    </a:lnT>
                    <a:lnB>
                      <a:noFill/>
                    </a:lnB>
                  </a:tcPr>
                </a:tc>
                <a:extLst>
                  <a:ext uri="{0D108BD9-81ED-4DB2-BD59-A6C34878D82A}">
                    <a16:rowId xmlns:a16="http://schemas.microsoft.com/office/drawing/2014/main" val="10006"/>
                  </a:ext>
                </a:extLst>
              </a:tr>
              <a:tr h="666449">
                <a:tc>
                  <a:txBody>
                    <a:bodyPr/>
                    <a:lstStyle/>
                    <a:p>
                      <a:r>
                        <a:rPr lang="en-US" sz="1800"/>
                        <a:t>Brigadier General</a:t>
                      </a:r>
                    </a:p>
                  </a:txBody>
                  <a:tcPr marL="8276" marR="8276" marT="8276" marB="8276" anchor="ctr">
                    <a:lnL>
                      <a:noFill/>
                    </a:lnL>
                    <a:lnR>
                      <a:noFill/>
                    </a:lnR>
                    <a:lnT>
                      <a:noFill/>
                    </a:lnT>
                    <a:lnB>
                      <a:noFill/>
                    </a:lnB>
                  </a:tcPr>
                </a:tc>
                <a:tc>
                  <a:txBody>
                    <a:bodyPr/>
                    <a:lstStyle/>
                    <a:p>
                      <a:r>
                        <a:rPr lang="en-US" sz="1800"/>
                        <a:t>Brig. Gen.</a:t>
                      </a:r>
                    </a:p>
                  </a:txBody>
                  <a:tcPr marL="8276" marR="8276" marT="8276" marB="8276" anchor="ctr">
                    <a:lnL>
                      <a:noFill/>
                    </a:lnL>
                    <a:lnR>
                      <a:noFill/>
                    </a:lnR>
                    <a:lnT>
                      <a:noFill/>
                    </a:lnT>
                    <a:lnB>
                      <a:noFill/>
                    </a:lnB>
                  </a:tcPr>
                </a:tc>
                <a:tc>
                  <a:txBody>
                    <a:bodyPr/>
                    <a:lstStyle/>
                    <a:p>
                      <a:r>
                        <a:rPr lang="en-US" sz="1800"/>
                        <a:t>7th</a:t>
                      </a:r>
                    </a:p>
                  </a:txBody>
                  <a:tcPr marL="8276" marR="8276" marT="8276" marB="8276" anchor="ctr">
                    <a:lnL>
                      <a:noFill/>
                    </a:lnL>
                    <a:lnR>
                      <a:noFill/>
                    </a:lnR>
                    <a:lnT>
                      <a:noFill/>
                    </a:lnT>
                    <a:lnB>
                      <a:noFill/>
                    </a:lnB>
                  </a:tcPr>
                </a:tc>
                <a:tc>
                  <a:txBody>
                    <a:bodyPr/>
                    <a:lstStyle/>
                    <a:p>
                      <a:r>
                        <a:rPr lang="en-US" sz="1800"/>
                        <a:t>$500</a:t>
                      </a:r>
                    </a:p>
                  </a:txBody>
                  <a:tcPr marL="8276" marR="8276" marT="8276" marB="8276" anchor="ctr">
                    <a:lnL>
                      <a:noFill/>
                    </a:lnL>
                    <a:lnR>
                      <a:noFill/>
                    </a:lnR>
                    <a:lnT>
                      <a:noFill/>
                    </a:lnT>
                    <a:lnB>
                      <a:noFill/>
                    </a:lnB>
                  </a:tcPr>
                </a:tc>
                <a:tc>
                  <a:txBody>
                    <a:bodyPr/>
                    <a:lstStyle/>
                    <a:p>
                      <a:r>
                        <a:rPr lang="en-US" sz="1800"/>
                        <a:t>$6000 </a:t>
                      </a:r>
                    </a:p>
                  </a:txBody>
                  <a:tcPr marL="8276" marR="8276" marT="8276" marB="8276" anchor="ctr">
                    <a:lnL>
                      <a:noFill/>
                    </a:lnL>
                    <a:lnR>
                      <a:noFill/>
                    </a:lnR>
                    <a:lnT>
                      <a:noFill/>
                    </a:lnT>
                    <a:lnB>
                      <a:noFill/>
                    </a:lnB>
                  </a:tcPr>
                </a:tc>
                <a:extLst>
                  <a:ext uri="{0D108BD9-81ED-4DB2-BD59-A6C34878D82A}">
                    <a16:rowId xmlns:a16="http://schemas.microsoft.com/office/drawing/2014/main" val="10007"/>
                  </a:ext>
                </a:extLst>
              </a:tr>
              <a:tr h="347651">
                <a:tc>
                  <a:txBody>
                    <a:bodyPr/>
                    <a:lstStyle/>
                    <a:p>
                      <a:r>
                        <a:rPr lang="en-US" sz="1800"/>
                        <a:t>Major General</a:t>
                      </a:r>
                    </a:p>
                  </a:txBody>
                  <a:tcPr marL="8276" marR="8276" marT="8276" marB="8276" anchor="ctr">
                    <a:lnL>
                      <a:noFill/>
                    </a:lnL>
                    <a:lnR>
                      <a:noFill/>
                    </a:lnR>
                    <a:lnT>
                      <a:noFill/>
                    </a:lnT>
                    <a:lnB>
                      <a:noFill/>
                    </a:lnB>
                  </a:tcPr>
                </a:tc>
                <a:tc>
                  <a:txBody>
                    <a:bodyPr/>
                    <a:lstStyle/>
                    <a:p>
                      <a:r>
                        <a:rPr lang="en-US" sz="1800"/>
                        <a:t>Maj. Gen.</a:t>
                      </a:r>
                    </a:p>
                  </a:txBody>
                  <a:tcPr marL="8276" marR="8276" marT="8276" marB="8276" anchor="ctr">
                    <a:lnL>
                      <a:noFill/>
                    </a:lnL>
                    <a:lnR>
                      <a:noFill/>
                    </a:lnR>
                    <a:lnT>
                      <a:noFill/>
                    </a:lnT>
                    <a:lnB>
                      <a:noFill/>
                    </a:lnB>
                  </a:tcPr>
                </a:tc>
                <a:tc>
                  <a:txBody>
                    <a:bodyPr/>
                    <a:lstStyle/>
                    <a:p>
                      <a:r>
                        <a:rPr lang="en-US" sz="1800"/>
                        <a:t>8th</a:t>
                      </a:r>
                    </a:p>
                  </a:txBody>
                  <a:tcPr marL="8276" marR="8276" marT="8276" marB="8276" anchor="ctr">
                    <a:lnL>
                      <a:noFill/>
                    </a:lnL>
                    <a:lnR>
                      <a:noFill/>
                    </a:lnR>
                    <a:lnT>
                      <a:noFill/>
                    </a:lnT>
                    <a:lnB>
                      <a:noFill/>
                    </a:lnB>
                  </a:tcPr>
                </a:tc>
                <a:tc>
                  <a:txBody>
                    <a:bodyPr/>
                    <a:lstStyle/>
                    <a:p>
                      <a:r>
                        <a:rPr lang="en-US" sz="1800"/>
                        <a:t>$666</a:t>
                      </a:r>
                    </a:p>
                  </a:txBody>
                  <a:tcPr marL="8276" marR="8276" marT="8276" marB="8276" anchor="ctr">
                    <a:lnL>
                      <a:noFill/>
                    </a:lnL>
                    <a:lnR>
                      <a:noFill/>
                    </a:lnR>
                    <a:lnT>
                      <a:noFill/>
                    </a:lnT>
                    <a:lnB>
                      <a:noFill/>
                    </a:lnB>
                  </a:tcPr>
                </a:tc>
                <a:tc>
                  <a:txBody>
                    <a:bodyPr/>
                    <a:lstStyle/>
                    <a:p>
                      <a:r>
                        <a:rPr lang="en-US" sz="1800"/>
                        <a:t>$8000 </a:t>
                      </a:r>
                    </a:p>
                  </a:txBody>
                  <a:tcPr marL="8276" marR="8276" marT="8276" marB="8276" anchor="ctr">
                    <a:lnL>
                      <a:noFill/>
                    </a:lnL>
                    <a:lnR>
                      <a:noFill/>
                    </a:lnR>
                    <a:lnT>
                      <a:noFill/>
                    </a:lnT>
                    <a:lnB>
                      <a:noFill/>
                    </a:lnB>
                  </a:tcPr>
                </a:tc>
                <a:extLst>
                  <a:ext uri="{0D108BD9-81ED-4DB2-BD59-A6C34878D82A}">
                    <a16:rowId xmlns:a16="http://schemas.microsoft.com/office/drawing/2014/main" val="10008"/>
                  </a:ext>
                </a:extLst>
              </a:tr>
              <a:tr h="666449">
                <a:tc>
                  <a:txBody>
                    <a:bodyPr/>
                    <a:lstStyle/>
                    <a:p>
                      <a:r>
                        <a:rPr lang="en-US" sz="1800"/>
                        <a:t>Lieutenant General</a:t>
                      </a:r>
                    </a:p>
                  </a:txBody>
                  <a:tcPr marL="8276" marR="8276" marT="8276" marB="8276" anchor="ctr">
                    <a:lnL>
                      <a:noFill/>
                    </a:lnL>
                    <a:lnR>
                      <a:noFill/>
                    </a:lnR>
                    <a:lnT>
                      <a:noFill/>
                    </a:lnT>
                    <a:lnB>
                      <a:noFill/>
                    </a:lnB>
                  </a:tcPr>
                </a:tc>
                <a:tc>
                  <a:txBody>
                    <a:bodyPr/>
                    <a:lstStyle/>
                    <a:p>
                      <a:r>
                        <a:rPr lang="en-US" sz="1800"/>
                        <a:t>Lt. Gen.</a:t>
                      </a:r>
                    </a:p>
                  </a:txBody>
                  <a:tcPr marL="8276" marR="8276" marT="8276" marB="8276" anchor="ctr">
                    <a:lnL>
                      <a:noFill/>
                    </a:lnL>
                    <a:lnR>
                      <a:noFill/>
                    </a:lnR>
                    <a:lnT>
                      <a:noFill/>
                    </a:lnT>
                    <a:lnB>
                      <a:noFill/>
                    </a:lnB>
                  </a:tcPr>
                </a:tc>
                <a:tc>
                  <a:txBody>
                    <a:bodyPr/>
                    <a:lstStyle/>
                    <a:p>
                      <a:r>
                        <a:rPr lang="en-US" sz="1800"/>
                        <a:t>8th</a:t>
                      </a:r>
                    </a:p>
                  </a:txBody>
                  <a:tcPr marL="8276" marR="8276" marT="8276" marB="8276" anchor="ctr">
                    <a:lnL>
                      <a:noFill/>
                    </a:lnL>
                    <a:lnR>
                      <a:noFill/>
                    </a:lnR>
                    <a:lnT>
                      <a:noFill/>
                    </a:lnT>
                    <a:lnB>
                      <a:noFill/>
                    </a:lnB>
                  </a:tcPr>
                </a:tc>
                <a:tc>
                  <a:txBody>
                    <a:bodyPr/>
                    <a:lstStyle/>
                    <a:p>
                      <a:r>
                        <a:rPr lang="en-US" sz="1800"/>
                        <a:t>$666</a:t>
                      </a:r>
                    </a:p>
                  </a:txBody>
                  <a:tcPr marL="8276" marR="8276" marT="8276" marB="8276" anchor="ctr">
                    <a:lnL>
                      <a:noFill/>
                    </a:lnL>
                    <a:lnR>
                      <a:noFill/>
                    </a:lnR>
                    <a:lnT>
                      <a:noFill/>
                    </a:lnT>
                    <a:lnB>
                      <a:noFill/>
                    </a:lnB>
                  </a:tcPr>
                </a:tc>
                <a:tc>
                  <a:txBody>
                    <a:bodyPr/>
                    <a:lstStyle/>
                    <a:p>
                      <a:r>
                        <a:rPr lang="en-US" sz="1800"/>
                        <a:t>$8000 </a:t>
                      </a:r>
                    </a:p>
                  </a:txBody>
                  <a:tcPr marL="8276" marR="8276" marT="8276" marB="8276" anchor="ctr">
                    <a:lnL>
                      <a:noFill/>
                    </a:lnL>
                    <a:lnR>
                      <a:noFill/>
                    </a:lnR>
                    <a:lnT>
                      <a:noFill/>
                    </a:lnT>
                    <a:lnB>
                      <a:noFill/>
                    </a:lnB>
                  </a:tcPr>
                </a:tc>
                <a:extLst>
                  <a:ext uri="{0D108BD9-81ED-4DB2-BD59-A6C34878D82A}">
                    <a16:rowId xmlns:a16="http://schemas.microsoft.com/office/drawing/2014/main" val="10009"/>
                  </a:ext>
                </a:extLst>
              </a:tr>
              <a:tr h="347651">
                <a:tc>
                  <a:txBody>
                    <a:bodyPr/>
                    <a:lstStyle/>
                    <a:p>
                      <a:r>
                        <a:rPr lang="en-US" sz="1800"/>
                        <a:t>General</a:t>
                      </a:r>
                    </a:p>
                  </a:txBody>
                  <a:tcPr marL="8276" marR="8276" marT="8276" marB="8276" anchor="ctr">
                    <a:lnL>
                      <a:noFill/>
                    </a:lnL>
                    <a:lnR>
                      <a:noFill/>
                    </a:lnR>
                    <a:lnT>
                      <a:noFill/>
                    </a:lnT>
                    <a:lnB>
                      <a:noFill/>
                    </a:lnB>
                  </a:tcPr>
                </a:tc>
                <a:tc>
                  <a:txBody>
                    <a:bodyPr/>
                    <a:lstStyle/>
                    <a:p>
                      <a:r>
                        <a:rPr lang="en-US" sz="1800"/>
                        <a:t>Gen.</a:t>
                      </a:r>
                    </a:p>
                  </a:txBody>
                  <a:tcPr marL="8276" marR="8276" marT="8276" marB="8276" anchor="ctr">
                    <a:lnL>
                      <a:noFill/>
                    </a:lnL>
                    <a:lnR>
                      <a:noFill/>
                    </a:lnR>
                    <a:lnT>
                      <a:noFill/>
                    </a:lnT>
                    <a:lnB>
                      <a:noFill/>
                    </a:lnB>
                  </a:tcPr>
                </a:tc>
                <a:tc>
                  <a:txBody>
                    <a:bodyPr/>
                    <a:lstStyle/>
                    <a:p>
                      <a:r>
                        <a:rPr lang="en-US" sz="1800"/>
                        <a:t>8th</a:t>
                      </a:r>
                    </a:p>
                  </a:txBody>
                  <a:tcPr marL="8276" marR="8276" marT="8276" marB="8276" anchor="ctr">
                    <a:lnL>
                      <a:noFill/>
                    </a:lnL>
                    <a:lnR>
                      <a:noFill/>
                    </a:lnR>
                    <a:lnT>
                      <a:noFill/>
                    </a:lnT>
                    <a:lnB>
                      <a:noFill/>
                    </a:lnB>
                  </a:tcPr>
                </a:tc>
                <a:tc>
                  <a:txBody>
                    <a:bodyPr/>
                    <a:lstStyle/>
                    <a:p>
                      <a:r>
                        <a:rPr lang="en-US" sz="1800"/>
                        <a:t>$666</a:t>
                      </a:r>
                    </a:p>
                  </a:txBody>
                  <a:tcPr marL="8276" marR="8276" marT="8276" marB="8276" anchor="ctr">
                    <a:lnL>
                      <a:noFill/>
                    </a:lnL>
                    <a:lnR>
                      <a:noFill/>
                    </a:lnR>
                    <a:lnT>
                      <a:noFill/>
                    </a:lnT>
                    <a:lnB>
                      <a:noFill/>
                    </a:lnB>
                  </a:tcPr>
                </a:tc>
                <a:tc>
                  <a:txBody>
                    <a:bodyPr/>
                    <a:lstStyle/>
                    <a:p>
                      <a:r>
                        <a:rPr lang="en-US" sz="1800"/>
                        <a:t>$8000 </a:t>
                      </a:r>
                    </a:p>
                  </a:txBody>
                  <a:tcPr marL="8276" marR="8276" marT="8276" marB="8276" anchor="ctr">
                    <a:lnL>
                      <a:noFill/>
                    </a:lnL>
                    <a:lnR>
                      <a:noFill/>
                    </a:lnR>
                    <a:lnT>
                      <a:noFill/>
                    </a:lnT>
                    <a:lnB>
                      <a:noFill/>
                    </a:lnB>
                  </a:tcPr>
                </a:tc>
                <a:extLst>
                  <a:ext uri="{0D108BD9-81ED-4DB2-BD59-A6C34878D82A}">
                    <a16:rowId xmlns:a16="http://schemas.microsoft.com/office/drawing/2014/main" val="10010"/>
                  </a:ext>
                </a:extLst>
              </a:tr>
              <a:tr h="666449">
                <a:tc>
                  <a:txBody>
                    <a:bodyPr/>
                    <a:lstStyle/>
                    <a:p>
                      <a:r>
                        <a:rPr lang="en-US" sz="1800" dirty="0"/>
                        <a:t>General of the Army</a:t>
                      </a:r>
                    </a:p>
                  </a:txBody>
                  <a:tcPr marL="8276" marR="8276" marT="8276" marB="8276" anchor="ctr">
                    <a:lnL>
                      <a:noFill/>
                    </a:lnL>
                    <a:lnR>
                      <a:noFill/>
                    </a:lnR>
                    <a:lnT>
                      <a:noFill/>
                    </a:lnT>
                    <a:lnB>
                      <a:noFill/>
                    </a:lnB>
                  </a:tcPr>
                </a:tc>
                <a:tc>
                  <a:txBody>
                    <a:bodyPr/>
                    <a:lstStyle/>
                    <a:p>
                      <a:r>
                        <a:rPr lang="en-US" sz="1800"/>
                        <a:t>GA</a:t>
                      </a:r>
                    </a:p>
                  </a:txBody>
                  <a:tcPr marL="8276" marR="8276" marT="8276" marB="8276" anchor="ctr">
                    <a:lnL>
                      <a:noFill/>
                    </a:lnL>
                    <a:lnR>
                      <a:noFill/>
                    </a:lnR>
                    <a:lnT>
                      <a:noFill/>
                    </a:lnT>
                    <a:lnB>
                      <a:noFill/>
                    </a:lnB>
                  </a:tcPr>
                </a:tc>
                <a:tc>
                  <a:txBody>
                    <a:bodyPr/>
                    <a:lstStyle/>
                    <a:p>
                      <a:r>
                        <a:rPr lang="en-US" sz="1800" dirty="0"/>
                        <a:t>8th</a:t>
                      </a:r>
                    </a:p>
                  </a:txBody>
                  <a:tcPr marL="8276" marR="8276" marT="8276" marB="8276" anchor="ctr">
                    <a:lnL>
                      <a:noFill/>
                    </a:lnL>
                    <a:lnR>
                      <a:noFill/>
                    </a:lnR>
                    <a:lnT>
                      <a:noFill/>
                    </a:lnT>
                    <a:lnB>
                      <a:noFill/>
                    </a:lnB>
                  </a:tcPr>
                </a:tc>
                <a:tc>
                  <a:txBody>
                    <a:bodyPr/>
                    <a:lstStyle/>
                    <a:p>
                      <a:r>
                        <a:rPr lang="en-US" sz="1800" dirty="0"/>
                        <a:t>$666</a:t>
                      </a:r>
                    </a:p>
                  </a:txBody>
                  <a:tcPr marL="8276" marR="8276" marT="8276" marB="8276" anchor="ctr">
                    <a:lnL>
                      <a:noFill/>
                    </a:lnL>
                    <a:lnR>
                      <a:noFill/>
                    </a:lnR>
                    <a:lnT>
                      <a:noFill/>
                    </a:lnT>
                    <a:lnB>
                      <a:noFill/>
                    </a:lnB>
                  </a:tcPr>
                </a:tc>
                <a:tc>
                  <a:txBody>
                    <a:bodyPr/>
                    <a:lstStyle/>
                    <a:p>
                      <a:r>
                        <a:rPr lang="en-US" sz="1800" dirty="0"/>
                        <a:t>$8000 </a:t>
                      </a:r>
                    </a:p>
                  </a:txBody>
                  <a:tcPr marL="8276" marR="8276" marT="8276" marB="8276" anchor="ctr">
                    <a:lnL>
                      <a:noFill/>
                    </a:lnL>
                    <a:lnR>
                      <a:noFill/>
                    </a:lnR>
                    <a:lnT>
                      <a:noFill/>
                    </a:lnT>
                    <a:lnB>
                      <a:noFill/>
                    </a:lnB>
                  </a:tcPr>
                </a:tc>
                <a:extLst>
                  <a:ext uri="{0D108BD9-81ED-4DB2-BD59-A6C34878D82A}">
                    <a16:rowId xmlns:a16="http://schemas.microsoft.com/office/drawing/2014/main" val="10011"/>
                  </a:ext>
                </a:extLst>
              </a:tr>
            </a:tbl>
          </a:graphicData>
        </a:graphic>
      </p:graphicFrame>
      <p:sp>
        <p:nvSpPr>
          <p:cNvPr id="3" name="TextBox 2"/>
          <p:cNvSpPr txBox="1"/>
          <p:nvPr/>
        </p:nvSpPr>
        <p:spPr>
          <a:xfrm>
            <a:off x="9077093" y="2230243"/>
            <a:ext cx="2383986" cy="1384995"/>
          </a:xfrm>
          <a:prstGeom prst="rect">
            <a:avLst/>
          </a:prstGeom>
          <a:noFill/>
        </p:spPr>
        <p:txBody>
          <a:bodyPr wrap="none" rtlCol="0">
            <a:spAutoFit/>
          </a:bodyPr>
          <a:lstStyle/>
          <a:p>
            <a:r>
              <a:rPr lang="en-US" sz="2800" b="1" dirty="0"/>
              <a:t>US Army</a:t>
            </a:r>
          </a:p>
          <a:p>
            <a:r>
              <a:rPr lang="en-US" sz="2800" b="1" dirty="0"/>
              <a:t>Officer ranks</a:t>
            </a:r>
          </a:p>
          <a:p>
            <a:r>
              <a:rPr lang="en-US" sz="2800" b="1" dirty="0"/>
              <a:t>(1942-46)</a:t>
            </a:r>
          </a:p>
        </p:txBody>
      </p:sp>
      <p:graphicFrame>
        <p:nvGraphicFramePr>
          <p:cNvPr id="7" name="Table 6"/>
          <p:cNvGraphicFramePr>
            <a:graphicFrameLocks noGrp="1"/>
          </p:cNvGraphicFramePr>
          <p:nvPr>
            <p:extLst>
              <p:ext uri="{D42A27DB-BD31-4B8C-83A1-F6EECF244321}">
                <p14:modId xmlns:p14="http://schemas.microsoft.com/office/powerpoint/2010/main" val="1490800569"/>
              </p:ext>
            </p:extLst>
          </p:nvPr>
        </p:nvGraphicFramePr>
        <p:xfrm>
          <a:off x="1155700" y="3300730"/>
          <a:ext cx="8761412" cy="1198880"/>
        </p:xfrm>
        <a:graphic>
          <a:graphicData uri="http://schemas.openxmlformats.org/drawingml/2006/table">
            <a:tbl>
              <a:tblPr/>
              <a:tblGrid>
                <a:gridCol w="2190353">
                  <a:extLst>
                    <a:ext uri="{9D8B030D-6E8A-4147-A177-3AD203B41FA5}">
                      <a16:colId xmlns:a16="http://schemas.microsoft.com/office/drawing/2014/main" val="20000"/>
                    </a:ext>
                  </a:extLst>
                </a:gridCol>
                <a:gridCol w="2190353">
                  <a:extLst>
                    <a:ext uri="{9D8B030D-6E8A-4147-A177-3AD203B41FA5}">
                      <a16:colId xmlns:a16="http://schemas.microsoft.com/office/drawing/2014/main" val="20001"/>
                    </a:ext>
                  </a:extLst>
                </a:gridCol>
                <a:gridCol w="2190353">
                  <a:extLst>
                    <a:ext uri="{9D8B030D-6E8A-4147-A177-3AD203B41FA5}">
                      <a16:colId xmlns:a16="http://schemas.microsoft.com/office/drawing/2014/main" val="20002"/>
                    </a:ext>
                  </a:extLst>
                </a:gridCol>
                <a:gridCol w="2190353">
                  <a:extLst>
                    <a:ext uri="{9D8B030D-6E8A-4147-A177-3AD203B41FA5}">
                      <a16:colId xmlns:a16="http://schemas.microsoft.com/office/drawing/2014/main" val="20003"/>
                    </a:ext>
                  </a:extLst>
                </a:gridCol>
              </a:tblGrid>
              <a:tr h="0">
                <a:tc>
                  <a:txBody>
                    <a:bodyPr/>
                    <a:lstStyle/>
                    <a:p>
                      <a:endParaRPr lang="en-US" dirty="0"/>
                    </a:p>
                  </a:txBody>
                  <a:tcPr marL="12700" marR="12700" marT="12700" marB="12700" anchor="ctr">
                    <a:lnL>
                      <a:noFill/>
                    </a:lnL>
                    <a:lnR>
                      <a:noFill/>
                    </a:lnR>
                    <a:lnT>
                      <a:noFill/>
                    </a:lnT>
                    <a:lnB>
                      <a:noFill/>
                    </a:lnB>
                  </a:tcPr>
                </a:tc>
                <a:tc>
                  <a:txBody>
                    <a:bodyPr/>
                    <a:lstStyle/>
                    <a:p>
                      <a:endParaRPr lang="en-US"/>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tc>
                  <a:txBody>
                    <a:bodyPr/>
                    <a:lstStyle/>
                    <a:p>
                      <a:endParaRPr lang="en-US"/>
                    </a:p>
                  </a:txBody>
                  <a:tcPr marL="12700" marR="12700" marT="12700" marB="12700" anchor="ctr">
                    <a:lnL>
                      <a:noFill/>
                    </a:lnL>
                    <a:lnR>
                      <a:noFill/>
                    </a:lnR>
                    <a:lnT>
                      <a:noFill/>
                    </a:lnT>
                    <a:lnB>
                      <a:noFill/>
                    </a:lnB>
                  </a:tcPr>
                </a:tc>
                <a:extLst>
                  <a:ext uri="{0D108BD9-81ED-4DB2-BD59-A6C34878D82A}">
                    <a16:rowId xmlns:a16="http://schemas.microsoft.com/office/drawing/2014/main" val="10000"/>
                  </a:ext>
                </a:extLst>
              </a:tr>
              <a:tr h="0">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extLst>
                  <a:ext uri="{0D108BD9-81ED-4DB2-BD59-A6C34878D82A}">
                    <a16:rowId xmlns:a16="http://schemas.microsoft.com/office/drawing/2014/main" val="10001"/>
                  </a:ext>
                </a:extLst>
              </a:tr>
              <a:tr h="0">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extLst>
                  <a:ext uri="{0D108BD9-81ED-4DB2-BD59-A6C34878D82A}">
                    <a16:rowId xmlns:a16="http://schemas.microsoft.com/office/drawing/2014/main" val="10002"/>
                  </a:ext>
                </a:extLst>
              </a:tr>
              <a:tr h="0">
                <a:tc>
                  <a:txBody>
                    <a:bodyPr/>
                    <a:lstStyle/>
                    <a:p>
                      <a:endParaRPr lang="en-US"/>
                    </a:p>
                  </a:txBody>
                  <a:tcPr marL="12700" marR="12700" marT="12700" marB="12700" anchor="ctr">
                    <a:lnL>
                      <a:noFill/>
                    </a:lnL>
                    <a:lnR>
                      <a:noFill/>
                    </a:lnR>
                    <a:lnT>
                      <a:noFill/>
                    </a:lnT>
                    <a:lnB>
                      <a:noFill/>
                    </a:lnB>
                  </a:tcPr>
                </a:tc>
                <a:tc>
                  <a:txBody>
                    <a:bodyPr/>
                    <a:lstStyle/>
                    <a:p>
                      <a:endParaRPr lang="en-US"/>
                    </a:p>
                  </a:txBody>
                  <a:tcPr marL="12700" marR="12700" marT="12700" marB="12700" anchor="ctr">
                    <a:lnL>
                      <a:noFill/>
                    </a:lnL>
                    <a:lnR>
                      <a:noFill/>
                    </a:lnR>
                    <a:lnT>
                      <a:noFill/>
                    </a:lnT>
                    <a:lnB>
                      <a:noFill/>
                    </a:lnB>
                  </a:tcPr>
                </a:tc>
                <a:tc>
                  <a:txBody>
                    <a:bodyPr/>
                    <a:lstStyle/>
                    <a:p>
                      <a:endParaRPr lang="en-US"/>
                    </a:p>
                  </a:txBody>
                  <a:tcPr marL="12700" marR="12700" marT="12700" marB="12700" anchor="ctr">
                    <a:lnL>
                      <a:noFill/>
                    </a:lnL>
                    <a:lnR>
                      <a:noFill/>
                    </a:lnR>
                    <a:lnT>
                      <a:noFill/>
                    </a:lnT>
                    <a:lnB>
                      <a:noFill/>
                    </a:lnB>
                  </a:tcPr>
                </a:tc>
                <a:tc>
                  <a:txBody>
                    <a:bodyPr/>
                    <a:lstStyle/>
                    <a:p>
                      <a:endParaRPr lang="en-US" dirty="0"/>
                    </a:p>
                  </a:txBody>
                  <a:tcPr marL="12700" marR="12700" marT="12700" marB="12700" anchor="ctr">
                    <a:lnL>
                      <a:noFill/>
                    </a:lnL>
                    <a:lnR>
                      <a:noFill/>
                    </a:lnR>
                    <a:lnT>
                      <a:noFill/>
                    </a:lnT>
                    <a:lnB>
                      <a:noFill/>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616561632"/>
      </p:ext>
    </p:extLst>
  </p:cSld>
  <p:clrMapOvr>
    <a:masterClrMapping/>
  </p:clrMapOvr>
  <mc:AlternateContent xmlns:mc="http://schemas.openxmlformats.org/markup-compatibility/2006" xmlns:p14="http://schemas.microsoft.com/office/powerpoint/2010/main">
    <mc:Choice Requires="p14">
      <p:transition spd="slow" p14:dur="2000" advTm="28188"/>
    </mc:Choice>
    <mc:Fallback xmlns="">
      <p:transition spd="slow" advTm="2818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9727" y="780585"/>
            <a:ext cx="1423788" cy="369332"/>
          </a:xfrm>
          <a:prstGeom prst="rect">
            <a:avLst/>
          </a:prstGeom>
          <a:noFill/>
        </p:spPr>
        <p:txBody>
          <a:bodyPr wrap="none" rtlCol="0">
            <a:spAutoFit/>
          </a:bodyPr>
          <a:lstStyle/>
          <a:p>
            <a:r>
              <a:rPr lang="en-US" dirty="0"/>
              <a:t>Bill Mauldin</a:t>
            </a:r>
          </a:p>
        </p:txBody>
      </p:sp>
      <p:pic>
        <p:nvPicPr>
          <p:cNvPr id="9218" name="Picture 2" descr="mage result for willie and joe cartoons officer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3374" y="164028"/>
            <a:ext cx="4660281" cy="5761336"/>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ttps://www.loc.gov/rr/print/swann/mauldin/images/03235r.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86088" y="880618"/>
            <a:ext cx="6096000" cy="49815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3374" y="6116166"/>
            <a:ext cx="11849719" cy="646331"/>
          </a:xfrm>
          <a:prstGeom prst="rect">
            <a:avLst/>
          </a:prstGeom>
          <a:noFill/>
        </p:spPr>
        <p:txBody>
          <a:bodyPr wrap="none" rtlCol="0">
            <a:spAutoFit/>
          </a:bodyPr>
          <a:lstStyle/>
          <a:p>
            <a:r>
              <a:rPr lang="en-US" dirty="0"/>
              <a:t>Bill Mauldin (b.1921) satirized class– or “caste”-- hierarchy in the army with his “Willie and Joe” comic strip</a:t>
            </a:r>
          </a:p>
          <a:p>
            <a:r>
              <a:rPr lang="en-US" dirty="0"/>
              <a:t>in the US army newspaper, </a:t>
            </a:r>
            <a:r>
              <a:rPr lang="en-US" i="1" dirty="0"/>
              <a:t>Stars and Stripes</a:t>
            </a:r>
            <a:r>
              <a:rPr lang="en-US" dirty="0"/>
              <a:t>, edited, written and drawn by enlisted men.</a:t>
            </a:r>
          </a:p>
        </p:txBody>
      </p:sp>
      <p:sp>
        <p:nvSpPr>
          <p:cNvPr id="4" name="Rectangle 3"/>
          <p:cNvSpPr/>
          <p:nvPr/>
        </p:nvSpPr>
        <p:spPr>
          <a:xfrm>
            <a:off x="5532929" y="5619374"/>
            <a:ext cx="6096000" cy="800219"/>
          </a:xfrm>
          <a:prstGeom prst="rect">
            <a:avLst/>
          </a:prstGeom>
        </p:spPr>
        <p:txBody>
          <a:bodyPr>
            <a:spAutoFit/>
          </a:bodyPr>
          <a:lstStyle/>
          <a:p>
            <a:endParaRPr lang="en-US" sz="1600" dirty="0">
              <a:hlinkClick r:id="rId4"/>
            </a:endParaRPr>
          </a:p>
          <a:p>
            <a:r>
              <a:rPr lang="en-US" sz="1200" dirty="0">
                <a:hlinkClick r:id="rId4"/>
              </a:rPr>
              <a:t>https://www.loc.gov/rr/print/swann/mauldin/mauldin-atwar.html</a:t>
            </a:r>
            <a:endParaRPr lang="en-US" sz="1200" dirty="0"/>
          </a:p>
          <a:p>
            <a:endParaRPr lang="en-US" dirty="0"/>
          </a:p>
        </p:txBody>
      </p:sp>
      <p:sp>
        <p:nvSpPr>
          <p:cNvPr id="5" name="TextBox 4">
            <a:extLst>
              <a:ext uri="{FF2B5EF4-FFF2-40B4-BE49-F238E27FC236}">
                <a16:creationId xmlns:a16="http://schemas.microsoft.com/office/drawing/2014/main" id="{5793F9A0-961A-7449-9C9E-297D5F589563}"/>
              </a:ext>
            </a:extLst>
          </p:cNvPr>
          <p:cNvSpPr txBox="1"/>
          <p:nvPr/>
        </p:nvSpPr>
        <p:spPr>
          <a:xfrm>
            <a:off x="5186088" y="228151"/>
            <a:ext cx="5057795" cy="461665"/>
          </a:xfrm>
          <a:prstGeom prst="rect">
            <a:avLst/>
          </a:prstGeom>
          <a:noFill/>
        </p:spPr>
        <p:txBody>
          <a:bodyPr wrap="none" rtlCol="0">
            <a:spAutoFit/>
          </a:bodyPr>
          <a:lstStyle/>
          <a:p>
            <a:r>
              <a:rPr lang="en-US" sz="2400" b="1" dirty="0">
                <a:solidFill>
                  <a:schemeClr val="accent1"/>
                </a:solidFill>
              </a:rPr>
              <a:t>“R.H.I.P.  “Rank Has Its Privileges”</a:t>
            </a:r>
          </a:p>
        </p:txBody>
      </p:sp>
    </p:spTree>
    <p:extLst>
      <p:ext uri="{BB962C8B-B14F-4D97-AF65-F5344CB8AC3E}">
        <p14:creationId xmlns:p14="http://schemas.microsoft.com/office/powerpoint/2010/main" val="619592634"/>
      </p:ext>
    </p:extLst>
  </p:cSld>
  <p:clrMapOvr>
    <a:masterClrMapping/>
  </p:clrMapOvr>
  <mc:AlternateContent xmlns:mc="http://schemas.openxmlformats.org/markup-compatibility/2006" xmlns:p14="http://schemas.microsoft.com/office/powerpoint/2010/main">
    <mc:Choice Requires="p14">
      <p:transition spd="slow" p14:dur="2000" advTm="157351"/>
    </mc:Choice>
    <mc:Fallback xmlns="">
      <p:transition spd="slow" advTm="15735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Induction and</a:t>
            </a:r>
            <a:br>
              <a:rPr lang="en-US" dirty="0"/>
            </a:br>
            <a:r>
              <a:rPr lang="en-US" dirty="0"/>
              <a:t>basic training</a:t>
            </a:r>
          </a:p>
        </p:txBody>
      </p:sp>
      <p:sp>
        <p:nvSpPr>
          <p:cNvPr id="3" name="Text Placeholder 2"/>
          <p:cNvSpPr>
            <a:spLocks noGrp="1"/>
          </p:cNvSpPr>
          <p:nvPr>
            <p:ph type="body" idx="1"/>
          </p:nvPr>
        </p:nvSpPr>
        <p:spPr/>
        <p:txBody>
          <a:bodyPr/>
          <a:lstStyle/>
          <a:p>
            <a:endParaRPr lang="en-US"/>
          </a:p>
        </p:txBody>
      </p:sp>
      <p:pic>
        <p:nvPicPr>
          <p:cNvPr id="23554" name="Picture 2" descr="mage result for US military induction world war II haircu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34616" y="404336"/>
            <a:ext cx="4676775"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404517" y="6119336"/>
            <a:ext cx="6096000" cy="738664"/>
          </a:xfrm>
          <a:prstGeom prst="rect">
            <a:avLst/>
          </a:prstGeom>
        </p:spPr>
        <p:txBody>
          <a:bodyPr>
            <a:spAutoFit/>
          </a:bodyPr>
          <a:lstStyle/>
          <a:p>
            <a:r>
              <a:rPr lang="en-US" sz="1400" dirty="0"/>
              <a:t>“Shipshape and Squared Away Recruit Fred Roberts from </a:t>
            </a:r>
          </a:p>
          <a:p>
            <a:r>
              <a:rPr lang="en-US" sz="1400" dirty="0"/>
              <a:t>Greenville, Tennessee, receives his first “G.I.” haircut.</a:t>
            </a:r>
          </a:p>
          <a:p>
            <a:r>
              <a:rPr lang="en-US" sz="1400" dirty="0"/>
              <a:t>September 28, 1943</a:t>
            </a:r>
          </a:p>
        </p:txBody>
      </p:sp>
    </p:spTree>
    <p:extLst>
      <p:ext uri="{BB962C8B-B14F-4D97-AF65-F5344CB8AC3E}">
        <p14:creationId xmlns:p14="http://schemas.microsoft.com/office/powerpoint/2010/main" val="1295308122"/>
      </p:ext>
    </p:extLst>
  </p:cSld>
  <p:clrMapOvr>
    <a:masterClrMapping/>
  </p:clrMapOvr>
  <mc:AlternateContent xmlns:mc="http://schemas.openxmlformats.org/markup-compatibility/2006" xmlns:p14="http://schemas.microsoft.com/office/powerpoint/2010/main">
    <mc:Choice Requires="p14">
      <p:transition spd="slow" p14:dur="2000" advTm="56940"/>
    </mc:Choice>
    <mc:Fallback xmlns="">
      <p:transition spd="slow" advTm="5694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1476" y="718601"/>
            <a:ext cx="10208140" cy="706964"/>
          </a:xfrm>
        </p:spPr>
        <p:txBody>
          <a:bodyPr/>
          <a:lstStyle/>
          <a:p>
            <a:r>
              <a:rPr lang="en-US" dirty="0"/>
              <a:t>An idealized vision of army induction WWII</a:t>
            </a:r>
          </a:p>
        </p:txBody>
      </p:sp>
      <p:sp>
        <p:nvSpPr>
          <p:cNvPr id="5" name="Rectangle 4"/>
          <p:cNvSpPr/>
          <p:nvPr/>
        </p:nvSpPr>
        <p:spPr>
          <a:xfrm>
            <a:off x="671476" y="4665883"/>
            <a:ext cx="5943600" cy="1015663"/>
          </a:xfrm>
          <a:prstGeom prst="rect">
            <a:avLst/>
          </a:prstGeom>
        </p:spPr>
        <p:txBody>
          <a:bodyPr wrap="square">
            <a:spAutoFit/>
          </a:bodyPr>
          <a:lstStyle/>
          <a:p>
            <a:endParaRPr lang="en-US" sz="1200" dirty="0"/>
          </a:p>
          <a:p>
            <a:endParaRPr lang="en-US" sz="1200" dirty="0"/>
          </a:p>
          <a:p>
            <a:endParaRPr lang="en-US" dirty="0"/>
          </a:p>
          <a:p>
            <a:endParaRPr lang="en-US" dirty="0"/>
          </a:p>
        </p:txBody>
      </p:sp>
      <p:pic>
        <p:nvPicPr>
          <p:cNvPr id="13316" name="Picture 4" descr="mage result for george camblai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04049" y="2351733"/>
            <a:ext cx="4137103" cy="428213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7069" y="2505671"/>
            <a:ext cx="9355446" cy="4278094"/>
          </a:xfrm>
          <a:prstGeom prst="rect">
            <a:avLst/>
          </a:prstGeom>
          <a:noFill/>
        </p:spPr>
        <p:txBody>
          <a:bodyPr wrap="none" rtlCol="0">
            <a:spAutoFit/>
          </a:bodyPr>
          <a:lstStyle/>
          <a:p>
            <a:r>
              <a:rPr lang="en-US" sz="2400" dirty="0"/>
              <a:t>George </a:t>
            </a:r>
            <a:r>
              <a:rPr lang="en-US" sz="2400" dirty="0" err="1"/>
              <a:t>Camblair’s</a:t>
            </a:r>
            <a:r>
              <a:rPr lang="en-US" sz="2400" dirty="0"/>
              <a:t> transformation</a:t>
            </a:r>
          </a:p>
          <a:p>
            <a:r>
              <a:rPr lang="en-US" sz="2400" dirty="0"/>
              <a:t>from civilian to soldier/boy to man</a:t>
            </a:r>
          </a:p>
          <a:p>
            <a:endParaRPr lang="en-US" sz="2400" dirty="0"/>
          </a:p>
          <a:p>
            <a:r>
              <a:rPr lang="en-US" sz="2400" dirty="0"/>
              <a:t>Fort Belvoir, Virginia, 1942</a:t>
            </a:r>
          </a:p>
          <a:p>
            <a:endParaRPr lang="en-US" sz="2400" dirty="0"/>
          </a:p>
          <a:p>
            <a:endParaRPr lang="en-US" dirty="0"/>
          </a:p>
          <a:p>
            <a:endParaRPr lang="en-US" dirty="0"/>
          </a:p>
          <a:p>
            <a:endParaRPr lang="en-US" dirty="0"/>
          </a:p>
          <a:p>
            <a:endParaRPr lang="en-US" dirty="0"/>
          </a:p>
          <a:p>
            <a:endParaRPr lang="en-US" dirty="0"/>
          </a:p>
          <a:p>
            <a:endParaRPr lang="en-US" dirty="0"/>
          </a:p>
          <a:p>
            <a:r>
              <a:rPr lang="en-US" sz="1600" dirty="0"/>
              <a:t>Pictured by the Office of War Information</a:t>
            </a:r>
          </a:p>
          <a:p>
            <a:r>
              <a:rPr lang="en-US" sz="1400" dirty="0">
                <a:hlinkClick r:id="rId3"/>
              </a:rPr>
              <a:t>https://flashbak.com/the-making-of-a-gi-one-mans-journey-from-working-stiff-to-man-of-war-1942-380735/</a:t>
            </a:r>
            <a:endParaRPr lang="en-US" sz="1400" dirty="0"/>
          </a:p>
          <a:p>
            <a:endParaRPr lang="en-US" sz="1400" dirty="0"/>
          </a:p>
        </p:txBody>
      </p:sp>
      <p:sp>
        <p:nvSpPr>
          <p:cNvPr id="2" name="Rectangle 1">
            <a:extLst>
              <a:ext uri="{FF2B5EF4-FFF2-40B4-BE49-F238E27FC236}">
                <a16:creationId xmlns:a16="http://schemas.microsoft.com/office/drawing/2014/main" id="{1EF7C388-FEC6-E241-84CA-5E4E159FE014}"/>
              </a:ext>
            </a:extLst>
          </p:cNvPr>
          <p:cNvSpPr/>
          <p:nvPr/>
        </p:nvSpPr>
        <p:spPr>
          <a:xfrm>
            <a:off x="1629103" y="1859340"/>
            <a:ext cx="7514897" cy="646331"/>
          </a:xfrm>
          <a:prstGeom prst="rect">
            <a:avLst/>
          </a:prstGeom>
        </p:spPr>
        <p:txBody>
          <a:bodyPr wrap="square">
            <a:spAutoFit/>
          </a:bodyPr>
          <a:lstStyle/>
          <a:p>
            <a:endParaRPr lang="en-US" dirty="0"/>
          </a:p>
          <a:p>
            <a:endParaRPr lang="en-US" dirty="0"/>
          </a:p>
        </p:txBody>
      </p:sp>
    </p:spTree>
    <p:extLst>
      <p:ext uri="{BB962C8B-B14F-4D97-AF65-F5344CB8AC3E}">
        <p14:creationId xmlns:p14="http://schemas.microsoft.com/office/powerpoint/2010/main" val="1236580843"/>
      </p:ext>
    </p:extLst>
  </p:cSld>
  <p:clrMapOvr>
    <a:masterClrMapping/>
  </p:clrMapOvr>
  <mc:AlternateContent xmlns:mc="http://schemas.openxmlformats.org/markup-compatibility/2006" xmlns:p14="http://schemas.microsoft.com/office/powerpoint/2010/main">
    <mc:Choice Requires="p14">
      <p:transition spd="slow" p14:dur="2000" advTm="48857"/>
    </mc:Choice>
    <mc:Fallback xmlns="">
      <p:transition spd="slow" advTm="4885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8AB452-7E03-914A-A091-908AE2524C4C}"/>
              </a:ext>
            </a:extLst>
          </p:cNvPr>
          <p:cNvPicPr>
            <a:picLocks noChangeAspect="1"/>
          </p:cNvPicPr>
          <p:nvPr/>
        </p:nvPicPr>
        <p:blipFill>
          <a:blip r:embed="rId2"/>
          <a:stretch>
            <a:fillRect/>
          </a:stretch>
        </p:blipFill>
        <p:spPr>
          <a:xfrm>
            <a:off x="688756" y="-10716"/>
            <a:ext cx="9158287" cy="6868716"/>
          </a:xfrm>
          <a:prstGeom prst="rect">
            <a:avLst/>
          </a:prstGeom>
        </p:spPr>
      </p:pic>
    </p:spTree>
    <p:extLst>
      <p:ext uri="{BB962C8B-B14F-4D97-AF65-F5344CB8AC3E}">
        <p14:creationId xmlns:p14="http://schemas.microsoft.com/office/powerpoint/2010/main" val="168826192"/>
      </p:ext>
    </p:extLst>
  </p:cSld>
  <p:clrMapOvr>
    <a:masterClrMapping/>
  </p:clrMapOvr>
  <mc:AlternateContent xmlns:mc="http://schemas.openxmlformats.org/markup-compatibility/2006" xmlns:p14="http://schemas.microsoft.com/office/powerpoint/2010/main">
    <mc:Choice Requires="p14">
      <p:transition spd="slow" p14:dur="2000" advTm="120898"/>
    </mc:Choice>
    <mc:Fallback xmlns="">
      <p:transition spd="slow" advTm="120898"/>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otalTime>1653</TotalTime>
  <Words>2556</Words>
  <Application>Microsoft Macintosh PowerPoint</Application>
  <PresentationFormat>Widescreen</PresentationFormat>
  <Paragraphs>344</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Century Gothic</vt:lpstr>
      <vt:lpstr>Open Sans</vt:lpstr>
      <vt:lpstr>Wingdings 3</vt:lpstr>
      <vt:lpstr>Ion Boardroom</vt:lpstr>
      <vt:lpstr>What do soldiers do?</vt:lpstr>
      <vt:lpstr>Segregation and hierarchy </vt:lpstr>
      <vt:lpstr>Military rank</vt:lpstr>
      <vt:lpstr>PowerPoint Presentation</vt:lpstr>
      <vt:lpstr>PowerPoint Presentation</vt:lpstr>
      <vt:lpstr>PowerPoint Presentation</vt:lpstr>
      <vt:lpstr>Induction and basic training</vt:lpstr>
      <vt:lpstr>An idealized vision of army induction WWII</vt:lpstr>
      <vt:lpstr>PowerPoint Presentation</vt:lpstr>
      <vt:lpstr>PowerPoint Presentation</vt:lpstr>
      <vt:lpstr>Female infidelity and male bonding</vt:lpstr>
      <vt:lpstr>Military occupations</vt:lpstr>
      <vt:lpstr>Combat forces: “guts and glory”? </vt:lpstr>
      <vt:lpstr>The problem of killing in warfare</vt:lpstr>
      <vt:lpstr>The “tooth-to-tail” [T3R] ratio</vt:lpstr>
      <vt:lpstr>Military occupational specialties [MOS]</vt:lpstr>
      <vt:lpstr>PowerPoint Presentation</vt:lpstr>
      <vt:lpstr>PowerPoint Presentation</vt:lpstr>
      <vt:lpstr>PowerPoint Presentation</vt:lpstr>
      <vt:lpstr>“Chickenshit”</vt:lpstr>
      <vt:lpstr>PowerPoint Presentation</vt:lpstr>
      <vt:lpstr>PowerPoint Presentation</vt:lpstr>
      <vt:lpstr>PowerPoint Presentation</vt:lpstr>
      <vt:lpstr>Nursing</vt:lpstr>
      <vt:lpstr>The Civil War and shifting gender norms</vt:lpstr>
      <vt:lpstr>PowerPoint Presentation</vt:lpstr>
      <vt:lpstr>PowerPoint Presentation</vt:lpstr>
      <vt:lpstr>The US Army Nurse Corps</vt:lpstr>
      <vt:lpstr>What do nurses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 soldiers do?</dc:title>
  <dc:creator>Carruthers, Susan</dc:creator>
  <cp:lastModifiedBy>Carruthers, Susan</cp:lastModifiedBy>
  <cp:revision>15</cp:revision>
  <dcterms:created xsi:type="dcterms:W3CDTF">2021-01-14T08:58:13Z</dcterms:created>
  <dcterms:modified xsi:type="dcterms:W3CDTF">2022-10-25T08:02:49Z</dcterms:modified>
</cp:coreProperties>
</file>