
<file path=[Content_Types].xml><?xml version="1.0" encoding="utf-8"?>
<Types xmlns="http://schemas.openxmlformats.org/package/2006/content-types">
  <Default Extension="gif" ContentType="image/gif"/>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sldIdLst>
    <p:sldId id="256" r:id="rId2"/>
    <p:sldId id="283" r:id="rId3"/>
    <p:sldId id="263" r:id="rId4"/>
    <p:sldId id="275" r:id="rId5"/>
    <p:sldId id="276" r:id="rId6"/>
    <p:sldId id="274" r:id="rId7"/>
    <p:sldId id="279" r:id="rId8"/>
    <p:sldId id="278" r:id="rId9"/>
    <p:sldId id="264" r:id="rId10"/>
    <p:sldId id="284" r:id="rId11"/>
    <p:sldId id="266" r:id="rId12"/>
    <p:sldId id="269" r:id="rId13"/>
    <p:sldId id="282" r:id="rId14"/>
    <p:sldId id="265" r:id="rId15"/>
    <p:sldId id="261" r:id="rId16"/>
    <p:sldId id="280" r:id="rId17"/>
    <p:sldId id="270" r:id="rId18"/>
    <p:sldId id="281" r:id="rId19"/>
    <p:sldId id="285" r:id="rId20"/>
    <p:sldId id="286" r:id="rId21"/>
    <p:sldId id="258" r:id="rId22"/>
    <p:sldId id="260" r:id="rId23"/>
    <p:sldId id="259" r:id="rId24"/>
    <p:sldId id="257" r:id="rId25"/>
    <p:sldId id="268" r:id="rId26"/>
    <p:sldId id="271" r:id="rId27"/>
    <p:sldId id="273" r:id="rId28"/>
    <p:sldId id="277"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4613"/>
  </p:normalViewPr>
  <p:slideViewPr>
    <p:cSldViewPr snapToGrid="0" snapToObjects="1">
      <p:cViewPr varScale="1">
        <p:scale>
          <a:sx n="121" d="100"/>
          <a:sy n="121" d="100"/>
        </p:scale>
        <p:origin x="200" y="232"/>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E2940F7F-B9DF-224B-BADF-56250C835018}" type="datetimeFigureOut">
              <a:rPr lang="en-US" smtClean="0"/>
              <a:t>11/1/22</a:t>
            </a:fld>
            <a:endParaRPr lang="en-US"/>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endParaRPr lang="en-US"/>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A7AC16DA-EC9D-F148-B33E-72F7D6FFDCD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2940F7F-B9DF-224B-BADF-56250C835018}" type="datetimeFigureOut">
              <a:rPr lang="en-US" smtClean="0"/>
              <a:t>11/1/22</a:t>
            </a:fld>
            <a:endParaRPr lang="en-US"/>
          </a:p>
        </p:txBody>
      </p:sp>
      <p:sp>
        <p:nvSpPr>
          <p:cNvPr id="6" name="Footer Placeholder 5"/>
          <p:cNvSpPr>
            <a:spLocks noGrp="1"/>
          </p:cNvSpPr>
          <p:nvPr>
            <p:ph type="ftr" sz="quarter" idx="11"/>
          </p:nvPr>
        </p:nvSpPr>
        <p:spPr/>
        <p:txBody>
          <a:bodyPr/>
          <a:lstStyle/>
          <a:p>
            <a:endParaRPr lang="en-US"/>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E2940F7F-B9DF-224B-BADF-56250C835018}" type="datetimeFigureOut">
              <a:rPr lang="en-US" smtClean="0"/>
              <a:t>11/1/22</a:t>
            </a:fld>
            <a:endParaRPr lang="en-US"/>
          </a:p>
        </p:txBody>
      </p:sp>
      <p:sp>
        <p:nvSpPr>
          <p:cNvPr id="5" name="Footer Placeholder 4"/>
          <p:cNvSpPr>
            <a:spLocks noGrp="1"/>
          </p:cNvSpPr>
          <p:nvPr>
            <p:ph type="ftr" sz="quarter" idx="11"/>
          </p:nvPr>
        </p:nvSpPr>
        <p:spPr/>
        <p:txBody>
          <a:body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en-US"/>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n-US"/>
              <a:t>Click to 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E2940F7F-B9DF-224B-BADF-56250C835018}" type="datetimeFigureOut">
              <a:rPr lang="en-US" smtClean="0"/>
              <a:t>11/1/22</a:t>
            </a:fld>
            <a:endParaRPr lang="en-US"/>
          </a:p>
        </p:txBody>
      </p:sp>
      <p:sp>
        <p:nvSpPr>
          <p:cNvPr id="5" name="Footer Placeholder 4"/>
          <p:cNvSpPr>
            <a:spLocks noGrp="1"/>
          </p:cNvSpPr>
          <p:nvPr>
            <p:ph type="ftr" sz="quarter" idx="11"/>
          </p:nvPr>
        </p:nvSpPr>
        <p:spPr/>
        <p:txBody>
          <a:bodyPr/>
          <a:lstStyle/>
          <a:p>
            <a:endParaRPr lang="en-US"/>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940F7F-B9DF-224B-BADF-56250C835018}" type="datetimeFigureOut">
              <a:rPr lang="en-US" smtClean="0"/>
              <a:t>11/1/22</a:t>
            </a:fld>
            <a:endParaRPr lang="en-US"/>
          </a:p>
        </p:txBody>
      </p:sp>
      <p:sp>
        <p:nvSpPr>
          <p:cNvPr id="5" name="Footer Placeholder 4"/>
          <p:cNvSpPr>
            <a:spLocks noGrp="1"/>
          </p:cNvSpPr>
          <p:nvPr>
            <p:ph type="ftr" sz="quarter" idx="11"/>
          </p:nvPr>
        </p:nvSpPr>
        <p:spPr/>
        <p:txBody>
          <a:body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E2940F7F-B9DF-224B-BADF-56250C835018}" type="datetimeFigureOut">
              <a:rPr lang="en-US" smtClean="0"/>
              <a:t>11/1/22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E2940F7F-B9DF-224B-BADF-56250C835018}" type="datetimeFigureOut">
              <a:rPr lang="en-US" smtClean="0"/>
              <a:t>11/1/22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940F7F-B9DF-224B-BADF-56250C835018}" type="datetimeFigureOut">
              <a:rPr lang="en-US" smtClean="0"/>
              <a:t>11/1/22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940F7F-B9DF-224B-BADF-56250C835018}" type="datetimeFigureOut">
              <a:rPr lang="en-US" smtClean="0"/>
              <a:t>11/1/22</a:t>
            </a:fld>
            <a:endParaRPr lang="en-US"/>
          </a:p>
        </p:txBody>
      </p:sp>
      <p:sp>
        <p:nvSpPr>
          <p:cNvPr id="5" name="Footer Placeholder 4"/>
          <p:cNvSpPr>
            <a:spLocks noGrp="1"/>
          </p:cNvSpPr>
          <p:nvPr>
            <p:ph type="ftr" sz="quarter" idx="11"/>
          </p:nvPr>
        </p:nvSpPr>
        <p:spPr/>
        <p:txBody>
          <a:bodyPr/>
          <a:lstStyle/>
          <a:p>
            <a:endParaRPr lang="en-US"/>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940F7F-B9DF-224B-BADF-56250C835018}" type="datetimeFigureOut">
              <a:rPr lang="en-US" smtClean="0"/>
              <a:t>11/1/22</a:t>
            </a:fld>
            <a:endParaRPr lang="en-US"/>
          </a:p>
        </p:txBody>
      </p:sp>
      <p:sp>
        <p:nvSpPr>
          <p:cNvPr id="5" name="Footer Placeholder 4"/>
          <p:cNvSpPr>
            <a:spLocks noGrp="1"/>
          </p:cNvSpPr>
          <p:nvPr>
            <p:ph type="ftr" sz="quarter" idx="11"/>
          </p:nvPr>
        </p:nvSpPr>
        <p:spPr/>
        <p:txBody>
          <a:bodyPr/>
          <a:lstStyle>
            <a:lvl1pPr>
              <a:defRPr sz="1000" b="1"/>
            </a:lvl1pPr>
          </a:lstStyle>
          <a:p>
            <a:endParaRPr lang="en-US"/>
          </a:p>
        </p:txBody>
      </p:sp>
      <p:sp>
        <p:nvSpPr>
          <p:cNvPr id="6" name="Slide Number Placeholder 5"/>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940F7F-B9DF-224B-BADF-56250C835018}" type="datetimeFigureOut">
              <a:rPr lang="en-US" smtClean="0"/>
              <a:t>11/1/22</a:t>
            </a:fld>
            <a:endParaRPr lang="en-US"/>
          </a:p>
        </p:txBody>
      </p:sp>
      <p:sp>
        <p:nvSpPr>
          <p:cNvPr id="5" name="Footer Placeholder 4"/>
          <p:cNvSpPr>
            <a:spLocks noGrp="1"/>
          </p:cNvSpPr>
          <p:nvPr>
            <p:ph type="ftr" sz="quarter" idx="11"/>
          </p:nvPr>
        </p:nvSpPr>
        <p:spPr/>
        <p:txBody>
          <a:bodyPr/>
          <a:lstStyle>
            <a:lvl1pPr>
              <a:defRPr sz="1000" b="1"/>
            </a:lvl1p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2940F7F-B9DF-224B-BADF-56250C835018}" type="datetimeFigureOut">
              <a:rPr lang="en-US" smtClean="0"/>
              <a:t>11/1/22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2940F7F-B9DF-224B-BADF-56250C835018}" type="datetimeFigureOut">
              <a:rPr lang="en-US" smtClean="0"/>
              <a:t>11/1/22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2940F7F-B9DF-224B-BADF-56250C835018}" type="datetimeFigureOut">
              <a:rPr lang="en-US" smtClean="0"/>
              <a:t>11/1/22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940F7F-B9DF-224B-BADF-56250C835018}" type="datetimeFigureOut">
              <a:rPr lang="en-US" smtClean="0"/>
              <a:t>11/1/22</a:t>
            </a:fld>
            <a:endParaRPr lang="en-US"/>
          </a:p>
        </p:txBody>
      </p:sp>
      <p:sp>
        <p:nvSpPr>
          <p:cNvPr id="3" name="Footer Placeholder 2"/>
          <p:cNvSpPr>
            <a:spLocks noGrp="1"/>
          </p:cNvSpPr>
          <p:nvPr>
            <p:ph type="ftr" sz="quarter" idx="11"/>
          </p:nvPr>
        </p:nvSpPr>
        <p:spPr/>
        <p:txBody>
          <a:bodyPr/>
          <a:lstStyle/>
          <a:p>
            <a:endParaRPr lang="en-US"/>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2940F7F-B9DF-224B-BADF-56250C835018}" type="datetimeFigureOut">
              <a:rPr lang="en-US" smtClean="0"/>
              <a:t>11/1/22</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2940F7F-B9DF-224B-BADF-56250C835018}" type="datetimeFigureOut">
              <a:rPr lang="en-US" smtClean="0"/>
              <a:t>11/1/22</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E2940F7F-B9DF-224B-BADF-56250C835018}" type="datetimeFigureOut">
              <a:rPr lang="en-US" smtClean="0"/>
              <a:t>11/1/22</a:t>
            </a:fld>
            <a:endParaRPr lang="en-US"/>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endParaRPr lang="en-US"/>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A7AC16DA-EC9D-F148-B33E-72F7D6FFDCDC}" type="slidenum">
              <a:rPr lang="en-US" smtClean="0"/>
              <a:t>‹#›</a:t>
            </a:fld>
            <a:endParaRPr lang="en-US"/>
          </a:p>
        </p:txBody>
      </p:sp>
    </p:spTree>
    <p:extLst>
      <p:ext uri="{BB962C8B-B14F-4D97-AF65-F5344CB8AC3E}">
        <p14:creationId xmlns:p14="http://schemas.microsoft.com/office/powerpoint/2010/main" val="12756779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mca.net/" TargetMode="External"/><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hyperlink" Target="https://share.america.gov/these-african-american-women-helped-in-world-war-i/"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www.kansasww1.org/the-hello-girls/" TargetMode="External"/><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www.youtube.com/watch?v=mbQWCU9OU20" TargetMode="Externa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hyperlink" Target="https://www.archives.gov/publications/prologue/2006/fall/yeoman-f.html"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3.xml"/><Relationship Id="rId4" Type="http://schemas.openxmlformats.org/officeDocument/2006/relationships/hyperlink" Target="https://www.womensmemorial.org/history/detail/?s=wwiiwomens-army-corps"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hyperlink" Target="https://history.army.mil/brochures/WAC/WAC.HTM"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libcdm1.uncg.edu/cdm/singleitem/collection/WVHP/id/6777/rec/1" TargetMode="External"/><Relationship Id="rId2" Type="http://schemas.openxmlformats.org/officeDocument/2006/relationships/image" Target="../media/image18.tiff"/><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trumanlibrary.gov/photograph-records/2014-3025" TargetMode="External"/><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www.duryeapa.com/Semanchik/Semanchik.htm" TargetMode="External"/><Relationship Id="rId2" Type="http://schemas.openxmlformats.org/officeDocument/2006/relationships/image" Target="../media/image24.tiff"/><Relationship Id="rId1" Type="http://schemas.openxmlformats.org/officeDocument/2006/relationships/slideLayout" Target="../slideLayouts/slideLayout7.xml"/><Relationship Id="rId5" Type="http://schemas.openxmlformats.org/officeDocument/2006/relationships/hyperlink" Target="http://www.tcj.com/winnie-the-wac/" TargetMode="External"/><Relationship Id="rId4" Type="http://schemas.openxmlformats.org/officeDocument/2006/relationships/image" Target="../media/image25.tiff"/></Relationships>
</file>

<file path=ppt/slides/_rels/slide22.xml.rels><?xml version="1.0" encoding="UTF-8" standalone="yes"?>
<Relationships xmlns="http://schemas.openxmlformats.org/package/2006/relationships"><Relationship Id="rId2" Type="http://schemas.openxmlformats.org/officeDocument/2006/relationships/image" Target="../media/image26.tif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7.tif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hyperlink" Target="https://archive.org/details/WereInTheArmyNow" TargetMode="External"/><Relationship Id="rId1" Type="http://schemas.openxmlformats.org/officeDocument/2006/relationships/slideLayout" Target="../slideLayouts/slideLayout6.xml"/><Relationship Id="rId4" Type="http://schemas.openxmlformats.org/officeDocument/2006/relationships/hyperlink" Target="http://research.archives.gov/description/35838"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www.army.mil/article/181382/sorting_the_mail_blazing_a_trail_african_american_women_in_wwii" TargetMode="External"/><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nisei.hawaii.edu/object/io_1153874063772.html" TargetMode="External"/><Relationship Id="rId2" Type="http://schemas.openxmlformats.org/officeDocument/2006/relationships/image" Target="../media/image30.jpeg"/><Relationship Id="rId1" Type="http://schemas.openxmlformats.org/officeDocument/2006/relationships/slideLayout" Target="../slideLayouts/slideLayout7.xml"/><Relationship Id="rId5" Type="http://schemas.openxmlformats.org/officeDocument/2006/relationships/hyperlink" Target="http://www.goforbroke.org/learn/history/combat_history/world_war_2/ja_women_us_military_ww2.php" TargetMode="External"/><Relationship Id="rId4" Type="http://schemas.openxmlformats.org/officeDocument/2006/relationships/hyperlink" Target="http://www.goforbroke.org/learn/history/military_units/misls.php"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https://www.youtube.com/watch?v=LTWDjIGC9D4" TargetMode="External"/><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battlefields.org/learn/articles/female-soldiers-civil-war" TargetMode="External"/><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hyperlink" Target="https://www.archives.gov/publications/prologue/1993/spring/women-in-the-civil-war-1.html"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www.archives.gov/publications/prologue/1993/spring/women-in-the-civil-war-1.html"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www.archives.gov/publications/prologue/1993/spring/women-in-the-civil-war-2.html" TargetMode="External"/><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s://www.archives.gov/publications/prologue/1993/spring/women-in-the-civil-war-3.html"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hyperlink" Target="https://case.edu/affil/skuyhistcontraception/online-2012/Civil-War.html"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hyperlink" Target="https://www.worldwar1centennial.org/index.php/california-interviews/6496-the-salvation-army-doughnut-dollies-of-ww1.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Women in uniform</a:t>
            </a:r>
          </a:p>
        </p:txBody>
      </p:sp>
      <p:sp>
        <p:nvSpPr>
          <p:cNvPr id="3" name="Subtitle 2"/>
          <p:cNvSpPr>
            <a:spLocks noGrp="1"/>
          </p:cNvSpPr>
          <p:nvPr>
            <p:ph type="subTitle" idx="1"/>
          </p:nvPr>
        </p:nvSpPr>
        <p:spPr/>
        <p:txBody>
          <a:bodyPr/>
          <a:lstStyle/>
          <a:p>
            <a:r>
              <a:rPr lang="en-US" sz="2400" dirty="0"/>
              <a:t>Gender, sexuality and soldiering</a:t>
            </a:r>
          </a:p>
          <a:p>
            <a:r>
              <a:rPr lang="en-US" dirty="0"/>
              <a:t>HI2C9 week 5</a:t>
            </a:r>
          </a:p>
        </p:txBody>
      </p:sp>
    </p:spTree>
    <p:extLst>
      <p:ext uri="{BB962C8B-B14F-4D97-AF65-F5344CB8AC3E}">
        <p14:creationId xmlns:p14="http://schemas.microsoft.com/office/powerpoint/2010/main" val="1022512468"/>
      </p:ext>
    </p:extLst>
  </p:cSld>
  <p:clrMapOvr>
    <a:masterClrMapping/>
  </p:clrMapOvr>
  <mc:AlternateContent xmlns:mc="http://schemas.openxmlformats.org/markup-compatibility/2006" xmlns:p14="http://schemas.microsoft.com/office/powerpoint/2010/main">
    <mc:Choice Requires="p14">
      <p:transition spd="slow" p14:dur="2000" advTm="96244"/>
    </mc:Choice>
    <mc:Fallback xmlns="">
      <p:transition spd="slow" advTm="96244"/>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6A733EBD-820A-4FA2-9A24-E3259DA7EA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Large group of soldiers standing around woman (© University of Minnesota Libraries, Kautz Family YMCA Archives)">
            <a:extLst>
              <a:ext uri="{FF2B5EF4-FFF2-40B4-BE49-F238E27FC236}">
                <a16:creationId xmlns:a16="http://schemas.microsoft.com/office/drawing/2014/main" id="{4F3258A2-D063-674E-B65F-03E9FEC1928C}"/>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442876" y="75910"/>
            <a:ext cx="10487883" cy="535794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6D4A187A-A5A0-48DF-94DB-432F7582DC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Rectangle 1">
            <a:extLst>
              <a:ext uri="{FF2B5EF4-FFF2-40B4-BE49-F238E27FC236}">
                <a16:creationId xmlns:a16="http://schemas.microsoft.com/office/drawing/2014/main" id="{6B87BC6A-FB4A-7A43-9E6D-AF57C288615C}"/>
              </a:ext>
            </a:extLst>
          </p:cNvPr>
          <p:cNvSpPr/>
          <p:nvPr/>
        </p:nvSpPr>
        <p:spPr>
          <a:xfrm>
            <a:off x="517343" y="6159004"/>
            <a:ext cx="10949443" cy="738664"/>
          </a:xfrm>
          <a:prstGeom prst="rect">
            <a:avLst/>
          </a:prstGeom>
        </p:spPr>
        <p:txBody>
          <a:bodyPr wrap="square">
            <a:spAutoFit/>
          </a:bodyPr>
          <a:lstStyle/>
          <a:p>
            <a:r>
              <a:rPr lang="en-GB" sz="1400" dirty="0">
                <a:solidFill>
                  <a:schemeClr val="bg1"/>
                </a:solidFill>
                <a:latin typeface="Verdana" panose="020B0604030504040204" pitchFamily="34" charset="0"/>
              </a:rPr>
              <a:t>23 Black women with the </a:t>
            </a:r>
            <a:r>
              <a:rPr lang="en-GB" sz="1400" dirty="0">
                <a:solidFill>
                  <a:schemeClr val="bg1"/>
                </a:solidFill>
                <a:latin typeface="Verdana" panose="020B0604030504040204" pitchFamily="34" charset="0"/>
                <a:hlinkClick r:id="rId3" tooltip="YMCA">
                  <a:extLst>
                    <a:ext uri="{A12FA001-AC4F-418D-AE19-62706E023703}">
                      <ahyp:hlinkClr xmlns:ahyp="http://schemas.microsoft.com/office/drawing/2018/hyperlinkcolor" val="tx"/>
                    </a:ext>
                  </a:extLst>
                </a:hlinkClick>
              </a:rPr>
              <a:t>Young Men’s Christian Association</a:t>
            </a:r>
            <a:r>
              <a:rPr lang="en-GB" sz="1400" dirty="0">
                <a:solidFill>
                  <a:schemeClr val="bg1"/>
                </a:solidFill>
                <a:latin typeface="Verdana" panose="020B0604030504040204" pitchFamily="34" charset="0"/>
              </a:rPr>
              <a:t> aided the 200,000 Black soldiers serving in France.</a:t>
            </a:r>
          </a:p>
          <a:p>
            <a:r>
              <a:rPr lang="en-US" sz="1400" dirty="0">
                <a:solidFill>
                  <a:schemeClr val="bg1"/>
                </a:solidFill>
                <a:hlinkClick r:id="rId4"/>
              </a:rPr>
              <a:t>https://share.america.gov/these-african-american-women-helped-in-world-war-i/</a:t>
            </a:r>
            <a:endParaRPr lang="en-US" sz="1400" dirty="0">
              <a:solidFill>
                <a:schemeClr val="bg1"/>
              </a:solidFill>
            </a:endParaRPr>
          </a:p>
          <a:p>
            <a:endParaRPr lang="en-US" sz="1400" dirty="0">
              <a:solidFill>
                <a:schemeClr val="bg1"/>
              </a:solidFill>
            </a:endParaRPr>
          </a:p>
        </p:txBody>
      </p:sp>
      <p:sp>
        <p:nvSpPr>
          <p:cNvPr id="3" name="Rectangle 2">
            <a:extLst>
              <a:ext uri="{FF2B5EF4-FFF2-40B4-BE49-F238E27FC236}">
                <a16:creationId xmlns:a16="http://schemas.microsoft.com/office/drawing/2014/main" id="{80B8468A-FACA-0C42-853C-24DB035DD5DF}"/>
              </a:ext>
            </a:extLst>
          </p:cNvPr>
          <p:cNvSpPr/>
          <p:nvPr/>
        </p:nvSpPr>
        <p:spPr>
          <a:xfrm>
            <a:off x="522616" y="5453427"/>
            <a:ext cx="10258096" cy="523220"/>
          </a:xfrm>
          <a:prstGeom prst="rect">
            <a:avLst/>
          </a:prstGeom>
        </p:spPr>
        <p:txBody>
          <a:bodyPr wrap="square">
            <a:spAutoFit/>
          </a:bodyPr>
          <a:lstStyle/>
          <a:p>
            <a:r>
              <a:rPr lang="en-GB" sz="1600" i="1" dirty="0">
                <a:solidFill>
                  <a:schemeClr val="bg1"/>
                </a:solidFill>
                <a:latin typeface="Verdana" panose="020B0604030504040204" pitchFamily="34" charset="0"/>
              </a:rPr>
              <a:t>YMCA worker Kathryn M. Johnson stands with African-American soldiers in France during WW I. </a:t>
            </a:r>
          </a:p>
          <a:p>
            <a:r>
              <a:rPr lang="en-GB" sz="1200" i="1" dirty="0">
                <a:solidFill>
                  <a:schemeClr val="bg1"/>
                </a:solidFill>
                <a:latin typeface="Verdana" panose="020B0604030504040204" pitchFamily="34" charset="0"/>
              </a:rPr>
              <a:t>(© University of Minnesota Libraries, Kautz Family YMCA Archives)</a:t>
            </a:r>
            <a:endParaRPr lang="en-US" sz="1200" dirty="0">
              <a:solidFill>
                <a:schemeClr val="bg1"/>
              </a:solidFill>
            </a:endParaRPr>
          </a:p>
        </p:txBody>
      </p:sp>
    </p:spTree>
    <p:extLst>
      <p:ext uri="{BB962C8B-B14F-4D97-AF65-F5344CB8AC3E}">
        <p14:creationId xmlns:p14="http://schemas.microsoft.com/office/powerpoint/2010/main" val="2614708643"/>
      </p:ext>
    </p:extLst>
  </p:cSld>
  <p:clrMapOvr>
    <a:masterClrMapping/>
  </p:clrMapOvr>
  <mc:AlternateContent xmlns:mc="http://schemas.openxmlformats.org/markup-compatibility/2006" xmlns:p14="http://schemas.microsoft.com/office/powerpoint/2010/main">
    <mc:Choice Requires="p14">
      <p:transition spd="slow" p14:dur="2000" advTm="42862"/>
    </mc:Choice>
    <mc:Fallback xmlns="">
      <p:transition spd="slow" advTm="42862"/>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7156" y="304800"/>
            <a:ext cx="9965534" cy="703262"/>
          </a:xfrm>
        </p:spPr>
        <p:txBody>
          <a:bodyPr/>
          <a:lstStyle/>
          <a:p>
            <a:r>
              <a:rPr lang="en-US" dirty="0">
                <a:solidFill>
                  <a:srgbClr val="FF0000"/>
                </a:solidFill>
              </a:rPr>
              <a:t>The first female soldiers?: the “Hello Girls”</a:t>
            </a:r>
          </a:p>
        </p:txBody>
      </p:sp>
      <p:sp>
        <p:nvSpPr>
          <p:cNvPr id="5" name="AutoShape 2" descr="rio-at-Switchboard.jpg"/>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0" name="Picture 6" descr="mage result for &quot;Hello Girls&quot; WWI"/>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98276" y="1206654"/>
            <a:ext cx="6572584" cy="4836636"/>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5735782" y="6043290"/>
            <a:ext cx="5980338" cy="646331"/>
          </a:xfrm>
          <a:prstGeom prst="rect">
            <a:avLst/>
          </a:prstGeom>
        </p:spPr>
        <p:txBody>
          <a:bodyPr wrap="square">
            <a:spAutoFit/>
          </a:bodyPr>
          <a:lstStyle/>
          <a:p>
            <a:r>
              <a:rPr lang="en-US" dirty="0">
                <a:hlinkClick r:id="rId3"/>
              </a:rPr>
              <a:t>https://www.kansasww1.org/the-hello-girls/</a:t>
            </a:r>
            <a:endParaRPr lang="en-US" dirty="0"/>
          </a:p>
          <a:p>
            <a:endParaRPr lang="en-US" dirty="0"/>
          </a:p>
        </p:txBody>
      </p:sp>
      <p:sp>
        <p:nvSpPr>
          <p:cNvPr id="9" name="Rectangle 8"/>
          <p:cNvSpPr/>
          <p:nvPr/>
        </p:nvSpPr>
        <p:spPr>
          <a:xfrm>
            <a:off x="387156" y="1206654"/>
            <a:ext cx="4936273" cy="5355312"/>
          </a:xfrm>
          <a:prstGeom prst="rect">
            <a:avLst/>
          </a:prstGeom>
        </p:spPr>
        <p:txBody>
          <a:bodyPr wrap="square">
            <a:spAutoFit/>
          </a:bodyPr>
          <a:lstStyle/>
          <a:p>
            <a:r>
              <a:rPr lang="en-US" dirty="0"/>
              <a:t>During WWI, the US army felt women would make the best telephone</a:t>
            </a:r>
          </a:p>
          <a:p>
            <a:r>
              <a:rPr lang="en-US" dirty="0"/>
              <a:t>switchboard operators to connect calls at the front. They would need to be fluent in</a:t>
            </a:r>
          </a:p>
          <a:p>
            <a:r>
              <a:rPr lang="en-US" dirty="0"/>
              <a:t>both English and French.</a:t>
            </a:r>
          </a:p>
          <a:p>
            <a:endParaRPr lang="en-US" dirty="0"/>
          </a:p>
          <a:p>
            <a:r>
              <a:rPr lang="en-US" dirty="0"/>
              <a:t>The US government issued a contract to Western Electric and about 7,600 women applied. </a:t>
            </a:r>
          </a:p>
          <a:p>
            <a:endParaRPr lang="en-US" dirty="0"/>
          </a:p>
          <a:p>
            <a:r>
              <a:rPr lang="en-US" dirty="0"/>
              <a:t>The company selected and trained them; the first group of 100 arrived in March 1918 and eventually 223 ‘Hello Girls’ served in France. </a:t>
            </a:r>
          </a:p>
          <a:p>
            <a:endParaRPr lang="en-US" dirty="0"/>
          </a:p>
          <a:p>
            <a:r>
              <a:rPr lang="en-US" dirty="0"/>
              <a:t>Their non-military status– despite belonging </a:t>
            </a:r>
          </a:p>
          <a:p>
            <a:r>
              <a:rPr lang="en-US" dirty="0"/>
              <a:t>to the Army Signal Corps-- meant they were denied recognition as veterans until 1977.</a:t>
            </a:r>
          </a:p>
        </p:txBody>
      </p:sp>
    </p:spTree>
    <p:extLst>
      <p:ext uri="{BB962C8B-B14F-4D97-AF65-F5344CB8AC3E}">
        <p14:creationId xmlns:p14="http://schemas.microsoft.com/office/powerpoint/2010/main" val="598064515"/>
      </p:ext>
    </p:extLst>
  </p:cSld>
  <p:clrMapOvr>
    <a:masterClrMapping/>
  </p:clrMapOvr>
  <mc:AlternateContent xmlns:mc="http://schemas.openxmlformats.org/markup-compatibility/2006" xmlns:p14="http://schemas.microsoft.com/office/powerpoint/2010/main">
    <mc:Choice Requires="p14">
      <p:transition spd="slow" p14:dur="2000" advTm="128800"/>
    </mc:Choice>
    <mc:Fallback xmlns="">
      <p:transition spd="slow" advTm="1288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062760" y="6159713"/>
            <a:ext cx="7133063" cy="523220"/>
          </a:xfrm>
          <a:prstGeom prst="rect">
            <a:avLst/>
          </a:prstGeom>
        </p:spPr>
        <p:txBody>
          <a:bodyPr wrap="square">
            <a:spAutoFit/>
          </a:bodyPr>
          <a:lstStyle/>
          <a:p>
            <a:r>
              <a:rPr lang="en-US" sz="1400" dirty="0"/>
              <a:t>Listen to a talk by Prof Elizabeth Cobbs on the “Hello Girls”</a:t>
            </a:r>
          </a:p>
          <a:p>
            <a:r>
              <a:rPr lang="en-US" sz="1400" dirty="0">
                <a:hlinkClick r:id="rId2"/>
              </a:rPr>
              <a:t>https://www.youtube.com/watch?v=mbQWCU9OU20</a:t>
            </a:r>
            <a:endParaRPr lang="en-US" sz="1400" dirty="0"/>
          </a:p>
        </p:txBody>
      </p:sp>
      <p:pic>
        <p:nvPicPr>
          <p:cNvPr id="2050" name="Picture 2" descr="https://media.npr.org/assets/img/2017/04/04/prepared-to-sail-nyc-_wide-5cc225db8c7ee40c7885f29d08e6017428489446-s800-c85.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67009" y="55971"/>
            <a:ext cx="8881326" cy="499574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e Hello Girls"/>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334500" y="2497577"/>
            <a:ext cx="2857500" cy="42672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27824" y="5051717"/>
            <a:ext cx="8359697" cy="1384995"/>
          </a:xfrm>
          <a:prstGeom prst="rect">
            <a:avLst/>
          </a:prstGeom>
        </p:spPr>
        <p:txBody>
          <a:bodyPr wrap="square">
            <a:spAutoFit/>
          </a:bodyPr>
          <a:lstStyle/>
          <a:p>
            <a:r>
              <a:rPr lang="en-US" dirty="0"/>
              <a:t>Six members of the U.S. Army Signal Corps preparing to ship off for France in 1918, where they and 217 other women served as switchboard operators. </a:t>
            </a:r>
          </a:p>
          <a:p>
            <a:endParaRPr lang="en-US" dirty="0"/>
          </a:p>
          <a:p>
            <a:r>
              <a:rPr lang="en-US" sz="1200" dirty="0"/>
              <a:t>Photo credit: Harvard University Press </a:t>
            </a:r>
          </a:p>
        </p:txBody>
      </p:sp>
    </p:spTree>
    <p:extLst>
      <p:ext uri="{BB962C8B-B14F-4D97-AF65-F5344CB8AC3E}">
        <p14:creationId xmlns:p14="http://schemas.microsoft.com/office/powerpoint/2010/main" val="213773721"/>
      </p:ext>
    </p:extLst>
  </p:cSld>
  <p:clrMapOvr>
    <a:masterClrMapping/>
  </p:clrMapOvr>
  <mc:AlternateContent xmlns:mc="http://schemas.openxmlformats.org/markup-compatibility/2006" xmlns:p14="http://schemas.microsoft.com/office/powerpoint/2010/main">
    <mc:Choice Requires="p14">
      <p:transition spd="slow" p14:dur="2000" advTm="22215"/>
    </mc:Choice>
    <mc:Fallback xmlns="">
      <p:transition spd="slow" advTm="22215"/>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fer to Caption">
            <a:extLst>
              <a:ext uri="{FF2B5EF4-FFF2-40B4-BE49-F238E27FC236}">
                <a16:creationId xmlns:a16="http://schemas.microsoft.com/office/drawing/2014/main" id="{D569828D-9E40-254A-92CB-C991DEB2B93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755821" y="1289231"/>
            <a:ext cx="4629916" cy="427831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fer to Caption">
            <a:extLst>
              <a:ext uri="{FF2B5EF4-FFF2-40B4-BE49-F238E27FC236}">
                <a16:creationId xmlns:a16="http://schemas.microsoft.com/office/drawing/2014/main" id="{ED2A4025-0FBF-B844-BA9E-8C521EDF0AF3}"/>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0468" y="0"/>
            <a:ext cx="4519448" cy="612881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2042250-876E-0D44-840E-22E09A12146F}"/>
              </a:ext>
            </a:extLst>
          </p:cNvPr>
          <p:cNvSpPr txBox="1"/>
          <p:nvPr/>
        </p:nvSpPr>
        <p:spPr>
          <a:xfrm>
            <a:off x="4892456" y="268975"/>
            <a:ext cx="4629916" cy="830997"/>
          </a:xfrm>
          <a:prstGeom prst="rect">
            <a:avLst/>
          </a:prstGeom>
          <a:noFill/>
        </p:spPr>
        <p:txBody>
          <a:bodyPr wrap="square" rtlCol="0">
            <a:spAutoFit/>
          </a:bodyPr>
          <a:lstStyle/>
          <a:p>
            <a:r>
              <a:rPr lang="en-US" sz="2400" b="1" dirty="0">
                <a:solidFill>
                  <a:srgbClr val="FF0000"/>
                </a:solidFill>
              </a:rPr>
              <a:t>The Navy’s “Yeomanettes”</a:t>
            </a:r>
          </a:p>
          <a:p>
            <a:r>
              <a:rPr lang="en-US" sz="2400" dirty="0">
                <a:solidFill>
                  <a:srgbClr val="FF0000"/>
                </a:solidFill>
              </a:rPr>
              <a:t>1917-21</a:t>
            </a:r>
          </a:p>
        </p:txBody>
      </p:sp>
      <p:sp>
        <p:nvSpPr>
          <p:cNvPr id="3" name="Rectangle 2">
            <a:extLst>
              <a:ext uri="{FF2B5EF4-FFF2-40B4-BE49-F238E27FC236}">
                <a16:creationId xmlns:a16="http://schemas.microsoft.com/office/drawing/2014/main" id="{BCE76CF1-8541-6543-9896-E4E5FB05BBE2}"/>
              </a:ext>
            </a:extLst>
          </p:cNvPr>
          <p:cNvSpPr/>
          <p:nvPr/>
        </p:nvSpPr>
        <p:spPr>
          <a:xfrm>
            <a:off x="110468" y="6286408"/>
            <a:ext cx="4206875" cy="523220"/>
          </a:xfrm>
          <a:prstGeom prst="rect">
            <a:avLst/>
          </a:prstGeom>
        </p:spPr>
        <p:txBody>
          <a:bodyPr wrap="square">
            <a:spAutoFit/>
          </a:bodyPr>
          <a:lstStyle/>
          <a:p>
            <a:r>
              <a:rPr lang="en-GB" sz="1400" dirty="0">
                <a:solidFill>
                  <a:srgbClr val="555555"/>
                </a:solidFill>
                <a:latin typeface="Source Sans Pro" panose="020B0503030403020204" pitchFamily="34" charset="0"/>
              </a:rPr>
              <a:t>A yeoman (F) on Submarine K-5 gazes through her binoculars. (80-G-1025873)</a:t>
            </a:r>
            <a:endParaRPr lang="en-US" sz="1400" dirty="0"/>
          </a:p>
        </p:txBody>
      </p:sp>
      <p:sp>
        <p:nvSpPr>
          <p:cNvPr id="4" name="Rectangle 3">
            <a:extLst>
              <a:ext uri="{FF2B5EF4-FFF2-40B4-BE49-F238E27FC236}">
                <a16:creationId xmlns:a16="http://schemas.microsoft.com/office/drawing/2014/main" id="{CB656A5D-4F0F-794E-B4E0-DE0925E71CF4}"/>
              </a:ext>
            </a:extLst>
          </p:cNvPr>
          <p:cNvSpPr/>
          <p:nvPr/>
        </p:nvSpPr>
        <p:spPr>
          <a:xfrm>
            <a:off x="4755821" y="5703837"/>
            <a:ext cx="4409200" cy="954107"/>
          </a:xfrm>
          <a:prstGeom prst="rect">
            <a:avLst/>
          </a:prstGeom>
        </p:spPr>
        <p:txBody>
          <a:bodyPr wrap="square">
            <a:spAutoFit/>
          </a:bodyPr>
          <a:lstStyle/>
          <a:p>
            <a:r>
              <a:rPr lang="en-GB" sz="1400" dirty="0">
                <a:solidFill>
                  <a:srgbClr val="555555"/>
                </a:solidFill>
                <a:latin typeface="Source Sans Pro" panose="020B0503030403020204" pitchFamily="34" charset="0"/>
              </a:rPr>
              <a:t>Rear Adm. Victor Blue (left </a:t>
            </a:r>
            <a:r>
              <a:rPr lang="en-GB" sz="1400" dirty="0" err="1">
                <a:solidFill>
                  <a:srgbClr val="555555"/>
                </a:solidFill>
                <a:latin typeface="Source Sans Pro" panose="020B0503030403020204" pitchFamily="34" charset="0"/>
              </a:rPr>
              <a:t>center</a:t>
            </a:r>
            <a:r>
              <a:rPr lang="en-GB" sz="1400" dirty="0">
                <a:solidFill>
                  <a:srgbClr val="555555"/>
                </a:solidFill>
                <a:latin typeface="Source Sans Pro" panose="020B0503030403020204" pitchFamily="34" charset="0"/>
              </a:rPr>
              <a:t>) chief of the Bureau of Navigation, inspects yeomen (F) on the grounds of the Washington Monument, Washington, D.C., in 1918. (19-11386)</a:t>
            </a:r>
            <a:endParaRPr lang="en-US" sz="1400" dirty="0"/>
          </a:p>
        </p:txBody>
      </p:sp>
      <p:sp>
        <p:nvSpPr>
          <p:cNvPr id="5" name="Rectangle 4">
            <a:extLst>
              <a:ext uri="{FF2B5EF4-FFF2-40B4-BE49-F238E27FC236}">
                <a16:creationId xmlns:a16="http://schemas.microsoft.com/office/drawing/2014/main" id="{3045EDF8-8992-A148-95A3-6BDDE9B31342}"/>
              </a:ext>
            </a:extLst>
          </p:cNvPr>
          <p:cNvSpPr/>
          <p:nvPr/>
        </p:nvSpPr>
        <p:spPr>
          <a:xfrm>
            <a:off x="4755821" y="6548018"/>
            <a:ext cx="6096000" cy="461665"/>
          </a:xfrm>
          <a:prstGeom prst="rect">
            <a:avLst/>
          </a:prstGeom>
        </p:spPr>
        <p:txBody>
          <a:bodyPr>
            <a:spAutoFit/>
          </a:bodyPr>
          <a:lstStyle/>
          <a:p>
            <a:r>
              <a:rPr lang="en-US" sz="1200" dirty="0">
                <a:hlinkClick r:id="rId4"/>
              </a:rPr>
              <a:t>https://www.archives.gov/publications/prologue/2006/fall/yeoman-f.html</a:t>
            </a:r>
            <a:endParaRPr lang="en-US" sz="1200" dirty="0"/>
          </a:p>
          <a:p>
            <a:endParaRPr lang="en-US" sz="1200" dirty="0"/>
          </a:p>
        </p:txBody>
      </p:sp>
      <p:sp>
        <p:nvSpPr>
          <p:cNvPr id="6" name="Rectangle 5">
            <a:extLst>
              <a:ext uri="{FF2B5EF4-FFF2-40B4-BE49-F238E27FC236}">
                <a16:creationId xmlns:a16="http://schemas.microsoft.com/office/drawing/2014/main" id="{189214AE-57CD-174D-9BE1-EE32D414DC16}"/>
              </a:ext>
            </a:extLst>
          </p:cNvPr>
          <p:cNvSpPr/>
          <p:nvPr/>
        </p:nvSpPr>
        <p:spPr>
          <a:xfrm>
            <a:off x="9454161" y="1208095"/>
            <a:ext cx="2737839" cy="5355312"/>
          </a:xfrm>
          <a:prstGeom prst="rect">
            <a:avLst/>
          </a:prstGeom>
        </p:spPr>
        <p:txBody>
          <a:bodyPr wrap="square">
            <a:spAutoFit/>
          </a:bodyPr>
          <a:lstStyle/>
          <a:p>
            <a:r>
              <a:rPr lang="en-GB" dirty="0">
                <a:solidFill>
                  <a:srgbClr val="464646"/>
                </a:solidFill>
                <a:latin typeface="chaparral-pro"/>
              </a:rPr>
              <a:t>Around </a:t>
            </a:r>
            <a:r>
              <a:rPr lang="en-GB" dirty="0">
                <a:solidFill>
                  <a:schemeClr val="accent1"/>
                </a:solidFill>
                <a:latin typeface="chaparral-pro"/>
              </a:rPr>
              <a:t>12,000 women enlisted in the Navy under the title, “Yeoman (F).”</a:t>
            </a:r>
            <a:r>
              <a:rPr lang="en-GB" dirty="0">
                <a:solidFill>
                  <a:srgbClr val="464646"/>
                </a:solidFill>
                <a:latin typeface="chaparral-pro"/>
              </a:rPr>
              <a:t> Most served stateside on naval bases, replacing men who had deployed to Europe. While many female recruits performed clerical duties, some worked as truck drivers, mechanics, radio operators, telephone operators, translators, camouflage artists and munition workers. </a:t>
            </a:r>
          </a:p>
          <a:p>
            <a:endParaRPr lang="en-GB" dirty="0">
              <a:solidFill>
                <a:srgbClr val="464646"/>
              </a:solidFill>
              <a:latin typeface="chaparral-pro"/>
            </a:endParaRPr>
          </a:p>
          <a:p>
            <a:r>
              <a:rPr lang="en-GB" dirty="0">
                <a:solidFill>
                  <a:srgbClr val="464646"/>
                </a:solidFill>
                <a:latin typeface="chaparral-pro"/>
              </a:rPr>
              <a:t>They received the same pay as male recruits of $28.75 per month.</a:t>
            </a:r>
            <a:endParaRPr lang="en-US" dirty="0"/>
          </a:p>
        </p:txBody>
      </p:sp>
    </p:spTree>
    <p:extLst>
      <p:ext uri="{BB962C8B-B14F-4D97-AF65-F5344CB8AC3E}">
        <p14:creationId xmlns:p14="http://schemas.microsoft.com/office/powerpoint/2010/main" val="3222492622"/>
      </p:ext>
    </p:extLst>
  </p:cSld>
  <p:clrMapOvr>
    <a:masterClrMapping/>
  </p:clrMapOvr>
  <mc:AlternateContent xmlns:mc="http://schemas.openxmlformats.org/markup-compatibility/2006" xmlns:p14="http://schemas.microsoft.com/office/powerpoint/2010/main">
    <mc:Choice Requires="p14">
      <p:transition spd="slow" p14:dur="2000" advTm="91211"/>
    </mc:Choice>
    <mc:Fallback xmlns="">
      <p:transition spd="slow" advTm="91211"/>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83BBD7C-498A-4C5D-AB41-F426C68BC7A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13" name="Rectangle 12">
              <a:extLst>
                <a:ext uri="{FF2B5EF4-FFF2-40B4-BE49-F238E27FC236}">
                  <a16:creationId xmlns:a16="http://schemas.microsoft.com/office/drawing/2014/main" id="{3C244CB4-82F8-408B-90CF-8790B49200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a:extLst>
                <a:ext uri="{FF2B5EF4-FFF2-40B4-BE49-F238E27FC236}">
                  <a16:creationId xmlns:a16="http://schemas.microsoft.com/office/drawing/2014/main" id="{3AEB2EDF-947E-4C45-84CA-A7677672F8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a:extLst>
                <a:ext uri="{FF2B5EF4-FFF2-40B4-BE49-F238E27FC236}">
                  <a16:creationId xmlns:a16="http://schemas.microsoft.com/office/drawing/2014/main" id="{D7E0AB0B-FFA9-4D57-AC8F-5F83219DA3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a16="http://schemas.microsoft.com/office/drawing/2014/main" id="{3AE4624A-38E2-4004-A68A-46B487FF7F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a:extLst>
                <a:ext uri="{FF2B5EF4-FFF2-40B4-BE49-F238E27FC236}">
                  <a16:creationId xmlns:a16="http://schemas.microsoft.com/office/drawing/2014/main" id="{D389D2B9-4681-43B1-B432-CF57F21B120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9" name="Rectangle 18">
            <a:extLst>
              <a:ext uri="{FF2B5EF4-FFF2-40B4-BE49-F238E27FC236}">
                <a16:creationId xmlns:a16="http://schemas.microsoft.com/office/drawing/2014/main" id="{2243419A-744C-4016-8F12-40F0C01831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1" name="Freeform 5">
            <a:extLst>
              <a:ext uri="{FF2B5EF4-FFF2-40B4-BE49-F238E27FC236}">
                <a16:creationId xmlns:a16="http://schemas.microsoft.com/office/drawing/2014/main" id="{D6A57299-AC67-4204-BCA6-08B969145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4" name="Title 3"/>
          <p:cNvSpPr>
            <a:spLocks noGrp="1"/>
          </p:cNvSpPr>
          <p:nvPr>
            <p:ph type="title"/>
          </p:nvPr>
        </p:nvSpPr>
        <p:spPr>
          <a:xfrm>
            <a:off x="4662333" y="2099733"/>
            <a:ext cx="5730960" cy="2677648"/>
          </a:xfrm>
        </p:spPr>
        <p:txBody>
          <a:bodyPr vert="horz" lIns="91440" tIns="45720" rIns="91440" bIns="45720" rtlCol="0" anchor="b">
            <a:normAutofit/>
          </a:bodyPr>
          <a:lstStyle/>
          <a:p>
            <a:pPr>
              <a:lnSpc>
                <a:spcPct val="90000"/>
              </a:lnSpc>
            </a:pPr>
            <a:r>
              <a:rPr lang="en-US" sz="3700" dirty="0"/>
              <a:t>The </a:t>
            </a:r>
            <a:r>
              <a:rPr lang="en-US" sz="3700" dirty="0">
                <a:solidFill>
                  <a:srgbClr val="FF0000"/>
                </a:solidFill>
              </a:rPr>
              <a:t>Women’s Army </a:t>
            </a:r>
            <a:br>
              <a:rPr lang="en-US" sz="3700" dirty="0">
                <a:solidFill>
                  <a:srgbClr val="FF0000"/>
                </a:solidFill>
              </a:rPr>
            </a:br>
            <a:r>
              <a:rPr lang="en-US" sz="3700" dirty="0">
                <a:solidFill>
                  <a:srgbClr val="FF0000"/>
                </a:solidFill>
              </a:rPr>
              <a:t>Auxiliary Corps </a:t>
            </a:r>
            <a:r>
              <a:rPr lang="en-US" sz="3700" dirty="0"/>
              <a:t>(May1942-July 1943)/</a:t>
            </a:r>
            <a:br>
              <a:rPr lang="en-US" sz="3700" dirty="0"/>
            </a:br>
            <a:r>
              <a:rPr lang="en-US" sz="3700" dirty="0">
                <a:solidFill>
                  <a:srgbClr val="FF0000"/>
                </a:solidFill>
              </a:rPr>
              <a:t>Women’s Army Corps</a:t>
            </a:r>
            <a:br>
              <a:rPr lang="en-US" sz="3700" dirty="0"/>
            </a:br>
            <a:r>
              <a:rPr lang="en-US" sz="3700" dirty="0"/>
              <a:t>in WWII</a:t>
            </a:r>
          </a:p>
        </p:txBody>
      </p:sp>
      <p:sp>
        <p:nvSpPr>
          <p:cNvPr id="5" name="Text Placeholder 4"/>
          <p:cNvSpPr>
            <a:spLocks noGrp="1"/>
          </p:cNvSpPr>
          <p:nvPr>
            <p:ph type="body" idx="1"/>
          </p:nvPr>
        </p:nvSpPr>
        <p:spPr>
          <a:xfrm>
            <a:off x="4662333" y="4777380"/>
            <a:ext cx="5730960" cy="861420"/>
          </a:xfrm>
        </p:spPr>
        <p:txBody>
          <a:bodyPr vert="horz" lIns="91440" tIns="45720" rIns="91440" bIns="45720" rtlCol="0" anchor="t">
            <a:normAutofit/>
          </a:bodyPr>
          <a:lstStyle/>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p:txBody>
      </p:sp>
      <p:pic>
        <p:nvPicPr>
          <p:cNvPr id="6" name="Picture 5"/>
          <p:cNvPicPr>
            <a:picLocks noChangeAspect="1"/>
          </p:cNvPicPr>
          <p:nvPr/>
        </p:nvPicPr>
        <p:blipFill rotWithShape="1">
          <a:blip r:embed="rId3" cstate="screen">
            <a:extLst>
              <a:ext uri="{28A0092B-C50C-407E-A947-70E740481C1C}">
                <a14:useLocalDpi xmlns:a14="http://schemas.microsoft.com/office/drawing/2010/main"/>
              </a:ext>
            </a:extLst>
          </a:blip>
          <a:srcRect r="-1"/>
          <a:stretch/>
        </p:blipFill>
        <p:spPr>
          <a:xfrm>
            <a:off x="478965" y="466928"/>
            <a:ext cx="3751053" cy="5914227"/>
          </a:xfrm>
          <a:prstGeom prst="rect">
            <a:avLst/>
          </a:prstGeom>
          <a:ln>
            <a:noFill/>
          </a:ln>
        </p:spPr>
      </p:pic>
      <p:sp>
        <p:nvSpPr>
          <p:cNvPr id="23" name="Rectangle 22">
            <a:extLst>
              <a:ext uri="{FF2B5EF4-FFF2-40B4-BE49-F238E27FC236}">
                <a16:creationId xmlns:a16="http://schemas.microsoft.com/office/drawing/2014/main" id="{A6291405-9BAB-47A1-8F77-11DCBC017F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379412" y="6435468"/>
            <a:ext cx="6096000" cy="538609"/>
          </a:xfrm>
          <a:prstGeom prst="rect">
            <a:avLst/>
          </a:prstGeom>
        </p:spPr>
        <p:txBody>
          <a:bodyPr>
            <a:spAutoFit/>
          </a:bodyPr>
          <a:lstStyle/>
          <a:p>
            <a:pPr>
              <a:spcAft>
                <a:spcPts val="600"/>
              </a:spcAft>
            </a:pPr>
            <a:r>
              <a:rPr lang="en-US" sz="1200" dirty="0">
                <a:hlinkClick r:id="rId4"/>
              </a:rPr>
              <a:t>https://www.womensmemorial.org/history/detail/?s=wwiiwomens-army-corps</a:t>
            </a:r>
            <a:endParaRPr lang="en-US" sz="1200" dirty="0"/>
          </a:p>
          <a:p>
            <a:pPr>
              <a:spcAft>
                <a:spcPts val="600"/>
              </a:spcAft>
            </a:pPr>
            <a:endParaRPr lang="en-US" sz="1200" dirty="0"/>
          </a:p>
        </p:txBody>
      </p:sp>
    </p:spTree>
    <p:extLst>
      <p:ext uri="{BB962C8B-B14F-4D97-AF65-F5344CB8AC3E}">
        <p14:creationId xmlns:p14="http://schemas.microsoft.com/office/powerpoint/2010/main" val="816225971"/>
      </p:ext>
    </p:extLst>
  </p:cSld>
  <p:clrMapOvr>
    <a:masterClrMapping/>
  </p:clrMapOvr>
  <mc:AlternateContent xmlns:mc="http://schemas.openxmlformats.org/markup-compatibility/2006" xmlns:p14="http://schemas.microsoft.com/office/powerpoint/2010/main">
    <mc:Choice Requires="p14">
      <p:transition spd="slow" p14:dur="2000" advTm="68476"/>
    </mc:Choice>
    <mc:Fallback xmlns="">
      <p:transition spd="slow" advTm="68476"/>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8759" y="89518"/>
            <a:ext cx="8824913" cy="708025"/>
          </a:xfrm>
        </p:spPr>
        <p:txBody>
          <a:bodyPr/>
          <a:lstStyle/>
          <a:p>
            <a:r>
              <a:rPr lang="en-US" dirty="0">
                <a:solidFill>
                  <a:srgbClr val="FF0000"/>
                </a:solidFill>
              </a:rPr>
              <a:t>Why the WAACS?</a:t>
            </a:r>
          </a:p>
        </p:txBody>
      </p:sp>
      <p:sp>
        <p:nvSpPr>
          <p:cNvPr id="3" name="Content Placeholder 2"/>
          <p:cNvSpPr>
            <a:spLocks noGrp="1"/>
          </p:cNvSpPr>
          <p:nvPr>
            <p:ph idx="4294967295"/>
          </p:nvPr>
        </p:nvSpPr>
        <p:spPr>
          <a:xfrm>
            <a:off x="185052" y="939156"/>
            <a:ext cx="8215980" cy="3416300"/>
          </a:xfrm>
        </p:spPr>
        <p:txBody>
          <a:bodyPr>
            <a:normAutofit/>
          </a:bodyPr>
          <a:lstStyle/>
          <a:p>
            <a:r>
              <a:rPr lang="en-US" dirty="0"/>
              <a:t>Bi-partisan pressure from some prominent, politically active women, arguing that women should be allowed to play substantial roles in support of the war effort, led by Rep. Edith </a:t>
            </a:r>
            <a:r>
              <a:rPr lang="en-US" dirty="0" err="1"/>
              <a:t>Nourse</a:t>
            </a:r>
            <a:r>
              <a:rPr lang="en-US" dirty="0"/>
              <a:t> Rogers (R-Mass)</a:t>
            </a:r>
          </a:p>
          <a:p>
            <a:r>
              <a:rPr lang="en-US" dirty="0"/>
              <a:t>Support from First Lady Eleanor Roosevelt</a:t>
            </a:r>
          </a:p>
          <a:p>
            <a:r>
              <a:rPr lang="en-US" dirty="0"/>
              <a:t>A shortage– and anticipated crisis-- of “manpower” in the military, especially in clerical and communications roles</a:t>
            </a:r>
          </a:p>
          <a:p>
            <a:r>
              <a:rPr lang="en-US" dirty="0"/>
              <a:t>The example of the British Auxiliary Territorial Service (ATS) impressed Chief of Staff George Marshall</a:t>
            </a:r>
          </a:p>
        </p:txBody>
      </p:sp>
      <p:sp>
        <p:nvSpPr>
          <p:cNvPr id="4" name="TextBox 3"/>
          <p:cNvSpPr txBox="1"/>
          <p:nvPr/>
        </p:nvSpPr>
        <p:spPr>
          <a:xfrm>
            <a:off x="8394110" y="1262311"/>
            <a:ext cx="4033283" cy="738664"/>
          </a:xfrm>
          <a:prstGeom prst="rect">
            <a:avLst/>
          </a:prstGeom>
          <a:noFill/>
        </p:spPr>
        <p:txBody>
          <a:bodyPr wrap="square" rtlCol="0">
            <a:spAutoFit/>
          </a:bodyPr>
          <a:lstStyle/>
          <a:p>
            <a:r>
              <a:rPr lang="en-US" sz="1400" dirty="0"/>
              <a:t>The most famous member of Britain’s ATS, Princess Elizabeth.</a:t>
            </a:r>
          </a:p>
          <a:p>
            <a:endParaRPr lang="en-US" sz="1400" dirty="0"/>
          </a:p>
        </p:txBody>
      </p:sp>
      <p:pic>
        <p:nvPicPr>
          <p:cNvPr id="10244" name="Picture 4" descr="irst Lady Eleanor Roosevelt addressing the nation by radio broadcast, "/>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385964" y="3704884"/>
            <a:ext cx="4685499" cy="311359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65425" y="5861816"/>
            <a:ext cx="2707793" cy="738664"/>
          </a:xfrm>
          <a:prstGeom prst="rect">
            <a:avLst/>
          </a:prstGeom>
          <a:noFill/>
        </p:spPr>
        <p:txBody>
          <a:bodyPr wrap="none" rtlCol="0">
            <a:spAutoFit/>
          </a:bodyPr>
          <a:lstStyle/>
          <a:p>
            <a:r>
              <a:rPr lang="en-US" sz="1400" dirty="0"/>
              <a:t>Eleanor Roosevelt delivering </a:t>
            </a:r>
          </a:p>
          <a:p>
            <a:r>
              <a:rPr lang="en-US" sz="1400" dirty="0"/>
              <a:t>her Sunday night broadcast, </a:t>
            </a:r>
          </a:p>
          <a:p>
            <a:r>
              <a:rPr lang="en-US" sz="1400" dirty="0"/>
              <a:t>Dec. 7, 1941</a:t>
            </a:r>
          </a:p>
        </p:txBody>
      </p:sp>
      <p:pic>
        <p:nvPicPr>
          <p:cNvPr id="9" name="Picture 2" descr="Princess Elizabeth during her training as an ATS officer in 1945 | Queen  Elizabeth II at 90 in 90 photographs - News">
            <a:extLst>
              <a:ext uri="{FF2B5EF4-FFF2-40B4-BE49-F238E27FC236}">
                <a16:creationId xmlns:a16="http://schemas.microsoft.com/office/drawing/2014/main" id="{7BA447D7-7F31-5B42-B17D-C5F55F73AE5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447690" y="1851379"/>
            <a:ext cx="3744310" cy="3744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265519"/>
      </p:ext>
    </p:extLst>
  </p:cSld>
  <p:clrMapOvr>
    <a:masterClrMapping/>
  </p:clrMapOvr>
  <mc:AlternateContent xmlns:mc="http://schemas.openxmlformats.org/markup-compatibility/2006" xmlns:p14="http://schemas.microsoft.com/office/powerpoint/2010/main">
    <mc:Choice Requires="p14">
      <p:transition spd="slow" p14:dur="2000" advTm="119122"/>
    </mc:Choice>
    <mc:Fallback xmlns="">
      <p:transition spd="slow" advTm="119122"/>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219AE65-9B94-44EA-BEF3-EF4BFA169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0C81A57-9CD5-461B-8FFE-4A8CB6CFB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7539" y="467397"/>
            <a:ext cx="695829" cy="59191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grpSp>
        <p:nvGrpSpPr>
          <p:cNvPr id="12" name="Group 11">
            <a:extLst>
              <a:ext uri="{FF2B5EF4-FFF2-40B4-BE49-F238E27FC236}">
                <a16:creationId xmlns:a16="http://schemas.microsoft.com/office/drawing/2014/main" id="{3086C462-37F4-494D-8292-CCB95221CC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a:solidFill>
            <a:srgbClr val="FFFFFF"/>
          </a:solidFill>
        </p:grpSpPr>
        <p:sp>
          <p:nvSpPr>
            <p:cNvPr id="13" name="Rectangle 12">
              <a:extLst>
                <a:ext uri="{FF2B5EF4-FFF2-40B4-BE49-F238E27FC236}">
                  <a16:creationId xmlns:a16="http://schemas.microsoft.com/office/drawing/2014/main" id="{2C7D2D64-353F-4802-AA48-A70CE6020B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a:extLst>
                <a:ext uri="{FF2B5EF4-FFF2-40B4-BE49-F238E27FC236}">
                  <a16:creationId xmlns:a16="http://schemas.microsoft.com/office/drawing/2014/main" id="{30A6328F-CAA3-4052-BF4C-14BD47706E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ln>
              <a:noFill/>
            </a:ln>
          </p:spPr>
          <p:style>
            <a:lnRef idx="0">
              <a:scrgbClr r="0" g="0" b="0"/>
            </a:lnRef>
            <a:fillRef idx="1002">
              <a:schemeClr val="dk2"/>
            </a:fillRef>
            <a:effectRef idx="0">
              <a:scrgbClr r="0" g="0" b="0"/>
            </a:effectRef>
            <a:fontRef idx="major"/>
          </p:style>
        </p:sp>
      </p:grpSp>
      <p:sp>
        <p:nvSpPr>
          <p:cNvPr id="2" name="Title 1"/>
          <p:cNvSpPr>
            <a:spLocks noGrp="1"/>
          </p:cNvSpPr>
          <p:nvPr>
            <p:ph type="title"/>
          </p:nvPr>
        </p:nvSpPr>
        <p:spPr>
          <a:xfrm>
            <a:off x="1000372" y="1209957"/>
            <a:ext cx="3034580" cy="4438087"/>
          </a:xfrm>
        </p:spPr>
        <p:txBody>
          <a:bodyPr anchor="ctr">
            <a:normAutofit/>
          </a:bodyPr>
          <a:lstStyle/>
          <a:p>
            <a:pPr algn="r"/>
            <a:r>
              <a:rPr lang="en-US" sz="3200">
                <a:solidFill>
                  <a:schemeClr val="tx1"/>
                </a:solidFill>
              </a:rPr>
              <a:t>Eligibility requirements for WAAC officer candidates</a:t>
            </a:r>
          </a:p>
        </p:txBody>
      </p:sp>
      <p:sp>
        <p:nvSpPr>
          <p:cNvPr id="3" name="Content Placeholder 2"/>
          <p:cNvSpPr>
            <a:spLocks noGrp="1"/>
          </p:cNvSpPr>
          <p:nvPr>
            <p:ph idx="1"/>
          </p:nvPr>
        </p:nvSpPr>
        <p:spPr>
          <a:xfrm>
            <a:off x="4553676" y="808876"/>
            <a:ext cx="6463863" cy="6043447"/>
          </a:xfrm>
        </p:spPr>
        <p:txBody>
          <a:bodyPr anchor="ctr">
            <a:normAutofit fontScale="92500" lnSpcReduction="10000"/>
          </a:bodyPr>
          <a:lstStyle/>
          <a:p>
            <a:pPr>
              <a:lnSpc>
                <a:spcPct val="90000"/>
              </a:lnSpc>
            </a:pPr>
            <a:r>
              <a:rPr lang="en-US" dirty="0">
                <a:solidFill>
                  <a:schemeClr val="tx1"/>
                </a:solidFill>
              </a:rPr>
              <a:t>U.S. citizens </a:t>
            </a:r>
          </a:p>
          <a:p>
            <a:pPr>
              <a:lnSpc>
                <a:spcPct val="90000"/>
              </a:lnSpc>
            </a:pPr>
            <a:r>
              <a:rPr lang="en-US" dirty="0">
                <a:solidFill>
                  <a:schemeClr val="tx1"/>
                </a:solidFill>
              </a:rPr>
              <a:t>21 to 45 years old</a:t>
            </a:r>
          </a:p>
          <a:p>
            <a:pPr>
              <a:lnSpc>
                <a:spcPct val="90000"/>
              </a:lnSpc>
            </a:pPr>
            <a:r>
              <a:rPr lang="en-US" dirty="0">
                <a:solidFill>
                  <a:schemeClr val="tx1"/>
                </a:solidFill>
              </a:rPr>
              <a:t>could be married, but must have no dependents (i.e. children still living at home)</a:t>
            </a:r>
          </a:p>
          <a:p>
            <a:pPr>
              <a:lnSpc>
                <a:spcPct val="90000"/>
              </a:lnSpc>
            </a:pPr>
            <a:r>
              <a:rPr lang="en-US" dirty="0">
                <a:solidFill>
                  <a:schemeClr val="tx1"/>
                </a:solidFill>
              </a:rPr>
              <a:t>NB: pregnancy resulted in discharge from the WAAC/WAC whether the woman was married or single</a:t>
            </a:r>
          </a:p>
          <a:p>
            <a:pPr>
              <a:lnSpc>
                <a:spcPct val="90000"/>
              </a:lnSpc>
            </a:pPr>
            <a:r>
              <a:rPr lang="en-US" dirty="0">
                <a:solidFill>
                  <a:schemeClr val="tx1"/>
                </a:solidFill>
              </a:rPr>
              <a:t>at least five feet tall</a:t>
            </a:r>
          </a:p>
          <a:p>
            <a:pPr>
              <a:lnSpc>
                <a:spcPct val="90000"/>
              </a:lnSpc>
            </a:pPr>
            <a:r>
              <a:rPr lang="en-US" dirty="0">
                <a:solidFill>
                  <a:schemeClr val="tx1"/>
                </a:solidFill>
              </a:rPr>
              <a:t>weighing 100 pounds or more</a:t>
            </a:r>
          </a:p>
          <a:p>
            <a:pPr>
              <a:lnSpc>
                <a:spcPct val="90000"/>
              </a:lnSpc>
            </a:pPr>
            <a:r>
              <a:rPr lang="en-US" dirty="0">
                <a:solidFill>
                  <a:schemeClr val="tx1"/>
                </a:solidFill>
              </a:rPr>
              <a:t>Initially, over 35,000 women from all over the country applied for fewer than 1,000 anticipated positions</a:t>
            </a:r>
          </a:p>
          <a:p>
            <a:pPr>
              <a:lnSpc>
                <a:spcPct val="90000"/>
              </a:lnSpc>
            </a:pPr>
            <a:r>
              <a:rPr lang="en-US" dirty="0">
                <a:solidFill>
                  <a:schemeClr val="tx1"/>
                </a:solidFill>
              </a:rPr>
              <a:t>On 20 July, 1942 the first officer candidate training class of 440 women started a six-week course at Fort Des Moines</a:t>
            </a:r>
          </a:p>
          <a:p>
            <a:pPr>
              <a:lnSpc>
                <a:spcPct val="90000"/>
              </a:lnSpc>
            </a:pPr>
            <a:r>
              <a:rPr lang="en-US" dirty="0">
                <a:solidFill>
                  <a:schemeClr val="tx1"/>
                </a:solidFill>
              </a:rPr>
              <a:t>the average officer candidate was 25 years old, had attended college, and was working as an office administrator, executive secretary, or teacher. One out of every five had enlisted because a male member of her family was in the armed forces</a:t>
            </a:r>
          </a:p>
          <a:p>
            <a:pPr>
              <a:lnSpc>
                <a:spcPct val="90000"/>
              </a:lnSpc>
            </a:pPr>
            <a:r>
              <a:rPr lang="en-US" dirty="0">
                <a:solidFill>
                  <a:schemeClr val="tx1"/>
                </a:solidFill>
              </a:rPr>
              <a:t>Information from </a:t>
            </a:r>
            <a:r>
              <a:rPr lang="en-US" b="1" dirty="0">
                <a:solidFill>
                  <a:schemeClr val="tx1"/>
                </a:solidFill>
              </a:rPr>
              <a:t>THE WOMEN'S ARMY CORPS: A COMMEMORATION OF WORLD WAR II SERVICE By Judith A. </a:t>
            </a:r>
            <a:r>
              <a:rPr lang="en-US" b="1" dirty="0" err="1">
                <a:solidFill>
                  <a:schemeClr val="tx1"/>
                </a:solidFill>
              </a:rPr>
              <a:t>Bellafaire</a:t>
            </a:r>
            <a:r>
              <a:rPr lang="en-US" b="1" dirty="0">
                <a:solidFill>
                  <a:schemeClr val="tx1"/>
                </a:solidFill>
              </a:rPr>
              <a:t>   CMH Publication 72-15</a:t>
            </a:r>
            <a:r>
              <a:rPr lang="en-US" dirty="0">
                <a:solidFill>
                  <a:schemeClr val="tx1"/>
                </a:solidFill>
              </a:rPr>
              <a:t> </a:t>
            </a:r>
            <a:r>
              <a:rPr lang="en-US" dirty="0">
                <a:solidFill>
                  <a:schemeClr val="tx1"/>
                </a:solidFill>
                <a:hlinkClick r:id="rId2"/>
              </a:rPr>
              <a:t>https://history.army.mil/brochures/WAC/WAC.HTM</a:t>
            </a:r>
            <a:endParaRPr lang="en-US" dirty="0">
              <a:solidFill>
                <a:schemeClr val="tx1"/>
              </a:solidFill>
            </a:endParaRPr>
          </a:p>
          <a:p>
            <a:pPr>
              <a:lnSpc>
                <a:spcPct val="90000"/>
              </a:lnSpc>
            </a:pPr>
            <a:endParaRPr lang="en-US" dirty="0">
              <a:solidFill>
                <a:schemeClr val="tx1"/>
              </a:solidFill>
            </a:endParaRPr>
          </a:p>
          <a:p>
            <a:pPr>
              <a:lnSpc>
                <a:spcPct val="90000"/>
              </a:lnSpc>
            </a:pPr>
            <a:endParaRPr lang="en-US" sz="1100" dirty="0">
              <a:solidFill>
                <a:schemeClr val="tx1"/>
              </a:solidFill>
            </a:endParaRPr>
          </a:p>
        </p:txBody>
      </p:sp>
      <p:cxnSp>
        <p:nvCxnSpPr>
          <p:cNvPr id="16" name="Straight Connector 15">
            <a:extLst>
              <a:ext uri="{FF2B5EF4-FFF2-40B4-BE49-F238E27FC236}">
                <a16:creationId xmlns:a16="http://schemas.microsoft.com/office/drawing/2014/main" id="{AD23B2CD-009B-425A-9616-1E1AD1D5AB4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56687" y="1930986"/>
            <a:ext cx="0" cy="3200400"/>
          </a:xfrm>
          <a:prstGeom prst="line">
            <a:avLst/>
          </a:prstGeom>
          <a:ln w="15875" cap="sq">
            <a:solidFill>
              <a:schemeClr val="accent1">
                <a:lumMod val="75000"/>
              </a:schemeClr>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1226687"/>
      </p:ext>
    </p:extLst>
  </p:cSld>
  <p:clrMapOvr>
    <a:masterClrMapping/>
  </p:clrMapOvr>
  <mc:AlternateContent xmlns:mc="http://schemas.openxmlformats.org/markup-compatibility/2006" xmlns:p14="http://schemas.microsoft.com/office/powerpoint/2010/main">
    <mc:Choice Requires="p14">
      <p:transition spd="slow" p14:dur="2000" advTm="118384"/>
    </mc:Choice>
    <mc:Fallback xmlns="">
      <p:transition spd="slow" advTm="118384"/>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79451" y="14287"/>
            <a:ext cx="4543425" cy="6858000"/>
          </a:xfrm>
          <a:prstGeom prst="rect">
            <a:avLst/>
          </a:prstGeom>
        </p:spPr>
      </p:pic>
      <p:sp>
        <p:nvSpPr>
          <p:cNvPr id="6" name="Rectangle 5"/>
          <p:cNvSpPr/>
          <p:nvPr/>
        </p:nvSpPr>
        <p:spPr>
          <a:xfrm>
            <a:off x="6337609" y="6547548"/>
            <a:ext cx="6096000" cy="461665"/>
          </a:xfrm>
          <a:prstGeom prst="rect">
            <a:avLst/>
          </a:prstGeom>
        </p:spPr>
        <p:txBody>
          <a:bodyPr>
            <a:spAutoFit/>
          </a:bodyPr>
          <a:lstStyle/>
          <a:p>
            <a:r>
              <a:rPr lang="en-US" sz="1200" dirty="0">
                <a:hlinkClick r:id="rId3"/>
              </a:rPr>
              <a:t>http://libcdm1.uncg.edu/cdm/singleitem/collection/WVHP/id/6777/rec/1</a:t>
            </a:r>
            <a:endParaRPr lang="en-US" sz="1200" dirty="0"/>
          </a:p>
          <a:p>
            <a:endParaRPr lang="en-US" sz="1200" dirty="0"/>
          </a:p>
        </p:txBody>
      </p:sp>
      <p:pic>
        <p:nvPicPr>
          <p:cNvPr id="3074" name="Picture 2" descr="Join the WAC ...this is my war, too | Wwii propaganda posters, Wwii  propaganda, Wwii posters">
            <a:extLst>
              <a:ext uri="{FF2B5EF4-FFF2-40B4-BE49-F238E27FC236}">
                <a16:creationId xmlns:a16="http://schemas.microsoft.com/office/drawing/2014/main" id="{B4A6A8B2-9EC5-EC4B-979A-ADEB38FCA1E0}"/>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94385" y="1204023"/>
            <a:ext cx="4184525" cy="534352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50+ WAC, WASP, WAVES ideas | wwii women, women's army corps, wwii posters">
            <a:extLst>
              <a:ext uri="{FF2B5EF4-FFF2-40B4-BE49-F238E27FC236}">
                <a16:creationId xmlns:a16="http://schemas.microsoft.com/office/drawing/2014/main" id="{6C88B566-C7D5-A649-A50C-17437A30FA5C}"/>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609321" y="1842352"/>
            <a:ext cx="3582679" cy="469088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5A5EF2BD-90ED-7A44-B32F-A603F18E1986}"/>
              </a:ext>
            </a:extLst>
          </p:cNvPr>
          <p:cNvSpPr txBox="1"/>
          <p:nvPr/>
        </p:nvSpPr>
        <p:spPr>
          <a:xfrm>
            <a:off x="4590392" y="249916"/>
            <a:ext cx="4459015" cy="954107"/>
          </a:xfrm>
          <a:prstGeom prst="rect">
            <a:avLst/>
          </a:prstGeom>
          <a:noFill/>
        </p:spPr>
        <p:txBody>
          <a:bodyPr wrap="square" rtlCol="0">
            <a:spAutoFit/>
          </a:bodyPr>
          <a:lstStyle/>
          <a:p>
            <a:r>
              <a:rPr lang="en-US" sz="2800" b="1" dirty="0">
                <a:solidFill>
                  <a:srgbClr val="FF0000"/>
                </a:solidFill>
              </a:rPr>
              <a:t>Glamour. Patriotism. Temporary substitution.</a:t>
            </a:r>
          </a:p>
        </p:txBody>
      </p:sp>
    </p:spTree>
    <p:extLst>
      <p:ext uri="{BB962C8B-B14F-4D97-AF65-F5344CB8AC3E}">
        <p14:creationId xmlns:p14="http://schemas.microsoft.com/office/powerpoint/2010/main" val="2066871779"/>
      </p:ext>
    </p:extLst>
  </p:cSld>
  <p:clrMapOvr>
    <a:masterClrMapping/>
  </p:clrMapOvr>
  <mc:AlternateContent xmlns:mc="http://schemas.openxmlformats.org/markup-compatibility/2006" xmlns:p14="http://schemas.microsoft.com/office/powerpoint/2010/main">
    <mc:Choice Requires="p14">
      <p:transition spd="slow" p14:dur="2000" advTm="167274"/>
    </mc:Choice>
    <mc:Fallback xmlns="">
      <p:transition spd="slow" advTm="167274"/>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B6583EC0-B95E-4CD4-9A9A-0C3F6FA825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72" name="Rectangle 71">
              <a:extLst>
                <a:ext uri="{FF2B5EF4-FFF2-40B4-BE49-F238E27FC236}">
                  <a16:creationId xmlns:a16="http://schemas.microsoft.com/office/drawing/2014/main" id="{185B8355-5373-403A-B5C2-4C8E70AC8A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3" name="Oval 72">
              <a:extLst>
                <a:ext uri="{FF2B5EF4-FFF2-40B4-BE49-F238E27FC236}">
                  <a16:creationId xmlns:a16="http://schemas.microsoft.com/office/drawing/2014/main" id="{25BACD68-BDD7-43D0-A593-66B247A49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4" name="Oval 73">
              <a:extLst>
                <a:ext uri="{FF2B5EF4-FFF2-40B4-BE49-F238E27FC236}">
                  <a16:creationId xmlns:a16="http://schemas.microsoft.com/office/drawing/2014/main" id="{D20AC87D-DE1E-46F5-889B-6CFD4FB14B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5" name="Oval 74">
              <a:extLst>
                <a:ext uri="{FF2B5EF4-FFF2-40B4-BE49-F238E27FC236}">
                  <a16:creationId xmlns:a16="http://schemas.microsoft.com/office/drawing/2014/main" id="{21C643F3-476E-4474-A4AA-2AF19ECCB3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6" name="Freeform 5">
              <a:extLst>
                <a:ext uri="{FF2B5EF4-FFF2-40B4-BE49-F238E27FC236}">
                  <a16:creationId xmlns:a16="http://schemas.microsoft.com/office/drawing/2014/main" id="{B7EE1E46-6AD7-4F25-ABEB-0C06AE4663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7" name="Freeform 5">
              <a:extLst>
                <a:ext uri="{FF2B5EF4-FFF2-40B4-BE49-F238E27FC236}">
                  <a16:creationId xmlns:a16="http://schemas.microsoft.com/office/drawing/2014/main" id="{19C342B7-8020-4464-8EB2-AE58A8B8FB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78" name="Freeform 5">
              <a:extLst>
                <a:ext uri="{FF2B5EF4-FFF2-40B4-BE49-F238E27FC236}">
                  <a16:creationId xmlns:a16="http://schemas.microsoft.com/office/drawing/2014/main" id="{1F3EC447-6BFD-478D-BCE7-B572B85BF71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80" name="Rectangle 79">
            <a:extLst>
              <a:ext uri="{FF2B5EF4-FFF2-40B4-BE49-F238E27FC236}">
                <a16:creationId xmlns:a16="http://schemas.microsoft.com/office/drawing/2014/main" id="{19EF6B20-23CA-444F-8D20-3A38184B63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pSp>
        <p:nvGrpSpPr>
          <p:cNvPr id="82" name="Group 81">
            <a:extLst>
              <a:ext uri="{FF2B5EF4-FFF2-40B4-BE49-F238E27FC236}">
                <a16:creationId xmlns:a16="http://schemas.microsoft.com/office/drawing/2014/main" id="{4E8CF7C5-117C-459C-9B4C-82B31795175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58000"/>
            <a:chOff x="-1588" y="0"/>
            <a:chExt cx="12193588" cy="6858000"/>
          </a:xfrm>
        </p:grpSpPr>
        <p:sp>
          <p:nvSpPr>
            <p:cNvPr id="83" name="Rectangle 82">
              <a:extLst>
                <a:ext uri="{FF2B5EF4-FFF2-40B4-BE49-F238E27FC236}">
                  <a16:creationId xmlns:a16="http://schemas.microsoft.com/office/drawing/2014/main" id="{D4B3FB86-7EC1-4073-8317-D932BC5711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4" name="Oval 83">
              <a:extLst>
                <a:ext uri="{FF2B5EF4-FFF2-40B4-BE49-F238E27FC236}">
                  <a16:creationId xmlns:a16="http://schemas.microsoft.com/office/drawing/2014/main" id="{346F02C3-73C4-4B91-B422-EAB2FACE63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5" name="Rectangle 84">
              <a:extLst>
                <a:ext uri="{FF2B5EF4-FFF2-40B4-BE49-F238E27FC236}">
                  <a16:creationId xmlns:a16="http://schemas.microsoft.com/office/drawing/2014/main" id="{23E54839-92D5-4E97-B38E-24927FD443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6" name="Freeform 5">
              <a:extLst>
                <a:ext uri="{FF2B5EF4-FFF2-40B4-BE49-F238E27FC236}">
                  <a16:creationId xmlns:a16="http://schemas.microsoft.com/office/drawing/2014/main" id="{18959A4D-BD4D-4664-AA21-132D65AFF6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87" name="Freeform 5">
              <a:extLst>
                <a:ext uri="{FF2B5EF4-FFF2-40B4-BE49-F238E27FC236}">
                  <a16:creationId xmlns:a16="http://schemas.microsoft.com/office/drawing/2014/main" id="{ECB0910B-74A9-4D39-9741-5AD6A5A545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8" name="Freeform 5">
              <a:extLst>
                <a:ext uri="{FF2B5EF4-FFF2-40B4-BE49-F238E27FC236}">
                  <a16:creationId xmlns:a16="http://schemas.microsoft.com/office/drawing/2014/main" id="{703AEDDF-85E0-4F20-B92E-3C244FB6BFD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idx="4294967295"/>
          </p:nvPr>
        </p:nvSpPr>
        <p:spPr>
          <a:xfrm>
            <a:off x="681934" y="118765"/>
            <a:ext cx="4886461" cy="1622322"/>
          </a:xfrm>
        </p:spPr>
        <p:txBody>
          <a:bodyPr vert="horz" lIns="91440" tIns="45720" rIns="91440" bIns="45720" rtlCol="0" anchor="ctr">
            <a:normAutofit/>
          </a:bodyPr>
          <a:lstStyle/>
          <a:p>
            <a:r>
              <a:rPr lang="en-US" dirty="0"/>
              <a:t>Why the backlash?</a:t>
            </a:r>
          </a:p>
        </p:txBody>
      </p:sp>
      <p:sp>
        <p:nvSpPr>
          <p:cNvPr id="3" name="Content Placeholder 2"/>
          <p:cNvSpPr>
            <a:spLocks noGrp="1"/>
          </p:cNvSpPr>
          <p:nvPr>
            <p:ph idx="4294967295"/>
          </p:nvPr>
        </p:nvSpPr>
        <p:spPr>
          <a:xfrm>
            <a:off x="475996" y="882867"/>
            <a:ext cx="5307979" cy="5347608"/>
          </a:xfrm>
        </p:spPr>
        <p:txBody>
          <a:bodyPr vert="horz" lIns="91440" tIns="45720" rIns="91440" bIns="45720" rtlCol="0" anchor="ctr">
            <a:normAutofit/>
          </a:bodyPr>
          <a:lstStyle/>
          <a:p>
            <a:pPr>
              <a:lnSpc>
                <a:spcPct val="90000"/>
              </a:lnSpc>
            </a:pPr>
            <a:r>
              <a:rPr lang="en-US" dirty="0">
                <a:solidFill>
                  <a:schemeClr val="bg1"/>
                </a:solidFill>
              </a:rPr>
              <a:t>Why did so much malicious </a:t>
            </a:r>
            <a:r>
              <a:rPr lang="en-US" dirty="0" err="1">
                <a:solidFill>
                  <a:schemeClr val="bg1"/>
                </a:solidFill>
              </a:rPr>
              <a:t>rumour</a:t>
            </a:r>
            <a:r>
              <a:rPr lang="en-US" dirty="0">
                <a:solidFill>
                  <a:schemeClr val="bg1"/>
                </a:solidFill>
              </a:rPr>
              <a:t> swirl around the </a:t>
            </a:r>
            <a:r>
              <a:rPr lang="en-US" dirty="0" err="1">
                <a:solidFill>
                  <a:schemeClr val="bg1"/>
                </a:solidFill>
              </a:rPr>
              <a:t>Waacs</a:t>
            </a:r>
            <a:r>
              <a:rPr lang="en-US" dirty="0">
                <a:solidFill>
                  <a:schemeClr val="bg1"/>
                </a:solidFill>
              </a:rPr>
              <a:t> and then the </a:t>
            </a:r>
            <a:r>
              <a:rPr lang="en-US" dirty="0" err="1">
                <a:solidFill>
                  <a:schemeClr val="bg1"/>
                </a:solidFill>
              </a:rPr>
              <a:t>Wacs</a:t>
            </a:r>
            <a:r>
              <a:rPr lang="en-US" dirty="0">
                <a:solidFill>
                  <a:schemeClr val="bg1"/>
                </a:solidFill>
              </a:rPr>
              <a:t>?</a:t>
            </a:r>
          </a:p>
          <a:p>
            <a:pPr>
              <a:lnSpc>
                <a:spcPct val="90000"/>
              </a:lnSpc>
            </a:pPr>
            <a:r>
              <a:rPr lang="en-US" dirty="0">
                <a:solidFill>
                  <a:schemeClr val="bg1"/>
                </a:solidFill>
              </a:rPr>
              <a:t>Why did objections to women in uniform so often </a:t>
            </a:r>
            <a:r>
              <a:rPr lang="en-US" dirty="0" err="1">
                <a:solidFill>
                  <a:schemeClr val="bg1"/>
                </a:solidFill>
              </a:rPr>
              <a:t>centre</a:t>
            </a:r>
            <a:r>
              <a:rPr lang="en-US" dirty="0">
                <a:solidFill>
                  <a:schemeClr val="bg1"/>
                </a:solidFill>
              </a:rPr>
              <a:t> on servicewomen’s sexuality?</a:t>
            </a:r>
          </a:p>
          <a:p>
            <a:pPr>
              <a:lnSpc>
                <a:spcPct val="90000"/>
              </a:lnSpc>
            </a:pPr>
            <a:r>
              <a:rPr lang="en-US" dirty="0">
                <a:solidFill>
                  <a:schemeClr val="bg1"/>
                </a:solidFill>
              </a:rPr>
              <a:t>What does it tell us about wartime America that </a:t>
            </a:r>
            <a:r>
              <a:rPr lang="en-US" dirty="0" err="1">
                <a:solidFill>
                  <a:schemeClr val="bg1"/>
                </a:solidFill>
              </a:rPr>
              <a:t>Wacs</a:t>
            </a:r>
            <a:r>
              <a:rPr lang="en-US" dirty="0">
                <a:solidFill>
                  <a:schemeClr val="bg1"/>
                </a:solidFill>
              </a:rPr>
              <a:t> were often slurred as either/both lesbians and/or prostitutes whose military service was (supposedly) specially planned to satisfy male soldiers’ sexual needs?</a:t>
            </a:r>
          </a:p>
          <a:p>
            <a:pPr>
              <a:lnSpc>
                <a:spcPct val="90000"/>
              </a:lnSpc>
            </a:pPr>
            <a:r>
              <a:rPr lang="en-US" dirty="0">
                <a:solidFill>
                  <a:schemeClr val="bg1"/>
                </a:solidFill>
              </a:rPr>
              <a:t>Why didn’t men’s military service in all-male units generate so much publicly expressed anxiety about homosexuality?</a:t>
            </a:r>
          </a:p>
          <a:p>
            <a:pPr>
              <a:lnSpc>
                <a:spcPct val="90000"/>
              </a:lnSpc>
            </a:pPr>
            <a:r>
              <a:rPr lang="en-US" dirty="0">
                <a:solidFill>
                  <a:schemeClr val="bg1"/>
                </a:solidFill>
              </a:rPr>
              <a:t>Why did the armed forces care about men and women’s sexual orientation??</a:t>
            </a:r>
          </a:p>
        </p:txBody>
      </p:sp>
      <p:pic>
        <p:nvPicPr>
          <p:cNvPr id="14338" name="Picture 2" descr="mage result for &quot;silence means security&quot; WACs in WWII"/>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6074257" y="106842"/>
            <a:ext cx="4239074" cy="6644316"/>
          </a:xfrm>
          <a:prstGeom prst="rect">
            <a:avLst/>
          </a:prstGeom>
          <a:noFill/>
          <a:extLst>
            <a:ext uri="{909E8E84-426E-40DD-AFC4-6F175D3DCCD1}">
              <a14:hiddenFill xmlns:a14="http://schemas.microsoft.com/office/drawing/2010/main">
                <a:solidFill>
                  <a:srgbClr val="FFFFFF"/>
                </a:solidFill>
              </a14:hiddenFill>
            </a:ext>
          </a:extLst>
        </p:spPr>
      </p:pic>
      <p:sp>
        <p:nvSpPr>
          <p:cNvPr id="90" name="Rectangle 89">
            <a:extLst>
              <a:ext uri="{FF2B5EF4-FFF2-40B4-BE49-F238E27FC236}">
                <a16:creationId xmlns:a16="http://schemas.microsoft.com/office/drawing/2014/main" id="{6C9E16AD-C39A-45E0-9155-60C082A8DD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3187543"/>
      </p:ext>
    </p:extLst>
  </p:cSld>
  <p:clrMapOvr>
    <a:masterClrMapping/>
  </p:clrMapOvr>
  <mc:AlternateContent xmlns:mc="http://schemas.openxmlformats.org/markup-compatibility/2006" xmlns:p14="http://schemas.microsoft.com/office/powerpoint/2010/main">
    <mc:Choice Requires="p14">
      <p:transition spd="slow" p14:dur="2000" advTm="99774"/>
    </mc:Choice>
    <mc:Fallback xmlns="">
      <p:transition spd="slow" advTm="99774"/>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102BB93-3C46-8CF7-B7EA-ED033EF35C5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1129942" cy="6260594"/>
          </a:xfrm>
          <a:prstGeom prst="rect">
            <a:avLst/>
          </a:prstGeom>
        </p:spPr>
      </p:pic>
      <p:sp>
        <p:nvSpPr>
          <p:cNvPr id="4" name="TextBox 3">
            <a:extLst>
              <a:ext uri="{FF2B5EF4-FFF2-40B4-BE49-F238E27FC236}">
                <a16:creationId xmlns:a16="http://schemas.microsoft.com/office/drawing/2014/main" id="{95B5D432-17FC-B554-78FC-54E87CE46115}"/>
              </a:ext>
            </a:extLst>
          </p:cNvPr>
          <p:cNvSpPr txBox="1"/>
          <p:nvPr/>
        </p:nvSpPr>
        <p:spPr>
          <a:xfrm>
            <a:off x="342900" y="6391324"/>
            <a:ext cx="11431334" cy="369332"/>
          </a:xfrm>
          <a:prstGeom prst="rect">
            <a:avLst/>
          </a:prstGeom>
          <a:noFill/>
        </p:spPr>
        <p:txBody>
          <a:bodyPr wrap="none" rtlCol="0">
            <a:spAutoFit/>
          </a:bodyPr>
          <a:lstStyle/>
          <a:p>
            <a:r>
              <a:rPr lang="en-US" dirty="0"/>
              <a:t>Extract from RG 496, Records of the General HQ, Southwest Pacific Area, box 24, US National Archives</a:t>
            </a:r>
          </a:p>
        </p:txBody>
      </p:sp>
      <p:sp>
        <p:nvSpPr>
          <p:cNvPr id="5" name="TextBox 4">
            <a:extLst>
              <a:ext uri="{FF2B5EF4-FFF2-40B4-BE49-F238E27FC236}">
                <a16:creationId xmlns:a16="http://schemas.microsoft.com/office/drawing/2014/main" id="{1057ABA5-1B1B-F9CB-F54A-564045FDA33C}"/>
              </a:ext>
            </a:extLst>
          </p:cNvPr>
          <p:cNvSpPr txBox="1"/>
          <p:nvPr/>
        </p:nvSpPr>
        <p:spPr>
          <a:xfrm>
            <a:off x="11129942" y="1100138"/>
            <a:ext cx="992579" cy="646331"/>
          </a:xfrm>
          <a:prstGeom prst="rect">
            <a:avLst/>
          </a:prstGeom>
          <a:noFill/>
        </p:spPr>
        <p:txBody>
          <a:bodyPr wrap="none" rtlCol="0">
            <a:spAutoFit/>
          </a:bodyPr>
          <a:lstStyle/>
          <a:p>
            <a:r>
              <a:rPr lang="en-US" dirty="0"/>
              <a:t>Sgt.</a:t>
            </a:r>
          </a:p>
          <a:p>
            <a:r>
              <a:rPr lang="en-US" dirty="0"/>
              <a:t>RD Holt</a:t>
            </a:r>
          </a:p>
        </p:txBody>
      </p:sp>
    </p:spTree>
    <p:extLst>
      <p:ext uri="{BB962C8B-B14F-4D97-AF65-F5344CB8AC3E}">
        <p14:creationId xmlns:p14="http://schemas.microsoft.com/office/powerpoint/2010/main" val="1358004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219AE65-9B94-44EA-BEF3-EF4BFA169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FD9464E-E5B9-40C0-B738-67C266F517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6250" y="473745"/>
            <a:ext cx="11227090" cy="5902829"/>
          </a:xfrm>
          <a:prstGeom prst="rect">
            <a:avLst/>
          </a:prstGeom>
          <a:solidFill>
            <a:srgbClr val="404040"/>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CCD7EA2-2557-4E49-9B59-9C028EF186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6" y="473746"/>
            <a:ext cx="4168684" cy="5902828"/>
          </a:xfrm>
          <a:prstGeom prst="rect">
            <a:avLst/>
          </a:prstGeom>
          <a:solidFill>
            <a:srgbClr val="262626"/>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FC1EB2CC-2DFB-F241-B5E7-BAB71D413CDF}"/>
              </a:ext>
            </a:extLst>
          </p:cNvPr>
          <p:cNvSpPr>
            <a:spLocks noGrp="1"/>
          </p:cNvSpPr>
          <p:nvPr>
            <p:ph type="title"/>
          </p:nvPr>
        </p:nvSpPr>
        <p:spPr>
          <a:xfrm>
            <a:off x="7856388" y="1175809"/>
            <a:ext cx="2887298" cy="4506382"/>
          </a:xfrm>
        </p:spPr>
        <p:txBody>
          <a:bodyPr anchor="ctr">
            <a:normAutofit/>
          </a:bodyPr>
          <a:lstStyle/>
          <a:p>
            <a:r>
              <a:rPr lang="en-US" dirty="0">
                <a:solidFill>
                  <a:srgbClr val="EBEBEB"/>
                </a:solidFill>
              </a:rPr>
              <a:t>Women soldiers: an oxymoron?</a:t>
            </a:r>
          </a:p>
        </p:txBody>
      </p:sp>
      <p:sp>
        <p:nvSpPr>
          <p:cNvPr id="3" name="Content Placeholder 2">
            <a:extLst>
              <a:ext uri="{FF2B5EF4-FFF2-40B4-BE49-F238E27FC236}">
                <a16:creationId xmlns:a16="http://schemas.microsoft.com/office/drawing/2014/main" id="{33B8A4B6-9973-E245-8488-7919C11C5570}"/>
              </a:ext>
            </a:extLst>
          </p:cNvPr>
          <p:cNvSpPr>
            <a:spLocks noGrp="1"/>
          </p:cNvSpPr>
          <p:nvPr>
            <p:ph idx="1"/>
          </p:nvPr>
        </p:nvSpPr>
        <p:spPr>
          <a:xfrm>
            <a:off x="994088" y="1377298"/>
            <a:ext cx="5879463" cy="4304893"/>
          </a:xfrm>
        </p:spPr>
        <p:txBody>
          <a:bodyPr anchor="ctr">
            <a:normAutofit/>
          </a:bodyPr>
          <a:lstStyle/>
          <a:p>
            <a:r>
              <a:rPr lang="en-US" sz="2800" dirty="0">
                <a:solidFill>
                  <a:srgbClr val="FF0000"/>
                </a:solidFill>
              </a:rPr>
              <a:t>“Men simply cannot treat women like other men. And it’s silly to think that a few months’ training can make them into some kind of sexless soldiers.”</a:t>
            </a:r>
          </a:p>
          <a:p>
            <a:pPr marL="0" indent="0">
              <a:buNone/>
            </a:pPr>
            <a:endParaRPr lang="en-US" sz="2800" dirty="0">
              <a:solidFill>
                <a:srgbClr val="FFFFFF"/>
              </a:solidFill>
            </a:endParaRPr>
          </a:p>
          <a:p>
            <a:r>
              <a:rPr lang="en-US" sz="1600" dirty="0">
                <a:solidFill>
                  <a:srgbClr val="FFFFFF"/>
                </a:solidFill>
              </a:rPr>
              <a:t>Brian Mitchell, </a:t>
            </a:r>
            <a:r>
              <a:rPr lang="en-US" sz="1600" i="1" dirty="0">
                <a:solidFill>
                  <a:srgbClr val="FFFFFF"/>
                </a:solidFill>
              </a:rPr>
              <a:t>Weak Link: The Feminization of the American Military </a:t>
            </a:r>
            <a:r>
              <a:rPr lang="en-US" sz="1600" dirty="0">
                <a:solidFill>
                  <a:srgbClr val="FFFFFF"/>
                </a:solidFill>
              </a:rPr>
              <a:t>(1989)</a:t>
            </a:r>
          </a:p>
          <a:p>
            <a:r>
              <a:rPr lang="en-US" sz="1600" dirty="0">
                <a:solidFill>
                  <a:srgbClr val="FFFFFF"/>
                </a:solidFill>
              </a:rPr>
              <a:t>Quoted by Leisa D. Meyer, </a:t>
            </a:r>
            <a:r>
              <a:rPr lang="en-US" sz="1600" i="1" dirty="0">
                <a:solidFill>
                  <a:srgbClr val="FFFFFF"/>
                </a:solidFill>
              </a:rPr>
              <a:t>Creating GI Jane: Sexuality and Power in the Women’s Army Corps During World War II </a:t>
            </a:r>
            <a:r>
              <a:rPr lang="en-US" sz="1600" dirty="0">
                <a:solidFill>
                  <a:srgbClr val="FFFFFF"/>
                </a:solidFill>
              </a:rPr>
              <a:t>(Columbia University Press, 1996), p. 3</a:t>
            </a:r>
          </a:p>
        </p:txBody>
      </p:sp>
      <p:sp>
        <p:nvSpPr>
          <p:cNvPr id="14" name="Rectangle 13">
            <a:extLst>
              <a:ext uri="{FF2B5EF4-FFF2-40B4-BE49-F238E27FC236}">
                <a16:creationId xmlns:a16="http://schemas.microsoft.com/office/drawing/2014/main" id="{F0C81A57-9CD5-461B-8FFE-4A8CB6CFB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7540" y="473747"/>
            <a:ext cx="685800" cy="590282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40522396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192506"/>
    </mc:Choice>
    <mc:Fallback xmlns="">
      <p:transition spd="slow" advTm="192506"/>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2014-3025 (untitled)">
            <a:extLst>
              <a:ext uri="{FF2B5EF4-FFF2-40B4-BE49-F238E27FC236}">
                <a16:creationId xmlns:a16="http://schemas.microsoft.com/office/drawing/2014/main" id="{95BD4337-D54B-C5E9-4930-71005FC65E5B}"/>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97301" y="0"/>
            <a:ext cx="5375275"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B7903D3-1FD9-52CC-CF68-2F9394023864}"/>
              </a:ext>
            </a:extLst>
          </p:cNvPr>
          <p:cNvSpPr txBox="1"/>
          <p:nvPr/>
        </p:nvSpPr>
        <p:spPr>
          <a:xfrm>
            <a:off x="6004419" y="2699744"/>
            <a:ext cx="6096000" cy="3693319"/>
          </a:xfrm>
          <a:prstGeom prst="rect">
            <a:avLst/>
          </a:prstGeom>
          <a:noFill/>
        </p:spPr>
        <p:txBody>
          <a:bodyPr wrap="square">
            <a:spAutoFit/>
          </a:bodyPr>
          <a:lstStyle/>
          <a:p>
            <a:pPr algn="l"/>
            <a:r>
              <a:rPr lang="en-GB" b="1" i="0" u="none" strike="noStrike" dirty="0">
                <a:solidFill>
                  <a:srgbClr val="323A45"/>
                </a:solidFill>
                <a:effectLst/>
                <a:latin typeface="Source Sans Pro" panose="020B0503030403020204" pitchFamily="34" charset="0"/>
              </a:rPr>
              <a:t>Description</a:t>
            </a:r>
            <a:endParaRPr lang="en-GB" b="0" i="0" u="none" strike="noStrike" dirty="0">
              <a:solidFill>
                <a:srgbClr val="323A45"/>
              </a:solidFill>
              <a:effectLst/>
              <a:latin typeface="Source Sans Pro" panose="020B0503030403020204" pitchFamily="34" charset="0"/>
            </a:endParaRPr>
          </a:p>
          <a:p>
            <a:pPr algn="l"/>
            <a:r>
              <a:rPr lang="en-GB" b="0" i="0" u="none" strike="noStrike" dirty="0">
                <a:solidFill>
                  <a:srgbClr val="323A45"/>
                </a:solidFill>
                <a:effectLst/>
                <a:latin typeface="Source Sans Pro" panose="020B0503030403020204" pitchFamily="34" charset="0"/>
              </a:rPr>
              <a:t>An unidentified Italian prisoner of war (standing, </a:t>
            </a:r>
            <a:r>
              <a:rPr lang="en-GB" b="0" i="0" u="none" strike="noStrike" dirty="0" err="1">
                <a:solidFill>
                  <a:srgbClr val="323A45"/>
                </a:solidFill>
                <a:effectLst/>
                <a:latin typeface="Source Sans Pro" panose="020B0503030403020204" pitchFamily="34" charset="0"/>
              </a:rPr>
              <a:t>center</a:t>
            </a:r>
            <a:r>
              <a:rPr lang="en-GB" b="0" i="0" u="none" strike="noStrike" dirty="0">
                <a:solidFill>
                  <a:srgbClr val="323A45"/>
                </a:solidFill>
                <a:effectLst/>
                <a:latin typeface="Source Sans Pro" panose="020B0503030403020204" pitchFamily="34" charset="0"/>
              </a:rPr>
              <a:t>) </a:t>
            </a:r>
          </a:p>
          <a:p>
            <a:pPr algn="l"/>
            <a:r>
              <a:rPr lang="en-GB" b="0" i="0" u="none" strike="noStrike" dirty="0">
                <a:solidFill>
                  <a:srgbClr val="323A45"/>
                </a:solidFill>
                <a:effectLst/>
                <a:latin typeface="Source Sans Pro" panose="020B0503030403020204" pitchFamily="34" charset="0"/>
              </a:rPr>
              <a:t>visits with WACs while relaxing on the beach at </a:t>
            </a:r>
            <a:r>
              <a:rPr lang="en-GB" b="0" i="0" u="none" strike="noStrike" dirty="0" err="1">
                <a:solidFill>
                  <a:srgbClr val="323A45"/>
                </a:solidFill>
                <a:effectLst/>
                <a:latin typeface="Source Sans Pro" panose="020B0503030403020204" pitchFamily="34" charset="0"/>
              </a:rPr>
              <a:t>Leralda</a:t>
            </a:r>
            <a:r>
              <a:rPr lang="en-GB" b="0" i="0" u="none" strike="noStrike" dirty="0">
                <a:solidFill>
                  <a:srgbClr val="323A45"/>
                </a:solidFill>
                <a:effectLst/>
                <a:latin typeface="Source Sans Pro" panose="020B0503030403020204" pitchFamily="34" charset="0"/>
              </a:rPr>
              <a:t> Recreation </a:t>
            </a:r>
            <a:r>
              <a:rPr lang="en-GB" b="0" i="0" u="none" strike="noStrike" dirty="0" err="1">
                <a:solidFill>
                  <a:srgbClr val="323A45"/>
                </a:solidFill>
                <a:effectLst/>
                <a:latin typeface="Source Sans Pro" panose="020B0503030403020204" pitchFamily="34" charset="0"/>
              </a:rPr>
              <a:t>Center</a:t>
            </a:r>
            <a:r>
              <a:rPr lang="en-GB" b="0" i="0" u="none" strike="noStrike" dirty="0">
                <a:solidFill>
                  <a:srgbClr val="323A45"/>
                </a:solidFill>
                <a:effectLst/>
                <a:latin typeface="Source Sans Pro" panose="020B0503030403020204" pitchFamily="34" charset="0"/>
              </a:rPr>
              <a:t> in North Africa. An unidentified lifeguard looks on.</a:t>
            </a:r>
          </a:p>
          <a:p>
            <a:pPr algn="l"/>
            <a:endParaRPr lang="en-GB" dirty="0">
              <a:solidFill>
                <a:srgbClr val="323A45"/>
              </a:solidFill>
              <a:latin typeface="Source Sans Pro" panose="020B0503030403020204" pitchFamily="34" charset="0"/>
            </a:endParaRPr>
          </a:p>
          <a:p>
            <a:pPr algn="l"/>
            <a:r>
              <a:rPr lang="en-GB" b="1" i="0" u="none" strike="noStrike" dirty="0">
                <a:solidFill>
                  <a:srgbClr val="323A45"/>
                </a:solidFill>
                <a:effectLst/>
                <a:latin typeface="Source Sans Pro" panose="020B0503030403020204" pitchFamily="34" charset="0"/>
              </a:rPr>
              <a:t>Date(s)</a:t>
            </a:r>
          </a:p>
          <a:p>
            <a:pPr algn="l"/>
            <a:r>
              <a:rPr lang="en-GB" b="0" i="0" u="none" strike="noStrike" dirty="0">
                <a:solidFill>
                  <a:srgbClr val="323A45"/>
                </a:solidFill>
                <a:effectLst/>
                <a:latin typeface="Source Sans Pro" panose="020B0503030403020204" pitchFamily="34" charset="0"/>
              </a:rPr>
              <a:t>ca. August 1944</a:t>
            </a:r>
          </a:p>
          <a:p>
            <a:pPr algn="l"/>
            <a:endParaRPr lang="en-GB" dirty="0">
              <a:solidFill>
                <a:srgbClr val="323A45"/>
              </a:solidFill>
              <a:latin typeface="Source Sans Pro" panose="020B0503030403020204" pitchFamily="34" charset="0"/>
            </a:endParaRPr>
          </a:p>
          <a:p>
            <a:pPr algn="l"/>
            <a:r>
              <a:rPr lang="en-GB" b="1" i="0" u="none" strike="noStrike" dirty="0">
                <a:solidFill>
                  <a:srgbClr val="323A45"/>
                </a:solidFill>
                <a:effectLst/>
                <a:latin typeface="Source Sans Pro" panose="020B0503030403020204" pitchFamily="34" charset="0"/>
              </a:rPr>
              <a:t>Harry Truman Presidential Library</a:t>
            </a:r>
            <a:endParaRPr lang="en-GB" b="1" dirty="0">
              <a:solidFill>
                <a:srgbClr val="323A45"/>
              </a:solidFill>
              <a:latin typeface="Source Sans Pro" panose="020B0503030403020204" pitchFamily="34" charset="0"/>
            </a:endParaRPr>
          </a:p>
          <a:p>
            <a:pPr algn="l"/>
            <a:r>
              <a:rPr lang="en-GB" b="0" i="0" u="none" strike="noStrike" dirty="0">
                <a:solidFill>
                  <a:srgbClr val="323A45"/>
                </a:solidFill>
                <a:effectLst/>
                <a:latin typeface="Source Sans Pro" panose="020B0503030403020204" pitchFamily="34" charset="0"/>
                <a:hlinkClick r:id="rId3"/>
              </a:rPr>
              <a:t>https://www.trumanlibrary.gov/photograph-records/2014-3025</a:t>
            </a:r>
            <a:endParaRPr lang="en-GB" b="0" i="0" u="none" strike="noStrike" dirty="0">
              <a:solidFill>
                <a:srgbClr val="323A45"/>
              </a:solidFill>
              <a:effectLst/>
              <a:latin typeface="Source Sans Pro" panose="020B0503030403020204" pitchFamily="34" charset="0"/>
            </a:endParaRPr>
          </a:p>
          <a:p>
            <a:pPr algn="l"/>
            <a:endParaRPr lang="en-GB" b="0" i="0" u="none" strike="noStrike" dirty="0">
              <a:solidFill>
                <a:srgbClr val="323A45"/>
              </a:solidFill>
              <a:effectLst/>
              <a:latin typeface="Source Sans Pro" panose="020B0503030403020204" pitchFamily="34" charset="0"/>
            </a:endParaRPr>
          </a:p>
        </p:txBody>
      </p:sp>
    </p:spTree>
    <p:extLst>
      <p:ext uri="{BB962C8B-B14F-4D97-AF65-F5344CB8AC3E}">
        <p14:creationId xmlns:p14="http://schemas.microsoft.com/office/powerpoint/2010/main" val="25000339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84894" y="1081653"/>
            <a:ext cx="8438389" cy="5083849"/>
          </a:xfrm>
          <a:prstGeom prst="rect">
            <a:avLst/>
          </a:prstGeom>
        </p:spPr>
      </p:pic>
      <p:sp>
        <p:nvSpPr>
          <p:cNvPr id="4" name="TextBox 3"/>
          <p:cNvSpPr txBox="1"/>
          <p:nvPr/>
        </p:nvSpPr>
        <p:spPr>
          <a:xfrm>
            <a:off x="404400" y="122663"/>
            <a:ext cx="9264075" cy="646331"/>
          </a:xfrm>
          <a:prstGeom prst="rect">
            <a:avLst/>
          </a:prstGeom>
          <a:noFill/>
        </p:spPr>
        <p:txBody>
          <a:bodyPr wrap="none" rtlCol="0">
            <a:spAutoFit/>
          </a:bodyPr>
          <a:lstStyle/>
          <a:p>
            <a:r>
              <a:rPr lang="en-US" dirty="0"/>
              <a:t>“Winnie the </a:t>
            </a:r>
            <a:r>
              <a:rPr lang="en-US" dirty="0" err="1"/>
              <a:t>Wac</a:t>
            </a:r>
            <a:r>
              <a:rPr lang="en-US" dirty="0"/>
              <a:t>” (b. 1943) drawn by GI Vic Herman for army newspapers,</a:t>
            </a:r>
          </a:p>
          <a:p>
            <a:r>
              <a:rPr lang="en-US" dirty="0"/>
              <a:t>modeled on– or uncannily resembling?-- real-life </a:t>
            </a:r>
            <a:r>
              <a:rPr lang="en-US" dirty="0" err="1"/>
              <a:t>Wac</a:t>
            </a:r>
            <a:r>
              <a:rPr lang="en-US" dirty="0"/>
              <a:t> Althea </a:t>
            </a:r>
            <a:r>
              <a:rPr lang="en-US" dirty="0" err="1"/>
              <a:t>Semanchik</a:t>
            </a:r>
            <a:r>
              <a:rPr lang="en-US" dirty="0"/>
              <a:t> (b. 1921)</a:t>
            </a:r>
          </a:p>
        </p:txBody>
      </p:sp>
      <p:sp>
        <p:nvSpPr>
          <p:cNvPr id="5" name="Rectangle 4"/>
          <p:cNvSpPr/>
          <p:nvPr/>
        </p:nvSpPr>
        <p:spPr>
          <a:xfrm>
            <a:off x="432897" y="6260680"/>
            <a:ext cx="9219103" cy="461665"/>
          </a:xfrm>
          <a:prstGeom prst="rect">
            <a:avLst/>
          </a:prstGeom>
        </p:spPr>
        <p:txBody>
          <a:bodyPr wrap="square">
            <a:spAutoFit/>
          </a:bodyPr>
          <a:lstStyle/>
          <a:p>
            <a:r>
              <a:rPr lang="en-US" sz="1200" dirty="0">
                <a:hlinkClick r:id="rId3"/>
              </a:rPr>
              <a:t>http://www.duryeapa.com/Semanchik/Semanchik.htm</a:t>
            </a:r>
            <a:endParaRPr lang="en-US" sz="1200" dirty="0"/>
          </a:p>
          <a:p>
            <a:endParaRPr lang="en-US" sz="1200" dirty="0"/>
          </a:p>
        </p:txBody>
      </p:sp>
      <p:pic>
        <p:nvPicPr>
          <p:cNvPr id="6" name="Picture 5"/>
          <p:cNvPicPr>
            <a:picLocks noChangeAspect="1"/>
          </p:cNvPicPr>
          <p:nvPr/>
        </p:nvPicPr>
        <p:blipFill>
          <a:blip r:embed="rId4"/>
          <a:stretch>
            <a:fillRect/>
          </a:stretch>
        </p:blipFill>
        <p:spPr>
          <a:xfrm>
            <a:off x="9312514" y="2857557"/>
            <a:ext cx="2540000" cy="3200400"/>
          </a:xfrm>
          <a:prstGeom prst="rect">
            <a:avLst/>
          </a:prstGeom>
        </p:spPr>
      </p:pic>
      <p:sp>
        <p:nvSpPr>
          <p:cNvPr id="8" name="TextBox 7"/>
          <p:cNvSpPr txBox="1"/>
          <p:nvPr/>
        </p:nvSpPr>
        <p:spPr>
          <a:xfrm>
            <a:off x="8282946" y="6186404"/>
            <a:ext cx="3569568" cy="738664"/>
          </a:xfrm>
          <a:prstGeom prst="rect">
            <a:avLst/>
          </a:prstGeom>
          <a:noFill/>
        </p:spPr>
        <p:txBody>
          <a:bodyPr wrap="square" rtlCol="0">
            <a:spAutoFit/>
          </a:bodyPr>
          <a:lstStyle/>
          <a:p>
            <a:r>
              <a:rPr lang="en-US" dirty="0"/>
              <a:t>    	For more on “Winnie” </a:t>
            </a:r>
            <a:r>
              <a:rPr lang="en-US" sz="1200" dirty="0">
                <a:hlinkClick r:id="rId5"/>
              </a:rPr>
              <a:t>http://www.tcj.com/winnie-the-wac/</a:t>
            </a:r>
            <a:endParaRPr lang="en-US" sz="1200" dirty="0"/>
          </a:p>
          <a:p>
            <a:endParaRPr lang="en-US" sz="1200" dirty="0"/>
          </a:p>
        </p:txBody>
      </p:sp>
      <p:sp>
        <p:nvSpPr>
          <p:cNvPr id="9" name="TextBox 8"/>
          <p:cNvSpPr txBox="1"/>
          <p:nvPr/>
        </p:nvSpPr>
        <p:spPr>
          <a:xfrm>
            <a:off x="9312514" y="1490110"/>
            <a:ext cx="2675732" cy="830997"/>
          </a:xfrm>
          <a:prstGeom prst="rect">
            <a:avLst/>
          </a:prstGeom>
          <a:noFill/>
        </p:spPr>
        <p:txBody>
          <a:bodyPr wrap="none" rtlCol="0">
            <a:spAutoFit/>
          </a:bodyPr>
          <a:lstStyle/>
          <a:p>
            <a:r>
              <a:rPr lang="en-US" sz="2400" b="1" dirty="0">
                <a:solidFill>
                  <a:srgbClr val="FF0000"/>
                </a:solidFill>
              </a:rPr>
              <a:t>Sexualizing</a:t>
            </a:r>
          </a:p>
          <a:p>
            <a:r>
              <a:rPr lang="en-US" sz="2400" b="1" dirty="0">
                <a:solidFill>
                  <a:srgbClr val="FF0000"/>
                </a:solidFill>
              </a:rPr>
              <a:t>women’s service</a:t>
            </a:r>
          </a:p>
        </p:txBody>
      </p:sp>
    </p:spTree>
    <p:extLst>
      <p:ext uri="{BB962C8B-B14F-4D97-AF65-F5344CB8AC3E}">
        <p14:creationId xmlns:p14="http://schemas.microsoft.com/office/powerpoint/2010/main" val="1669811137"/>
      </p:ext>
    </p:extLst>
  </p:cSld>
  <p:clrMapOvr>
    <a:masterClrMapping/>
  </p:clrMapOvr>
  <mc:AlternateContent xmlns:mc="http://schemas.openxmlformats.org/markup-compatibility/2006" xmlns:p14="http://schemas.microsoft.com/office/powerpoint/2010/main">
    <mc:Choice Requires="p14">
      <p:transition spd="slow" p14:dur="2000" advTm="97079"/>
    </mc:Choice>
    <mc:Fallback xmlns="">
      <p:transition spd="slow" advTm="97079"/>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F78DAAE-B0C3-49A3-8AB1-AD2FF0E36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a:lstStyle/>
          <a:p>
            <a:endParaRPr lang="en-US" dirty="0"/>
          </a:p>
        </p:txBody>
      </p:sp>
      <p:sp>
        <p:nvSpPr>
          <p:cNvPr id="9" name="Rectangle 8">
            <a:extLst>
              <a:ext uri="{FF2B5EF4-FFF2-40B4-BE49-F238E27FC236}">
                <a16:creationId xmlns:a16="http://schemas.microsoft.com/office/drawing/2014/main" id="{F6A8A81D-3338-4B0F-A26F-A3D259D276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6" y="801794"/>
            <a:ext cx="11000237" cy="524826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0155665-7CE2-4939-AE5E-020DC1D207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2" name="Picture 1"/>
          <p:cNvPicPr>
            <a:picLocks noChangeAspect="1"/>
          </p:cNvPicPr>
          <p:nvPr/>
        </p:nvPicPr>
        <p:blipFill>
          <a:blip r:embed="rId2"/>
          <a:stretch>
            <a:fillRect/>
          </a:stretch>
        </p:blipFill>
        <p:spPr>
          <a:xfrm>
            <a:off x="2661417" y="1284394"/>
            <a:ext cx="6964334" cy="4283066"/>
          </a:xfrm>
          <a:prstGeom prst="rect">
            <a:avLst/>
          </a:prstGeom>
        </p:spPr>
      </p:pic>
    </p:spTree>
    <p:extLst>
      <p:ext uri="{BB962C8B-B14F-4D97-AF65-F5344CB8AC3E}">
        <p14:creationId xmlns:p14="http://schemas.microsoft.com/office/powerpoint/2010/main" val="1240827952"/>
      </p:ext>
    </p:extLst>
  </p:cSld>
  <p:clrMapOvr>
    <a:masterClrMapping/>
  </p:clrMapOvr>
  <mc:AlternateContent xmlns:mc="http://schemas.openxmlformats.org/markup-compatibility/2006" xmlns:p14="http://schemas.microsoft.com/office/powerpoint/2010/main">
    <mc:Choice Requires="p14">
      <p:transition spd="slow" p14:dur="2000" advTm="84563"/>
    </mc:Choice>
    <mc:Fallback xmlns="">
      <p:transition spd="slow" advTm="84563"/>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A733EBD-820A-4FA2-9A24-E3259DA7EA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3B4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3467" y="643467"/>
            <a:ext cx="10905066" cy="5571066"/>
          </a:xfrm>
          <a:prstGeom prst="rect">
            <a:avLst/>
          </a:prstGeom>
        </p:spPr>
      </p:pic>
      <p:sp>
        <p:nvSpPr>
          <p:cNvPr id="9" name="Rectangle 8">
            <a:extLst>
              <a:ext uri="{FF2B5EF4-FFF2-40B4-BE49-F238E27FC236}">
                <a16:creationId xmlns:a16="http://schemas.microsoft.com/office/drawing/2014/main" id="{6D4A187A-A5A0-48DF-94DB-432F7582DC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199480563"/>
      </p:ext>
    </p:extLst>
  </p:cSld>
  <p:clrMapOvr>
    <a:masterClrMapping/>
  </p:clrMapOvr>
  <mc:AlternateContent xmlns:mc="http://schemas.openxmlformats.org/markup-compatibility/2006" xmlns:p14="http://schemas.microsoft.com/office/powerpoint/2010/main">
    <mc:Choice Requires="p14">
      <p:transition spd="slow" p14:dur="2000" advTm="42574"/>
    </mc:Choice>
    <mc:Fallback xmlns="">
      <p:transition spd="slow" advTm="42574"/>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Recruiting for, and selling, the WAAC</a:t>
            </a:r>
          </a:p>
        </p:txBody>
      </p:sp>
      <p:sp>
        <p:nvSpPr>
          <p:cNvPr id="4" name="Rectangle 3"/>
          <p:cNvSpPr/>
          <p:nvPr/>
        </p:nvSpPr>
        <p:spPr>
          <a:xfrm>
            <a:off x="657280" y="6305995"/>
            <a:ext cx="5476179" cy="923330"/>
          </a:xfrm>
          <a:prstGeom prst="rect">
            <a:avLst/>
          </a:prstGeom>
        </p:spPr>
        <p:txBody>
          <a:bodyPr wrap="none">
            <a:spAutoFit/>
          </a:bodyPr>
          <a:lstStyle/>
          <a:p>
            <a:r>
              <a:rPr lang="en-US" dirty="0">
                <a:hlinkClick r:id="rId2"/>
              </a:rPr>
              <a:t>https://archive.org/details/WereInTheArmyNow</a:t>
            </a:r>
            <a:endParaRPr lang="en-US" dirty="0"/>
          </a:p>
          <a:p>
            <a:endParaRPr lang="en-US" dirty="0"/>
          </a:p>
          <a:p>
            <a:endParaRPr lang="en-US" dirty="0"/>
          </a:p>
        </p:txBody>
      </p:sp>
      <p:sp>
        <p:nvSpPr>
          <p:cNvPr id="5" name="TextBox 4"/>
          <p:cNvSpPr txBox="1"/>
          <p:nvPr/>
        </p:nvSpPr>
        <p:spPr>
          <a:xfrm>
            <a:off x="755409" y="2480346"/>
            <a:ext cx="6250429" cy="369332"/>
          </a:xfrm>
          <a:prstGeom prst="rect">
            <a:avLst/>
          </a:prstGeom>
          <a:noFill/>
        </p:spPr>
        <p:txBody>
          <a:bodyPr wrap="none" rtlCol="0">
            <a:spAutoFit/>
          </a:bodyPr>
          <a:lstStyle/>
          <a:p>
            <a:r>
              <a:rPr lang="en-US" i="1" dirty="0"/>
              <a:t>We’re In The Army Now</a:t>
            </a:r>
            <a:r>
              <a:rPr lang="en-US" dirty="0"/>
              <a:t> (US Army Signal Corps, 1943)</a:t>
            </a:r>
          </a:p>
        </p:txBody>
      </p:sp>
      <p:pic>
        <p:nvPicPr>
          <p:cNvPr id="6" name="Picture 5"/>
          <p:cNvPicPr>
            <a:picLocks noChangeAspect="1"/>
          </p:cNvPicPr>
          <p:nvPr/>
        </p:nvPicPr>
        <p:blipFill>
          <a:blip r:embed="rId3"/>
          <a:stretch>
            <a:fillRect/>
          </a:stretch>
        </p:blipFill>
        <p:spPr>
          <a:xfrm>
            <a:off x="755409" y="3048910"/>
            <a:ext cx="6021658" cy="3257085"/>
          </a:xfrm>
          <a:prstGeom prst="rect">
            <a:avLst/>
          </a:prstGeom>
        </p:spPr>
      </p:pic>
      <p:sp>
        <p:nvSpPr>
          <p:cNvPr id="7" name="Rectangle 6"/>
          <p:cNvSpPr/>
          <p:nvPr/>
        </p:nvSpPr>
        <p:spPr>
          <a:xfrm>
            <a:off x="7369151" y="5552765"/>
            <a:ext cx="3094117" cy="646331"/>
          </a:xfrm>
          <a:prstGeom prst="rect">
            <a:avLst/>
          </a:prstGeom>
        </p:spPr>
        <p:txBody>
          <a:bodyPr wrap="none">
            <a:spAutoFit/>
          </a:bodyPr>
          <a:lstStyle/>
          <a:p>
            <a:r>
              <a:rPr lang="en-US" sz="1200" dirty="0"/>
              <a:t>Original print:</a:t>
            </a:r>
          </a:p>
          <a:p>
            <a:r>
              <a:rPr lang="en-US" sz="1200" dirty="0"/>
              <a:t>US National Archives, College Park, MD</a:t>
            </a:r>
          </a:p>
          <a:p>
            <a:r>
              <a:rPr lang="en-US" sz="1200" dirty="0"/>
              <a:t>National Archives Identifier: </a:t>
            </a:r>
            <a:r>
              <a:rPr lang="en-US" sz="1200" dirty="0">
                <a:hlinkClick r:id="rId4"/>
              </a:rPr>
              <a:t>35838</a:t>
            </a:r>
            <a:endParaRPr lang="en-US" sz="1200" dirty="0"/>
          </a:p>
        </p:txBody>
      </p:sp>
      <p:sp>
        <p:nvSpPr>
          <p:cNvPr id="8" name="TextBox 7"/>
          <p:cNvSpPr txBox="1"/>
          <p:nvPr/>
        </p:nvSpPr>
        <p:spPr>
          <a:xfrm>
            <a:off x="7457704" y="2665012"/>
            <a:ext cx="3719288" cy="2308324"/>
          </a:xfrm>
          <a:prstGeom prst="rect">
            <a:avLst/>
          </a:prstGeom>
          <a:noFill/>
        </p:spPr>
        <p:txBody>
          <a:bodyPr wrap="none" rtlCol="0">
            <a:spAutoFit/>
          </a:bodyPr>
          <a:lstStyle/>
          <a:p>
            <a:r>
              <a:rPr lang="en-US" dirty="0"/>
              <a:t>How does this film attempt to</a:t>
            </a:r>
          </a:p>
          <a:p>
            <a:r>
              <a:rPr lang="en-US" dirty="0"/>
              <a:t>reassure American viewers</a:t>
            </a:r>
          </a:p>
          <a:p>
            <a:r>
              <a:rPr lang="en-US" dirty="0"/>
              <a:t>about the wisdom of creating</a:t>
            </a:r>
          </a:p>
          <a:p>
            <a:r>
              <a:rPr lang="en-US" dirty="0"/>
              <a:t>a women’s auxiliary corps, and </a:t>
            </a:r>
          </a:p>
          <a:p>
            <a:r>
              <a:rPr lang="en-US" dirty="0"/>
              <a:t>about the kinds of women who</a:t>
            </a:r>
          </a:p>
          <a:p>
            <a:r>
              <a:rPr lang="en-US" dirty="0"/>
              <a:t>volunteered?</a:t>
            </a:r>
          </a:p>
          <a:p>
            <a:endParaRPr lang="en-US" dirty="0"/>
          </a:p>
          <a:p>
            <a:endParaRPr lang="en-US" dirty="0"/>
          </a:p>
        </p:txBody>
      </p:sp>
    </p:spTree>
    <p:extLst>
      <p:ext uri="{BB962C8B-B14F-4D97-AF65-F5344CB8AC3E}">
        <p14:creationId xmlns:p14="http://schemas.microsoft.com/office/powerpoint/2010/main" val="843301280"/>
      </p:ext>
    </p:extLst>
  </p:cSld>
  <p:clrMapOvr>
    <a:masterClrMapping/>
  </p:clrMapOvr>
  <mc:AlternateContent xmlns:mc="http://schemas.openxmlformats.org/markup-compatibility/2006" xmlns:p14="http://schemas.microsoft.com/office/powerpoint/2010/main">
    <mc:Choice Requires="p14">
      <p:transition spd="slow" p14:dur="2000" advTm="82434"/>
    </mc:Choice>
    <mc:Fallback xmlns="">
      <p:transition spd="slow" advTm="82434"/>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25242" y="113982"/>
            <a:ext cx="8824913" cy="703262"/>
          </a:xfrm>
        </p:spPr>
        <p:txBody>
          <a:bodyPr/>
          <a:lstStyle/>
          <a:p>
            <a:r>
              <a:rPr lang="en-US" b="1" dirty="0">
                <a:solidFill>
                  <a:srgbClr val="FF0000"/>
                </a:solidFill>
              </a:rPr>
              <a:t>African American </a:t>
            </a:r>
            <a:r>
              <a:rPr lang="en-US" b="1" dirty="0" err="1">
                <a:solidFill>
                  <a:srgbClr val="FF0000"/>
                </a:solidFill>
              </a:rPr>
              <a:t>Wacs</a:t>
            </a:r>
            <a:r>
              <a:rPr lang="en-US" b="1" dirty="0">
                <a:solidFill>
                  <a:srgbClr val="FF0000"/>
                </a:solidFill>
              </a:rPr>
              <a:t> </a:t>
            </a:r>
          </a:p>
        </p:txBody>
      </p:sp>
      <p:pic>
        <p:nvPicPr>
          <p:cNvPr id="3074" name="Picture 2" descr="ttps://www.army.mil/e2/c/images/2017/02/10/465547/original.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836202" y="1260757"/>
            <a:ext cx="7014117" cy="52818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26741" y="1069475"/>
            <a:ext cx="4367560" cy="5539978"/>
          </a:xfrm>
          <a:prstGeom prst="rect">
            <a:avLst/>
          </a:prstGeom>
        </p:spPr>
        <p:txBody>
          <a:bodyPr wrap="square">
            <a:spAutoFit/>
          </a:bodyPr>
          <a:lstStyle/>
          <a:p>
            <a:r>
              <a:rPr lang="en-US" dirty="0"/>
              <a:t>“Battalion Commander Maj. Charity Adams and Executive Officer Capt. Abbie Noel Campbell inspect the first Soldiers of the </a:t>
            </a:r>
            <a:r>
              <a:rPr lang="en-US" dirty="0">
                <a:solidFill>
                  <a:srgbClr val="FF0000"/>
                </a:solidFill>
              </a:rPr>
              <a:t>6888th Central Postal Directory Battalion </a:t>
            </a:r>
            <a:r>
              <a:rPr lang="en-US" dirty="0"/>
              <a:t>to arrive in England, February 15, 1945. The only African-American Women's Army Corps unit sent to Europe during World War II, the 6888th was responsible for clearing years' worth of backlogged mail</a:t>
            </a:r>
            <a:r>
              <a:rPr lang="is-IS" dirty="0"/>
              <a:t>… [</a:t>
            </a:r>
            <a:r>
              <a:rPr lang="en-US" dirty="0"/>
              <a:t>T]hey processed some 65,000 pieces of mail a shift and worked three shifts a day.”</a:t>
            </a:r>
          </a:p>
          <a:p>
            <a:r>
              <a:rPr lang="en-US" dirty="0"/>
              <a:t>NB: The 6888th served in Birmingham,</a:t>
            </a:r>
          </a:p>
          <a:p>
            <a:r>
              <a:rPr lang="en-US" dirty="0"/>
              <a:t>Rouen and Paris.</a:t>
            </a:r>
          </a:p>
          <a:p>
            <a:r>
              <a:rPr lang="en-US" dirty="0"/>
              <a:t>One of the last veterans of the 6888th, Cpl. </a:t>
            </a:r>
            <a:r>
              <a:rPr lang="en-US" dirty="0" err="1"/>
              <a:t>Alyce</a:t>
            </a:r>
            <a:r>
              <a:rPr lang="en-US" dirty="0"/>
              <a:t> Dixon, died at the age of 108, Jan. 27, 2016.</a:t>
            </a:r>
          </a:p>
          <a:p>
            <a:r>
              <a:rPr lang="en-US" sz="1200" dirty="0"/>
              <a:t>Photo Credit: Courtesy of the National Archives</a:t>
            </a:r>
          </a:p>
        </p:txBody>
      </p:sp>
      <p:sp>
        <p:nvSpPr>
          <p:cNvPr id="4" name="Rectangle 3"/>
          <p:cNvSpPr/>
          <p:nvPr/>
        </p:nvSpPr>
        <p:spPr>
          <a:xfrm>
            <a:off x="226741" y="6524405"/>
            <a:ext cx="9021917" cy="461665"/>
          </a:xfrm>
          <a:prstGeom prst="rect">
            <a:avLst/>
          </a:prstGeom>
        </p:spPr>
        <p:txBody>
          <a:bodyPr wrap="square">
            <a:spAutoFit/>
          </a:bodyPr>
          <a:lstStyle/>
          <a:p>
            <a:r>
              <a:rPr lang="en-US" sz="1200" dirty="0">
                <a:hlinkClick r:id="rId3"/>
              </a:rPr>
              <a:t>https://www.army.mil/article/181382/sorting_the_mail_blazing_a_trail_african_american_women_in_wwii</a:t>
            </a:r>
            <a:endParaRPr lang="en-US" sz="1200" dirty="0"/>
          </a:p>
          <a:p>
            <a:endParaRPr lang="en-US" sz="1200" dirty="0"/>
          </a:p>
        </p:txBody>
      </p:sp>
    </p:spTree>
    <p:extLst>
      <p:ext uri="{BB962C8B-B14F-4D97-AF65-F5344CB8AC3E}">
        <p14:creationId xmlns:p14="http://schemas.microsoft.com/office/powerpoint/2010/main" val="795171378"/>
      </p:ext>
    </p:extLst>
  </p:cSld>
  <p:clrMapOvr>
    <a:masterClrMapping/>
  </p:clrMapOvr>
  <mc:AlternateContent xmlns:mc="http://schemas.openxmlformats.org/markup-compatibility/2006" xmlns:p14="http://schemas.microsoft.com/office/powerpoint/2010/main">
    <mc:Choice Requires="p14">
      <p:transition spd="slow" p14:dur="2000" advTm="46547"/>
    </mc:Choice>
    <mc:Fallback xmlns="">
      <p:transition spd="slow" advTm="46547"/>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apanese American WACs"/>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91736" y="0"/>
            <a:ext cx="7214839" cy="480989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8965579" y="1213691"/>
            <a:ext cx="2486723" cy="2585323"/>
          </a:xfrm>
          <a:prstGeom prst="rect">
            <a:avLst/>
          </a:prstGeom>
        </p:spPr>
        <p:txBody>
          <a:bodyPr wrap="square">
            <a:spAutoFit/>
          </a:bodyPr>
          <a:lstStyle/>
          <a:p>
            <a:r>
              <a:rPr lang="en-US" b="1" dirty="0"/>
              <a:t>Japanese American Women's Army Corps (WACs), 1946</a:t>
            </a:r>
          </a:p>
          <a:p>
            <a:endParaRPr lang="en-US" b="1" dirty="0"/>
          </a:p>
          <a:p>
            <a:r>
              <a:rPr lang="en-US" sz="1200" dirty="0"/>
              <a:t>Photo credit:</a:t>
            </a:r>
          </a:p>
          <a:p>
            <a:r>
              <a:rPr lang="en-US" sz="1200" dirty="0"/>
              <a:t>U.S. Army Signal Corps Collection</a:t>
            </a:r>
          </a:p>
          <a:p>
            <a:br>
              <a:rPr lang="en-US" dirty="0"/>
            </a:br>
            <a:r>
              <a:rPr lang="en-US" sz="1200" dirty="0">
                <a:hlinkClick r:id="rId3"/>
              </a:rPr>
              <a:t>http://nisei.hawaii.edu/object/io_1153874063772.html</a:t>
            </a:r>
            <a:endParaRPr lang="en-US" sz="1200" dirty="0"/>
          </a:p>
          <a:p>
            <a:endParaRPr lang="en-US" sz="1200" dirty="0"/>
          </a:p>
        </p:txBody>
      </p:sp>
      <p:sp>
        <p:nvSpPr>
          <p:cNvPr id="3" name="Rectangle 2"/>
          <p:cNvSpPr/>
          <p:nvPr/>
        </p:nvSpPr>
        <p:spPr>
          <a:xfrm>
            <a:off x="527825" y="4809892"/>
            <a:ext cx="10076986" cy="2123658"/>
          </a:xfrm>
          <a:prstGeom prst="rect">
            <a:avLst/>
          </a:prstGeom>
        </p:spPr>
        <p:txBody>
          <a:bodyPr wrap="square">
            <a:spAutoFit/>
          </a:bodyPr>
          <a:lstStyle/>
          <a:p>
            <a:r>
              <a:rPr lang="en-US" dirty="0"/>
              <a:t>Japanese American women served in the Women's Army Corps (WAC), Army Nurse Corps (ANC), and Cadet Nurse Corps (CNC). The ANC began accepting Japanese American women in February 1943, while the WAC began enlisting them in September of that same year. Japanese American women had previously been denied entry to its predecessor WAAC (Women's Army Auxiliary Corps). All told, 142 Japanese American women volunteered. 48 trained at the </a:t>
            </a:r>
            <a:r>
              <a:rPr lang="en-US" dirty="0">
                <a:hlinkClick r:id="rId4"/>
              </a:rPr>
              <a:t>Military Intelligence Service Language School</a:t>
            </a:r>
            <a:r>
              <a:rPr lang="en-US" dirty="0"/>
              <a:t>. </a:t>
            </a:r>
            <a:r>
              <a:rPr lang="en-US" sz="1200" dirty="0">
                <a:hlinkClick r:id="rId5"/>
              </a:rPr>
              <a:t>http://www.goforbroke.org/learn/history/combat_history/world_war_2/ja_women_us_military_ww2.php</a:t>
            </a:r>
            <a:endParaRPr lang="en-US" sz="1200" dirty="0"/>
          </a:p>
          <a:p>
            <a:endParaRPr lang="en-US" sz="1200" dirty="0"/>
          </a:p>
        </p:txBody>
      </p:sp>
    </p:spTree>
    <p:extLst>
      <p:ext uri="{BB962C8B-B14F-4D97-AF65-F5344CB8AC3E}">
        <p14:creationId xmlns:p14="http://schemas.microsoft.com/office/powerpoint/2010/main" val="768347968"/>
      </p:ext>
    </p:extLst>
  </p:cSld>
  <p:clrMapOvr>
    <a:masterClrMapping/>
  </p:clrMapOvr>
  <mc:AlternateContent xmlns:mc="http://schemas.openxmlformats.org/markup-compatibility/2006" xmlns:p14="http://schemas.microsoft.com/office/powerpoint/2010/main">
    <mc:Choice Requires="p14">
      <p:transition spd="slow" p14:dur="2000" advTm="75152"/>
    </mc:Choice>
    <mc:Fallback xmlns="">
      <p:transition spd="slow" advTm="75152"/>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goforbroke.org/images/learn/history/world_war_2/femaleofficers.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0361" y="209120"/>
            <a:ext cx="8686800" cy="641085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8999034" y="2675885"/>
            <a:ext cx="6096000" cy="738664"/>
          </a:xfrm>
          <a:prstGeom prst="rect">
            <a:avLst/>
          </a:prstGeom>
        </p:spPr>
        <p:txBody>
          <a:bodyPr>
            <a:spAutoFit/>
          </a:bodyPr>
          <a:lstStyle/>
          <a:p>
            <a:r>
              <a:rPr lang="en-US" sz="1400" dirty="0"/>
              <a:t>WAC officers, </a:t>
            </a:r>
          </a:p>
          <a:p>
            <a:r>
              <a:rPr lang="en-US" sz="1400" dirty="0"/>
              <a:t>courtesy of the US Government </a:t>
            </a:r>
          </a:p>
          <a:p>
            <a:r>
              <a:rPr lang="en-US" sz="1400" dirty="0"/>
              <a:t>and Bonnie and Ken </a:t>
            </a:r>
            <a:r>
              <a:rPr lang="en-US" sz="1400" dirty="0" err="1"/>
              <a:t>Kasamatsu</a:t>
            </a:r>
            <a:endParaRPr lang="en-US" sz="1400" dirty="0"/>
          </a:p>
        </p:txBody>
      </p:sp>
    </p:spTree>
    <p:extLst>
      <p:ext uri="{BB962C8B-B14F-4D97-AF65-F5344CB8AC3E}">
        <p14:creationId xmlns:p14="http://schemas.microsoft.com/office/powerpoint/2010/main" val="872550863"/>
      </p:ext>
    </p:extLst>
  </p:cSld>
  <p:clrMapOvr>
    <a:masterClrMapping/>
  </p:clrMapOvr>
  <mc:AlternateContent xmlns:mc="http://schemas.openxmlformats.org/markup-compatibility/2006" xmlns:p14="http://schemas.microsoft.com/office/powerpoint/2010/main">
    <mc:Choice Requires="p14">
      <p:transition spd="slow" p14:dur="2000" advTm="16393"/>
    </mc:Choice>
    <mc:Fallback xmlns="">
      <p:transition spd="slow" advTm="16393"/>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ttps://upload.wikimedia.org/wikipedia/en/3/3b/Keepyourpowderdry.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90649" y="655866"/>
            <a:ext cx="6923314" cy="529082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130295" y="6106287"/>
            <a:ext cx="5897768" cy="923330"/>
          </a:xfrm>
          <a:prstGeom prst="rect">
            <a:avLst/>
          </a:prstGeom>
        </p:spPr>
        <p:txBody>
          <a:bodyPr wrap="none">
            <a:spAutoFit/>
          </a:bodyPr>
          <a:lstStyle/>
          <a:p>
            <a:r>
              <a:rPr lang="en-US" dirty="0"/>
              <a:t>Watch the trailer:</a:t>
            </a:r>
          </a:p>
          <a:p>
            <a:r>
              <a:rPr lang="en-US" dirty="0">
                <a:hlinkClick r:id="rId3"/>
              </a:rPr>
              <a:t>https://www.youtube.com/watch?v=LTWDjIGC9D4</a:t>
            </a:r>
            <a:endParaRPr lang="en-US" dirty="0"/>
          </a:p>
          <a:p>
            <a:endParaRPr lang="en-US" dirty="0"/>
          </a:p>
        </p:txBody>
      </p:sp>
      <p:sp>
        <p:nvSpPr>
          <p:cNvPr id="3" name="TextBox 2"/>
          <p:cNvSpPr txBox="1"/>
          <p:nvPr/>
        </p:nvSpPr>
        <p:spPr>
          <a:xfrm>
            <a:off x="8079179" y="3421308"/>
            <a:ext cx="3470822" cy="1446550"/>
          </a:xfrm>
          <a:prstGeom prst="rect">
            <a:avLst/>
          </a:prstGeom>
          <a:noFill/>
        </p:spPr>
        <p:txBody>
          <a:bodyPr wrap="none" rtlCol="0">
            <a:spAutoFit/>
          </a:bodyPr>
          <a:lstStyle/>
          <a:p>
            <a:r>
              <a:rPr lang="en-US" sz="2800" dirty="0"/>
              <a:t>“GI Janes Giving</a:t>
            </a:r>
          </a:p>
          <a:p>
            <a:r>
              <a:rPr lang="en-US" sz="2800" dirty="0"/>
              <a:t>Joe a Gee-</a:t>
            </a:r>
            <a:r>
              <a:rPr lang="en-US" sz="2800" i="1" dirty="0"/>
              <a:t>Eye</a:t>
            </a:r>
            <a:r>
              <a:rPr lang="en-US" sz="2800" dirty="0"/>
              <a:t>ful!”</a:t>
            </a:r>
            <a:br>
              <a:rPr lang="en-US" sz="3200" dirty="0"/>
            </a:br>
            <a:endParaRPr lang="en-US" sz="3200" dirty="0"/>
          </a:p>
        </p:txBody>
      </p:sp>
      <p:sp>
        <p:nvSpPr>
          <p:cNvPr id="4" name="TextBox 3"/>
          <p:cNvSpPr txBox="1"/>
          <p:nvPr/>
        </p:nvSpPr>
        <p:spPr>
          <a:xfrm>
            <a:off x="8170223" y="5070764"/>
            <a:ext cx="1451038" cy="369332"/>
          </a:xfrm>
          <a:prstGeom prst="rect">
            <a:avLst/>
          </a:prstGeom>
          <a:noFill/>
        </p:spPr>
        <p:txBody>
          <a:bodyPr wrap="none" rtlCol="0">
            <a:spAutoFit/>
          </a:bodyPr>
          <a:lstStyle/>
          <a:p>
            <a:r>
              <a:rPr lang="en-US" dirty="0"/>
              <a:t>MGM, 1945</a:t>
            </a:r>
          </a:p>
        </p:txBody>
      </p:sp>
      <p:sp>
        <p:nvSpPr>
          <p:cNvPr id="5" name="TextBox 4"/>
          <p:cNvSpPr txBox="1"/>
          <p:nvPr/>
        </p:nvSpPr>
        <p:spPr>
          <a:xfrm>
            <a:off x="8253351" y="1555668"/>
            <a:ext cx="2932213" cy="1077218"/>
          </a:xfrm>
          <a:prstGeom prst="rect">
            <a:avLst/>
          </a:prstGeom>
          <a:noFill/>
        </p:spPr>
        <p:txBody>
          <a:bodyPr wrap="none" rtlCol="0">
            <a:spAutoFit/>
          </a:bodyPr>
          <a:lstStyle/>
          <a:p>
            <a:r>
              <a:rPr lang="en-US" sz="3200" dirty="0">
                <a:solidFill>
                  <a:srgbClr val="FF0000"/>
                </a:solidFill>
              </a:rPr>
              <a:t>Hollywood</a:t>
            </a:r>
          </a:p>
          <a:p>
            <a:r>
              <a:rPr lang="en-US" sz="3200" dirty="0">
                <a:solidFill>
                  <a:srgbClr val="FF0000"/>
                </a:solidFill>
              </a:rPr>
              <a:t>makes good?</a:t>
            </a:r>
          </a:p>
        </p:txBody>
      </p:sp>
    </p:spTree>
    <p:extLst>
      <p:ext uri="{BB962C8B-B14F-4D97-AF65-F5344CB8AC3E}">
        <p14:creationId xmlns:p14="http://schemas.microsoft.com/office/powerpoint/2010/main" val="2128281860"/>
      </p:ext>
    </p:extLst>
  </p:cSld>
  <p:clrMapOvr>
    <a:masterClrMapping/>
  </p:clrMapOvr>
  <mc:AlternateContent xmlns:mc="http://schemas.openxmlformats.org/markup-compatibility/2006" xmlns:p14="http://schemas.microsoft.com/office/powerpoint/2010/main">
    <mc:Choice Requires="p14">
      <p:transition spd="slow" p14:dur="2000" advTm="64625"/>
    </mc:Choice>
    <mc:Fallback xmlns="">
      <p:transition spd="slow" advTm="64625"/>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82497" y="217609"/>
            <a:ext cx="9318625" cy="703262"/>
          </a:xfrm>
        </p:spPr>
        <p:txBody>
          <a:bodyPr/>
          <a:lstStyle/>
          <a:p>
            <a:r>
              <a:rPr lang="en-US" dirty="0">
                <a:solidFill>
                  <a:schemeClr val="accent1"/>
                </a:solidFill>
              </a:rPr>
              <a:t>“Cross-dressing” soldiers in the Civil War</a:t>
            </a:r>
          </a:p>
        </p:txBody>
      </p:sp>
      <p:pic>
        <p:nvPicPr>
          <p:cNvPr id="6146" name="Picture 2" descr="layton"/>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82497" y="1132013"/>
            <a:ext cx="4759841" cy="479972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82497" y="6103635"/>
            <a:ext cx="6096000" cy="954107"/>
          </a:xfrm>
          <a:prstGeom prst="rect">
            <a:avLst/>
          </a:prstGeom>
        </p:spPr>
        <p:txBody>
          <a:bodyPr>
            <a:spAutoFit/>
          </a:bodyPr>
          <a:lstStyle/>
          <a:p>
            <a:r>
              <a:rPr lang="en-US" sz="1400" dirty="0"/>
              <a:t>Frances Clayton disguised herself as "Frances </a:t>
            </a:r>
            <a:r>
              <a:rPr lang="en-US" sz="1400" dirty="0" err="1"/>
              <a:t>Clalin</a:t>
            </a:r>
            <a:r>
              <a:rPr lang="en-US" sz="1400" dirty="0"/>
              <a:t>”</a:t>
            </a:r>
          </a:p>
          <a:p>
            <a:r>
              <a:rPr lang="en-US" sz="1400" dirty="0"/>
              <a:t>to fight in the Civil War. (Library of Congress)</a:t>
            </a:r>
          </a:p>
          <a:p>
            <a:r>
              <a:rPr lang="en-US" sz="1200" dirty="0">
                <a:hlinkClick r:id="rId3"/>
              </a:rPr>
              <a:t>https://www.battlefields.org/learn/articles/female-soldiers-civil-war</a:t>
            </a:r>
            <a:endParaRPr lang="en-US" sz="1200" dirty="0"/>
          </a:p>
          <a:p>
            <a:endParaRPr lang="en-US" sz="1400" dirty="0"/>
          </a:p>
        </p:txBody>
      </p:sp>
      <p:sp>
        <p:nvSpPr>
          <p:cNvPr id="6" name="Rectangle 5"/>
          <p:cNvSpPr/>
          <p:nvPr/>
        </p:nvSpPr>
        <p:spPr>
          <a:xfrm>
            <a:off x="5302663" y="1383622"/>
            <a:ext cx="6096000" cy="5724644"/>
          </a:xfrm>
          <a:prstGeom prst="rect">
            <a:avLst/>
          </a:prstGeom>
        </p:spPr>
        <p:txBody>
          <a:bodyPr>
            <a:spAutoFit/>
          </a:bodyPr>
          <a:lstStyle/>
          <a:p>
            <a:r>
              <a:rPr lang="en-US" dirty="0"/>
              <a:t>Writing in 1888, Mary Livermore (of the U.S. Sanitary Commission) remembered that:</a:t>
            </a:r>
          </a:p>
          <a:p>
            <a:endParaRPr lang="en-US" dirty="0"/>
          </a:p>
          <a:p>
            <a:r>
              <a:rPr lang="en-US" sz="2000" b="1" i="1" dirty="0"/>
              <a:t>“Some one has stated the number of women soldiers known to the service as little less than </a:t>
            </a:r>
            <a:r>
              <a:rPr lang="en-US" sz="2000" b="1" i="1" dirty="0">
                <a:solidFill>
                  <a:srgbClr val="FF0000"/>
                </a:solidFill>
              </a:rPr>
              <a:t>four hundred</a:t>
            </a:r>
            <a:r>
              <a:rPr lang="en-US" sz="2000" b="1" i="1" dirty="0"/>
              <a:t>. I cannot vouch for the correctness of this estimate, but I am convinced that a </a:t>
            </a:r>
            <a:r>
              <a:rPr lang="en-US" sz="2000" b="1" i="1" dirty="0">
                <a:solidFill>
                  <a:srgbClr val="FF0000"/>
                </a:solidFill>
              </a:rPr>
              <a:t>larger number of women disguised themselves and enlisted in the service</a:t>
            </a:r>
            <a:r>
              <a:rPr lang="en-US" sz="2000" b="1" i="1" dirty="0"/>
              <a:t>, for one cause or other, than was dreamed of. Entrenched in secrecy, and regarded as men, they were sometimes revealed as women, by accident or casualty. Some startling histories of these military women were current in the gossip of army life.”</a:t>
            </a:r>
          </a:p>
          <a:p>
            <a:endParaRPr lang="en-US" i="1" dirty="0"/>
          </a:p>
          <a:p>
            <a:r>
              <a:rPr lang="en-US" i="1" dirty="0">
                <a:hlinkClick r:id="rId4"/>
              </a:rPr>
              <a:t>https://www.archives.gov/publications/prologue/1993/spring/women-in-the-civil-war-1.html</a:t>
            </a:r>
            <a:endParaRPr lang="en-US" i="1" dirty="0"/>
          </a:p>
          <a:p>
            <a:endParaRPr lang="en-US" i="1" dirty="0"/>
          </a:p>
        </p:txBody>
      </p:sp>
    </p:spTree>
    <p:extLst>
      <p:ext uri="{BB962C8B-B14F-4D97-AF65-F5344CB8AC3E}">
        <p14:creationId xmlns:p14="http://schemas.microsoft.com/office/powerpoint/2010/main" val="760964001"/>
      </p:ext>
    </p:extLst>
  </p:cSld>
  <p:clrMapOvr>
    <a:masterClrMapping/>
  </p:clrMapOvr>
  <mc:AlternateContent xmlns:mc="http://schemas.openxmlformats.org/markup-compatibility/2006" xmlns:p14="http://schemas.microsoft.com/office/powerpoint/2010/main">
    <mc:Choice Requires="p14">
      <p:transition spd="slow" p14:dur="2000" advTm="175116"/>
    </mc:Choice>
    <mc:Fallback xmlns="">
      <p:transition spd="slow" advTm="175116"/>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4952" y="474345"/>
            <a:ext cx="9284700" cy="6709529"/>
          </a:xfrm>
          <a:prstGeom prst="rect">
            <a:avLst/>
          </a:prstGeom>
        </p:spPr>
        <p:txBody>
          <a:bodyPr wrap="square">
            <a:spAutoFit/>
          </a:bodyPr>
          <a:lstStyle/>
          <a:p>
            <a:r>
              <a:rPr lang="en-US" sz="2000" dirty="0"/>
              <a:t>On October 21, 1909, </a:t>
            </a:r>
            <a:r>
              <a:rPr lang="en-US" sz="2000" b="1" dirty="0"/>
              <a:t>Ida Tarbell </a:t>
            </a:r>
            <a:r>
              <a:rPr lang="en-US" sz="2000" dirty="0"/>
              <a:t>of </a:t>
            </a:r>
            <a:r>
              <a:rPr lang="en-US" sz="2000" i="1" dirty="0"/>
              <a:t>The American Magazine</a:t>
            </a:r>
            <a:r>
              <a:rPr lang="en-US" sz="2000" dirty="0"/>
              <a:t> wrote to </a:t>
            </a:r>
            <a:r>
              <a:rPr lang="en-US" sz="2000" b="1" dirty="0"/>
              <a:t>Gen. F. C. Ainsworth</a:t>
            </a:r>
            <a:r>
              <a:rPr lang="en-US" sz="2000" dirty="0"/>
              <a:t>, the adjutant general: </a:t>
            </a:r>
            <a:r>
              <a:rPr lang="en-US" sz="2000" b="1" i="1" dirty="0">
                <a:solidFill>
                  <a:srgbClr val="FF0000"/>
                </a:solidFill>
              </a:rPr>
              <a:t>"I am anxious to know whether your department has any record of the number of women who enlisted and served in the Civil War, or has it any record of any women who were in the service?"</a:t>
            </a:r>
            <a:r>
              <a:rPr lang="en-US" sz="2000" b="1" dirty="0">
                <a:solidFill>
                  <a:schemeClr val="accent1"/>
                </a:solidFill>
              </a:rPr>
              <a:t> </a:t>
            </a:r>
          </a:p>
          <a:p>
            <a:endParaRPr lang="en-US" sz="2000" b="1" dirty="0">
              <a:solidFill>
                <a:schemeClr val="accent1"/>
              </a:solidFill>
            </a:endParaRPr>
          </a:p>
          <a:p>
            <a:r>
              <a:rPr lang="en-US" sz="2000" dirty="0"/>
              <a:t>She received swift reply from the Records and Pension Office, a division of the Adjutant General's Office (AGO), under Ainsworth's signature. The response read in part:</a:t>
            </a:r>
          </a:p>
          <a:p>
            <a:endParaRPr lang="en-US" dirty="0"/>
          </a:p>
          <a:p>
            <a:r>
              <a:rPr lang="en-US" sz="2000" i="1" dirty="0"/>
              <a:t>“I have the honor to inform you that </a:t>
            </a:r>
            <a:r>
              <a:rPr lang="en-US" sz="2000" b="1" i="1" dirty="0">
                <a:solidFill>
                  <a:srgbClr val="FF0000"/>
                </a:solidFill>
              </a:rPr>
              <a:t>no official record </a:t>
            </a:r>
            <a:r>
              <a:rPr lang="en-US" sz="2000" i="1" dirty="0"/>
              <a:t>has been found in the War Department showing specifically that any woman was ever enlisted in the military service of the United States as a member of any organization of the Regular or Volunteer Army at any time during the period of the civil war. It is possible, however, that there may have been a few instances of women having served as soldiers for a short time without their sex having been detected, but no record of such cases is known to exist in the official files.”</a:t>
            </a:r>
          </a:p>
          <a:p>
            <a:endParaRPr lang="en-US" sz="2000" i="1" dirty="0"/>
          </a:p>
          <a:p>
            <a:r>
              <a:rPr lang="en-US" sz="2000" dirty="0"/>
              <a:t>Ainsworth’s response was untruthful.</a:t>
            </a:r>
          </a:p>
          <a:p>
            <a:r>
              <a:rPr lang="en-US" sz="1200" dirty="0">
                <a:hlinkClick r:id="rId2"/>
              </a:rPr>
              <a:t>https://www.archives.gov/publications/prologue/1993/spring/women-in-the-civil-war-1.html</a:t>
            </a:r>
            <a:endParaRPr lang="en-US" sz="1200" dirty="0"/>
          </a:p>
          <a:p>
            <a:endParaRPr lang="en-US" sz="2000" dirty="0"/>
          </a:p>
        </p:txBody>
      </p:sp>
    </p:spTree>
    <p:extLst>
      <p:ext uri="{BB962C8B-B14F-4D97-AF65-F5344CB8AC3E}">
        <p14:creationId xmlns:p14="http://schemas.microsoft.com/office/powerpoint/2010/main" val="1360691729"/>
      </p:ext>
    </p:extLst>
  </p:cSld>
  <p:clrMapOvr>
    <a:masterClrMapping/>
  </p:clrMapOvr>
  <mc:AlternateContent xmlns:mc="http://schemas.openxmlformats.org/markup-compatibility/2006" xmlns:p14="http://schemas.microsoft.com/office/powerpoint/2010/main">
    <mc:Choice Requires="p14">
      <p:transition spd="slow" p14:dur="2000" advTm="68265"/>
    </mc:Choice>
    <mc:Fallback xmlns="">
      <p:transition spd="slow" advTm="68265"/>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ischarge documen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53144" y="24626"/>
            <a:ext cx="3681350" cy="662634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769923" y="1133356"/>
            <a:ext cx="7069776" cy="5724644"/>
          </a:xfrm>
          <a:prstGeom prst="rect">
            <a:avLst/>
          </a:prstGeom>
        </p:spPr>
        <p:txBody>
          <a:bodyPr wrap="square">
            <a:spAutoFit/>
          </a:bodyPr>
          <a:lstStyle/>
          <a:p>
            <a:r>
              <a:rPr lang="en-US" sz="3200" b="1" dirty="0"/>
              <a:t>Discharge document for a soldier with "</a:t>
            </a:r>
            <a:r>
              <a:rPr lang="en-US" sz="3200" b="1" dirty="0" err="1"/>
              <a:t>Sextual</a:t>
            </a:r>
            <a:r>
              <a:rPr lang="en-US" sz="3200" b="1" dirty="0"/>
              <a:t> incompatibility." </a:t>
            </a:r>
          </a:p>
          <a:p>
            <a:endParaRPr lang="en-US" sz="3200" b="1" dirty="0"/>
          </a:p>
          <a:p>
            <a:r>
              <a:rPr lang="en-US" dirty="0"/>
              <a:t>Mary </a:t>
            </a:r>
            <a:r>
              <a:rPr lang="en-US" dirty="0" err="1"/>
              <a:t>Scaberry</a:t>
            </a:r>
            <a:r>
              <a:rPr lang="en-US" dirty="0"/>
              <a:t>, aka Charles Freeman, Fifty-second Ohio Infantry. </a:t>
            </a:r>
            <a:r>
              <a:rPr lang="en-US" dirty="0" err="1"/>
              <a:t>Scaberry</a:t>
            </a:r>
            <a:r>
              <a:rPr lang="en-US" dirty="0"/>
              <a:t> enlisted as a private in the summer of 1862 at the age of seventeen. On November 7, </a:t>
            </a:r>
            <a:r>
              <a:rPr lang="en-US" dirty="0" err="1"/>
              <a:t>Scaberry</a:t>
            </a:r>
            <a:r>
              <a:rPr lang="en-US" dirty="0"/>
              <a:t> was admitted to the General Hospital in Lebanon, Kentucky, suffering from a serious fever. </a:t>
            </a:r>
            <a:r>
              <a:rPr lang="en-US" dirty="0" err="1"/>
              <a:t>Scaberry</a:t>
            </a:r>
            <a:r>
              <a:rPr lang="en-US" dirty="0"/>
              <a:t> was transferred to a hospital in Louisville, and on the tenth, hospital personnel discovered a “sextual incompatibility”.</a:t>
            </a:r>
          </a:p>
          <a:p>
            <a:endParaRPr lang="en-US" b="1" dirty="0"/>
          </a:p>
          <a:p>
            <a:endParaRPr lang="en-US" b="1" dirty="0"/>
          </a:p>
          <a:p>
            <a:r>
              <a:rPr lang="en-US" b="1" dirty="0"/>
              <a:t>(NARA, Records of the Adjutant General's Office, 1780's—1917, RG 94)</a:t>
            </a:r>
          </a:p>
          <a:p>
            <a:endParaRPr lang="en-US" b="1" dirty="0"/>
          </a:p>
          <a:p>
            <a:r>
              <a:rPr lang="en-US" dirty="0">
                <a:hlinkClick r:id="rId3"/>
              </a:rPr>
              <a:t>https://www.archives.gov/publications/prologue/1993/spring/women-in-the-civil-war-2.html</a:t>
            </a:r>
            <a:endParaRPr lang="en-US" dirty="0"/>
          </a:p>
          <a:p>
            <a:endParaRPr lang="en-US" dirty="0"/>
          </a:p>
        </p:txBody>
      </p:sp>
    </p:spTree>
    <p:extLst>
      <p:ext uri="{BB962C8B-B14F-4D97-AF65-F5344CB8AC3E}">
        <p14:creationId xmlns:p14="http://schemas.microsoft.com/office/powerpoint/2010/main" val="1580332879"/>
      </p:ext>
    </p:extLst>
  </p:cSld>
  <p:clrMapOvr>
    <a:masterClrMapping/>
  </p:clrMapOvr>
  <mc:AlternateContent xmlns:mc="http://schemas.openxmlformats.org/markup-compatibility/2006" xmlns:p14="http://schemas.microsoft.com/office/powerpoint/2010/main">
    <mc:Choice Requires="p14">
      <p:transition spd="slow" p14:dur="2000" advTm="70948"/>
    </mc:Choice>
    <mc:Fallback xmlns="">
      <p:transition spd="slow" advTm="70948"/>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06244" y="1572594"/>
            <a:ext cx="3731941" cy="2862322"/>
          </a:xfrm>
          <a:prstGeom prst="rect">
            <a:avLst/>
          </a:prstGeom>
        </p:spPr>
        <p:txBody>
          <a:bodyPr wrap="square">
            <a:spAutoFit/>
          </a:bodyPr>
          <a:lstStyle/>
          <a:p>
            <a:r>
              <a:rPr lang="en-US" b="1" dirty="0">
                <a:solidFill>
                  <a:srgbClr val="FF0000"/>
                </a:solidFill>
              </a:rPr>
              <a:t>Much of the extant information available on female Civil War soldiers is found in their obituaries. </a:t>
            </a:r>
          </a:p>
          <a:p>
            <a:endParaRPr lang="en-US" b="1" dirty="0"/>
          </a:p>
          <a:p>
            <a:r>
              <a:rPr lang="en-US" b="1" dirty="0"/>
              <a:t>NARA, Records of the Adjutant General's Office, 1780's - 1917, RG 94)</a:t>
            </a:r>
          </a:p>
          <a:p>
            <a:endParaRPr lang="en-US" b="1" dirty="0"/>
          </a:p>
          <a:p>
            <a:endParaRPr lang="en-US" dirty="0"/>
          </a:p>
        </p:txBody>
      </p:sp>
      <p:sp>
        <p:nvSpPr>
          <p:cNvPr id="4" name="Rectangle 3"/>
          <p:cNvSpPr/>
          <p:nvPr/>
        </p:nvSpPr>
        <p:spPr>
          <a:xfrm>
            <a:off x="706244" y="3713147"/>
            <a:ext cx="3029415" cy="1015663"/>
          </a:xfrm>
          <a:prstGeom prst="rect">
            <a:avLst/>
          </a:prstGeom>
        </p:spPr>
        <p:txBody>
          <a:bodyPr wrap="square">
            <a:spAutoFit/>
          </a:bodyPr>
          <a:lstStyle/>
          <a:p>
            <a:endParaRPr lang="en-US" sz="1200" dirty="0"/>
          </a:p>
          <a:p>
            <a:r>
              <a:rPr lang="en-US" sz="1200" dirty="0">
                <a:hlinkClick r:id="rId2"/>
              </a:rPr>
              <a:t>https://www.archives.gov/publications/prologue/1993/spring/women-in-the-civil-war-3.html</a:t>
            </a:r>
            <a:endParaRPr lang="en-US" sz="1200" dirty="0"/>
          </a:p>
          <a:p>
            <a:endParaRPr lang="en-US" sz="1200" dirty="0"/>
          </a:p>
        </p:txBody>
      </p:sp>
      <p:pic>
        <p:nvPicPr>
          <p:cNvPr id="7170" name="Picture 2" descr="ewpaper article: Woman Who Fought in Civil War Beside Hubby Dies: Aged Ninety="/>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61931" y="546131"/>
            <a:ext cx="5018049" cy="60216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3527169"/>
      </p:ext>
    </p:extLst>
  </p:cSld>
  <p:clrMapOvr>
    <a:masterClrMapping/>
  </p:clrMapOvr>
  <mc:AlternateContent xmlns:mc="http://schemas.openxmlformats.org/markup-compatibility/2006" xmlns:p14="http://schemas.microsoft.com/office/powerpoint/2010/main">
    <mc:Choice Requires="p14">
      <p:transition spd="slow" p14:dur="2000" advTm="64696"/>
    </mc:Choice>
    <mc:Fallback xmlns="">
      <p:transition spd="slow" advTm="64696"/>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592171" y="2174336"/>
            <a:ext cx="8824913" cy="703262"/>
          </a:xfrm>
        </p:spPr>
        <p:txBody>
          <a:bodyPr/>
          <a:lstStyle/>
          <a:p>
            <a:r>
              <a:rPr lang="en-US" dirty="0">
                <a:solidFill>
                  <a:srgbClr val="FF0000"/>
                </a:solidFill>
              </a:rPr>
              <a:t>“Camp followers:”</a:t>
            </a:r>
            <a:br>
              <a:rPr lang="en-US" dirty="0">
                <a:solidFill>
                  <a:srgbClr val="FF0000"/>
                </a:solidFill>
              </a:rPr>
            </a:br>
            <a:endParaRPr lang="en-US" dirty="0">
              <a:solidFill>
                <a:srgbClr val="FF0000"/>
              </a:solidFill>
            </a:endParaRPr>
          </a:p>
        </p:txBody>
      </p:sp>
      <p:pic>
        <p:nvPicPr>
          <p:cNvPr id="12290" name="Picture 2" descr="http://www.vvaw.org/gallery/images/spring19_photos_web/mintz_01664g.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6354"/>
            <a:ext cx="6080166" cy="6831646"/>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396841" y="5441407"/>
            <a:ext cx="6096000" cy="1200329"/>
          </a:xfrm>
          <a:prstGeom prst="rect">
            <a:avLst/>
          </a:prstGeom>
        </p:spPr>
        <p:txBody>
          <a:bodyPr>
            <a:spAutoFit/>
          </a:bodyPr>
          <a:lstStyle/>
          <a:p>
            <a:r>
              <a:rPr lang="en-US" i="1" dirty="0"/>
              <a:t>Tent life of the 31st Pennsylvania Infantry </a:t>
            </a:r>
            <a:br>
              <a:rPr lang="en-US" i="1" dirty="0"/>
            </a:br>
            <a:r>
              <a:rPr lang="en-US" i="1" dirty="0"/>
              <a:t>at Queen's farm, vicinity of Fort Slocum, </a:t>
            </a:r>
          </a:p>
          <a:p>
            <a:r>
              <a:rPr lang="en-US" i="1" dirty="0"/>
              <a:t>Washington, DC (1861) </a:t>
            </a:r>
            <a:br>
              <a:rPr lang="en-US" i="1" dirty="0"/>
            </a:br>
            <a:r>
              <a:rPr lang="en-US" i="1" dirty="0"/>
              <a:t>A "camp follower" military family.</a:t>
            </a:r>
            <a:endParaRPr lang="en-US" dirty="0"/>
          </a:p>
        </p:txBody>
      </p:sp>
    </p:spTree>
    <p:extLst>
      <p:ext uri="{BB962C8B-B14F-4D97-AF65-F5344CB8AC3E}">
        <p14:creationId xmlns:p14="http://schemas.microsoft.com/office/powerpoint/2010/main" val="998888590"/>
      </p:ext>
    </p:extLst>
  </p:cSld>
  <p:clrMapOvr>
    <a:masterClrMapping/>
  </p:clrMapOvr>
  <mc:AlternateContent xmlns:mc="http://schemas.openxmlformats.org/markup-compatibility/2006" xmlns:p14="http://schemas.microsoft.com/office/powerpoint/2010/main">
    <mc:Choice Requires="p14">
      <p:transition spd="slow" p14:dur="2000" advTm="70141"/>
    </mc:Choice>
    <mc:Fallback xmlns="">
      <p:transition spd="slow" advTm="70141"/>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8297" y="477444"/>
            <a:ext cx="8824913" cy="703262"/>
          </a:xfrm>
        </p:spPr>
        <p:txBody>
          <a:bodyPr/>
          <a:lstStyle/>
          <a:p>
            <a:r>
              <a:rPr lang="en-US" b="1" dirty="0">
                <a:solidFill>
                  <a:schemeClr val="accent1"/>
                </a:solidFill>
              </a:rPr>
              <a:t>Sex and Civil War soldiers</a:t>
            </a:r>
          </a:p>
        </p:txBody>
      </p:sp>
      <p:pic>
        <p:nvPicPr>
          <p:cNvPr id="11266" name="Picture 2" descr="oldiers line up"/>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5003" y="1889560"/>
            <a:ext cx="5116175" cy="4399911"/>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rothel scene from stereocard"/>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569527" y="1323819"/>
            <a:ext cx="4418937" cy="501233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95003" y="6432584"/>
            <a:ext cx="8443356" cy="523220"/>
          </a:xfrm>
          <a:prstGeom prst="rect">
            <a:avLst/>
          </a:prstGeom>
        </p:spPr>
        <p:txBody>
          <a:bodyPr wrap="square">
            <a:spAutoFit/>
          </a:bodyPr>
          <a:lstStyle/>
          <a:p>
            <a:r>
              <a:rPr lang="en-US" sz="1400" dirty="0">
                <a:hlinkClick r:id="rId4"/>
              </a:rPr>
              <a:t>https://case.edu/affil/skuyhistcontraception/online-2012/Civil-War.html</a:t>
            </a:r>
            <a:endParaRPr lang="en-US" sz="1400" dirty="0"/>
          </a:p>
          <a:p>
            <a:endParaRPr lang="en-US" sz="1400" dirty="0"/>
          </a:p>
        </p:txBody>
      </p:sp>
      <p:sp>
        <p:nvSpPr>
          <p:cNvPr id="4" name="TextBox 3"/>
          <p:cNvSpPr txBox="1"/>
          <p:nvPr/>
        </p:nvSpPr>
        <p:spPr>
          <a:xfrm>
            <a:off x="10105901" y="4536374"/>
            <a:ext cx="2183611" cy="1477328"/>
          </a:xfrm>
          <a:prstGeom prst="rect">
            <a:avLst/>
          </a:prstGeom>
          <a:noFill/>
        </p:spPr>
        <p:txBody>
          <a:bodyPr wrap="none" rtlCol="0">
            <a:spAutoFit/>
          </a:bodyPr>
          <a:lstStyle/>
          <a:p>
            <a:r>
              <a:rPr lang="en-US" dirty="0"/>
              <a:t>Civil War era</a:t>
            </a:r>
          </a:p>
          <a:p>
            <a:r>
              <a:rPr lang="en-US" dirty="0"/>
              <a:t>pornography—</a:t>
            </a:r>
          </a:p>
          <a:p>
            <a:r>
              <a:rPr lang="en-US" dirty="0"/>
              <a:t>delivered by mail </a:t>
            </a:r>
          </a:p>
          <a:p>
            <a:r>
              <a:rPr lang="en-US" dirty="0"/>
              <a:t>order to men </a:t>
            </a:r>
          </a:p>
          <a:p>
            <a:r>
              <a:rPr lang="en-US" dirty="0"/>
              <a:t>at the front</a:t>
            </a:r>
          </a:p>
        </p:txBody>
      </p:sp>
    </p:spTree>
    <p:extLst>
      <p:ext uri="{BB962C8B-B14F-4D97-AF65-F5344CB8AC3E}">
        <p14:creationId xmlns:p14="http://schemas.microsoft.com/office/powerpoint/2010/main" val="1098089147"/>
      </p:ext>
    </p:extLst>
  </p:cSld>
  <p:clrMapOvr>
    <a:masterClrMapping/>
  </p:clrMapOvr>
  <mc:AlternateContent xmlns:mc="http://schemas.openxmlformats.org/markup-compatibility/2006" xmlns:p14="http://schemas.microsoft.com/office/powerpoint/2010/main">
    <mc:Choice Requires="p14">
      <p:transition spd="slow" p14:dur="2000" advTm="66626"/>
    </mc:Choice>
    <mc:Fallback xmlns="">
      <p:transition spd="slow" advTm="66626"/>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98A1D0BB-B8F0-46D7-9453-2DC9E54FEC0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72" name="Rectangle 71">
              <a:extLst>
                <a:ext uri="{FF2B5EF4-FFF2-40B4-BE49-F238E27FC236}">
                  <a16:creationId xmlns:a16="http://schemas.microsoft.com/office/drawing/2014/main" id="{D3A44EAD-8C36-423B-81F2-9BCEF6FF05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3" name="Oval 72">
              <a:extLst>
                <a:ext uri="{FF2B5EF4-FFF2-40B4-BE49-F238E27FC236}">
                  <a16:creationId xmlns:a16="http://schemas.microsoft.com/office/drawing/2014/main" id="{3EA4EF45-4BCE-497F-A3E5-E8A78B0DE6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4" name="Oval 73">
              <a:extLst>
                <a:ext uri="{FF2B5EF4-FFF2-40B4-BE49-F238E27FC236}">
                  <a16:creationId xmlns:a16="http://schemas.microsoft.com/office/drawing/2014/main" id="{A86444F9-DFF7-4015-A354-A443BCF5CF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5" name="Oval 74">
              <a:extLst>
                <a:ext uri="{FF2B5EF4-FFF2-40B4-BE49-F238E27FC236}">
                  <a16:creationId xmlns:a16="http://schemas.microsoft.com/office/drawing/2014/main" id="{FF60ADBC-C1BD-4EC5-9B6F-1DF12DE5AF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6" name="Freeform 5">
              <a:extLst>
                <a:ext uri="{FF2B5EF4-FFF2-40B4-BE49-F238E27FC236}">
                  <a16:creationId xmlns:a16="http://schemas.microsoft.com/office/drawing/2014/main" id="{7DF05586-9EB6-494C-8B3A-2A85346133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7" name="Freeform 5">
              <a:extLst>
                <a:ext uri="{FF2B5EF4-FFF2-40B4-BE49-F238E27FC236}">
                  <a16:creationId xmlns:a16="http://schemas.microsoft.com/office/drawing/2014/main" id="{D279CF7F-04A6-40E3-84DD-DDC0553A25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78" name="Freeform 5">
              <a:extLst>
                <a:ext uri="{FF2B5EF4-FFF2-40B4-BE49-F238E27FC236}">
                  <a16:creationId xmlns:a16="http://schemas.microsoft.com/office/drawing/2014/main" id="{8E22FFA0-E7AE-4CCB-BFD0-C000AA64B5A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80" name="Rectangle 79">
            <a:extLst>
              <a:ext uri="{FF2B5EF4-FFF2-40B4-BE49-F238E27FC236}">
                <a16:creationId xmlns:a16="http://schemas.microsoft.com/office/drawing/2014/main" id="{5AE8C830-95B3-4B62-9882-4301B7A9AE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pSp>
        <p:nvGrpSpPr>
          <p:cNvPr id="82" name="Group 81">
            <a:extLst>
              <a:ext uri="{FF2B5EF4-FFF2-40B4-BE49-F238E27FC236}">
                <a16:creationId xmlns:a16="http://schemas.microsoft.com/office/drawing/2014/main" id="{F80F4C73-8A40-435B-AFB5-F5C3BDC0380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83" name="Rectangle 82">
              <a:extLst>
                <a:ext uri="{FF2B5EF4-FFF2-40B4-BE49-F238E27FC236}">
                  <a16:creationId xmlns:a16="http://schemas.microsoft.com/office/drawing/2014/main" id="{BDD4069D-6BA0-4C9D-8EA6-8C476FC7D5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4" name="Oval 83">
              <a:extLst>
                <a:ext uri="{FF2B5EF4-FFF2-40B4-BE49-F238E27FC236}">
                  <a16:creationId xmlns:a16="http://schemas.microsoft.com/office/drawing/2014/main" id="{B60D1FC8-A019-4110-A93E-8C709AD789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5" name="Oval 84">
              <a:extLst>
                <a:ext uri="{FF2B5EF4-FFF2-40B4-BE49-F238E27FC236}">
                  <a16:creationId xmlns:a16="http://schemas.microsoft.com/office/drawing/2014/main" id="{447CEA9B-73E1-441D-8800-FA49BA991D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6" name="Oval 85">
              <a:extLst>
                <a:ext uri="{FF2B5EF4-FFF2-40B4-BE49-F238E27FC236}">
                  <a16:creationId xmlns:a16="http://schemas.microsoft.com/office/drawing/2014/main" id="{3072D5EB-F874-4157-885B-E3C42CDA80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7" name="Rectangle 86">
              <a:extLst>
                <a:ext uri="{FF2B5EF4-FFF2-40B4-BE49-F238E27FC236}">
                  <a16:creationId xmlns:a16="http://schemas.microsoft.com/office/drawing/2014/main" id="{00352347-BE60-4DA4-A026-651AE5F7FF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8" name="Freeform 5">
              <a:extLst>
                <a:ext uri="{FF2B5EF4-FFF2-40B4-BE49-F238E27FC236}">
                  <a16:creationId xmlns:a16="http://schemas.microsoft.com/office/drawing/2014/main" id="{26F82C6E-5FB8-4065-8BCB-D9158DD57E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89" name="Freeform 5">
              <a:extLst>
                <a:ext uri="{FF2B5EF4-FFF2-40B4-BE49-F238E27FC236}">
                  <a16:creationId xmlns:a16="http://schemas.microsoft.com/office/drawing/2014/main" id="{CF36403A-34F0-4F3D-A4BA-D1B1FA2F31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0" name="Freeform 5">
              <a:extLst>
                <a:ext uri="{FF2B5EF4-FFF2-40B4-BE49-F238E27FC236}">
                  <a16:creationId xmlns:a16="http://schemas.microsoft.com/office/drawing/2014/main" id="{7CCD3DE1-6CA0-4EB1-A8E8-EFD50A1FE36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idx="4294967295"/>
          </p:nvPr>
        </p:nvSpPr>
        <p:spPr>
          <a:xfrm>
            <a:off x="966539" y="498814"/>
            <a:ext cx="3178260" cy="1020232"/>
          </a:xfrm>
        </p:spPr>
        <p:txBody>
          <a:bodyPr vert="horz" lIns="91440" tIns="45720" rIns="91440" bIns="45720" rtlCol="0" anchor="ctr">
            <a:normAutofit/>
          </a:bodyPr>
          <a:lstStyle/>
          <a:p>
            <a:r>
              <a:rPr lang="en-US" b="1" dirty="0">
                <a:solidFill>
                  <a:schemeClr val="accent1"/>
                </a:solidFill>
              </a:rPr>
              <a:t>World War I</a:t>
            </a:r>
          </a:p>
        </p:txBody>
      </p:sp>
      <p:sp>
        <p:nvSpPr>
          <p:cNvPr id="3" name="Content Placeholder 2"/>
          <p:cNvSpPr>
            <a:spLocks noGrp="1"/>
          </p:cNvSpPr>
          <p:nvPr>
            <p:ph idx="4294967295"/>
          </p:nvPr>
        </p:nvSpPr>
        <p:spPr>
          <a:xfrm>
            <a:off x="919302" y="1415554"/>
            <a:ext cx="3840562" cy="4191000"/>
          </a:xfrm>
        </p:spPr>
        <p:txBody>
          <a:bodyPr vert="horz" lIns="91440" tIns="45720" rIns="91440" bIns="45720" rtlCol="0">
            <a:noAutofit/>
          </a:bodyPr>
          <a:lstStyle/>
          <a:p>
            <a:pPr>
              <a:lnSpc>
                <a:spcPct val="90000"/>
              </a:lnSpc>
            </a:pPr>
            <a:r>
              <a:rPr lang="en-US" dirty="0">
                <a:solidFill>
                  <a:schemeClr val="bg1"/>
                </a:solidFill>
              </a:rPr>
              <a:t>More than 16,000 US women traveled to Europe with the AEF in a variety of capacities:</a:t>
            </a:r>
          </a:p>
          <a:p>
            <a:pPr>
              <a:lnSpc>
                <a:spcPct val="90000"/>
              </a:lnSpc>
            </a:pPr>
            <a:r>
              <a:rPr lang="en-US" dirty="0">
                <a:solidFill>
                  <a:schemeClr val="bg1"/>
                </a:solidFill>
              </a:rPr>
              <a:t>With the Army Nurse Corps (white women only)</a:t>
            </a:r>
          </a:p>
          <a:p>
            <a:pPr>
              <a:lnSpc>
                <a:spcPct val="90000"/>
              </a:lnSpc>
            </a:pPr>
            <a:r>
              <a:rPr lang="en-US" dirty="0">
                <a:solidFill>
                  <a:schemeClr val="bg1"/>
                </a:solidFill>
              </a:rPr>
              <a:t>With the American Red Cross</a:t>
            </a:r>
          </a:p>
          <a:p>
            <a:pPr>
              <a:lnSpc>
                <a:spcPct val="90000"/>
              </a:lnSpc>
            </a:pPr>
            <a:r>
              <a:rPr lang="en-US" dirty="0">
                <a:solidFill>
                  <a:schemeClr val="bg1"/>
                </a:solidFill>
              </a:rPr>
              <a:t>With religious charitable organizations-- like the Young Women’s Christian Association, YMCA, the Salvation Army, &amp;the Jewish Welfare Board-- providing support for American troops</a:t>
            </a:r>
          </a:p>
          <a:p>
            <a:pPr>
              <a:lnSpc>
                <a:spcPct val="90000"/>
              </a:lnSpc>
            </a:pPr>
            <a:r>
              <a:rPr lang="en-US" dirty="0">
                <a:solidFill>
                  <a:schemeClr val="bg1"/>
                </a:solidFill>
              </a:rPr>
              <a:t>See Susan Zeiger’s book</a:t>
            </a:r>
          </a:p>
          <a:p>
            <a:pPr>
              <a:lnSpc>
                <a:spcPct val="90000"/>
              </a:lnSpc>
            </a:pPr>
            <a:r>
              <a:rPr lang="en-US" i="1" dirty="0">
                <a:solidFill>
                  <a:schemeClr val="bg1"/>
                </a:solidFill>
              </a:rPr>
              <a:t>In Uncle Sam’s Service</a:t>
            </a:r>
          </a:p>
        </p:txBody>
      </p:sp>
      <p:pic>
        <p:nvPicPr>
          <p:cNvPr id="13314" name="Picture 2" descr="w1 doughnut dollie"/>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334476" y="803751"/>
            <a:ext cx="6251664" cy="5250498"/>
          </a:xfrm>
          <a:prstGeom prst="rect">
            <a:avLst/>
          </a:prstGeom>
          <a:noFill/>
          <a:extLst>
            <a:ext uri="{909E8E84-426E-40DD-AFC4-6F175D3DCCD1}">
              <a14:hiddenFill xmlns:a14="http://schemas.microsoft.com/office/drawing/2010/main">
                <a:solidFill>
                  <a:srgbClr val="FFFFFF"/>
                </a:solidFill>
              </a14:hiddenFill>
            </a:ext>
          </a:extLst>
        </p:spPr>
      </p:pic>
      <p:sp>
        <p:nvSpPr>
          <p:cNvPr id="92" name="Rectangle 91">
            <a:extLst>
              <a:ext uri="{FF2B5EF4-FFF2-40B4-BE49-F238E27FC236}">
                <a16:creationId xmlns:a16="http://schemas.microsoft.com/office/drawing/2014/main" id="{552D6D00-2548-4ECD-9FA4-D422A25250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Rectangle 3"/>
          <p:cNvSpPr/>
          <p:nvPr/>
        </p:nvSpPr>
        <p:spPr>
          <a:xfrm>
            <a:off x="5387680" y="6054249"/>
            <a:ext cx="7054969" cy="1015663"/>
          </a:xfrm>
          <a:prstGeom prst="rect">
            <a:avLst/>
          </a:prstGeom>
        </p:spPr>
        <p:txBody>
          <a:bodyPr wrap="square">
            <a:spAutoFit/>
          </a:bodyPr>
          <a:lstStyle/>
          <a:p>
            <a:pPr>
              <a:spcAft>
                <a:spcPts val="600"/>
              </a:spcAft>
            </a:pPr>
            <a:r>
              <a:rPr lang="en-US" sz="1400" dirty="0">
                <a:effectLst/>
              </a:rPr>
              <a:t>A WW1 Salvation Army “Doughnut Dollie” </a:t>
            </a:r>
            <a:r>
              <a:rPr lang="en-US" sz="1400" dirty="0"/>
              <a:t> </a:t>
            </a:r>
            <a:r>
              <a:rPr lang="en-US" sz="1400" dirty="0">
                <a:effectLst/>
              </a:rPr>
              <a:t>serves two US soldiers in France</a:t>
            </a:r>
          </a:p>
          <a:p>
            <a:pPr>
              <a:spcAft>
                <a:spcPts val="600"/>
              </a:spcAft>
            </a:pPr>
            <a:r>
              <a:rPr lang="en-US" sz="1200" dirty="0">
                <a:hlinkClick r:id="rId4"/>
              </a:rPr>
              <a:t>https://www.worldwar1centennial.org/index.php/california-interviews/6496-the-salvation-army-doughnut-dollies-of-ww1.html</a:t>
            </a:r>
            <a:endParaRPr lang="en-US" sz="1200" dirty="0"/>
          </a:p>
          <a:p>
            <a:pPr>
              <a:spcAft>
                <a:spcPts val="600"/>
              </a:spcAft>
            </a:pPr>
            <a:endParaRPr lang="en-US" sz="1200" dirty="0"/>
          </a:p>
        </p:txBody>
      </p:sp>
    </p:spTree>
    <p:extLst>
      <p:ext uri="{BB962C8B-B14F-4D97-AF65-F5344CB8AC3E}">
        <p14:creationId xmlns:p14="http://schemas.microsoft.com/office/powerpoint/2010/main" val="1039227746"/>
      </p:ext>
    </p:extLst>
  </p:cSld>
  <p:clrMapOvr>
    <a:masterClrMapping/>
  </p:clrMapOvr>
  <mc:AlternateContent xmlns:mc="http://schemas.openxmlformats.org/markup-compatibility/2006" xmlns:p14="http://schemas.microsoft.com/office/powerpoint/2010/main">
    <mc:Choice Requires="p14">
      <p:transition spd="slow" p14:dur="2000" advTm="49591"/>
    </mc:Choice>
    <mc:Fallback xmlns="">
      <p:transition spd="slow" advTm="49591"/>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docProps/app.xml><?xml version="1.0" encoding="utf-8"?>
<Properties xmlns="http://schemas.openxmlformats.org/officeDocument/2006/extended-properties" xmlns:vt="http://schemas.openxmlformats.org/officeDocument/2006/docPropsVTypes">
  <TotalTime>250</TotalTime>
  <Words>2286</Words>
  <Application>Microsoft Macintosh PowerPoint</Application>
  <PresentationFormat>Widescreen</PresentationFormat>
  <Paragraphs>181</Paragraphs>
  <Slides>28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Century Gothic</vt:lpstr>
      <vt:lpstr>chaparral-pro</vt:lpstr>
      <vt:lpstr>Source Sans Pro</vt:lpstr>
      <vt:lpstr>Verdana</vt:lpstr>
      <vt:lpstr>Wingdings 3</vt:lpstr>
      <vt:lpstr>Ion Boardroom</vt:lpstr>
      <vt:lpstr>Women in uniform</vt:lpstr>
      <vt:lpstr>Women soldiers: an oxymoron?</vt:lpstr>
      <vt:lpstr>“Cross-dressing” soldiers in the Civil War</vt:lpstr>
      <vt:lpstr>PowerPoint Presentation</vt:lpstr>
      <vt:lpstr>PowerPoint Presentation</vt:lpstr>
      <vt:lpstr>PowerPoint Presentation</vt:lpstr>
      <vt:lpstr>“Camp followers:” </vt:lpstr>
      <vt:lpstr>Sex and Civil War soldiers</vt:lpstr>
      <vt:lpstr>World War I</vt:lpstr>
      <vt:lpstr>PowerPoint Presentation</vt:lpstr>
      <vt:lpstr>The first female soldiers?: the “Hello Girls”</vt:lpstr>
      <vt:lpstr>PowerPoint Presentation</vt:lpstr>
      <vt:lpstr>PowerPoint Presentation</vt:lpstr>
      <vt:lpstr>The Women’s Army  Auxiliary Corps (May1942-July 1943)/ Women’s Army Corps in WWII</vt:lpstr>
      <vt:lpstr>Why the WAACS?</vt:lpstr>
      <vt:lpstr>Eligibility requirements for WAAC officer candidates</vt:lpstr>
      <vt:lpstr>PowerPoint Presentation</vt:lpstr>
      <vt:lpstr>Why the backlash?</vt:lpstr>
      <vt:lpstr>PowerPoint Presentation</vt:lpstr>
      <vt:lpstr>PowerPoint Presentation</vt:lpstr>
      <vt:lpstr>PowerPoint Presentation</vt:lpstr>
      <vt:lpstr>PowerPoint Presentation</vt:lpstr>
      <vt:lpstr>PowerPoint Presentation</vt:lpstr>
      <vt:lpstr>Recruiting for, and selling, the WAAC</vt:lpstr>
      <vt:lpstr>African American Wacs </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 in uniform</dc:title>
  <dc:creator>Carruthers, Susan</dc:creator>
  <cp:lastModifiedBy>Carruthers, Susan</cp:lastModifiedBy>
  <cp:revision>12</cp:revision>
  <dcterms:created xsi:type="dcterms:W3CDTF">2021-01-28T08:49:26Z</dcterms:created>
  <dcterms:modified xsi:type="dcterms:W3CDTF">2022-11-01T11:53:37Z</dcterms:modified>
</cp:coreProperties>
</file>