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8" r:id="rId3"/>
    <p:sldId id="277" r:id="rId4"/>
    <p:sldId id="259" r:id="rId5"/>
    <p:sldId id="261" r:id="rId6"/>
    <p:sldId id="286" r:id="rId7"/>
    <p:sldId id="267" r:id="rId8"/>
    <p:sldId id="285" r:id="rId9"/>
    <p:sldId id="260" r:id="rId10"/>
    <p:sldId id="268" r:id="rId11"/>
    <p:sldId id="283" r:id="rId12"/>
    <p:sldId id="270" r:id="rId13"/>
    <p:sldId id="278" r:id="rId14"/>
    <p:sldId id="276" r:id="rId15"/>
    <p:sldId id="269" r:id="rId16"/>
    <p:sldId id="289" r:id="rId17"/>
    <p:sldId id="288" r:id="rId18"/>
    <p:sldId id="262" r:id="rId19"/>
    <p:sldId id="263" r:id="rId20"/>
    <p:sldId id="257" r:id="rId21"/>
    <p:sldId id="282" r:id="rId22"/>
    <p:sldId id="264" r:id="rId23"/>
    <p:sldId id="265" r:id="rId24"/>
    <p:sldId id="271" r:id="rId25"/>
    <p:sldId id="279" r:id="rId26"/>
    <p:sldId id="272" r:id="rId27"/>
    <p:sldId id="287" r:id="rId28"/>
    <p:sldId id="273" r:id="rId29"/>
    <p:sldId id="27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48"/>
  </p:normalViewPr>
  <p:slideViewPr>
    <p:cSldViewPr snapToGrid="0" snapToObjects="1">
      <p:cViewPr varScale="1">
        <p:scale>
          <a:sx n="117" d="100"/>
          <a:sy n="117" d="100"/>
        </p:scale>
        <p:origin x="360" y="168"/>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48C254EB-9EFA-7640-AAC1-F724BD545D26}" type="datetimeFigureOut">
              <a:rPr lang="en-US" smtClean="0"/>
              <a:t>11/15/22</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0E1A69A2-8281-8C4A-93C4-6683358EE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254EB-9EFA-7640-AAC1-F724BD545D26}" type="datetimeFigureOut">
              <a:rPr lang="en-US" smtClean="0"/>
              <a:t>11/15/22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8C254EB-9EFA-7640-AAC1-F724BD545D26}" type="datetimeFigureOut">
              <a:rPr lang="en-US" smtClean="0"/>
              <a:t>11/15/22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8C254EB-9EFA-7640-AAC1-F724BD545D26}" type="datetimeFigureOut">
              <a:rPr lang="en-US" smtClean="0"/>
              <a:t>11/15/22</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C254EB-9EFA-7640-AAC1-F724BD545D26}" type="datetimeFigureOut">
              <a:rPr lang="en-US" smtClean="0"/>
              <a:t>11/15/22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8C254EB-9EFA-7640-AAC1-F724BD545D26}" type="datetimeFigureOut">
              <a:rPr lang="en-US" smtClean="0"/>
              <a:t>11/15/22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8C254EB-9EFA-7640-AAC1-F724BD545D26}" type="datetimeFigureOut">
              <a:rPr lang="en-US" smtClean="0"/>
              <a:t>11/15/22</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48C254EB-9EFA-7640-AAC1-F724BD545D26}" type="datetimeFigureOut">
              <a:rPr lang="en-US" smtClean="0"/>
              <a:t>11/15/22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48C254EB-9EFA-7640-AAC1-F724BD545D26}" type="datetimeFigureOut">
              <a:rPr lang="en-US" smtClean="0"/>
              <a:t>11/15/22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C254EB-9EFA-7640-AAC1-F724BD545D26}" type="datetimeFigureOut">
              <a:rPr lang="en-US" smtClean="0"/>
              <a:t>11/15/22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C254EB-9EFA-7640-AAC1-F724BD545D26}" type="datetimeFigureOut">
              <a:rPr lang="en-US" smtClean="0"/>
              <a:t>11/15/22</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C254EB-9EFA-7640-AAC1-F724BD545D26}" type="datetimeFigureOut">
              <a:rPr lang="en-US" smtClean="0"/>
              <a:t>11/15/22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C254EB-9EFA-7640-AAC1-F724BD545D26}" type="datetimeFigureOut">
              <a:rPr lang="en-US" smtClean="0"/>
              <a:t>11/15/22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C254EB-9EFA-7640-AAC1-F724BD545D26}" type="datetimeFigureOut">
              <a:rPr lang="en-US" smtClean="0"/>
              <a:t>11/15/22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C254EB-9EFA-7640-AAC1-F724BD545D26}" type="datetimeFigureOut">
              <a:rPr lang="en-US" smtClean="0"/>
              <a:t>11/15/22</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254EB-9EFA-7640-AAC1-F724BD545D26}" type="datetimeFigureOut">
              <a:rPr lang="en-US" smtClean="0"/>
              <a:t>11/15/22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Drag picture to placeholder or click icon to add</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254EB-9EFA-7640-AAC1-F724BD545D26}" type="datetimeFigureOut">
              <a:rPr lang="en-US" smtClean="0"/>
              <a:t>11/15/22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1A69A2-8281-8C4A-93C4-6683358EE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48C254EB-9EFA-7640-AAC1-F724BD545D26}" type="datetimeFigureOut">
              <a:rPr lang="en-US" smtClean="0"/>
              <a:t>11/15/22</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0E1A69A2-8281-8C4A-93C4-6683358EE795}" type="slidenum">
              <a:rPr lang="en-US" smtClean="0"/>
              <a:t>‹#›</a:t>
            </a:fld>
            <a:endParaRPr lang="en-US"/>
          </a:p>
        </p:txBody>
      </p:sp>
    </p:spTree>
    <p:extLst>
      <p:ext uri="{BB962C8B-B14F-4D97-AF65-F5344CB8AC3E}">
        <p14:creationId xmlns:p14="http://schemas.microsoft.com/office/powerpoint/2010/main" val="7289932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uso.org/stories/149-in-the-uso-s-early-years-hostesses-provided-a-wholesome-morale-boost" TargetMode="External"/><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theuso.wordpress.com/2010/02/18/black-history-month-2/" TargetMode="External"/><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medium.com/nc-stories-of-service/north-carolina-wwii-uso-clubs-records-online-ebe06d524de4" TargetMode="External"/><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Anne_Gwynne" TargetMode="External"/><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hyperlink" Target="https://en.wikipedia.org/wiki/Sweater_girl#/media/File:Anne_Gwynne.jpg" TargetMode="External"/><Relationship Id="rId4" Type="http://schemas.openxmlformats.org/officeDocument/2006/relationships/hyperlink" Target="https://en.wikipedia.org/wiki/en:Yank,_the_Army_Weekly"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hyperlink" Target="https://aviationhumor.net/airplane-art-during-world-war-two/" TargetMode="Externa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hyperlink" Target="https://www.historians.org/about-aha-and-membership/aha-history-and-archives/gi-roundtable-series/pamphlets/em-30-can-war-marriages-be-made-to-work-(1944)" TargetMode="External"/><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hyperlink" Target="https://www.mnhs.org/mgg/war/weddings/learn-mor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1.jpeg"/><Relationship Id="rId7"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hyperlink" Target="https://postalmuseum.si.edu/collections/object-spotlight/v-mail-advertisements.html" TargetMode="External"/><Relationship Id="rId4" Type="http://schemas.openxmlformats.org/officeDocument/2006/relationships/hyperlink" Target="https://www.youtube.com/watch?v=WR8cBKhgELc"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 Id="rId5" Type="http://schemas.openxmlformats.org/officeDocument/2006/relationships/hyperlink" Target="https://www.theatlantic.com/health/archive/2015/10/during-world-war-ii-sexually-active-women-were-a-national-security-threat/409555/" TargetMode="External"/><Relationship Id="rId4" Type="http://schemas.openxmlformats.org/officeDocument/2006/relationships/hyperlink" Target="https://edition.cnn.com/2015/08/25/health/wwii-vd-posters-penis-propaganda/index.html"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www.nbcnews.com/id/18355292/ns/world_news-asia_pacific/t/us-troops-used-japanese-brothels-after-wwii/#.XchB9r9b9E4" TargetMode="External"/><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9.xml.rels><?xml version="1.0" encoding="UTF-8" standalone="yes"?>
<Relationships xmlns="http://schemas.openxmlformats.org/package/2006/relationships"><Relationship Id="rId3" Type="http://schemas.openxmlformats.org/officeDocument/2006/relationships/hyperlink" Target="https://en.wikipedia.org/wiki/Life_(magazine)" TargetMode="External"/><Relationship Id="rId2" Type="http://schemas.openxmlformats.org/officeDocument/2006/relationships/image" Target="../media/image37.jpeg"/><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gwtoday.gwu.edu/norman-rockwell%E2%80%99s-%E2%80%98four-freedoms%E2%80%99-will-come-gw-part-international-tour" TargetMode="External"/><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sites.psu.edu/erys/2018/08/29/civic-artifact-double-v-campaign-poster/" TargetMode="External"/><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hyperlink" Target="https://newpittsburghcourier.com/2018/05/30/memorial-day-historic-double-v-campaign-still-raging/" TargetMode="Externa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hyperlink" Target="https://americansoldierww2.org/"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Morale, morality and sexuality</a:t>
            </a:r>
          </a:p>
        </p:txBody>
      </p:sp>
      <p:sp>
        <p:nvSpPr>
          <p:cNvPr id="3" name="Subtitle 2"/>
          <p:cNvSpPr>
            <a:spLocks noGrp="1"/>
          </p:cNvSpPr>
          <p:nvPr>
            <p:ph type="subTitle" idx="1"/>
          </p:nvPr>
        </p:nvSpPr>
        <p:spPr/>
        <p:txBody>
          <a:bodyPr>
            <a:noAutofit/>
          </a:bodyPr>
          <a:lstStyle/>
          <a:p>
            <a:r>
              <a:rPr lang="en-US" sz="2400" b="1" dirty="0"/>
              <a:t>Emotional work In the “Good War”</a:t>
            </a:r>
          </a:p>
          <a:p>
            <a:r>
              <a:rPr lang="en-US" sz="2400" dirty="0"/>
              <a:t>HI2C9   week 7</a:t>
            </a:r>
          </a:p>
        </p:txBody>
      </p:sp>
    </p:spTree>
    <p:extLst>
      <p:ext uri="{BB962C8B-B14F-4D97-AF65-F5344CB8AC3E}">
        <p14:creationId xmlns:p14="http://schemas.microsoft.com/office/powerpoint/2010/main" val="1518874537"/>
      </p:ext>
    </p:extLst>
  </p:cSld>
  <p:clrMapOvr>
    <a:masterClrMapping/>
  </p:clrMapOvr>
  <mc:AlternateContent xmlns:mc="http://schemas.openxmlformats.org/markup-compatibility/2006" xmlns:p14="http://schemas.microsoft.com/office/powerpoint/2010/main">
    <mc:Choice Requires="p14">
      <p:transition spd="slow" p14:dur="2000" advTm="69454"/>
    </mc:Choice>
    <mc:Fallback xmlns="">
      <p:transition spd="slow" advTm="6945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56117" y="0"/>
            <a:ext cx="8761413" cy="708025"/>
          </a:xfrm>
        </p:spPr>
        <p:txBody>
          <a:bodyPr/>
          <a:lstStyle/>
          <a:p>
            <a:r>
              <a:rPr lang="en-US" dirty="0">
                <a:solidFill>
                  <a:schemeClr val="accent1"/>
                </a:solidFill>
              </a:rPr>
              <a:t>Modeling respectable femininity-</a:t>
            </a:r>
          </a:p>
        </p:txBody>
      </p:sp>
      <p:pic>
        <p:nvPicPr>
          <p:cNvPr id="5122" name="Picture 2" descr="https://www.uso.org/rails/active_storage/representations/eyJfcmFpbHMiOnsibWVzc2FnZSI6IkJBaHBBaE1tIiwiZXhwIjpudWxsLCJwdXIiOiJibG9iX2lkIn19--f608681e3462a5491784bc8aea693691349c8476/eyJfcmFpbHMiOnsibWVzc2FnZSI6IkJBaDdCam9MY21WemFYcGxTU0lNT0RBd2VEUTFNQVk2QmtWVSIsImV4cCI6bnVsbCwicHVyIjoidmFyaWF0aW9uIn19--1e0f870bccfd3429b80ebe5d511a6ff1f17763a5/Hostess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6117" y="727843"/>
            <a:ext cx="7464346" cy="580130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620464" y="4333776"/>
            <a:ext cx="4215624" cy="2308324"/>
          </a:xfrm>
          <a:prstGeom prst="rect">
            <a:avLst/>
          </a:prstGeom>
        </p:spPr>
        <p:txBody>
          <a:bodyPr wrap="square">
            <a:spAutoFit/>
          </a:bodyPr>
          <a:lstStyle/>
          <a:p>
            <a:r>
              <a:rPr lang="en-US" b="1" dirty="0"/>
              <a:t>Caption from the USO website</a:t>
            </a:r>
            <a:r>
              <a:rPr lang="en-US" dirty="0"/>
              <a:t>:</a:t>
            </a:r>
          </a:p>
          <a:p>
            <a:r>
              <a:rPr lang="en-US" i="1" dirty="0"/>
              <a:t>“USO hostesses were not allowed to wear slacks—they weren’t popular at the time anyway—and they were asked to wear brightly colored skirts and dresses to special events.” </a:t>
            </a:r>
          </a:p>
          <a:p>
            <a:endParaRPr lang="en-US" dirty="0"/>
          </a:p>
          <a:p>
            <a:r>
              <a:rPr lang="en-US" dirty="0"/>
              <a:t>Photo credit USO photos </a:t>
            </a:r>
          </a:p>
        </p:txBody>
      </p:sp>
      <p:sp>
        <p:nvSpPr>
          <p:cNvPr id="6" name="Rectangle 5"/>
          <p:cNvSpPr/>
          <p:nvPr/>
        </p:nvSpPr>
        <p:spPr>
          <a:xfrm>
            <a:off x="3970105" y="6548967"/>
            <a:ext cx="9894849" cy="461665"/>
          </a:xfrm>
          <a:prstGeom prst="rect">
            <a:avLst/>
          </a:prstGeom>
        </p:spPr>
        <p:txBody>
          <a:bodyPr wrap="square">
            <a:spAutoFit/>
          </a:bodyPr>
          <a:lstStyle/>
          <a:p>
            <a:r>
              <a:rPr lang="en-US" sz="1200" dirty="0">
                <a:solidFill>
                  <a:srgbClr val="FF0000"/>
                </a:solidFill>
                <a:hlinkClick r:id="rId3"/>
              </a:rPr>
              <a:t>https://www.uso.org/stories/149-in-the-uso-s-early-years-hostesses-provided-a-wholesome-morale-boost</a:t>
            </a:r>
            <a:endParaRPr lang="en-US" sz="1200" dirty="0">
              <a:solidFill>
                <a:srgbClr val="FF0000"/>
              </a:solidFill>
            </a:endParaRPr>
          </a:p>
          <a:p>
            <a:endParaRPr lang="en-US" sz="1200" dirty="0">
              <a:solidFill>
                <a:srgbClr val="FF0000"/>
              </a:solidFill>
            </a:endParaRPr>
          </a:p>
        </p:txBody>
      </p:sp>
      <p:sp>
        <p:nvSpPr>
          <p:cNvPr id="7" name="TextBox 6"/>
          <p:cNvSpPr txBox="1"/>
          <p:nvPr/>
        </p:nvSpPr>
        <p:spPr>
          <a:xfrm>
            <a:off x="7526333" y="59281"/>
            <a:ext cx="3194287" cy="584775"/>
          </a:xfrm>
          <a:prstGeom prst="rect">
            <a:avLst/>
          </a:prstGeom>
          <a:noFill/>
        </p:spPr>
        <p:txBody>
          <a:bodyPr wrap="square" rtlCol="0">
            <a:spAutoFit/>
          </a:bodyPr>
          <a:lstStyle/>
          <a:p>
            <a:r>
              <a:rPr lang="en-US" sz="3200" dirty="0">
                <a:solidFill>
                  <a:schemeClr val="accent1"/>
                </a:solidFill>
              </a:rPr>
              <a:t>USO hostesses</a:t>
            </a:r>
          </a:p>
        </p:txBody>
      </p:sp>
      <p:sp>
        <p:nvSpPr>
          <p:cNvPr id="2" name="Rectangle 1">
            <a:extLst>
              <a:ext uri="{FF2B5EF4-FFF2-40B4-BE49-F238E27FC236}">
                <a16:creationId xmlns:a16="http://schemas.microsoft.com/office/drawing/2014/main" id="{AF8786C8-027D-2443-8947-87BE1633E349}"/>
              </a:ext>
            </a:extLst>
          </p:cNvPr>
          <p:cNvSpPr/>
          <p:nvPr/>
        </p:nvSpPr>
        <p:spPr>
          <a:xfrm>
            <a:off x="7620463" y="1320172"/>
            <a:ext cx="4215625" cy="2923877"/>
          </a:xfrm>
          <a:prstGeom prst="rect">
            <a:avLst/>
          </a:prstGeom>
        </p:spPr>
        <p:txBody>
          <a:bodyPr wrap="square">
            <a:spAutoFit/>
          </a:bodyPr>
          <a:lstStyle/>
          <a:p>
            <a:r>
              <a:rPr lang="en-GB" sz="2000" b="1" dirty="0">
                <a:solidFill>
                  <a:schemeClr val="accent1"/>
                </a:solidFill>
              </a:rPr>
              <a:t>United Services Organization (Feb.1941)</a:t>
            </a:r>
          </a:p>
          <a:p>
            <a:endParaRPr lang="en-GB" b="1" dirty="0">
              <a:solidFill>
                <a:srgbClr val="000000"/>
              </a:solidFill>
            </a:endParaRPr>
          </a:p>
          <a:p>
            <a:r>
              <a:rPr lang="en-GB" dirty="0">
                <a:solidFill>
                  <a:srgbClr val="000000"/>
                </a:solidFill>
              </a:rPr>
              <a:t>The Salvation Army, Jewish Welfare Board (JWB), National Catholic Community Service (NCCS), Young Men's Christian Association (YMCA), Young Women's Christian Association (YWCA), and National </a:t>
            </a:r>
            <a:r>
              <a:rPr lang="en-GB" dirty="0" err="1">
                <a:solidFill>
                  <a:srgbClr val="000000"/>
                </a:solidFill>
              </a:rPr>
              <a:t>Traveler’s</a:t>
            </a:r>
            <a:r>
              <a:rPr lang="en-GB" dirty="0">
                <a:solidFill>
                  <a:srgbClr val="000000"/>
                </a:solidFill>
              </a:rPr>
              <a:t> Aid Association</a:t>
            </a:r>
            <a:endParaRPr lang="en-US" dirty="0"/>
          </a:p>
        </p:txBody>
      </p:sp>
    </p:spTree>
    <p:extLst>
      <p:ext uri="{BB962C8B-B14F-4D97-AF65-F5344CB8AC3E}">
        <p14:creationId xmlns:p14="http://schemas.microsoft.com/office/powerpoint/2010/main" val="491998616"/>
      </p:ext>
    </p:extLst>
  </p:cSld>
  <p:clrMapOvr>
    <a:masterClrMapping/>
  </p:clrMapOvr>
  <mc:AlternateContent xmlns:mc="http://schemas.openxmlformats.org/markup-compatibility/2006" xmlns:p14="http://schemas.microsoft.com/office/powerpoint/2010/main">
    <mc:Choice Requires="p14">
      <p:transition spd="slow" p14:dur="2000" advTm="111888"/>
    </mc:Choice>
    <mc:Fallback xmlns="">
      <p:transition spd="slow" advTm="11188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african american women and USO clubs">
            <a:extLst>
              <a:ext uri="{FF2B5EF4-FFF2-40B4-BE49-F238E27FC236}">
                <a16:creationId xmlns:a16="http://schemas.microsoft.com/office/drawing/2014/main" id="{13F2FB44-56F9-F849-A972-9B85F9D1EA3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8507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2ABA4AF-BE15-624A-B04C-0DB47649B3E9}"/>
              </a:ext>
            </a:extLst>
          </p:cNvPr>
          <p:cNvSpPr/>
          <p:nvPr/>
        </p:nvSpPr>
        <p:spPr>
          <a:xfrm>
            <a:off x="8713694" y="2796552"/>
            <a:ext cx="3039036" cy="3662541"/>
          </a:xfrm>
          <a:prstGeom prst="rect">
            <a:avLst/>
          </a:prstGeom>
        </p:spPr>
        <p:txBody>
          <a:bodyPr wrap="square">
            <a:spAutoFit/>
          </a:bodyPr>
          <a:lstStyle/>
          <a:p>
            <a:r>
              <a:rPr lang="en-GB" sz="2800" dirty="0">
                <a:solidFill>
                  <a:schemeClr val="accent1"/>
                </a:solidFill>
                <a:latin typeface="Lato"/>
              </a:rPr>
              <a:t>By 1943, “more than 180 of 1,326 USO operations were designated for African Americans.” </a:t>
            </a:r>
          </a:p>
          <a:p>
            <a:endParaRPr lang="en-GB" sz="2800" dirty="0">
              <a:solidFill>
                <a:schemeClr val="accent1"/>
              </a:solidFill>
              <a:latin typeface="Lato"/>
            </a:endParaRPr>
          </a:p>
          <a:p>
            <a:endParaRPr lang="en-GB" dirty="0">
              <a:solidFill>
                <a:srgbClr val="FF0000"/>
              </a:solidFill>
              <a:latin typeface="Lato"/>
            </a:endParaRPr>
          </a:p>
          <a:p>
            <a:endParaRPr lang="en-US" dirty="0">
              <a:solidFill>
                <a:srgbClr val="FF0000"/>
              </a:solidFill>
            </a:endParaRPr>
          </a:p>
        </p:txBody>
      </p:sp>
      <p:sp>
        <p:nvSpPr>
          <p:cNvPr id="3" name="Rectangle 2">
            <a:extLst>
              <a:ext uri="{FF2B5EF4-FFF2-40B4-BE49-F238E27FC236}">
                <a16:creationId xmlns:a16="http://schemas.microsoft.com/office/drawing/2014/main" id="{F08488BC-EB65-CB49-867C-233328A6730B}"/>
              </a:ext>
            </a:extLst>
          </p:cNvPr>
          <p:cNvSpPr/>
          <p:nvPr/>
        </p:nvSpPr>
        <p:spPr>
          <a:xfrm>
            <a:off x="7185212" y="6265893"/>
            <a:ext cx="6096000" cy="461665"/>
          </a:xfrm>
          <a:prstGeom prst="rect">
            <a:avLst/>
          </a:prstGeom>
        </p:spPr>
        <p:txBody>
          <a:bodyPr>
            <a:spAutoFit/>
          </a:bodyPr>
          <a:lstStyle/>
          <a:p>
            <a:r>
              <a:rPr lang="en-US" sz="1200" dirty="0">
                <a:hlinkClick r:id="rId3"/>
              </a:rPr>
              <a:t>https://theuso.wordpress.com/2010/02/18/black-history-month-2/</a:t>
            </a:r>
            <a:endParaRPr lang="en-US" sz="1200" dirty="0"/>
          </a:p>
          <a:p>
            <a:endParaRPr lang="en-US" sz="1200" dirty="0"/>
          </a:p>
        </p:txBody>
      </p:sp>
    </p:spTree>
    <p:extLst>
      <p:ext uri="{BB962C8B-B14F-4D97-AF65-F5344CB8AC3E}">
        <p14:creationId xmlns:p14="http://schemas.microsoft.com/office/powerpoint/2010/main" val="1518403215"/>
      </p:ext>
    </p:extLst>
  </p:cSld>
  <p:clrMapOvr>
    <a:masterClrMapping/>
  </p:clrMapOvr>
  <mc:AlternateContent xmlns:mc="http://schemas.openxmlformats.org/markup-compatibility/2006" xmlns:p14="http://schemas.microsoft.com/office/powerpoint/2010/main">
    <mc:Choice Requires="p14">
      <p:transition spd="slow" p14:dur="2000" advTm="31081"/>
    </mc:Choice>
    <mc:Fallback xmlns="">
      <p:transition spd="slow" advTm="31081"/>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45327" y="315216"/>
            <a:ext cx="8761413" cy="708025"/>
          </a:xfrm>
        </p:spPr>
        <p:txBody>
          <a:bodyPr/>
          <a:lstStyle/>
          <a:p>
            <a:r>
              <a:rPr lang="en-US" b="1" dirty="0">
                <a:solidFill>
                  <a:schemeClr val="accent1"/>
                </a:solidFill>
              </a:rPr>
              <a:t>Terms of engagement</a:t>
            </a:r>
          </a:p>
        </p:txBody>
      </p:sp>
      <p:pic>
        <p:nvPicPr>
          <p:cNvPr id="6146" name="Picture 2" descr="https://miro.medium.com/max/800/1*ukvzav-T8ZMzHfEt5eOxCg.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5327" y="1257855"/>
            <a:ext cx="11395156" cy="36464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57200" y="5138920"/>
            <a:ext cx="10069551" cy="1846659"/>
          </a:xfrm>
          <a:prstGeom prst="rect">
            <a:avLst/>
          </a:prstGeom>
        </p:spPr>
        <p:txBody>
          <a:bodyPr wrap="square">
            <a:spAutoFit/>
          </a:bodyPr>
          <a:lstStyle/>
          <a:p>
            <a:r>
              <a:rPr lang="en-US" dirty="0"/>
              <a:t>Two pages from the pocket </a:t>
            </a:r>
            <a:r>
              <a:rPr lang="en-US" b="1" dirty="0">
                <a:solidFill>
                  <a:schemeClr val="accent1"/>
                </a:solidFill>
              </a:rPr>
              <a:t>USO Club Junior Hostess Rulebook</a:t>
            </a:r>
            <a:r>
              <a:rPr lang="en-US" dirty="0"/>
              <a:t>, used at the South Bloodworth Street (Raleigh, N.C.) USO Club during WWII [from Box 1, Folder 30, North Carolina USO Clubs Records, WWII 6, WWII Papers, Military Collection, State Archives of North Carolina, Raleigh, N.C.]. </a:t>
            </a:r>
          </a:p>
          <a:p>
            <a:endParaRPr lang="en-US" dirty="0"/>
          </a:p>
          <a:p>
            <a:r>
              <a:rPr lang="en-US" sz="1200" dirty="0">
                <a:hlinkClick r:id="rId3"/>
              </a:rPr>
              <a:t>https://medium.com/nc-stories-of-service/north-carolina-wwii-uso-clubs-records-online-ebe06d524de4</a:t>
            </a:r>
            <a:endParaRPr lang="en-US" sz="1200" dirty="0"/>
          </a:p>
          <a:p>
            <a:endParaRPr lang="en-US" sz="1200" dirty="0"/>
          </a:p>
        </p:txBody>
      </p:sp>
    </p:spTree>
    <p:extLst>
      <p:ext uri="{BB962C8B-B14F-4D97-AF65-F5344CB8AC3E}">
        <p14:creationId xmlns:p14="http://schemas.microsoft.com/office/powerpoint/2010/main" val="1636791484"/>
      </p:ext>
    </p:extLst>
  </p:cSld>
  <p:clrMapOvr>
    <a:masterClrMapping/>
  </p:clrMapOvr>
  <mc:AlternateContent xmlns:mc="http://schemas.openxmlformats.org/markup-compatibility/2006" xmlns:p14="http://schemas.microsoft.com/office/powerpoint/2010/main">
    <mc:Choice Requires="p14">
      <p:transition spd="slow" p14:dur="2000" advTm="59425"/>
    </mc:Choice>
    <mc:Fallback xmlns="">
      <p:transition spd="slow" advTm="59425"/>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2233" y="240398"/>
            <a:ext cx="10225669" cy="708025"/>
          </a:xfrm>
        </p:spPr>
        <p:txBody>
          <a:bodyPr/>
          <a:lstStyle/>
          <a:p>
            <a:r>
              <a:rPr lang="en-US" dirty="0">
                <a:solidFill>
                  <a:schemeClr val="accent1"/>
                </a:solidFill>
              </a:rPr>
              <a:t>And what’s wrong with sweaters, exactly?</a:t>
            </a:r>
          </a:p>
        </p:txBody>
      </p:sp>
      <p:pic>
        <p:nvPicPr>
          <p:cNvPr id="7170" name="Picture 2" descr="https://upload.wikimedia.org/wikipedia/commons/2/2c/Anne_Gwynne.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122020" y="1136382"/>
            <a:ext cx="4293220" cy="572161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74703" y="5832741"/>
            <a:ext cx="6096000" cy="1323439"/>
          </a:xfrm>
          <a:prstGeom prst="rect">
            <a:avLst/>
          </a:prstGeom>
        </p:spPr>
        <p:txBody>
          <a:bodyPr>
            <a:spAutoFit/>
          </a:bodyPr>
          <a:lstStyle/>
          <a:p>
            <a:r>
              <a:rPr lang="en-US" sz="1400" dirty="0"/>
              <a:t>Pin-up photo of </a:t>
            </a:r>
            <a:r>
              <a:rPr lang="en-US" sz="1400" dirty="0">
                <a:hlinkClick r:id="rId3" tooltip="w:Anne Gwynne"/>
              </a:rPr>
              <a:t>Anne Gwynne</a:t>
            </a:r>
            <a:r>
              <a:rPr lang="en-US" sz="1400" dirty="0"/>
              <a:t> for the Dec. 3, 1943 issue of</a:t>
            </a:r>
          </a:p>
          <a:p>
            <a:r>
              <a:rPr lang="en-US" sz="1400" dirty="0"/>
              <a:t> </a:t>
            </a:r>
            <a:r>
              <a:rPr lang="en-US" sz="1400" i="1" dirty="0">
                <a:hlinkClick r:id="rId4" tooltip="w:en:Yank, the Army Weekly"/>
              </a:rPr>
              <a:t>Yank, the Army Weekly</a:t>
            </a:r>
            <a:r>
              <a:rPr lang="en-US" sz="1400" dirty="0"/>
              <a:t>, a U.S. Army magazine produced by </a:t>
            </a:r>
          </a:p>
          <a:p>
            <a:r>
              <a:rPr lang="en-US" sz="1400" dirty="0"/>
              <a:t>enlisted men.</a:t>
            </a:r>
          </a:p>
          <a:p>
            <a:endParaRPr lang="en-US" sz="1400" dirty="0"/>
          </a:p>
          <a:p>
            <a:r>
              <a:rPr lang="en-US" sz="1200" dirty="0">
                <a:hlinkClick r:id="rId5"/>
              </a:rPr>
              <a:t>https://en.wikipedia.org/wiki/Sweater_girl#/media/File:Anne_Gwynne.jpg</a:t>
            </a:r>
            <a:endParaRPr lang="en-US" sz="1200" dirty="0"/>
          </a:p>
          <a:p>
            <a:endParaRPr lang="en-US" sz="1200" dirty="0"/>
          </a:p>
        </p:txBody>
      </p:sp>
      <p:pic>
        <p:nvPicPr>
          <p:cNvPr id="7172" name="Picture 4" descr="mage result for sweater girl movie 194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34897" y="1078357"/>
            <a:ext cx="3044283" cy="45664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479180" y="3997191"/>
            <a:ext cx="2456122" cy="923330"/>
          </a:xfrm>
          <a:prstGeom prst="rect">
            <a:avLst/>
          </a:prstGeom>
          <a:noFill/>
        </p:spPr>
        <p:txBody>
          <a:bodyPr wrap="none" rtlCol="0">
            <a:spAutoFit/>
          </a:bodyPr>
          <a:lstStyle/>
          <a:p>
            <a:r>
              <a:rPr lang="en-US" dirty="0"/>
              <a:t>1942</a:t>
            </a:r>
          </a:p>
          <a:p>
            <a:r>
              <a:rPr lang="en-US" dirty="0"/>
              <a:t>USA/B&amp;W-77m.</a:t>
            </a:r>
          </a:p>
          <a:p>
            <a:r>
              <a:rPr lang="en-US" dirty="0"/>
              <a:t>Dir: William Clemens</a:t>
            </a:r>
          </a:p>
        </p:txBody>
      </p:sp>
    </p:spTree>
    <p:extLst>
      <p:ext uri="{BB962C8B-B14F-4D97-AF65-F5344CB8AC3E}">
        <p14:creationId xmlns:p14="http://schemas.microsoft.com/office/powerpoint/2010/main" val="2142272147"/>
      </p:ext>
    </p:extLst>
  </p:cSld>
  <p:clrMapOvr>
    <a:masterClrMapping/>
  </p:clrMapOvr>
  <mc:AlternateContent xmlns:mc="http://schemas.openxmlformats.org/markup-compatibility/2006" xmlns:p14="http://schemas.microsoft.com/office/powerpoint/2010/main">
    <mc:Choice Requires="p14">
      <p:transition spd="slow" p14:dur="2000" advTm="48895"/>
    </mc:Choice>
    <mc:Fallback xmlns="">
      <p:transition spd="slow" advTm="48895"/>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aviationhumor.net/wp-content/uploads/2018/03/Airplane-Art-during-World-War-Two-6.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606"/>
            <a:ext cx="6096000" cy="41814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aviationhumor.net/wp-content/uploads/2018/03/Airplane-Art-during-World-War-Two-7.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0" y="2865864"/>
            <a:ext cx="6096000" cy="40862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319135" y="972452"/>
            <a:ext cx="3379451" cy="1754326"/>
          </a:xfrm>
          <a:prstGeom prst="rect">
            <a:avLst/>
          </a:prstGeom>
          <a:noFill/>
        </p:spPr>
        <p:txBody>
          <a:bodyPr wrap="none" rtlCol="0">
            <a:spAutoFit/>
          </a:bodyPr>
          <a:lstStyle/>
          <a:p>
            <a:endParaRPr lang="en-US" dirty="0"/>
          </a:p>
          <a:p>
            <a:endParaRPr lang="en-US" dirty="0"/>
          </a:p>
          <a:p>
            <a:endParaRPr lang="en-US" dirty="0"/>
          </a:p>
          <a:p>
            <a:endParaRPr lang="en-US" dirty="0"/>
          </a:p>
          <a:p>
            <a:endParaRPr lang="en-US" dirty="0"/>
          </a:p>
          <a:p>
            <a:r>
              <a:rPr lang="en-US" dirty="0"/>
              <a:t>“Nose-art” on WWII bombers</a:t>
            </a:r>
          </a:p>
        </p:txBody>
      </p:sp>
      <p:pic>
        <p:nvPicPr>
          <p:cNvPr id="2056" name="Picture 8" descr="http://aviationhumor.net/wp-content/uploads/2018/03/Airplane-Art-during-World-War-Two-16.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606"/>
            <a:ext cx="6096000" cy="42957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51808" y="4515633"/>
            <a:ext cx="5346335" cy="738664"/>
          </a:xfrm>
          <a:prstGeom prst="rect">
            <a:avLst/>
          </a:prstGeom>
        </p:spPr>
        <p:txBody>
          <a:bodyPr wrap="none">
            <a:spAutoFit/>
          </a:bodyPr>
          <a:lstStyle/>
          <a:p>
            <a:r>
              <a:rPr lang="en-US" dirty="0"/>
              <a:t>Photos: The San Diego Air and Space Museum</a:t>
            </a:r>
          </a:p>
          <a:p>
            <a:r>
              <a:rPr lang="en-US" sz="1200" dirty="0">
                <a:hlinkClick r:id="rId5"/>
              </a:rPr>
              <a:t>https://aviationhumor.net/airplane-art-during-world-war-two/</a:t>
            </a:r>
            <a:endParaRPr lang="en-US" sz="1200" dirty="0"/>
          </a:p>
          <a:p>
            <a:endParaRPr lang="en-US" sz="1200" dirty="0"/>
          </a:p>
        </p:txBody>
      </p:sp>
      <p:sp>
        <p:nvSpPr>
          <p:cNvPr id="5" name="TextBox 4">
            <a:extLst>
              <a:ext uri="{FF2B5EF4-FFF2-40B4-BE49-F238E27FC236}">
                <a16:creationId xmlns:a16="http://schemas.microsoft.com/office/drawing/2014/main" id="{C9134935-724A-A2F4-001D-8F3C6F26287A}"/>
              </a:ext>
            </a:extLst>
          </p:cNvPr>
          <p:cNvSpPr txBox="1"/>
          <p:nvPr/>
        </p:nvSpPr>
        <p:spPr>
          <a:xfrm>
            <a:off x="6454588" y="851077"/>
            <a:ext cx="4477870" cy="830997"/>
          </a:xfrm>
          <a:prstGeom prst="rect">
            <a:avLst/>
          </a:prstGeom>
          <a:noFill/>
        </p:spPr>
        <p:txBody>
          <a:bodyPr wrap="square" rtlCol="0">
            <a:spAutoFit/>
          </a:bodyPr>
          <a:lstStyle/>
          <a:p>
            <a:r>
              <a:rPr lang="en-US" sz="2400" b="1" dirty="0">
                <a:solidFill>
                  <a:schemeClr val="accent1"/>
                </a:solidFill>
              </a:rPr>
              <a:t>The sexualization of</a:t>
            </a:r>
          </a:p>
          <a:p>
            <a:r>
              <a:rPr lang="en-US" sz="2400" b="1" dirty="0">
                <a:solidFill>
                  <a:schemeClr val="accent1"/>
                </a:solidFill>
              </a:rPr>
              <a:t>morale</a:t>
            </a:r>
          </a:p>
        </p:txBody>
      </p:sp>
    </p:spTree>
    <p:extLst>
      <p:ext uri="{BB962C8B-B14F-4D97-AF65-F5344CB8AC3E}">
        <p14:creationId xmlns:p14="http://schemas.microsoft.com/office/powerpoint/2010/main" val="579311360"/>
      </p:ext>
    </p:extLst>
  </p:cSld>
  <p:clrMapOvr>
    <a:masterClrMapping/>
  </p:clrMapOvr>
  <mc:AlternateContent xmlns:mc="http://schemas.openxmlformats.org/markup-compatibility/2006" xmlns:p14="http://schemas.microsoft.com/office/powerpoint/2010/main">
    <mc:Choice Requires="p14">
      <p:transition spd="slow" p14:dur="2000" advTm="67499"/>
    </mc:Choice>
    <mc:Fallback xmlns="">
      <p:transition spd="slow" advTm="67499"/>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5153025" y="1935163"/>
            <a:ext cx="8761413" cy="708025"/>
          </a:xfrm>
        </p:spPr>
        <p:txBody>
          <a:bodyPr/>
          <a:lstStyle/>
          <a:p>
            <a:r>
              <a:rPr lang="en-US" b="1" dirty="0">
                <a:solidFill>
                  <a:schemeClr val="accent1"/>
                </a:solidFill>
              </a:rPr>
              <a:t>“War Marriage”</a:t>
            </a:r>
          </a:p>
        </p:txBody>
      </p:sp>
      <p:pic>
        <p:nvPicPr>
          <p:cNvPr id="2050" name="Picture 2" descr="Image result for AHA war marriage pamphlet">
            <a:extLst>
              <a:ext uri="{FF2B5EF4-FFF2-40B4-BE49-F238E27FC236}">
                <a16:creationId xmlns:a16="http://schemas.microsoft.com/office/drawing/2014/main" id="{8ADD0355-AEFA-4044-8E6E-D04C42CF55F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82296"/>
            <a:ext cx="4598894" cy="677570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D9B0FBF9-8FB8-A947-8F36-FC6DE568DB3B}"/>
              </a:ext>
            </a:extLst>
          </p:cNvPr>
          <p:cNvSpPr/>
          <p:nvPr/>
        </p:nvSpPr>
        <p:spPr>
          <a:xfrm>
            <a:off x="4728882" y="5936115"/>
            <a:ext cx="7333130" cy="954107"/>
          </a:xfrm>
          <a:prstGeom prst="rect">
            <a:avLst/>
          </a:prstGeom>
        </p:spPr>
        <p:txBody>
          <a:bodyPr wrap="square">
            <a:spAutoFit/>
          </a:bodyPr>
          <a:lstStyle/>
          <a:p>
            <a:r>
              <a:rPr lang="en-US" sz="1400" dirty="0">
                <a:hlinkClick r:id="rId3"/>
              </a:rPr>
              <a:t>https://www.historians.org/about-aha-and-membership/aha-history-and-archives/gi-roundtable-series/pamphlets/em-30-can-war-marriages-be-made-to-work-(1944)</a:t>
            </a:r>
            <a:endParaRPr lang="en-US" sz="1400" dirty="0"/>
          </a:p>
          <a:p>
            <a:endParaRPr lang="en-US" sz="1400" dirty="0"/>
          </a:p>
        </p:txBody>
      </p:sp>
    </p:spTree>
    <p:extLst>
      <p:ext uri="{BB962C8B-B14F-4D97-AF65-F5344CB8AC3E}">
        <p14:creationId xmlns:p14="http://schemas.microsoft.com/office/powerpoint/2010/main" val="1208698162"/>
      </p:ext>
    </p:extLst>
  </p:cSld>
  <p:clrMapOvr>
    <a:masterClrMapping/>
  </p:clrMapOvr>
  <mc:AlternateContent xmlns:mc="http://schemas.openxmlformats.org/markup-compatibility/2006" xmlns:p14="http://schemas.microsoft.com/office/powerpoint/2010/main">
    <mc:Choice Requires="p14">
      <p:transition spd="slow" p14:dur="2000" advTm="355805"/>
    </mc:Choice>
    <mc:Fallback xmlns="">
      <p:transition spd="slow" advTm="355805"/>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32" name="Rectangle 1031">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33"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35" name="Rectangle 1034">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37" name="Rectangle 1036">
            <a:extLst>
              <a:ext uri="{FF2B5EF4-FFF2-40B4-BE49-F238E27FC236}">
                <a16:creationId xmlns:a16="http://schemas.microsoft.com/office/drawing/2014/main" id="{2B109C5B-3B98-48EB-A942-8D11CEA374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93"/>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039" name="Freeform 5">
            <a:extLst>
              <a:ext uri="{FF2B5EF4-FFF2-40B4-BE49-F238E27FC236}">
                <a16:creationId xmlns:a16="http://schemas.microsoft.com/office/drawing/2014/main" id="{A9C389E4-003E-40C9-AC9E-ED821C16F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1041" name="Rectangle 1040">
            <a:extLst>
              <a:ext uri="{FF2B5EF4-FFF2-40B4-BE49-F238E27FC236}">
                <a16:creationId xmlns:a16="http://schemas.microsoft.com/office/drawing/2014/main" id="{6C042684-2705-40BD-9104-A6B24CE1CA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0997D5C1-C7B5-55BC-C43D-772A237DA688}"/>
              </a:ext>
            </a:extLst>
          </p:cNvPr>
          <p:cNvSpPr>
            <a:spLocks noGrp="1"/>
          </p:cNvSpPr>
          <p:nvPr>
            <p:ph type="title"/>
          </p:nvPr>
        </p:nvSpPr>
        <p:spPr>
          <a:xfrm>
            <a:off x="4855366" y="517085"/>
            <a:ext cx="6268246" cy="4443413"/>
          </a:xfrm>
        </p:spPr>
        <p:txBody>
          <a:bodyPr vert="horz" lIns="91440" tIns="45720" rIns="91440" bIns="45720" rtlCol="0" anchor="b">
            <a:normAutofit fontScale="90000"/>
          </a:bodyPr>
          <a:lstStyle/>
          <a:p>
            <a:r>
              <a:rPr lang="en-US" sz="6600" b="0" i="0" kern="1200" dirty="0">
                <a:solidFill>
                  <a:srgbClr val="EBEBEB"/>
                </a:solidFill>
                <a:latin typeface="+mj-lt"/>
                <a:ea typeface="+mj-ea"/>
                <a:cs typeface="+mj-cs"/>
              </a:rPr>
              <a:t>Marriage for the “wrong reasons”</a:t>
            </a:r>
            <a:br>
              <a:rPr lang="en-US" sz="6600" b="0" i="0" kern="1200" dirty="0">
                <a:solidFill>
                  <a:srgbClr val="EBEBEB"/>
                </a:solidFill>
                <a:latin typeface="+mj-lt"/>
                <a:ea typeface="+mj-ea"/>
                <a:cs typeface="+mj-cs"/>
              </a:rPr>
            </a:br>
            <a:br>
              <a:rPr lang="en-US" sz="6600" b="0" i="0" kern="1200" dirty="0">
                <a:solidFill>
                  <a:srgbClr val="EBEBEB"/>
                </a:solidFill>
                <a:latin typeface="+mj-lt"/>
                <a:ea typeface="+mj-ea"/>
                <a:cs typeface="+mj-cs"/>
              </a:rPr>
            </a:br>
            <a:r>
              <a:rPr lang="en-US" b="0" i="0" kern="1200" dirty="0">
                <a:solidFill>
                  <a:srgbClr val="EBEBEB"/>
                </a:solidFill>
                <a:latin typeface="+mj-lt"/>
                <a:ea typeface="+mj-ea"/>
                <a:cs typeface="+mj-cs"/>
              </a:rPr>
              <a:t>Wives as “flight risks”</a:t>
            </a:r>
          </a:p>
        </p:txBody>
      </p:sp>
      <p:pic>
        <p:nvPicPr>
          <p:cNvPr id="1026" name="Picture 2">
            <a:extLst>
              <a:ext uri="{FF2B5EF4-FFF2-40B4-BE49-F238E27FC236}">
                <a16:creationId xmlns:a16="http://schemas.microsoft.com/office/drawing/2014/main" id="{ABAACCC6-3B79-5C2B-47E7-5CFD2D8654FB}"/>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48929" y="506199"/>
            <a:ext cx="4032739" cy="5994614"/>
          </a:xfrm>
          <a:prstGeom prst="roundRect">
            <a:avLst>
              <a:gd name="adj" fmla="val 1858"/>
            </a:avLst>
          </a:prstGeom>
          <a:noFill/>
          <a:effectLst>
            <a:outerShdw blurRad="50800" dist="50800" dir="54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299775A-3FFF-27B1-250C-80B940029308}"/>
              </a:ext>
            </a:extLst>
          </p:cNvPr>
          <p:cNvSpPr txBox="1"/>
          <p:nvPr/>
        </p:nvSpPr>
        <p:spPr>
          <a:xfrm>
            <a:off x="5443538" y="5772150"/>
            <a:ext cx="867545" cy="369332"/>
          </a:xfrm>
          <a:prstGeom prst="rect">
            <a:avLst/>
          </a:prstGeom>
          <a:noFill/>
        </p:spPr>
        <p:txBody>
          <a:bodyPr wrap="none" rtlCol="0">
            <a:spAutoFit/>
          </a:bodyPr>
          <a:lstStyle/>
          <a:p>
            <a:r>
              <a:rPr lang="en-US" dirty="0"/>
              <a:t>(1945)</a:t>
            </a:r>
          </a:p>
        </p:txBody>
      </p:sp>
    </p:spTree>
    <p:extLst>
      <p:ext uri="{BB962C8B-B14F-4D97-AF65-F5344CB8AC3E}">
        <p14:creationId xmlns:p14="http://schemas.microsoft.com/office/powerpoint/2010/main" val="3369721016"/>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327C2-1200-4C1D-B7E6-C8F31F3609B6}"/>
              </a:ext>
            </a:extLst>
          </p:cNvPr>
          <p:cNvSpPr>
            <a:spLocks noGrp="1"/>
          </p:cNvSpPr>
          <p:nvPr>
            <p:ph type="title"/>
          </p:nvPr>
        </p:nvSpPr>
        <p:spPr/>
        <p:txBody>
          <a:bodyPr/>
          <a:lstStyle/>
          <a:p>
            <a:r>
              <a:rPr lang="en-US" dirty="0"/>
              <a:t>And yet…</a:t>
            </a:r>
          </a:p>
        </p:txBody>
      </p:sp>
      <p:pic>
        <p:nvPicPr>
          <p:cNvPr id="3" name="Picture 2" descr="ttps://s3.us-east-1.amazonaws.com/qz-production-atlas-assets/charts/atlas_H1FEpsCb7@2x.png">
            <a:extLst>
              <a:ext uri="{FF2B5EF4-FFF2-40B4-BE49-F238E27FC236}">
                <a16:creationId xmlns:a16="http://schemas.microsoft.com/office/drawing/2014/main" id="{ECF3ECB4-16FE-2A39-2487-7621AD43822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83896" y="2010324"/>
            <a:ext cx="6410553" cy="449520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Four bridal couples, military wedding, 1943. Loc. no. GT3.32k p10">
            <a:extLst>
              <a:ext uri="{FF2B5EF4-FFF2-40B4-BE49-F238E27FC236}">
                <a16:creationId xmlns:a16="http://schemas.microsoft.com/office/drawing/2014/main" id="{C1D9E45D-390D-C44D-718C-33AD94E87EE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32600" y="1817688"/>
            <a:ext cx="5359400" cy="40195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FCA1DD2-8D1A-33EB-EE8C-E51EF666711F}"/>
              </a:ext>
            </a:extLst>
          </p:cNvPr>
          <p:cNvSpPr txBox="1"/>
          <p:nvPr/>
        </p:nvSpPr>
        <p:spPr>
          <a:xfrm>
            <a:off x="7444695" y="5837238"/>
            <a:ext cx="6215062" cy="1107996"/>
          </a:xfrm>
          <a:prstGeom prst="rect">
            <a:avLst/>
          </a:prstGeom>
          <a:noFill/>
        </p:spPr>
        <p:txBody>
          <a:bodyPr wrap="square">
            <a:spAutoFit/>
          </a:bodyPr>
          <a:lstStyle/>
          <a:p>
            <a:r>
              <a:rPr lang="en-GB" b="0" i="0" u="none" strike="noStrike" dirty="0">
                <a:solidFill>
                  <a:srgbClr val="000000"/>
                </a:solidFill>
                <a:effectLst/>
                <a:latin typeface="Helvetica" pitchFamily="2" charset="0"/>
              </a:rPr>
              <a:t>Four bridal couples, military wedding, 1943</a:t>
            </a:r>
          </a:p>
          <a:p>
            <a:r>
              <a:rPr lang="en-GB" dirty="0">
                <a:solidFill>
                  <a:srgbClr val="000000"/>
                </a:solidFill>
                <a:latin typeface="Helvetica" pitchFamily="2" charset="0"/>
              </a:rPr>
              <a:t>Minnesota Historical Society</a:t>
            </a:r>
          </a:p>
          <a:p>
            <a:r>
              <a:rPr lang="en-US" sz="1200" dirty="0">
                <a:hlinkClick r:id="rId4"/>
              </a:rPr>
              <a:t>https://www.mnhs.org/mgg/war/weddings/learn-more</a:t>
            </a:r>
            <a:endParaRPr lang="en-GB" sz="1200" dirty="0">
              <a:solidFill>
                <a:srgbClr val="000000"/>
              </a:solidFill>
              <a:latin typeface="Helvetica" pitchFamily="2" charset="0"/>
            </a:endParaRPr>
          </a:p>
          <a:p>
            <a:endParaRPr lang="en-US" dirty="0"/>
          </a:p>
        </p:txBody>
      </p:sp>
      <p:sp>
        <p:nvSpPr>
          <p:cNvPr id="6" name="TextBox 5">
            <a:extLst>
              <a:ext uri="{FF2B5EF4-FFF2-40B4-BE49-F238E27FC236}">
                <a16:creationId xmlns:a16="http://schemas.microsoft.com/office/drawing/2014/main" id="{DFD7A7BA-2533-0DEA-BEF3-12963A962598}"/>
              </a:ext>
            </a:extLst>
          </p:cNvPr>
          <p:cNvSpPr txBox="1"/>
          <p:nvPr/>
        </p:nvSpPr>
        <p:spPr>
          <a:xfrm>
            <a:off x="883896" y="6320863"/>
            <a:ext cx="6227987" cy="369332"/>
          </a:xfrm>
          <a:prstGeom prst="rect">
            <a:avLst/>
          </a:prstGeom>
          <a:noFill/>
        </p:spPr>
        <p:txBody>
          <a:bodyPr wrap="none" rtlCol="0">
            <a:spAutoFit/>
          </a:bodyPr>
          <a:lstStyle/>
          <a:p>
            <a:r>
              <a:rPr lang="en-US" dirty="0"/>
              <a:t>1942: the ”peak year” for American marriages to date</a:t>
            </a:r>
          </a:p>
        </p:txBody>
      </p:sp>
    </p:spTree>
    <p:extLst>
      <p:ext uri="{BB962C8B-B14F-4D97-AF65-F5344CB8AC3E}">
        <p14:creationId xmlns:p14="http://schemas.microsoft.com/office/powerpoint/2010/main" val="3475576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6503EB0F-2257-4A3E-A73B-E1DE769B45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72" name="Rectangle 71">
              <a:extLst>
                <a:ext uri="{FF2B5EF4-FFF2-40B4-BE49-F238E27FC236}">
                  <a16:creationId xmlns:a16="http://schemas.microsoft.com/office/drawing/2014/main" id="{77012B2A-0D78-433A-8C68-8889D3DCD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Freeform 5">
              <a:extLst>
                <a:ext uri="{FF2B5EF4-FFF2-40B4-BE49-F238E27FC236}">
                  <a16:creationId xmlns:a16="http://schemas.microsoft.com/office/drawing/2014/main" id="{119D0202-ED3F-47CC-90E9-4E963BCDAB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75" name="Rectangle 74">
            <a:extLst>
              <a:ext uri="{FF2B5EF4-FFF2-40B4-BE49-F238E27FC236}">
                <a16:creationId xmlns:a16="http://schemas.microsoft.com/office/drawing/2014/main" id="{670D6F2B-93AF-47D6-9378-5E54BE0AC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7" name="Freeform 5">
            <a:extLst>
              <a:ext uri="{FF2B5EF4-FFF2-40B4-BE49-F238E27FC236}">
                <a16:creationId xmlns:a16="http://schemas.microsoft.com/office/drawing/2014/main" id="{2D529E20-662F-4915-ACD7-970C026FDB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677511" flipH="1">
            <a:off x="3527283" y="1857885"/>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pic>
        <p:nvPicPr>
          <p:cNvPr id="8194" name="Picture 2" descr="Image result for woman writing letter WWII">
            <a:extLst>
              <a:ext uri="{FF2B5EF4-FFF2-40B4-BE49-F238E27FC236}">
                <a16:creationId xmlns:a16="http://schemas.microsoft.com/office/drawing/2014/main" id="{83EF0483-386A-924D-94A0-99DB8EA8CF6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1" b="-1"/>
          <a:stretch/>
        </p:blipFill>
        <p:spPr bwMode="auto">
          <a:xfrm>
            <a:off x="423337" y="402166"/>
            <a:ext cx="4932951" cy="6053670"/>
          </a:xfrm>
          <a:custGeom>
            <a:avLst/>
            <a:gdLst/>
            <a:ahLst/>
            <a:cxnLst/>
            <a:rect l="l" t="t" r="r" b="b"/>
            <a:pathLst>
              <a:path w="4932951" h="6053670">
                <a:moveTo>
                  <a:pt x="0" y="0"/>
                </a:moveTo>
                <a:lnTo>
                  <a:pt x="3678393" y="0"/>
                </a:lnTo>
                <a:lnTo>
                  <a:pt x="4478865" y="0"/>
                </a:lnTo>
                <a:lnTo>
                  <a:pt x="4931853" y="0"/>
                </a:lnTo>
                <a:lnTo>
                  <a:pt x="4908487" y="137419"/>
                </a:lnTo>
                <a:lnTo>
                  <a:pt x="4886218" y="274232"/>
                </a:lnTo>
                <a:lnTo>
                  <a:pt x="4864421" y="411650"/>
                </a:lnTo>
                <a:lnTo>
                  <a:pt x="4845759" y="549673"/>
                </a:lnTo>
                <a:lnTo>
                  <a:pt x="4826941" y="687092"/>
                </a:lnTo>
                <a:lnTo>
                  <a:pt x="4809377" y="825115"/>
                </a:lnTo>
                <a:lnTo>
                  <a:pt x="4794322" y="961323"/>
                </a:lnTo>
                <a:lnTo>
                  <a:pt x="4780052" y="1099347"/>
                </a:lnTo>
                <a:lnTo>
                  <a:pt x="4767035" y="1236765"/>
                </a:lnTo>
                <a:lnTo>
                  <a:pt x="4755744" y="1371761"/>
                </a:lnTo>
                <a:lnTo>
                  <a:pt x="4744453" y="1508574"/>
                </a:lnTo>
                <a:lnTo>
                  <a:pt x="4735044" y="1643572"/>
                </a:lnTo>
                <a:lnTo>
                  <a:pt x="4727674" y="1778568"/>
                </a:lnTo>
                <a:lnTo>
                  <a:pt x="4719990" y="1912960"/>
                </a:lnTo>
                <a:lnTo>
                  <a:pt x="4713560" y="2046141"/>
                </a:lnTo>
                <a:lnTo>
                  <a:pt x="4709012" y="2178111"/>
                </a:lnTo>
                <a:lnTo>
                  <a:pt x="4705092" y="2310081"/>
                </a:lnTo>
                <a:lnTo>
                  <a:pt x="4701328" y="2440840"/>
                </a:lnTo>
                <a:lnTo>
                  <a:pt x="4699603" y="2569783"/>
                </a:lnTo>
                <a:lnTo>
                  <a:pt x="4697721" y="2698726"/>
                </a:lnTo>
                <a:lnTo>
                  <a:pt x="4696780" y="2825853"/>
                </a:lnTo>
                <a:lnTo>
                  <a:pt x="4697721" y="2951770"/>
                </a:lnTo>
                <a:lnTo>
                  <a:pt x="4697721" y="3076475"/>
                </a:lnTo>
                <a:lnTo>
                  <a:pt x="4699603" y="3199970"/>
                </a:lnTo>
                <a:lnTo>
                  <a:pt x="4702426" y="3321043"/>
                </a:lnTo>
                <a:lnTo>
                  <a:pt x="4705092" y="3440906"/>
                </a:lnTo>
                <a:lnTo>
                  <a:pt x="4708071" y="3558347"/>
                </a:lnTo>
                <a:lnTo>
                  <a:pt x="4712619" y="3675183"/>
                </a:lnTo>
                <a:lnTo>
                  <a:pt x="4717480" y="3790203"/>
                </a:lnTo>
                <a:lnTo>
                  <a:pt x="4721871" y="3902801"/>
                </a:lnTo>
                <a:lnTo>
                  <a:pt x="4734260" y="4122549"/>
                </a:lnTo>
                <a:lnTo>
                  <a:pt x="4747433" y="4333217"/>
                </a:lnTo>
                <a:lnTo>
                  <a:pt x="4761233" y="4535409"/>
                </a:lnTo>
                <a:lnTo>
                  <a:pt x="4776445" y="4726705"/>
                </a:lnTo>
                <a:lnTo>
                  <a:pt x="4792283" y="4909526"/>
                </a:lnTo>
                <a:lnTo>
                  <a:pt x="4809377" y="5079029"/>
                </a:lnTo>
                <a:lnTo>
                  <a:pt x="4826157" y="5238240"/>
                </a:lnTo>
                <a:lnTo>
                  <a:pt x="4842936" y="5384739"/>
                </a:lnTo>
                <a:lnTo>
                  <a:pt x="4858775" y="5519131"/>
                </a:lnTo>
                <a:lnTo>
                  <a:pt x="4873830" y="5638388"/>
                </a:lnTo>
                <a:lnTo>
                  <a:pt x="4888100" y="5746143"/>
                </a:lnTo>
                <a:lnTo>
                  <a:pt x="4900019" y="5836948"/>
                </a:lnTo>
                <a:lnTo>
                  <a:pt x="4911310" y="5913225"/>
                </a:lnTo>
                <a:lnTo>
                  <a:pt x="4927462" y="6017953"/>
                </a:lnTo>
                <a:lnTo>
                  <a:pt x="4932951" y="6053670"/>
                </a:lnTo>
                <a:lnTo>
                  <a:pt x="4478865" y="6053670"/>
                </a:lnTo>
                <a:lnTo>
                  <a:pt x="3683097" y="6053670"/>
                </a:lnTo>
                <a:lnTo>
                  <a:pt x="0" y="6053670"/>
                </a:lnTo>
                <a:close/>
              </a:path>
            </a:pathLst>
          </a:custGeom>
          <a:noFill/>
          <a:extLst>
            <a:ext uri="{909E8E84-426E-40DD-AFC4-6F175D3DCCD1}">
              <a14:hiddenFill xmlns:a14="http://schemas.microsoft.com/office/drawing/2010/main">
                <a:solidFill>
                  <a:srgbClr val="FFFFFF"/>
                </a:solidFill>
              </a14:hiddenFill>
            </a:ext>
          </a:extLst>
        </p:spPr>
      </p:pic>
      <p:sp>
        <p:nvSpPr>
          <p:cNvPr id="79" name="Freeform 5">
            <a:extLst>
              <a:ext uri="{FF2B5EF4-FFF2-40B4-BE49-F238E27FC236}">
                <a16:creationId xmlns:a16="http://schemas.microsoft.com/office/drawing/2014/main" id="{1AD5EB79-7F9A-4BBC-92A5-188382CBA1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p:cNvSpPr>
            <a:spLocks noGrp="1"/>
          </p:cNvSpPr>
          <p:nvPr>
            <p:ph type="title"/>
          </p:nvPr>
        </p:nvSpPr>
        <p:spPr>
          <a:xfrm>
            <a:off x="5695061" y="1241266"/>
            <a:ext cx="5428551" cy="3153753"/>
          </a:xfrm>
        </p:spPr>
        <p:txBody>
          <a:bodyPr vert="horz" lIns="91440" tIns="45720" rIns="91440" bIns="45720" rtlCol="0" anchor="b">
            <a:normAutofit/>
          </a:bodyPr>
          <a:lstStyle/>
          <a:p>
            <a:r>
              <a:rPr lang="en-US" sz="5400"/>
              <a:t>Letter writing as women’s war work</a:t>
            </a:r>
          </a:p>
        </p:txBody>
      </p:sp>
      <p:sp>
        <p:nvSpPr>
          <p:cNvPr id="3" name="Text Placeholder 2"/>
          <p:cNvSpPr>
            <a:spLocks noGrp="1"/>
          </p:cNvSpPr>
          <p:nvPr>
            <p:ph type="body" idx="1"/>
          </p:nvPr>
        </p:nvSpPr>
        <p:spPr>
          <a:xfrm>
            <a:off x="5695061" y="4591665"/>
            <a:ext cx="5428551" cy="1622322"/>
          </a:xfrm>
        </p:spPr>
        <p:txBody>
          <a:bodyPr vert="horz" lIns="91440" tIns="45720" rIns="91440" bIns="45720" rtlCol="0" anchor="t">
            <a:normAutofit/>
          </a:bodyPr>
          <a:lstStyle/>
          <a:p>
            <a:endParaRPr lang="en-US" sz="1800"/>
          </a:p>
        </p:txBody>
      </p:sp>
      <p:sp>
        <p:nvSpPr>
          <p:cNvPr id="81" name="Rectangle 80">
            <a:extLst>
              <a:ext uri="{FF2B5EF4-FFF2-40B4-BE49-F238E27FC236}">
                <a16:creationId xmlns:a16="http://schemas.microsoft.com/office/drawing/2014/main" id="{B9B8A17F-DC3A-4D9A-AA53-9BFB894CD7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555694000"/>
      </p:ext>
    </p:extLst>
  </p:cSld>
  <p:clrMapOvr>
    <a:masterClrMapping/>
  </p:clrMapOvr>
  <mc:AlternateContent xmlns:mc="http://schemas.openxmlformats.org/markup-compatibility/2006" xmlns:p14="http://schemas.microsoft.com/office/powerpoint/2010/main">
    <mc:Choice Requires="p14">
      <p:transition spd="slow" p14:dur="2000" advTm="134933"/>
    </mc:Choice>
    <mc:Fallback xmlns="">
      <p:transition spd="slow" advTm="134933"/>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54609" y="294055"/>
            <a:ext cx="8761413" cy="708025"/>
          </a:xfrm>
        </p:spPr>
        <p:txBody>
          <a:bodyPr/>
          <a:lstStyle/>
          <a:p>
            <a:r>
              <a:rPr lang="en-US" b="1" dirty="0">
                <a:solidFill>
                  <a:schemeClr val="accent1"/>
                </a:solidFill>
              </a:rPr>
              <a:t>“Write right!”</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9837" y="1384340"/>
            <a:ext cx="5522971" cy="4142228"/>
          </a:xfrm>
          <a:prstGeom prst="rect">
            <a:avLst/>
          </a:prstGeom>
        </p:spPr>
      </p:pic>
      <p:sp>
        <p:nvSpPr>
          <p:cNvPr id="5" name="Rectangle 4"/>
          <p:cNvSpPr/>
          <p:nvPr/>
        </p:nvSpPr>
        <p:spPr>
          <a:xfrm>
            <a:off x="459837" y="5715220"/>
            <a:ext cx="6096000" cy="646331"/>
          </a:xfrm>
          <a:prstGeom prst="rect">
            <a:avLst/>
          </a:prstGeom>
        </p:spPr>
        <p:txBody>
          <a:bodyPr>
            <a:spAutoFit/>
          </a:bodyPr>
          <a:lstStyle/>
          <a:p>
            <a:r>
              <a:rPr lang="en-US" dirty="0"/>
              <a:t>G.A. Reeder, </a:t>
            </a:r>
            <a:r>
              <a:rPr lang="en-US" i="1" dirty="0"/>
              <a:t>Letter Writing in Wartime:</a:t>
            </a:r>
          </a:p>
          <a:p>
            <a:r>
              <a:rPr lang="en-US" i="1" dirty="0"/>
              <a:t>How and What to Write About </a:t>
            </a:r>
            <a:r>
              <a:rPr lang="en-US" dirty="0"/>
              <a:t>(Books, Inc., 1943)</a:t>
            </a:r>
          </a:p>
        </p:txBody>
      </p:sp>
      <p:sp>
        <p:nvSpPr>
          <p:cNvPr id="6" name="Rectangle 5"/>
          <p:cNvSpPr/>
          <p:nvPr/>
        </p:nvSpPr>
        <p:spPr>
          <a:xfrm>
            <a:off x="6096000" y="2301292"/>
            <a:ext cx="5724293" cy="2677656"/>
          </a:xfrm>
          <a:prstGeom prst="rect">
            <a:avLst/>
          </a:prstGeom>
        </p:spPr>
        <p:txBody>
          <a:bodyPr wrap="square">
            <a:spAutoFit/>
          </a:bodyPr>
          <a:lstStyle/>
          <a:p>
            <a:r>
              <a:rPr lang="en-US" sz="2400" i="1" dirty="0"/>
              <a:t>“Don’t fail to mention a man, however, once in a while; otherwise he will know something is wrong. But let it be some friend of the family, or some 50-year-old uncle, or some other man he knows is perfectly harmless.”</a:t>
            </a:r>
          </a:p>
        </p:txBody>
      </p:sp>
    </p:spTree>
    <p:extLst>
      <p:ext uri="{BB962C8B-B14F-4D97-AF65-F5344CB8AC3E}">
        <p14:creationId xmlns:p14="http://schemas.microsoft.com/office/powerpoint/2010/main" val="1691347091"/>
      </p:ext>
    </p:extLst>
  </p:cSld>
  <p:clrMapOvr>
    <a:masterClrMapping/>
  </p:clrMapOvr>
  <mc:AlternateContent xmlns:mc="http://schemas.openxmlformats.org/markup-compatibility/2006" xmlns:p14="http://schemas.microsoft.com/office/powerpoint/2010/main">
    <mc:Choice Requires="p14">
      <p:transition spd="slow" p14:dur="2000" advTm="200391"/>
    </mc:Choice>
    <mc:Fallback xmlns="">
      <p:transition spd="slow" advTm="200391"/>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Morale</a:t>
            </a:r>
          </a:p>
        </p:txBody>
      </p:sp>
      <p:sp>
        <p:nvSpPr>
          <p:cNvPr id="5" name="Text Placeholder 4"/>
          <p:cNvSpPr>
            <a:spLocks noGrp="1"/>
          </p:cNvSpPr>
          <p:nvPr>
            <p:ph type="body" idx="1"/>
          </p:nvPr>
        </p:nvSpPr>
        <p:spPr>
          <a:xfrm>
            <a:off x="6677845" y="32416"/>
            <a:ext cx="3757545" cy="2283824"/>
          </a:xfrm>
        </p:spPr>
        <p:txBody>
          <a:bodyPr/>
          <a:lstStyle/>
          <a:p>
            <a:r>
              <a:rPr lang="en-US" b="1" dirty="0"/>
              <a:t>A ubiquitous war-word</a:t>
            </a:r>
          </a:p>
          <a:p>
            <a:r>
              <a:rPr lang="en-US" b="1" dirty="0"/>
              <a:t>But what was constitutive of “morale”?</a:t>
            </a:r>
          </a:p>
        </p:txBody>
      </p:sp>
      <p:pic>
        <p:nvPicPr>
          <p:cNvPr id="1026" name="Picture 2">
            <a:extLst>
              <a:ext uri="{FF2B5EF4-FFF2-40B4-BE49-F238E27FC236}">
                <a16:creationId xmlns:a16="http://schemas.microsoft.com/office/drawing/2014/main" id="{7A07A613-9CFA-F445-975A-9188C744F8E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80574" y="1913424"/>
            <a:ext cx="3212512" cy="443294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45C3529-B365-1F46-8539-A0F0045A2DE3}"/>
              </a:ext>
            </a:extLst>
          </p:cNvPr>
          <p:cNvSpPr txBox="1"/>
          <p:nvPr/>
        </p:nvSpPr>
        <p:spPr>
          <a:xfrm>
            <a:off x="10306718" y="4541761"/>
            <a:ext cx="1460656" cy="1754326"/>
          </a:xfrm>
          <a:prstGeom prst="rect">
            <a:avLst/>
          </a:prstGeom>
          <a:noFill/>
        </p:spPr>
        <p:txBody>
          <a:bodyPr wrap="none" rtlCol="0">
            <a:spAutoFit/>
          </a:bodyPr>
          <a:lstStyle/>
          <a:p>
            <a:r>
              <a:rPr lang="en-US" dirty="0"/>
              <a:t>British</a:t>
            </a:r>
          </a:p>
          <a:p>
            <a:r>
              <a:rPr lang="en-US" dirty="0"/>
              <a:t>Ministry of </a:t>
            </a:r>
          </a:p>
          <a:p>
            <a:r>
              <a:rPr lang="en-US" dirty="0"/>
              <a:t>Information</a:t>
            </a:r>
          </a:p>
          <a:p>
            <a:r>
              <a:rPr lang="en-US" dirty="0"/>
              <a:t>poster</a:t>
            </a:r>
          </a:p>
          <a:p>
            <a:r>
              <a:rPr lang="en-US" dirty="0"/>
              <a:t>(June/July</a:t>
            </a:r>
          </a:p>
          <a:p>
            <a:r>
              <a:rPr lang="en-US" dirty="0"/>
              <a:t>1939)</a:t>
            </a:r>
          </a:p>
        </p:txBody>
      </p:sp>
    </p:spTree>
    <p:extLst>
      <p:ext uri="{BB962C8B-B14F-4D97-AF65-F5344CB8AC3E}">
        <p14:creationId xmlns:p14="http://schemas.microsoft.com/office/powerpoint/2010/main" val="1108715164"/>
      </p:ext>
    </p:extLst>
  </p:cSld>
  <p:clrMapOvr>
    <a:masterClrMapping/>
  </p:clrMapOvr>
  <mc:AlternateContent xmlns:mc="http://schemas.openxmlformats.org/markup-compatibility/2006" xmlns:p14="http://schemas.microsoft.com/office/powerpoint/2010/main">
    <mc:Choice Requires="p14">
      <p:transition spd="slow" p14:dur="2000" advTm="97797"/>
    </mc:Choice>
    <mc:Fallback xmlns="">
      <p:transition spd="slow" advTm="97797"/>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grpSp>
        <p:nvGrpSpPr>
          <p:cNvPr id="4128" name="Group 4104">
            <a:extLst>
              <a:ext uri="{FF2B5EF4-FFF2-40B4-BE49-F238E27FC236}">
                <a16:creationId xmlns:a16="http://schemas.microsoft.com/office/drawing/2014/main" id="{02692A53-0FE2-462A-9D11-1071D6DA039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4106" name="Rectangle 4105">
              <a:extLst>
                <a:ext uri="{FF2B5EF4-FFF2-40B4-BE49-F238E27FC236}">
                  <a16:creationId xmlns:a16="http://schemas.microsoft.com/office/drawing/2014/main" id="{5C9DC69B-AF3C-4F76-B52B-1788B4C900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107" name="Oval 4106">
              <a:extLst>
                <a:ext uri="{FF2B5EF4-FFF2-40B4-BE49-F238E27FC236}">
                  <a16:creationId xmlns:a16="http://schemas.microsoft.com/office/drawing/2014/main" id="{33165C10-4BE8-4244-8E84-4A4E639FD9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108" name="Oval 4107">
              <a:extLst>
                <a:ext uri="{FF2B5EF4-FFF2-40B4-BE49-F238E27FC236}">
                  <a16:creationId xmlns:a16="http://schemas.microsoft.com/office/drawing/2014/main" id="{2AD93B56-653D-4B7C-A752-7FB28E29B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109" name="Oval 4108">
              <a:extLst>
                <a:ext uri="{FF2B5EF4-FFF2-40B4-BE49-F238E27FC236}">
                  <a16:creationId xmlns:a16="http://schemas.microsoft.com/office/drawing/2014/main" id="{3EF681FB-FF26-4678-94F6-DE3B0172B0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110" name="Oval 4109">
              <a:extLst>
                <a:ext uri="{FF2B5EF4-FFF2-40B4-BE49-F238E27FC236}">
                  <a16:creationId xmlns:a16="http://schemas.microsoft.com/office/drawing/2014/main" id="{649A2466-49EF-4AF8-B610-953AE846D3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111" name="Oval 4110">
              <a:extLst>
                <a:ext uri="{FF2B5EF4-FFF2-40B4-BE49-F238E27FC236}">
                  <a16:creationId xmlns:a16="http://schemas.microsoft.com/office/drawing/2014/main" id="{C02CAF29-11C9-4C27-91C4-621C722221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112" name="Freeform 5">
              <a:extLst>
                <a:ext uri="{FF2B5EF4-FFF2-40B4-BE49-F238E27FC236}">
                  <a16:creationId xmlns:a16="http://schemas.microsoft.com/office/drawing/2014/main" id="{C06641CA-1F27-40B5-B717-F1E4F79475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4113" name="Freeform 5">
              <a:extLst>
                <a:ext uri="{FF2B5EF4-FFF2-40B4-BE49-F238E27FC236}">
                  <a16:creationId xmlns:a16="http://schemas.microsoft.com/office/drawing/2014/main" id="{8508DB2A-5AB9-4D0F-8324-B7F7DC5ABA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4114" name="Freeform 5">
              <a:extLst>
                <a:ext uri="{FF2B5EF4-FFF2-40B4-BE49-F238E27FC236}">
                  <a16:creationId xmlns:a16="http://schemas.microsoft.com/office/drawing/2014/main" id="{B9ACC37A-921A-4D5C-B477-2C5D0E13650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4129" name="Rectangle 4115">
            <a:extLst>
              <a:ext uri="{FF2B5EF4-FFF2-40B4-BE49-F238E27FC236}">
                <a16:creationId xmlns:a16="http://schemas.microsoft.com/office/drawing/2014/main" id="{17707B28-2F38-4C84-9445-C1AA9A70D6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130" name="Rectangle 4117">
            <a:extLst>
              <a:ext uri="{FF2B5EF4-FFF2-40B4-BE49-F238E27FC236}">
                <a16:creationId xmlns:a16="http://schemas.microsoft.com/office/drawing/2014/main" id="{2C71BEEE-2A04-4630-8841-1AE546F1FE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4131" name="Freeform 5">
            <a:extLst>
              <a:ext uri="{FF2B5EF4-FFF2-40B4-BE49-F238E27FC236}">
                <a16:creationId xmlns:a16="http://schemas.microsoft.com/office/drawing/2014/main" id="{30E60FE8-A77A-44EE-B7E3-81B01B8372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4132" name="Freeform: Shape 4121">
            <a:extLst>
              <a:ext uri="{FF2B5EF4-FFF2-40B4-BE49-F238E27FC236}">
                <a16:creationId xmlns:a16="http://schemas.microsoft.com/office/drawing/2014/main" id="{8412B22F-25D2-40A9-BC17-BA6104E036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587536" y="274707"/>
            <a:ext cx="6053670" cy="6308587"/>
          </a:xfrm>
          <a:custGeom>
            <a:avLst/>
            <a:gdLst>
              <a:gd name="connsiteX0" fmla="*/ 6053670 w 6053670"/>
              <a:gd name="connsiteY0" fmla="*/ 1098 h 6308587"/>
              <a:gd name="connsiteX1" fmla="*/ 6053670 w 6053670"/>
              <a:gd name="connsiteY1" fmla="*/ 391760 h 6308587"/>
              <a:gd name="connsiteX2" fmla="*/ 6053670 w 6053670"/>
              <a:gd name="connsiteY2" fmla="*/ 1254558 h 6308587"/>
              <a:gd name="connsiteX3" fmla="*/ 6053670 w 6053670"/>
              <a:gd name="connsiteY3" fmla="*/ 6308587 h 6308587"/>
              <a:gd name="connsiteX4" fmla="*/ 0 w 6053670"/>
              <a:gd name="connsiteY4" fmla="*/ 6308587 h 6308587"/>
              <a:gd name="connsiteX5" fmla="*/ 0 w 6053670"/>
              <a:gd name="connsiteY5" fmla="*/ 1249853 h 6308587"/>
              <a:gd name="connsiteX6" fmla="*/ 0 w 6053670"/>
              <a:gd name="connsiteY6" fmla="*/ 391760 h 6308587"/>
              <a:gd name="connsiteX7" fmla="*/ 0 w 6053670"/>
              <a:gd name="connsiteY7" fmla="*/ 0 h 6308587"/>
              <a:gd name="connsiteX8" fmla="*/ 35717 w 6053670"/>
              <a:gd name="connsiteY8" fmla="*/ 5488 h 6308587"/>
              <a:gd name="connsiteX9" fmla="*/ 140445 w 6053670"/>
              <a:gd name="connsiteY9" fmla="*/ 21641 h 6308587"/>
              <a:gd name="connsiteX10" fmla="*/ 216722 w 6053670"/>
              <a:gd name="connsiteY10" fmla="*/ 32932 h 6308587"/>
              <a:gd name="connsiteX11" fmla="*/ 307527 w 6053670"/>
              <a:gd name="connsiteY11" fmla="*/ 44850 h 6308587"/>
              <a:gd name="connsiteX12" fmla="*/ 415282 w 6053670"/>
              <a:gd name="connsiteY12" fmla="*/ 59121 h 6308587"/>
              <a:gd name="connsiteX13" fmla="*/ 534539 w 6053670"/>
              <a:gd name="connsiteY13" fmla="*/ 74175 h 6308587"/>
              <a:gd name="connsiteX14" fmla="*/ 668931 w 6053670"/>
              <a:gd name="connsiteY14" fmla="*/ 90014 h 6308587"/>
              <a:gd name="connsiteX15" fmla="*/ 815430 w 6053670"/>
              <a:gd name="connsiteY15" fmla="*/ 106794 h 6308587"/>
              <a:gd name="connsiteX16" fmla="*/ 974641 w 6053670"/>
              <a:gd name="connsiteY16" fmla="*/ 123574 h 6308587"/>
              <a:gd name="connsiteX17" fmla="*/ 1144144 w 6053670"/>
              <a:gd name="connsiteY17" fmla="*/ 140667 h 6308587"/>
              <a:gd name="connsiteX18" fmla="*/ 1326965 w 6053670"/>
              <a:gd name="connsiteY18" fmla="*/ 156506 h 6308587"/>
              <a:gd name="connsiteX19" fmla="*/ 1518261 w 6053670"/>
              <a:gd name="connsiteY19" fmla="*/ 171717 h 6308587"/>
              <a:gd name="connsiteX20" fmla="*/ 1720453 w 6053670"/>
              <a:gd name="connsiteY20" fmla="*/ 185518 h 6308587"/>
              <a:gd name="connsiteX21" fmla="*/ 1931121 w 6053670"/>
              <a:gd name="connsiteY21" fmla="*/ 198690 h 6308587"/>
              <a:gd name="connsiteX22" fmla="*/ 2150869 w 6053670"/>
              <a:gd name="connsiteY22" fmla="*/ 211079 h 6308587"/>
              <a:gd name="connsiteX23" fmla="*/ 2263467 w 6053670"/>
              <a:gd name="connsiteY23" fmla="*/ 215470 h 6308587"/>
              <a:gd name="connsiteX24" fmla="*/ 2378487 w 6053670"/>
              <a:gd name="connsiteY24" fmla="*/ 220332 h 6308587"/>
              <a:gd name="connsiteX25" fmla="*/ 2495323 w 6053670"/>
              <a:gd name="connsiteY25" fmla="*/ 224879 h 6308587"/>
              <a:gd name="connsiteX26" fmla="*/ 2612764 w 6053670"/>
              <a:gd name="connsiteY26" fmla="*/ 227859 h 6308587"/>
              <a:gd name="connsiteX27" fmla="*/ 2732627 w 6053670"/>
              <a:gd name="connsiteY27" fmla="*/ 230525 h 6308587"/>
              <a:gd name="connsiteX28" fmla="*/ 2853700 w 6053670"/>
              <a:gd name="connsiteY28" fmla="*/ 233348 h 6308587"/>
              <a:gd name="connsiteX29" fmla="*/ 2977195 w 6053670"/>
              <a:gd name="connsiteY29" fmla="*/ 235229 h 6308587"/>
              <a:gd name="connsiteX30" fmla="*/ 3101901 w 6053670"/>
              <a:gd name="connsiteY30" fmla="*/ 235229 h 6308587"/>
              <a:gd name="connsiteX31" fmla="*/ 3227817 w 6053670"/>
              <a:gd name="connsiteY31" fmla="*/ 236170 h 6308587"/>
              <a:gd name="connsiteX32" fmla="*/ 3354944 w 6053670"/>
              <a:gd name="connsiteY32" fmla="*/ 235229 h 6308587"/>
              <a:gd name="connsiteX33" fmla="*/ 3483887 w 6053670"/>
              <a:gd name="connsiteY33" fmla="*/ 233348 h 6308587"/>
              <a:gd name="connsiteX34" fmla="*/ 3612830 w 6053670"/>
              <a:gd name="connsiteY34" fmla="*/ 231623 h 6308587"/>
              <a:gd name="connsiteX35" fmla="*/ 3743590 w 6053670"/>
              <a:gd name="connsiteY35" fmla="*/ 227859 h 6308587"/>
              <a:gd name="connsiteX36" fmla="*/ 3875560 w 6053670"/>
              <a:gd name="connsiteY36" fmla="*/ 223938 h 6308587"/>
              <a:gd name="connsiteX37" fmla="*/ 4007530 w 6053670"/>
              <a:gd name="connsiteY37" fmla="*/ 219391 h 6308587"/>
              <a:gd name="connsiteX38" fmla="*/ 4140710 w 6053670"/>
              <a:gd name="connsiteY38" fmla="*/ 212961 h 6308587"/>
              <a:gd name="connsiteX39" fmla="*/ 4275102 w 6053670"/>
              <a:gd name="connsiteY39" fmla="*/ 205277 h 6308587"/>
              <a:gd name="connsiteX40" fmla="*/ 4410098 w 6053670"/>
              <a:gd name="connsiteY40" fmla="*/ 197907 h 6308587"/>
              <a:gd name="connsiteX41" fmla="*/ 4545096 w 6053670"/>
              <a:gd name="connsiteY41" fmla="*/ 188498 h 6308587"/>
              <a:gd name="connsiteX42" fmla="*/ 4681909 w 6053670"/>
              <a:gd name="connsiteY42" fmla="*/ 177207 h 6308587"/>
              <a:gd name="connsiteX43" fmla="*/ 4816905 w 6053670"/>
              <a:gd name="connsiteY43" fmla="*/ 165916 h 6308587"/>
              <a:gd name="connsiteX44" fmla="*/ 4954323 w 6053670"/>
              <a:gd name="connsiteY44" fmla="*/ 152899 h 6308587"/>
              <a:gd name="connsiteX45" fmla="*/ 5092347 w 6053670"/>
              <a:gd name="connsiteY45" fmla="*/ 138629 h 6308587"/>
              <a:gd name="connsiteX46" fmla="*/ 5228555 w 6053670"/>
              <a:gd name="connsiteY46" fmla="*/ 123574 h 6308587"/>
              <a:gd name="connsiteX47" fmla="*/ 5366578 w 6053670"/>
              <a:gd name="connsiteY47" fmla="*/ 106010 h 6308587"/>
              <a:gd name="connsiteX48" fmla="*/ 5503997 w 6053670"/>
              <a:gd name="connsiteY48" fmla="*/ 87192 h 6308587"/>
              <a:gd name="connsiteX49" fmla="*/ 5642020 w 6053670"/>
              <a:gd name="connsiteY49" fmla="*/ 68530 h 6308587"/>
              <a:gd name="connsiteX50" fmla="*/ 5779438 w 6053670"/>
              <a:gd name="connsiteY50" fmla="*/ 46733 h 6308587"/>
              <a:gd name="connsiteX51" fmla="*/ 5916251 w 6053670"/>
              <a:gd name="connsiteY51" fmla="*/ 24464 h 630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6308587">
                <a:moveTo>
                  <a:pt x="6053670" y="1098"/>
                </a:moveTo>
                <a:lnTo>
                  <a:pt x="6053670" y="391760"/>
                </a:lnTo>
                <a:lnTo>
                  <a:pt x="6053670" y="1254558"/>
                </a:lnTo>
                <a:lnTo>
                  <a:pt x="6053670" y="6308587"/>
                </a:lnTo>
                <a:lnTo>
                  <a:pt x="0" y="6308587"/>
                </a:lnTo>
                <a:lnTo>
                  <a:pt x="0" y="1249853"/>
                </a:lnTo>
                <a:lnTo>
                  <a:pt x="0" y="391760"/>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4133" name="Freeform 5">
            <a:extLst>
              <a:ext uri="{FF2B5EF4-FFF2-40B4-BE49-F238E27FC236}">
                <a16:creationId xmlns:a16="http://schemas.microsoft.com/office/drawing/2014/main" id="{C03626F0-2392-4179-A852-925A78C9D6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971630"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2" name="Title 1"/>
          <p:cNvSpPr>
            <a:spLocks noGrp="1"/>
          </p:cNvSpPr>
          <p:nvPr>
            <p:ph type="title" idx="4294967295"/>
          </p:nvPr>
        </p:nvSpPr>
        <p:spPr>
          <a:xfrm>
            <a:off x="639098" y="629265"/>
            <a:ext cx="4664573" cy="1622322"/>
          </a:xfrm>
        </p:spPr>
        <p:txBody>
          <a:bodyPr vert="horz" lIns="91440" tIns="45720" rIns="91440" bIns="45720" rtlCol="0" anchor="ctr">
            <a:normAutofit/>
          </a:bodyPr>
          <a:lstStyle/>
          <a:p>
            <a:r>
              <a:rPr lang="en-US" b="0" i="0" kern="1200">
                <a:solidFill>
                  <a:srgbClr val="FFFFFE"/>
                </a:solidFill>
                <a:latin typeface="+mj-lt"/>
                <a:ea typeface="+mj-ea"/>
                <a:cs typeface="+mj-cs"/>
              </a:rPr>
              <a:t>V-mail</a:t>
            </a:r>
          </a:p>
        </p:txBody>
      </p:sp>
      <p:pic>
        <p:nvPicPr>
          <p:cNvPr id="4100" name="Picture 4" descr="Image result for V-mail">
            <a:extLst>
              <a:ext uri="{FF2B5EF4-FFF2-40B4-BE49-F238E27FC236}">
                <a16:creationId xmlns:a16="http://schemas.microsoft.com/office/drawing/2014/main" id="{04B5E5FC-58B8-EE4E-B00C-88AF7E61F22B}"/>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820679" y="643581"/>
            <a:ext cx="2911456" cy="2351872"/>
          </a:xfrm>
          <a:prstGeom prst="rect">
            <a:avLst/>
          </a:prstGeom>
          <a:noFill/>
          <a:extLst>
            <a:ext uri="{909E8E84-426E-40DD-AFC4-6F175D3DCCD1}">
              <a14:hiddenFill xmlns:a14="http://schemas.microsoft.com/office/drawing/2010/main">
                <a:solidFill>
                  <a:srgbClr val="FFFFFF"/>
                </a:solidFill>
              </a14:hiddenFill>
            </a:ext>
          </a:extLst>
        </p:spPr>
      </p:pic>
      <p:sp>
        <p:nvSpPr>
          <p:cNvPr id="4134" name="Rectangle 4125">
            <a:extLst>
              <a:ext uri="{FF2B5EF4-FFF2-40B4-BE49-F238E27FC236}">
                <a16:creationId xmlns:a16="http://schemas.microsoft.com/office/drawing/2014/main" id="{062EBB84-F459-4D04-91C5-290D60EF3A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Content Placeholder 2"/>
          <p:cNvSpPr>
            <a:spLocks noGrp="1"/>
          </p:cNvSpPr>
          <p:nvPr>
            <p:ph idx="4294967295"/>
          </p:nvPr>
        </p:nvSpPr>
        <p:spPr>
          <a:xfrm>
            <a:off x="639098" y="2418735"/>
            <a:ext cx="4664573" cy="3811740"/>
          </a:xfrm>
        </p:spPr>
        <p:txBody>
          <a:bodyPr vert="horz" lIns="91440" tIns="45720" rIns="91440" bIns="45720" rtlCol="0" anchor="ctr">
            <a:normAutofit/>
          </a:bodyPr>
          <a:lstStyle/>
          <a:p>
            <a:r>
              <a:rPr lang="en-US">
                <a:solidFill>
                  <a:srgbClr val="FFFFFE"/>
                </a:solidFill>
                <a:hlinkClick r:id="rId4"/>
              </a:rPr>
              <a:t>https://www.youtube.com/watch?v=WR8cBKhgELc</a:t>
            </a:r>
            <a:endParaRPr lang="en-US">
              <a:solidFill>
                <a:srgbClr val="FFFFFE"/>
              </a:solidFill>
            </a:endParaRPr>
          </a:p>
          <a:p>
            <a:r>
              <a:rPr lang="en-US">
                <a:solidFill>
                  <a:srgbClr val="FFFFFE"/>
                </a:solidFill>
              </a:rPr>
              <a:t>Read more on V-mail and morale from the Smithsonian National Postal Museum:</a:t>
            </a:r>
          </a:p>
          <a:p>
            <a:r>
              <a:rPr lang="en-US">
                <a:solidFill>
                  <a:srgbClr val="FFFFFE"/>
                </a:solidFill>
                <a:hlinkClick r:id="rId5"/>
              </a:rPr>
              <a:t>https://postalmuseum.si.edu/collections/object-spotlight/v-mail-advertisements.html</a:t>
            </a:r>
            <a:endParaRPr lang="en-US">
              <a:solidFill>
                <a:srgbClr val="FFFFFE"/>
              </a:solidFill>
            </a:endParaRPr>
          </a:p>
        </p:txBody>
      </p:sp>
      <p:pic>
        <p:nvPicPr>
          <p:cNvPr id="4098" name="Picture 2" descr="Image result for V-mail">
            <a:extLst>
              <a:ext uri="{FF2B5EF4-FFF2-40B4-BE49-F238E27FC236}">
                <a16:creationId xmlns:a16="http://schemas.microsoft.com/office/drawing/2014/main" id="{5B57EFEB-5863-E44E-A147-8979D764025C}"/>
              </a:ext>
            </a:extLst>
          </p:cNvPr>
          <p:cNvPicPr>
            <a:picLocks noChangeAspect="1" noChangeArrowheads="1"/>
          </p:cNvPicPr>
          <p:nvPr/>
        </p:nvPicPr>
        <p:blipFill>
          <a:blip r:embed="rId6">
            <a:extLst>
              <a:ext uri="{28A0092B-C50C-407E-A947-70E740481C1C}">
                <a14:useLocalDpi xmlns:a14="http://schemas.microsoft.com/office/drawing/2010/main"/>
              </a:ext>
            </a:extLst>
          </a:blip>
          <a:stretch>
            <a:fillRect/>
          </a:stretch>
        </p:blipFill>
        <p:spPr bwMode="auto">
          <a:xfrm>
            <a:off x="8888542" y="643581"/>
            <a:ext cx="3071638" cy="23835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postalmuseum.si.edu/collections/images/1d_V-Mail-04.jp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5916546" y="3205575"/>
            <a:ext cx="2653271" cy="342357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V-mail, The Instant Messaging Service of WWII | SOFREP">
            <a:extLst>
              <a:ext uri="{FF2B5EF4-FFF2-40B4-BE49-F238E27FC236}">
                <a16:creationId xmlns:a16="http://schemas.microsoft.com/office/drawing/2014/main" id="{7C677036-A17D-55ED-C89F-C5C43AEF61CC}"/>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8732134" y="3520343"/>
            <a:ext cx="3326241" cy="2727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2886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77773"/>
    </mc:Choice>
    <mc:Fallback xmlns="">
      <p:transition spd="slow" advTm="77773"/>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CD657031-5EFF-4D43-BC81-3D83214E6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descr="ou're never too busy to write V-Mail. Tell him things are running smoothly... including y">
            <a:extLst>
              <a:ext uri="{FF2B5EF4-FFF2-40B4-BE49-F238E27FC236}">
                <a16:creationId xmlns:a16="http://schemas.microsoft.com/office/drawing/2014/main" id="{51B91D8B-516D-A443-97AD-6E222910FFD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376518" y="95394"/>
            <a:ext cx="4933736" cy="666721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3050D69-8E48-334C-8C55-C34E1B84112E}"/>
              </a:ext>
            </a:extLst>
          </p:cNvPr>
          <p:cNvPicPr>
            <a:picLocks noChangeAspect="1"/>
          </p:cNvPicPr>
          <p:nvPr/>
        </p:nvPicPr>
        <p:blipFill>
          <a:blip r:embed="rId3"/>
          <a:stretch>
            <a:fillRect/>
          </a:stretch>
        </p:blipFill>
        <p:spPr>
          <a:xfrm>
            <a:off x="6256865" y="215153"/>
            <a:ext cx="5809371" cy="6373906"/>
          </a:xfrm>
          <a:prstGeom prst="rect">
            <a:avLst/>
          </a:prstGeom>
        </p:spPr>
      </p:pic>
    </p:spTree>
    <p:extLst>
      <p:ext uri="{BB962C8B-B14F-4D97-AF65-F5344CB8AC3E}">
        <p14:creationId xmlns:p14="http://schemas.microsoft.com/office/powerpoint/2010/main" val="1742783301"/>
      </p:ext>
    </p:extLst>
  </p:cSld>
  <p:clrMapOvr>
    <a:masterClrMapping/>
  </p:clrMapOvr>
  <mc:AlternateContent xmlns:mc="http://schemas.openxmlformats.org/markup-compatibility/2006" xmlns:p14="http://schemas.microsoft.com/office/powerpoint/2010/main">
    <mc:Choice Requires="p14">
      <p:transition spd="slow" p14:dur="2000" advTm="67949"/>
    </mc:Choice>
    <mc:Fallback xmlns="">
      <p:transition spd="slow" advTm="67949"/>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9571" y="660904"/>
            <a:ext cx="8761413" cy="708025"/>
          </a:xfrm>
        </p:spPr>
        <p:txBody>
          <a:bodyPr/>
          <a:lstStyle/>
          <a:p>
            <a:r>
              <a:rPr lang="en-US" b="1" dirty="0">
                <a:solidFill>
                  <a:schemeClr val="accent1"/>
                </a:solidFill>
              </a:rPr>
              <a:t>The “Dear John” letter</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4695753" y="947651"/>
            <a:ext cx="6486831" cy="4865124"/>
          </a:xfrm>
          <a:prstGeom prst="rect">
            <a:avLst/>
          </a:prstGeom>
        </p:spPr>
      </p:pic>
      <p:sp>
        <p:nvSpPr>
          <p:cNvPr id="5" name="Rectangle 4"/>
          <p:cNvSpPr/>
          <p:nvPr/>
        </p:nvSpPr>
        <p:spPr>
          <a:xfrm>
            <a:off x="1955180" y="5792632"/>
            <a:ext cx="6096000" cy="830997"/>
          </a:xfrm>
          <a:prstGeom prst="rect">
            <a:avLst/>
          </a:prstGeom>
        </p:spPr>
        <p:txBody>
          <a:bodyPr>
            <a:spAutoFit/>
          </a:bodyPr>
          <a:lstStyle/>
          <a:p>
            <a:r>
              <a:rPr lang="en-US" dirty="0"/>
              <a:t>From the US army pamphlet, </a:t>
            </a:r>
          </a:p>
          <a:p>
            <a:r>
              <a:rPr lang="en-US" i="1" dirty="0"/>
              <a:t>Nervous in the Service</a:t>
            </a:r>
            <a:endParaRPr lang="en-US" dirty="0"/>
          </a:p>
          <a:p>
            <a:r>
              <a:rPr lang="en-US" sz="1200" dirty="0"/>
              <a:t>US National Archives II, College Park, MD</a:t>
            </a:r>
          </a:p>
        </p:txBody>
      </p:sp>
    </p:spTree>
    <p:extLst>
      <p:ext uri="{BB962C8B-B14F-4D97-AF65-F5344CB8AC3E}">
        <p14:creationId xmlns:p14="http://schemas.microsoft.com/office/powerpoint/2010/main" val="1811923398"/>
      </p:ext>
    </p:extLst>
  </p:cSld>
  <p:clrMapOvr>
    <a:masterClrMapping/>
  </p:clrMapOvr>
  <mc:AlternateContent xmlns:mc="http://schemas.openxmlformats.org/markup-compatibility/2006" xmlns:p14="http://schemas.microsoft.com/office/powerpoint/2010/main">
    <mc:Choice Requires="p14">
      <p:transition spd="slow" p14:dur="2000" advTm="127183"/>
    </mc:Choice>
    <mc:Fallback xmlns="">
      <p:transition spd="slow" advTm="127183"/>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1083" y="248309"/>
            <a:ext cx="8761413" cy="708025"/>
          </a:xfrm>
        </p:spPr>
        <p:txBody>
          <a:bodyPr/>
          <a:lstStyle/>
          <a:p>
            <a:r>
              <a:rPr lang="en-US" dirty="0">
                <a:solidFill>
                  <a:schemeClr val="accent1"/>
                </a:solidFill>
              </a:rPr>
              <a:t>“Brush-off Clubs”</a:t>
            </a:r>
          </a:p>
        </p:txBody>
      </p:sp>
      <p:pic>
        <p:nvPicPr>
          <p:cNvPr id="4" name="Picture 2" descr="http://1940s.org/vault/2013/05/WWII-brush-off-club.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1049658"/>
            <a:ext cx="7465876" cy="423288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0" y="5344237"/>
            <a:ext cx="6096000" cy="646331"/>
          </a:xfrm>
          <a:prstGeom prst="rect">
            <a:avLst/>
          </a:prstGeom>
        </p:spPr>
        <p:txBody>
          <a:bodyPr>
            <a:spAutoFit/>
          </a:bodyPr>
          <a:lstStyle/>
          <a:p>
            <a:r>
              <a:rPr lang="en-US" i="1" dirty="0"/>
              <a:t>Yank, The Army Weekly </a:t>
            </a:r>
            <a:r>
              <a:rPr lang="en-US" dirty="0"/>
              <a:t>– China-Burma-India Edition </a:t>
            </a:r>
          </a:p>
          <a:p>
            <a:r>
              <a:rPr lang="en-US" dirty="0"/>
              <a:t>(January, 1943)</a:t>
            </a:r>
          </a:p>
        </p:txBody>
      </p:sp>
      <p:sp>
        <p:nvSpPr>
          <p:cNvPr id="6" name="Rectangle 5"/>
          <p:cNvSpPr/>
          <p:nvPr/>
        </p:nvSpPr>
        <p:spPr>
          <a:xfrm>
            <a:off x="7465877" y="454913"/>
            <a:ext cx="3157299" cy="6001643"/>
          </a:xfrm>
          <a:prstGeom prst="rect">
            <a:avLst/>
          </a:prstGeom>
        </p:spPr>
        <p:txBody>
          <a:bodyPr wrap="square">
            <a:spAutoFit/>
          </a:bodyPr>
          <a:lstStyle/>
          <a:p>
            <a:r>
              <a:rPr lang="en-US" sz="1600" dirty="0"/>
              <a:t>“AT A U.S. BOMBER BASE, INDIA – For the first time in military history, the mournful hearts have organized. The Brush-Off Club is the result, in this land of sahibs and saris; as usual, it is strictly G/I.</a:t>
            </a:r>
          </a:p>
          <a:p>
            <a:r>
              <a:rPr lang="en-US" sz="1600" dirty="0"/>
              <a:t>Composed of the guys whose gals back home have decided “a few years is too long to wait,” the club has only one purpose – to band together for mutual sympathy. They meet weekly to exchange condolences and cry in their beer while telling each other the mournful story of how “she wouldn’t wait.”</a:t>
            </a:r>
          </a:p>
          <a:p>
            <a:r>
              <a:rPr lang="en-US" sz="1600" dirty="0"/>
              <a:t>The club has a “chief crier,” a “chief sweater” and a “chief consoler.” Initiation fee is one broken heart or a reasonable facsimile thereof.”</a:t>
            </a:r>
            <a:endParaRPr lang="en-US" sz="1600" dirty="0">
              <a:effectLst/>
            </a:endParaRPr>
          </a:p>
        </p:txBody>
      </p:sp>
    </p:spTree>
    <p:extLst>
      <p:ext uri="{BB962C8B-B14F-4D97-AF65-F5344CB8AC3E}">
        <p14:creationId xmlns:p14="http://schemas.microsoft.com/office/powerpoint/2010/main" val="1133623349"/>
      </p:ext>
    </p:extLst>
  </p:cSld>
  <p:clrMapOvr>
    <a:masterClrMapping/>
  </p:clrMapOvr>
  <mc:AlternateContent xmlns:mc="http://schemas.openxmlformats.org/markup-compatibility/2006" xmlns:p14="http://schemas.microsoft.com/office/powerpoint/2010/main">
    <mc:Choice Requires="p14">
      <p:transition spd="slow" p14:dur="2000" advTm="84825"/>
    </mc:Choice>
    <mc:Fallback xmlns="">
      <p:transition spd="slow" advTm="84825"/>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3E10248-AF0E-477D-B4D2-47C02CE4E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533010C2-2DA5-460F-A40C-5317F567A0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5">
              <a:extLst>
                <a:ext uri="{FF2B5EF4-FFF2-40B4-BE49-F238E27FC236}">
                  <a16:creationId xmlns:a16="http://schemas.microsoft.com/office/drawing/2014/main" id="{17CB0634-F963-4EC9-A6F6-8EA46BD1F1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Rectangle 12">
            <a:extLst>
              <a:ext uri="{FF2B5EF4-FFF2-40B4-BE49-F238E27FC236}">
                <a16:creationId xmlns:a16="http://schemas.microsoft.com/office/drawing/2014/main" id="{73C0A186-7444-4460-9C37-532E7671E9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712E451E-151A-4910-BF41-6A040B659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7" name="Rectangle 16">
            <a:extLst>
              <a:ext uri="{FF2B5EF4-FFF2-40B4-BE49-F238E27FC236}">
                <a16:creationId xmlns:a16="http://schemas.microsoft.com/office/drawing/2014/main" id="{C296EFE4-A70C-4388-9A15-3F657B6615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6250" y="473745"/>
            <a:ext cx="11227090" cy="5902829"/>
          </a:xfrm>
          <a:prstGeom prst="rect">
            <a:avLst/>
          </a:prstGeom>
          <a:ln>
            <a:noFill/>
          </a:ln>
          <a:effectLst/>
        </p:spPr>
        <p:style>
          <a:lnRef idx="1">
            <a:schemeClr val="accent1"/>
          </a:lnRef>
          <a:fillRef idx="3">
            <a:schemeClr val="accent1"/>
          </a:fillRef>
          <a:effectRef idx="2">
            <a:schemeClr val="accent1"/>
          </a:effectRef>
          <a:fontRef idx="minor">
            <a:schemeClr val="lt1"/>
          </a:fontRef>
        </p:style>
      </p:sp>
      <p:sp>
        <p:nvSpPr>
          <p:cNvPr id="3" name="Title 2"/>
          <p:cNvSpPr>
            <a:spLocks noGrp="1"/>
          </p:cNvSpPr>
          <p:nvPr>
            <p:ph type="title"/>
          </p:nvPr>
        </p:nvSpPr>
        <p:spPr>
          <a:xfrm>
            <a:off x="1199405" y="2099733"/>
            <a:ext cx="8825658" cy="2677648"/>
          </a:xfrm>
        </p:spPr>
        <p:txBody>
          <a:bodyPr vert="horz" lIns="91440" tIns="45720" rIns="91440" bIns="45720" rtlCol="0" anchor="b">
            <a:normAutofit/>
          </a:bodyPr>
          <a:lstStyle/>
          <a:p>
            <a:r>
              <a:rPr lang="en-US" sz="5400">
                <a:solidFill>
                  <a:schemeClr val="tx2">
                    <a:lumMod val="75000"/>
                  </a:schemeClr>
                </a:solidFill>
              </a:rPr>
              <a:t>Sex, soldiers and</a:t>
            </a:r>
            <a:br>
              <a:rPr lang="en-US" sz="5400">
                <a:solidFill>
                  <a:schemeClr val="tx2">
                    <a:lumMod val="75000"/>
                  </a:schemeClr>
                </a:solidFill>
              </a:rPr>
            </a:br>
            <a:r>
              <a:rPr lang="en-US" sz="5400">
                <a:solidFill>
                  <a:schemeClr val="tx2">
                    <a:lumMod val="75000"/>
                  </a:schemeClr>
                </a:solidFill>
              </a:rPr>
              <a:t>double standards</a:t>
            </a:r>
          </a:p>
        </p:txBody>
      </p:sp>
      <p:sp>
        <p:nvSpPr>
          <p:cNvPr id="4" name="Text Placeholder 3"/>
          <p:cNvSpPr>
            <a:spLocks noGrp="1"/>
          </p:cNvSpPr>
          <p:nvPr>
            <p:ph type="body" idx="1"/>
          </p:nvPr>
        </p:nvSpPr>
        <p:spPr>
          <a:xfrm>
            <a:off x="1154955" y="4777380"/>
            <a:ext cx="8825658" cy="861420"/>
          </a:xfrm>
        </p:spPr>
        <p:txBody>
          <a:bodyPr vert="horz" lIns="91440" tIns="45720" rIns="91440" bIns="45720" rtlCol="0" anchor="t">
            <a:normAutofit/>
          </a:bodyPr>
          <a:lstStyle/>
          <a:p>
            <a:r>
              <a:rPr lang="en-US" sz="2400" b="1" dirty="0">
                <a:solidFill>
                  <a:schemeClr val="accent1"/>
                </a:solidFill>
              </a:rPr>
              <a:t>Morale vs. morality</a:t>
            </a:r>
          </a:p>
        </p:txBody>
      </p:sp>
      <p:sp>
        <p:nvSpPr>
          <p:cNvPr id="19" name="Rectangle 18">
            <a:extLst>
              <a:ext uri="{FF2B5EF4-FFF2-40B4-BE49-F238E27FC236}">
                <a16:creationId xmlns:a16="http://schemas.microsoft.com/office/drawing/2014/main" id="{425EBAFC-9388-432A-BCFD-EEA2F410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88953518"/>
      </p:ext>
    </p:extLst>
  </p:cSld>
  <p:clrMapOvr>
    <a:masterClrMapping/>
  </p:clrMapOvr>
  <mc:AlternateContent xmlns:mc="http://schemas.openxmlformats.org/markup-compatibility/2006" xmlns:p14="http://schemas.microsoft.com/office/powerpoint/2010/main">
    <mc:Choice Requires="p14">
      <p:transition spd="slow" p14:dur="2000" advTm="41184"/>
    </mc:Choice>
    <mc:Fallback xmlns="">
      <p:transition spd="slow" advTm="41184"/>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mage result for anti VD poster WWI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321" y="0"/>
            <a:ext cx="5192751" cy="3388588"/>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www.billdamon.com/wp-content/uploads/2012/11/pros3.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41072" y="154734"/>
            <a:ext cx="5097700" cy="6467707"/>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http://www.billdamon.com/wp-content/uploads/2012/11/pros7.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322" y="3025712"/>
            <a:ext cx="5192751" cy="383228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0338772" y="1159726"/>
            <a:ext cx="1845794" cy="5632311"/>
          </a:xfrm>
          <a:prstGeom prst="rect">
            <a:avLst/>
          </a:prstGeom>
        </p:spPr>
        <p:txBody>
          <a:bodyPr wrap="square">
            <a:spAutoFit/>
          </a:bodyPr>
          <a:lstStyle/>
          <a:p>
            <a:r>
              <a:rPr lang="en-US" dirty="0"/>
              <a:t>The </a:t>
            </a:r>
            <a:r>
              <a:rPr lang="en-US" b="1" dirty="0">
                <a:solidFill>
                  <a:schemeClr val="accent1"/>
                </a:solidFill>
              </a:rPr>
              <a:t>May Act</a:t>
            </a:r>
            <a:r>
              <a:rPr lang="en-US" dirty="0"/>
              <a:t>, which became law in </a:t>
            </a:r>
            <a:r>
              <a:rPr lang="en-US" dirty="0">
                <a:solidFill>
                  <a:schemeClr val="accent1"/>
                </a:solidFill>
              </a:rPr>
              <a:t>June 1941</a:t>
            </a:r>
            <a:r>
              <a:rPr lang="en-US" dirty="0"/>
              <a:t>, intended to </a:t>
            </a:r>
            <a:r>
              <a:rPr lang="en-US" b="1" dirty="0"/>
              <a:t>prevent prostitution on restricted zones around military bases.</a:t>
            </a:r>
          </a:p>
          <a:p>
            <a:endParaRPr lang="en-US" dirty="0"/>
          </a:p>
          <a:p>
            <a:r>
              <a:rPr lang="en-US" dirty="0"/>
              <a:t>It was invoked chiefly during wartime and only in selected areas, primarily the Carolinas and Tennessee.</a:t>
            </a:r>
          </a:p>
        </p:txBody>
      </p:sp>
    </p:spTree>
    <p:extLst>
      <p:ext uri="{BB962C8B-B14F-4D97-AF65-F5344CB8AC3E}">
        <p14:creationId xmlns:p14="http://schemas.microsoft.com/office/powerpoint/2010/main" val="1002807093"/>
      </p:ext>
    </p:extLst>
  </p:cSld>
  <p:clrMapOvr>
    <a:masterClrMapping/>
  </p:clrMapOvr>
  <mc:AlternateContent xmlns:mc="http://schemas.openxmlformats.org/markup-compatibility/2006" xmlns:p14="http://schemas.microsoft.com/office/powerpoint/2010/main">
    <mc:Choice Requires="p14">
      <p:transition spd="slow" p14:dur="2000" advTm="97886"/>
    </mc:Choice>
    <mc:Fallback xmlns="">
      <p:transition spd="slow" advTm="9788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45327" y="359821"/>
            <a:ext cx="11307336" cy="708025"/>
          </a:xfrm>
        </p:spPr>
        <p:txBody>
          <a:bodyPr/>
          <a:lstStyle/>
          <a:p>
            <a:r>
              <a:rPr lang="en-US" sz="3200" b="1" dirty="0">
                <a:solidFill>
                  <a:schemeClr val="accent1"/>
                </a:solidFill>
              </a:rPr>
              <a:t>“Sex hygiene” campaigns: safe sex or no sex?</a:t>
            </a:r>
          </a:p>
        </p:txBody>
      </p:sp>
      <p:pic>
        <p:nvPicPr>
          <p:cNvPr id="10242" name="Picture 2" descr="he book &amp;quot;&amp;lt;a href=&amp;quot;http://boyopress.com/protect-yourself/&amp;quot; target=&amp;"/>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067846"/>
            <a:ext cx="6873467" cy="3859716"/>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s://cdn.cnn.com/cnnnext/dam/assets/150825134522-20-wwii-vd-posters-exlarge-169.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34942" y="1695205"/>
            <a:ext cx="6789068" cy="381232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1776" y="5380672"/>
            <a:ext cx="10523034" cy="2031325"/>
          </a:xfrm>
          <a:prstGeom prst="rect">
            <a:avLst/>
          </a:prstGeom>
        </p:spPr>
        <p:txBody>
          <a:bodyPr wrap="square">
            <a:spAutoFit/>
          </a:bodyPr>
          <a:lstStyle/>
          <a:p>
            <a:r>
              <a:rPr lang="en-US" dirty="0"/>
              <a:t>To review a fuller gallery of posters:</a:t>
            </a:r>
          </a:p>
          <a:p>
            <a:r>
              <a:rPr lang="en-US" dirty="0">
                <a:hlinkClick r:id="rId4"/>
              </a:rPr>
              <a:t>https://edition.cnn.com/2015/08/25/health/wwii-vd-posters-penis-propaganda/index.html</a:t>
            </a:r>
            <a:endParaRPr lang="en-US" dirty="0"/>
          </a:p>
          <a:p>
            <a:endParaRPr lang="en-US" dirty="0"/>
          </a:p>
          <a:p>
            <a:r>
              <a:rPr lang="en-US" dirty="0"/>
              <a:t>See also: </a:t>
            </a:r>
            <a:r>
              <a:rPr lang="en-US" dirty="0">
                <a:hlinkClick r:id="rId5"/>
              </a:rPr>
              <a:t>https://www.theatlantic.com/health/archive/2015/10/during-world-war-ii-sexually-active-women-were-a-national-security-threat/409555/</a:t>
            </a:r>
            <a:endParaRPr lang="en-US" dirty="0"/>
          </a:p>
          <a:p>
            <a:endParaRPr lang="en-US" dirty="0"/>
          </a:p>
          <a:p>
            <a:endParaRPr lang="en-US" dirty="0"/>
          </a:p>
        </p:txBody>
      </p:sp>
    </p:spTree>
    <p:extLst>
      <p:ext uri="{BB962C8B-B14F-4D97-AF65-F5344CB8AC3E}">
        <p14:creationId xmlns:p14="http://schemas.microsoft.com/office/powerpoint/2010/main" val="145552862"/>
      </p:ext>
    </p:extLst>
  </p:cSld>
  <p:clrMapOvr>
    <a:masterClrMapping/>
  </p:clrMapOvr>
  <mc:AlternateContent xmlns:mc="http://schemas.openxmlformats.org/markup-compatibility/2006" xmlns:p14="http://schemas.microsoft.com/office/powerpoint/2010/main">
    <mc:Choice Requires="p14">
      <p:transition spd="slow" p14:dur="2000" advTm="96794"/>
    </mc:Choice>
    <mc:Fallback xmlns="">
      <p:transition spd="slow" advTm="96794"/>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1940209D-D283-87B6-D3DB-71BBFCDDE9F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5809" y="0"/>
            <a:ext cx="47085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590B66C-2375-39EA-A2CA-E2FBB696DE70}"/>
              </a:ext>
            </a:extLst>
          </p:cNvPr>
          <p:cNvSpPr txBox="1"/>
          <p:nvPr/>
        </p:nvSpPr>
        <p:spPr>
          <a:xfrm>
            <a:off x="6096000" y="2767280"/>
            <a:ext cx="4931158" cy="1323439"/>
          </a:xfrm>
          <a:prstGeom prst="rect">
            <a:avLst/>
          </a:prstGeom>
          <a:noFill/>
        </p:spPr>
        <p:txBody>
          <a:bodyPr wrap="none" rtlCol="0">
            <a:spAutoFit/>
          </a:bodyPr>
          <a:lstStyle/>
          <a:p>
            <a:r>
              <a:rPr lang="en-US" sz="4000" b="1" dirty="0">
                <a:solidFill>
                  <a:schemeClr val="accent1"/>
                </a:solidFill>
              </a:rPr>
              <a:t>The “girl next door”</a:t>
            </a:r>
          </a:p>
          <a:p>
            <a:r>
              <a:rPr lang="en-US" sz="4000" b="1" dirty="0">
                <a:solidFill>
                  <a:schemeClr val="accent1"/>
                </a:solidFill>
              </a:rPr>
              <a:t>as “Victory Girl”?</a:t>
            </a:r>
          </a:p>
        </p:txBody>
      </p:sp>
    </p:spTree>
    <p:extLst>
      <p:ext uri="{BB962C8B-B14F-4D97-AF65-F5344CB8AC3E}">
        <p14:creationId xmlns:p14="http://schemas.microsoft.com/office/powerpoint/2010/main" val="662254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23746" y="259460"/>
            <a:ext cx="10225669" cy="708025"/>
          </a:xfrm>
        </p:spPr>
        <p:txBody>
          <a:bodyPr/>
          <a:lstStyle/>
          <a:p>
            <a:r>
              <a:rPr lang="en-US" b="1" dirty="0">
                <a:solidFill>
                  <a:schemeClr val="accent1"/>
                </a:solidFill>
              </a:rPr>
              <a:t>“Over there:” soldiers’ sexual entitlement</a:t>
            </a:r>
          </a:p>
        </p:txBody>
      </p:sp>
      <p:pic>
        <p:nvPicPr>
          <p:cNvPr id="13316" name="Picture 4" descr="mage: Japanese 'comfort statio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27758" y="1248937"/>
            <a:ext cx="6346536" cy="38025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427758" y="5051503"/>
            <a:ext cx="6890060" cy="1754326"/>
          </a:xfrm>
          <a:prstGeom prst="rect">
            <a:avLst/>
          </a:prstGeom>
        </p:spPr>
        <p:txBody>
          <a:bodyPr wrap="square">
            <a:spAutoFit/>
          </a:bodyPr>
          <a:lstStyle/>
          <a:p>
            <a:r>
              <a:rPr lang="en-US" dirty="0"/>
              <a:t>In this undated image released by the Yokosuka City Council in Japan, U.S. sailors gather in front of a </a:t>
            </a:r>
            <a:r>
              <a:rPr lang="en-US" dirty="0" err="1"/>
              <a:t>Yasu-ura</a:t>
            </a:r>
            <a:r>
              <a:rPr lang="en-US" dirty="0"/>
              <a:t> House "comfort station" in Yokosuka, south of Tokyo.</a:t>
            </a:r>
          </a:p>
          <a:p>
            <a:endParaRPr lang="en-US" dirty="0"/>
          </a:p>
          <a:p>
            <a:r>
              <a:rPr lang="en-US" sz="1200" dirty="0">
                <a:hlinkClick r:id="rId3"/>
              </a:rPr>
              <a:t>http://www.nbcnews.com/id/18355292/ns/world_news-asia_pacific/t/us-troops-used-japanese-brothels-after-wwii/#.XchB9r9b9E4</a:t>
            </a:r>
            <a:endParaRPr lang="en-US" sz="1200" dirty="0"/>
          </a:p>
          <a:p>
            <a:endParaRPr lang="en-US" sz="1200" dirty="0"/>
          </a:p>
        </p:txBody>
      </p:sp>
      <p:pic>
        <p:nvPicPr>
          <p:cNvPr id="13318" name="Picture 6" descr="mage result for brothel postwar Japan US soldier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91375" y="1097467"/>
            <a:ext cx="4315522" cy="5708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077701"/>
      </p:ext>
    </p:extLst>
  </p:cSld>
  <p:clrMapOvr>
    <a:masterClrMapping/>
  </p:clrMapOvr>
  <mc:AlternateContent xmlns:mc="http://schemas.openxmlformats.org/markup-compatibility/2006" xmlns:p14="http://schemas.microsoft.com/office/powerpoint/2010/main">
    <mc:Choice Requires="p14">
      <p:transition spd="slow" p14:dur="2000" advTm="55802"/>
    </mc:Choice>
    <mc:Fallback xmlns="">
      <p:transition spd="slow" advTm="55802"/>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90293" y="192553"/>
            <a:ext cx="8761413" cy="708025"/>
          </a:xfrm>
        </p:spPr>
        <p:txBody>
          <a:bodyPr/>
          <a:lstStyle/>
          <a:p>
            <a:r>
              <a:rPr lang="en-US" b="1" dirty="0">
                <a:solidFill>
                  <a:schemeClr val="accent1"/>
                </a:solidFill>
              </a:rPr>
              <a:t>What’s in a kiss?</a:t>
            </a:r>
          </a:p>
        </p:txBody>
      </p:sp>
      <p:pic>
        <p:nvPicPr>
          <p:cNvPr id="14338" name="Picture 2" descr="ttps://upload.wikimedia.org/wikipedia/en/9/95/Legendary_kiss_V%E2%80%93J_day_in_Times_Square_Alfred_Eis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38550" y="267163"/>
            <a:ext cx="4326673" cy="646551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870339" y="1277139"/>
            <a:ext cx="3137885" cy="3139321"/>
          </a:xfrm>
          <a:prstGeom prst="rect">
            <a:avLst/>
          </a:prstGeom>
        </p:spPr>
        <p:txBody>
          <a:bodyPr wrap="square">
            <a:spAutoFit/>
          </a:bodyPr>
          <a:lstStyle/>
          <a:p>
            <a:r>
              <a:rPr lang="en-US" b="1" i="1" dirty="0">
                <a:solidFill>
                  <a:schemeClr val="accent1"/>
                </a:solidFill>
              </a:rPr>
              <a:t>V-J Day in Times Square</a:t>
            </a:r>
            <a:r>
              <a:rPr lang="en-US" dirty="0"/>
              <a:t>, a photograph by Alfred Eisenstaedt, was published in </a:t>
            </a:r>
            <a:r>
              <a:rPr lang="en-US" i="1" dirty="0">
                <a:hlinkClick r:id="rId3" tooltip="Life (magazine)"/>
              </a:rPr>
              <a:t>Life</a:t>
            </a:r>
            <a:r>
              <a:rPr lang="en-US" dirty="0"/>
              <a:t> in 1945 with the caption:</a:t>
            </a:r>
          </a:p>
          <a:p>
            <a:r>
              <a:rPr lang="en-US" i="1" dirty="0"/>
              <a:t>"In New York's Times Square a white-clad girl clutches her purse and skirt as an uninhibited sailor plants his lips squarely on hers."</a:t>
            </a:r>
          </a:p>
        </p:txBody>
      </p:sp>
      <p:pic>
        <p:nvPicPr>
          <p:cNvPr id="10242" name="Picture 2" descr="Taking Leave, Taking Liberties">
            <a:extLst>
              <a:ext uri="{FF2B5EF4-FFF2-40B4-BE49-F238E27FC236}">
                <a16:creationId xmlns:a16="http://schemas.microsoft.com/office/drawing/2014/main" id="{354AFEE5-0625-7940-8DE5-9BB010B9762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90293" y="952653"/>
            <a:ext cx="3818635" cy="572795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822575B-102C-3B41-B326-B4B7EB341306}"/>
              </a:ext>
            </a:extLst>
          </p:cNvPr>
          <p:cNvSpPr/>
          <p:nvPr/>
        </p:nvSpPr>
        <p:spPr>
          <a:xfrm>
            <a:off x="8870339" y="4549676"/>
            <a:ext cx="3358614" cy="2308324"/>
          </a:xfrm>
          <a:prstGeom prst="rect">
            <a:avLst/>
          </a:prstGeom>
        </p:spPr>
        <p:txBody>
          <a:bodyPr wrap="square">
            <a:spAutoFit/>
          </a:bodyPr>
          <a:lstStyle/>
          <a:p>
            <a:r>
              <a:rPr lang="en-GB" dirty="0">
                <a:solidFill>
                  <a:srgbClr val="383838"/>
                </a:solidFill>
                <a:latin typeface="Lato"/>
              </a:rPr>
              <a:t>Brooke L. Blower, 'V-J Day, 1945, Times Square,' in Brooke L. Blower and Mark Philip Bradley (eds), </a:t>
            </a:r>
            <a:r>
              <a:rPr lang="en-GB" i="1" dirty="0">
                <a:solidFill>
                  <a:srgbClr val="383838"/>
                </a:solidFill>
                <a:latin typeface="Lato"/>
              </a:rPr>
              <a:t>The Familiar Made Strange: American Icons and Artifacts after the Transnational Turn</a:t>
            </a:r>
            <a:r>
              <a:rPr lang="en-GB" dirty="0">
                <a:solidFill>
                  <a:srgbClr val="383838"/>
                </a:solidFill>
                <a:latin typeface="Lato"/>
              </a:rPr>
              <a:t> (2015), e-book</a:t>
            </a:r>
            <a:endParaRPr lang="en-US" dirty="0"/>
          </a:p>
        </p:txBody>
      </p:sp>
    </p:spTree>
    <p:extLst>
      <p:ext uri="{BB962C8B-B14F-4D97-AF65-F5344CB8AC3E}">
        <p14:creationId xmlns:p14="http://schemas.microsoft.com/office/powerpoint/2010/main" val="1125598497"/>
      </p:ext>
    </p:extLst>
  </p:cSld>
  <p:clrMapOvr>
    <a:masterClrMapping/>
  </p:clrMapOvr>
  <mc:AlternateContent xmlns:mc="http://schemas.openxmlformats.org/markup-compatibility/2006" xmlns:p14="http://schemas.microsoft.com/office/powerpoint/2010/main">
    <mc:Choice Requires="p14">
      <p:transition spd="slow" p14:dur="2000" advTm="192283"/>
    </mc:Choice>
    <mc:Fallback xmlns="">
      <p:transition spd="slow" advTm="19228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determinants of morale</a:t>
            </a:r>
          </a:p>
        </p:txBody>
      </p:sp>
      <p:sp>
        <p:nvSpPr>
          <p:cNvPr id="5" name="Content Placeholder 4"/>
          <p:cNvSpPr>
            <a:spLocks noGrp="1"/>
          </p:cNvSpPr>
          <p:nvPr>
            <p:ph sz="half" idx="1"/>
          </p:nvPr>
        </p:nvSpPr>
        <p:spPr>
          <a:xfrm>
            <a:off x="745377" y="2603500"/>
            <a:ext cx="5463335" cy="4348629"/>
          </a:xfrm>
        </p:spPr>
        <p:txBody>
          <a:bodyPr>
            <a:noAutofit/>
          </a:bodyPr>
          <a:lstStyle/>
          <a:p>
            <a:r>
              <a:rPr lang="en-US" sz="2800" b="1" dirty="0">
                <a:solidFill>
                  <a:srgbClr val="FF0000"/>
                </a:solidFill>
              </a:rPr>
              <a:t>The ‘Primary Group’</a:t>
            </a:r>
          </a:p>
          <a:p>
            <a:r>
              <a:rPr lang="en-US" sz="2800" dirty="0"/>
              <a:t>Edward </a:t>
            </a:r>
            <a:r>
              <a:rPr lang="en-US" sz="2800" dirty="0" err="1"/>
              <a:t>Shils</a:t>
            </a:r>
            <a:r>
              <a:rPr lang="en-US" sz="2800" dirty="0"/>
              <a:t> &amp; Morris Janowitz (1948)</a:t>
            </a:r>
          </a:p>
          <a:p>
            <a:r>
              <a:rPr lang="en-US" sz="2800" dirty="0"/>
              <a:t>Team spirit (esprit)</a:t>
            </a:r>
          </a:p>
          <a:p>
            <a:r>
              <a:rPr lang="en-US" sz="2800" dirty="0"/>
              <a:t>Good leadership</a:t>
            </a:r>
          </a:p>
          <a:p>
            <a:r>
              <a:rPr lang="en-US" sz="2800" dirty="0"/>
              <a:t>Camaraderie within the unit</a:t>
            </a:r>
          </a:p>
          <a:p>
            <a:r>
              <a:rPr lang="en-US" sz="2800" dirty="0"/>
              <a:t>Men fight with/for other men</a:t>
            </a:r>
          </a:p>
          <a:p>
            <a:endParaRPr lang="en-US" sz="2800" dirty="0"/>
          </a:p>
        </p:txBody>
      </p:sp>
      <p:sp>
        <p:nvSpPr>
          <p:cNvPr id="3" name="Content Placeholder 2">
            <a:extLst>
              <a:ext uri="{FF2B5EF4-FFF2-40B4-BE49-F238E27FC236}">
                <a16:creationId xmlns:a16="http://schemas.microsoft.com/office/drawing/2014/main" id="{B907120D-080A-3804-4C92-A21B64828179}"/>
              </a:ext>
            </a:extLst>
          </p:cNvPr>
          <p:cNvSpPr>
            <a:spLocks noGrp="1"/>
          </p:cNvSpPr>
          <p:nvPr>
            <p:ph sz="half" idx="2"/>
          </p:nvPr>
        </p:nvSpPr>
        <p:spPr>
          <a:xfrm>
            <a:off x="6208712" y="2603499"/>
            <a:ext cx="5234735" cy="4039348"/>
          </a:xfrm>
        </p:spPr>
        <p:txBody>
          <a:bodyPr>
            <a:normAutofit lnSpcReduction="10000"/>
          </a:bodyPr>
          <a:lstStyle/>
          <a:p>
            <a:r>
              <a:rPr lang="en-US" sz="2800" b="1" dirty="0">
                <a:solidFill>
                  <a:srgbClr val="FF0000"/>
                </a:solidFill>
              </a:rPr>
              <a:t>Ideological motivation </a:t>
            </a:r>
            <a:r>
              <a:rPr lang="en-US" sz="2800" dirty="0"/>
              <a:t>(“belief in the democratic cause”)</a:t>
            </a:r>
          </a:p>
          <a:p>
            <a:r>
              <a:rPr lang="en-US" sz="2800" dirty="0"/>
              <a:t>An animating vision of “home” as a place worth defending (“motherhood and apple pie”)</a:t>
            </a:r>
          </a:p>
          <a:p>
            <a:r>
              <a:rPr lang="en-US" sz="2800" dirty="0"/>
              <a:t>The ideology of non-ideological Americans</a:t>
            </a:r>
          </a:p>
          <a:p>
            <a:endParaRPr lang="en-US" sz="1800" dirty="0"/>
          </a:p>
          <a:p>
            <a:endParaRPr lang="en-US" dirty="0"/>
          </a:p>
        </p:txBody>
      </p:sp>
    </p:spTree>
    <p:extLst>
      <p:ext uri="{BB962C8B-B14F-4D97-AF65-F5344CB8AC3E}">
        <p14:creationId xmlns:p14="http://schemas.microsoft.com/office/powerpoint/2010/main" val="1696645616"/>
      </p:ext>
    </p:extLst>
  </p:cSld>
  <p:clrMapOvr>
    <a:masterClrMapping/>
  </p:clrMapOvr>
  <mc:AlternateContent xmlns:mc="http://schemas.openxmlformats.org/markup-compatibility/2006" xmlns:p14="http://schemas.microsoft.com/office/powerpoint/2010/main">
    <mc:Choice Requires="p14">
      <p:transition spd="slow" p14:dur="2000" advTm="205519"/>
    </mc:Choice>
    <mc:Fallback xmlns="">
      <p:transition spd="slow" advTm="205519"/>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age result for norman rockwell, four freedom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9932" y="771525"/>
            <a:ext cx="4705350" cy="60864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255612" y="1502688"/>
            <a:ext cx="6096000" cy="5355312"/>
          </a:xfrm>
          <a:prstGeom prst="rect">
            <a:avLst/>
          </a:prstGeom>
        </p:spPr>
        <p:txBody>
          <a:bodyPr>
            <a:spAutoFit/>
          </a:bodyPr>
          <a:lstStyle/>
          <a:p>
            <a:r>
              <a:rPr lang="en-US" sz="2400" dirty="0"/>
              <a:t>In the early 1940s, famed painter Norman Rockwell began working on a set of oil paintings interpreting the “four freedoms” that FDR outlined in his 1941 State of the Union address.</a:t>
            </a:r>
            <a:br>
              <a:rPr lang="en-US" sz="2400" dirty="0"/>
            </a:br>
            <a:br>
              <a:rPr lang="en-US" sz="2400" dirty="0"/>
            </a:br>
            <a:r>
              <a:rPr lang="en-US" sz="2400" dirty="0"/>
              <a:t>The images were reproduced in the </a:t>
            </a:r>
            <a:r>
              <a:rPr lang="en-US" sz="2400" i="1" dirty="0"/>
              <a:t>Saturday Evening Post </a:t>
            </a:r>
            <a:r>
              <a:rPr lang="en-US" sz="2400" dirty="0"/>
              <a:t>and were, the </a:t>
            </a:r>
            <a:r>
              <a:rPr lang="en-US" sz="2400" i="1" dirty="0"/>
              <a:t>New Yorker </a:t>
            </a:r>
            <a:r>
              <a:rPr lang="en-US" sz="2400" dirty="0"/>
              <a:t>wrote in 1945, </a:t>
            </a:r>
            <a:r>
              <a:rPr lang="en-US" sz="2400" dirty="0">
                <a:solidFill>
                  <a:srgbClr val="FF0000"/>
                </a:solidFill>
              </a:rPr>
              <a:t>“received by the public with more enthusiasm, perhaps, than any other paintings in the history of American art.”</a:t>
            </a:r>
          </a:p>
          <a:p>
            <a:endParaRPr lang="en-US" dirty="0"/>
          </a:p>
          <a:p>
            <a:r>
              <a:rPr lang="en-US" sz="1200" dirty="0">
                <a:hlinkClick r:id="rId3"/>
              </a:rPr>
              <a:t>https://gwtoday.gwu.edu/norman-rockwell%E2%80%99s-%E2%80%98four-freedoms%E2%80%99-will-come-gw-part-international-tour</a:t>
            </a:r>
            <a:endParaRPr lang="en-US" sz="1200" dirty="0"/>
          </a:p>
          <a:p>
            <a:endParaRPr lang="en-US" sz="1200" dirty="0"/>
          </a:p>
        </p:txBody>
      </p:sp>
      <p:sp>
        <p:nvSpPr>
          <p:cNvPr id="6" name="TextBox 5"/>
          <p:cNvSpPr txBox="1"/>
          <p:nvPr/>
        </p:nvSpPr>
        <p:spPr>
          <a:xfrm>
            <a:off x="289932" y="123250"/>
            <a:ext cx="5649303" cy="584775"/>
          </a:xfrm>
          <a:prstGeom prst="rect">
            <a:avLst/>
          </a:prstGeom>
          <a:noFill/>
        </p:spPr>
        <p:txBody>
          <a:bodyPr wrap="none" rtlCol="0">
            <a:spAutoFit/>
          </a:bodyPr>
          <a:lstStyle/>
          <a:p>
            <a:r>
              <a:rPr lang="en-US" sz="3200" b="1" dirty="0">
                <a:solidFill>
                  <a:srgbClr val="FF0000"/>
                </a:solidFill>
              </a:rPr>
              <a:t>“The American Way of Life”</a:t>
            </a:r>
          </a:p>
        </p:txBody>
      </p:sp>
    </p:spTree>
    <p:extLst>
      <p:ext uri="{BB962C8B-B14F-4D97-AF65-F5344CB8AC3E}">
        <p14:creationId xmlns:p14="http://schemas.microsoft.com/office/powerpoint/2010/main" val="758808656"/>
      </p:ext>
    </p:extLst>
  </p:cSld>
  <p:clrMapOvr>
    <a:masterClrMapping/>
  </p:clrMapOvr>
  <mc:AlternateContent xmlns:mc="http://schemas.openxmlformats.org/markup-compatibility/2006" xmlns:p14="http://schemas.microsoft.com/office/powerpoint/2010/main">
    <mc:Choice Requires="p14">
      <p:transition spd="slow" p14:dur="2000" advTm="41242"/>
    </mc:Choice>
    <mc:Fallback xmlns="">
      <p:transition spd="slow" advTm="4124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4635" y="89808"/>
            <a:ext cx="8761413" cy="708025"/>
          </a:xfrm>
        </p:spPr>
        <p:txBody>
          <a:bodyPr/>
          <a:lstStyle/>
          <a:p>
            <a:r>
              <a:rPr lang="en-US" dirty="0">
                <a:solidFill>
                  <a:srgbClr val="FF0000"/>
                </a:solidFill>
              </a:rPr>
              <a:t>The non-ideological GI?</a:t>
            </a:r>
          </a:p>
        </p:txBody>
      </p:sp>
      <p:pic>
        <p:nvPicPr>
          <p:cNvPr id="4098" name="Picture 2" descr="mage result for double V campaig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460166" y="-4311"/>
            <a:ext cx="4360091" cy="686231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364166" y="6573341"/>
            <a:ext cx="6096000" cy="461665"/>
          </a:xfrm>
          <a:prstGeom prst="rect">
            <a:avLst/>
          </a:prstGeom>
        </p:spPr>
        <p:txBody>
          <a:bodyPr>
            <a:spAutoFit/>
          </a:bodyPr>
          <a:lstStyle/>
          <a:p>
            <a:r>
              <a:rPr lang="en-US" sz="1200" dirty="0">
                <a:hlinkClick r:id="rId3"/>
              </a:rPr>
              <a:t>https://sites.psu.edu/erys/2018/08/29/civic-artifact-double-v-campaign-poster/</a:t>
            </a:r>
            <a:endParaRPr lang="en-US" sz="1200" dirty="0"/>
          </a:p>
          <a:p>
            <a:endParaRPr lang="en-US" sz="1200" dirty="0"/>
          </a:p>
        </p:txBody>
      </p:sp>
      <p:pic>
        <p:nvPicPr>
          <p:cNvPr id="4100" name="Picture 4" descr="https://newpittsburghcourier.com/wp-content/uploads/sites/3/2018/05/doublevcampaigngraphic.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4635" y="797833"/>
            <a:ext cx="6477000" cy="43243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82858" y="5109098"/>
            <a:ext cx="6096000" cy="1477328"/>
          </a:xfrm>
          <a:prstGeom prst="rect">
            <a:avLst/>
          </a:prstGeom>
        </p:spPr>
        <p:txBody>
          <a:bodyPr>
            <a:spAutoFit/>
          </a:bodyPr>
          <a:lstStyle/>
          <a:p>
            <a:r>
              <a:rPr lang="en-US" dirty="0"/>
              <a:t>Double V Campaign logo used on the front page of the Pittsburgh Courier and other Black newspapers during World War II. </a:t>
            </a:r>
            <a:r>
              <a:rPr lang="en-US" sz="1200" dirty="0">
                <a:hlinkClick r:id="rId5"/>
              </a:rPr>
              <a:t>https://newpittsburghcourier.com/2018/05/30/memorial-day-historic-double-v-campaign-still-raging/</a:t>
            </a:r>
            <a:endParaRPr lang="en-US" sz="1200" dirty="0"/>
          </a:p>
          <a:p>
            <a:endParaRPr lang="en-US" sz="1200" dirty="0"/>
          </a:p>
        </p:txBody>
      </p:sp>
    </p:spTree>
    <p:extLst>
      <p:ext uri="{BB962C8B-B14F-4D97-AF65-F5344CB8AC3E}">
        <p14:creationId xmlns:p14="http://schemas.microsoft.com/office/powerpoint/2010/main" val="415066807"/>
      </p:ext>
    </p:extLst>
  </p:cSld>
  <p:clrMapOvr>
    <a:masterClrMapping/>
  </p:clrMapOvr>
  <mc:AlternateContent xmlns:mc="http://schemas.openxmlformats.org/markup-compatibility/2006" xmlns:p14="http://schemas.microsoft.com/office/powerpoint/2010/main">
    <mc:Choice Requires="p14">
      <p:transition spd="slow" p14:dur="2000" advTm="58396"/>
    </mc:Choice>
    <mc:Fallback xmlns="">
      <p:transition spd="slow" advTm="5839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ECF868A-9BAB-6AB4-1F80-33B8D80AB2D9}"/>
              </a:ext>
            </a:extLst>
          </p:cNvPr>
          <p:cNvSpPr>
            <a:spLocks noGrp="1"/>
          </p:cNvSpPr>
          <p:nvPr>
            <p:ph type="title"/>
          </p:nvPr>
        </p:nvSpPr>
        <p:spPr/>
        <p:txBody>
          <a:bodyPr/>
          <a:lstStyle/>
          <a:p>
            <a:r>
              <a:rPr lang="en-US" dirty="0"/>
              <a:t>The American Soldier surveys</a:t>
            </a:r>
          </a:p>
        </p:txBody>
      </p:sp>
      <p:sp>
        <p:nvSpPr>
          <p:cNvPr id="7" name="TextBox 6">
            <a:extLst>
              <a:ext uri="{FF2B5EF4-FFF2-40B4-BE49-F238E27FC236}">
                <a16:creationId xmlns:a16="http://schemas.microsoft.com/office/drawing/2014/main" id="{6FDDA8B5-29D4-6AEF-717D-DD3D7197BBD9}"/>
              </a:ext>
            </a:extLst>
          </p:cNvPr>
          <p:cNvSpPr txBox="1"/>
          <p:nvPr/>
        </p:nvSpPr>
        <p:spPr>
          <a:xfrm>
            <a:off x="510988" y="2328295"/>
            <a:ext cx="11681012" cy="5632311"/>
          </a:xfrm>
          <a:prstGeom prst="rect">
            <a:avLst/>
          </a:prstGeom>
          <a:noFill/>
        </p:spPr>
        <p:txBody>
          <a:bodyPr wrap="square">
            <a:spAutoFit/>
          </a:bodyPr>
          <a:lstStyle/>
          <a:p>
            <a:r>
              <a:rPr lang="en-GB" sz="2400" b="1" cap="all" dirty="0">
                <a:effectLst/>
                <a:latin typeface="var(--font-face-headers-compact)"/>
              </a:rPr>
              <a:t>EXPLORE THE THOUGHTS, OPINIONS, AND EXPERIENCES OF AMERICANS WHO SERVED</a:t>
            </a:r>
          </a:p>
          <a:p>
            <a:endParaRPr lang="en-GB" sz="2400" b="1" cap="all" dirty="0">
              <a:effectLst/>
              <a:latin typeface="var(--font-face-headers-compact)"/>
            </a:endParaRPr>
          </a:p>
          <a:p>
            <a:r>
              <a:rPr lang="en-GB" sz="2400" dirty="0">
                <a:effectLst/>
              </a:rPr>
              <a:t>During World War II, the US Army administered more than 200 surveys to over half a million American troops to discover what they thought and how they felt about the conflict and their military service. The surviving collection of studies is now accessible to the public for the first time at </a:t>
            </a:r>
            <a:r>
              <a:rPr lang="en-GB" sz="2400" i="1" dirty="0">
                <a:effectLst/>
              </a:rPr>
              <a:t>The American Soldier in World War II</a:t>
            </a:r>
            <a:r>
              <a:rPr lang="en-GB" sz="2400" dirty="0">
                <a:effectLst/>
              </a:rPr>
              <a:t>. Browse and search over 65,000 pages of uncensored, open-ended responses handwritten by servicemembers, view and download survey data and original analyses, read topical essays by leading historians, and access additional learning resources.</a:t>
            </a:r>
          </a:p>
          <a:p>
            <a:endParaRPr lang="en-GB" sz="2400" dirty="0"/>
          </a:p>
          <a:p>
            <a:r>
              <a:rPr lang="en-GB" sz="2400" dirty="0">
                <a:effectLst/>
                <a:hlinkClick r:id="rId2"/>
              </a:rPr>
              <a:t>https://americansoldierww2.org</a:t>
            </a:r>
            <a:endParaRPr lang="en-GB" sz="2400" dirty="0">
              <a:effectLst/>
            </a:endParaRPr>
          </a:p>
          <a:p>
            <a:endParaRPr lang="en-GB" sz="2400" dirty="0">
              <a:effectLst/>
            </a:endParaRPr>
          </a:p>
          <a:p>
            <a:br>
              <a:rPr lang="en-GB" sz="2400" dirty="0"/>
            </a:br>
            <a:endParaRPr lang="en-US" sz="2400" dirty="0"/>
          </a:p>
        </p:txBody>
      </p:sp>
    </p:spTree>
    <p:extLst>
      <p:ext uri="{BB962C8B-B14F-4D97-AF65-F5344CB8AC3E}">
        <p14:creationId xmlns:p14="http://schemas.microsoft.com/office/powerpoint/2010/main" val="3523921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557213" y="2287088"/>
            <a:ext cx="5872162" cy="2283824"/>
          </a:xfrm>
        </p:spPr>
        <p:txBody>
          <a:bodyPr vert="horz" lIns="91440" tIns="45720" rIns="91440" bIns="45720" rtlCol="0" anchor="ctr">
            <a:normAutofit fontScale="90000"/>
          </a:bodyPr>
          <a:lstStyle/>
          <a:p>
            <a:pPr algn="ctr"/>
            <a:r>
              <a:rPr lang="en-US" sz="6600" dirty="0">
                <a:solidFill>
                  <a:srgbClr val="FFFFFF"/>
                </a:solidFill>
              </a:rPr>
              <a:t>Gendered</a:t>
            </a:r>
            <a:br>
              <a:rPr lang="en-US" sz="6600" dirty="0">
                <a:solidFill>
                  <a:srgbClr val="FFFFFF"/>
                </a:solidFill>
              </a:rPr>
            </a:br>
            <a:r>
              <a:rPr lang="en-US" sz="6600" dirty="0">
                <a:solidFill>
                  <a:srgbClr val="FFFFFF"/>
                </a:solidFill>
              </a:rPr>
              <a:t>emotional</a:t>
            </a:r>
            <a:br>
              <a:rPr lang="en-US" sz="6600" dirty="0">
                <a:solidFill>
                  <a:srgbClr val="FFFFFF"/>
                </a:solidFill>
              </a:rPr>
            </a:br>
            <a:r>
              <a:rPr lang="en-US" sz="6600" dirty="0" err="1">
                <a:solidFill>
                  <a:srgbClr val="FFFFFF"/>
                </a:solidFill>
              </a:rPr>
              <a:t>labour</a:t>
            </a:r>
            <a:endParaRPr lang="en-US" sz="6600" dirty="0">
              <a:solidFill>
                <a:srgbClr val="FFFFFF"/>
              </a:solidFill>
            </a:endParaRPr>
          </a:p>
        </p:txBody>
      </p:sp>
      <p:sp>
        <p:nvSpPr>
          <p:cNvPr id="3" name="Text Placeholder 2">
            <a:extLst>
              <a:ext uri="{FF2B5EF4-FFF2-40B4-BE49-F238E27FC236}">
                <a16:creationId xmlns:a16="http://schemas.microsoft.com/office/drawing/2014/main" id="{A293DEE0-F6BF-B64C-D857-B9989A6B75CD}"/>
              </a:ext>
            </a:extLst>
          </p:cNvPr>
          <p:cNvSpPr>
            <a:spLocks noGrp="1"/>
          </p:cNvSpPr>
          <p:nvPr>
            <p:ph type="body" idx="1"/>
          </p:nvPr>
        </p:nvSpPr>
        <p:spPr/>
        <p:txBody>
          <a:bodyPr>
            <a:noAutofit/>
          </a:bodyPr>
          <a:lstStyle/>
          <a:p>
            <a:r>
              <a:rPr lang="en-US" sz="4000" b="1" dirty="0">
                <a:solidFill>
                  <a:schemeClr val="accent1"/>
                </a:solidFill>
              </a:rPr>
              <a:t>Care</a:t>
            </a:r>
          </a:p>
          <a:p>
            <a:r>
              <a:rPr lang="en-US" sz="4000" b="1" dirty="0">
                <a:solidFill>
                  <a:schemeClr val="accent1"/>
                </a:solidFill>
              </a:rPr>
              <a:t>concern</a:t>
            </a:r>
          </a:p>
          <a:p>
            <a:r>
              <a:rPr lang="en-US" sz="4000" b="1" dirty="0">
                <a:solidFill>
                  <a:schemeClr val="accent1"/>
                </a:solidFill>
              </a:rPr>
              <a:t>Support</a:t>
            </a:r>
          </a:p>
          <a:p>
            <a:r>
              <a:rPr lang="en-US" sz="4000" b="1" dirty="0">
                <a:solidFill>
                  <a:schemeClr val="accent1"/>
                </a:solidFill>
              </a:rPr>
              <a:t>Love</a:t>
            </a:r>
          </a:p>
          <a:p>
            <a:endParaRPr lang="en-US" sz="4000" b="1" dirty="0">
              <a:solidFill>
                <a:schemeClr val="accent1"/>
              </a:solidFill>
            </a:endParaRPr>
          </a:p>
          <a:p>
            <a:r>
              <a:rPr lang="en-US" sz="4000" b="1" dirty="0">
                <a:solidFill>
                  <a:schemeClr val="accent1"/>
                </a:solidFill>
              </a:rPr>
              <a:t>Sex?</a:t>
            </a:r>
          </a:p>
        </p:txBody>
      </p:sp>
    </p:spTree>
    <p:extLst>
      <p:ext uri="{BB962C8B-B14F-4D97-AF65-F5344CB8AC3E}">
        <p14:creationId xmlns:p14="http://schemas.microsoft.com/office/powerpoint/2010/main" val="1834381651"/>
      </p:ext>
    </p:extLst>
  </p:cSld>
  <p:clrMapOvr>
    <a:masterClrMapping/>
  </p:clrMapOvr>
  <mc:AlternateContent xmlns:mc="http://schemas.openxmlformats.org/markup-compatibility/2006" xmlns:p14="http://schemas.microsoft.com/office/powerpoint/2010/main">
    <mc:Choice Requires="p14">
      <p:transition spd="slow" p14:dur="2000" advTm="80632"/>
    </mc:Choice>
    <mc:Fallback xmlns="">
      <p:transition spd="slow" advTm="80632"/>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C9116C-860A-825C-8E8B-F176FC6BF81B}"/>
              </a:ext>
            </a:extLst>
          </p:cNvPr>
          <p:cNvSpPr>
            <a:spLocks noGrp="1"/>
          </p:cNvSpPr>
          <p:nvPr>
            <p:ph type="title"/>
          </p:nvPr>
        </p:nvSpPr>
        <p:spPr>
          <a:xfrm>
            <a:off x="6741366" y="334495"/>
            <a:ext cx="4351025" cy="2283824"/>
          </a:xfrm>
        </p:spPr>
        <p:txBody>
          <a:bodyPr/>
          <a:lstStyle/>
          <a:p>
            <a:r>
              <a:rPr lang="en-US" b="1" dirty="0">
                <a:solidFill>
                  <a:schemeClr val="accent1"/>
                </a:solidFill>
              </a:rPr>
              <a:t>Morale</a:t>
            </a:r>
          </a:p>
        </p:txBody>
      </p:sp>
      <p:sp>
        <p:nvSpPr>
          <p:cNvPr id="6" name="Text Placeholder 5">
            <a:extLst>
              <a:ext uri="{FF2B5EF4-FFF2-40B4-BE49-F238E27FC236}">
                <a16:creationId xmlns:a16="http://schemas.microsoft.com/office/drawing/2014/main" id="{645C6667-670C-A403-AE5C-F6764A314AFC}"/>
              </a:ext>
            </a:extLst>
          </p:cNvPr>
          <p:cNvSpPr>
            <a:spLocks noGrp="1"/>
          </p:cNvSpPr>
          <p:nvPr>
            <p:ph type="body" idx="1"/>
          </p:nvPr>
        </p:nvSpPr>
        <p:spPr>
          <a:xfrm>
            <a:off x="6841771" y="1715338"/>
            <a:ext cx="3757545" cy="3427321"/>
          </a:xfrm>
        </p:spPr>
        <p:txBody>
          <a:bodyPr>
            <a:normAutofit/>
          </a:bodyPr>
          <a:lstStyle/>
          <a:p>
            <a:r>
              <a:rPr lang="en-US" sz="3000" dirty="0">
                <a:solidFill>
                  <a:schemeClr val="accent1"/>
                </a:solidFill>
              </a:rPr>
              <a:t>an attribute of male soldiers for which women were ‘</a:t>
            </a:r>
            <a:r>
              <a:rPr lang="en-US" sz="3000" dirty="0" err="1">
                <a:solidFill>
                  <a:schemeClr val="accent1"/>
                </a:solidFill>
              </a:rPr>
              <a:t>responsibilized</a:t>
            </a:r>
            <a:r>
              <a:rPr lang="en-US" sz="3000" dirty="0">
                <a:solidFill>
                  <a:schemeClr val="accent1"/>
                </a:solidFill>
              </a:rPr>
              <a:t>’</a:t>
            </a:r>
            <a:endParaRPr lang="en-US" dirty="0">
              <a:solidFill>
                <a:schemeClr val="accent1"/>
              </a:solidFill>
            </a:endParaRPr>
          </a:p>
        </p:txBody>
      </p:sp>
      <p:sp>
        <p:nvSpPr>
          <p:cNvPr id="8" name="TextBox 7">
            <a:extLst>
              <a:ext uri="{FF2B5EF4-FFF2-40B4-BE49-F238E27FC236}">
                <a16:creationId xmlns:a16="http://schemas.microsoft.com/office/drawing/2014/main" id="{59A8FED0-58BB-135D-7E62-97BA299B3A03}"/>
              </a:ext>
            </a:extLst>
          </p:cNvPr>
          <p:cNvSpPr txBox="1"/>
          <p:nvPr/>
        </p:nvSpPr>
        <p:spPr>
          <a:xfrm>
            <a:off x="6841771" y="5600175"/>
            <a:ext cx="6100762" cy="923330"/>
          </a:xfrm>
          <a:prstGeom prst="rect">
            <a:avLst/>
          </a:prstGeom>
          <a:noFill/>
        </p:spPr>
        <p:txBody>
          <a:bodyPr wrap="square">
            <a:spAutoFit/>
          </a:bodyPr>
          <a:lstStyle/>
          <a:p>
            <a:r>
              <a:rPr lang="en-GB" b="1" i="0" u="none" strike="noStrike" dirty="0">
                <a:solidFill>
                  <a:srgbClr val="000000"/>
                </a:solidFill>
                <a:effectLst/>
                <a:latin typeface="Helvetica" pitchFamily="2" charset="0"/>
              </a:rPr>
              <a:t>Creator: </a:t>
            </a:r>
            <a:r>
              <a:rPr lang="en-GB" b="0" i="0" u="none" strike="noStrike" dirty="0">
                <a:solidFill>
                  <a:srgbClr val="000000"/>
                </a:solidFill>
                <a:effectLst/>
                <a:latin typeface="Helvetica" pitchFamily="2" charset="0"/>
              </a:rPr>
              <a:t>Melba Sands</a:t>
            </a:r>
            <a:br>
              <a:rPr lang="en-GB" dirty="0"/>
            </a:br>
            <a:r>
              <a:rPr lang="en-GB" b="1" i="0" u="none" strike="noStrike" dirty="0">
                <a:solidFill>
                  <a:srgbClr val="000000"/>
                </a:solidFill>
                <a:effectLst/>
                <a:latin typeface="Helvetica" pitchFamily="2" charset="0"/>
              </a:rPr>
              <a:t>Publisher: </a:t>
            </a:r>
            <a:r>
              <a:rPr lang="en-GB" b="0" i="0" u="none" strike="noStrike" dirty="0">
                <a:solidFill>
                  <a:srgbClr val="000000"/>
                </a:solidFill>
                <a:effectLst/>
                <a:latin typeface="Helvetica" pitchFamily="2" charset="0"/>
              </a:rPr>
              <a:t>St. Paul, MN: Melba Sands</a:t>
            </a:r>
            <a:br>
              <a:rPr lang="en-GB" dirty="0"/>
            </a:br>
            <a:r>
              <a:rPr lang="en-GB" b="1" i="0" u="none" strike="noStrike" dirty="0">
                <a:solidFill>
                  <a:srgbClr val="000000"/>
                </a:solidFill>
                <a:effectLst/>
                <a:latin typeface="Helvetica" pitchFamily="2" charset="0"/>
              </a:rPr>
              <a:t>Date: </a:t>
            </a:r>
            <a:r>
              <a:rPr lang="en-GB" b="0" i="0" u="none" strike="noStrike" dirty="0">
                <a:solidFill>
                  <a:srgbClr val="000000"/>
                </a:solidFill>
                <a:effectLst/>
                <a:latin typeface="Helvetica" pitchFamily="2" charset="0"/>
              </a:rPr>
              <a:t>1943</a:t>
            </a:r>
            <a:endParaRPr lang="en-US" dirty="0"/>
          </a:p>
        </p:txBody>
      </p:sp>
      <p:pic>
        <p:nvPicPr>
          <p:cNvPr id="10" name="Picture 2">
            <a:extLst>
              <a:ext uri="{FF2B5EF4-FFF2-40B4-BE49-F238E27FC236}">
                <a16:creationId xmlns:a16="http://schemas.microsoft.com/office/drawing/2014/main" id="{EA5DBBF0-441B-CCAB-1719-0792E2E86C2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99204" y="575868"/>
            <a:ext cx="4351026" cy="5706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7144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69000"/>
                <a:hueMod val="91000"/>
                <a:satMod val="164000"/>
                <a:lumMod val="74000"/>
              </a:schemeClr>
              <a:schemeClr val="bg1">
                <a:hueMod val="124000"/>
                <a:satMod val="140000"/>
                <a:lumMod val="142000"/>
              </a:schemeClr>
            </a:duotone>
          </a:blip>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3E10248-AF0E-477D-B4D2-47C02CE4E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533010C2-2DA5-460F-A40C-5317F567A0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5">
              <a:extLst>
                <a:ext uri="{FF2B5EF4-FFF2-40B4-BE49-F238E27FC236}">
                  <a16:creationId xmlns:a16="http://schemas.microsoft.com/office/drawing/2014/main" id="{17CB0634-F963-4EC9-A6F6-8EA46BD1F1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Rectangle 12">
            <a:extLst>
              <a:ext uri="{FF2B5EF4-FFF2-40B4-BE49-F238E27FC236}">
                <a16:creationId xmlns:a16="http://schemas.microsoft.com/office/drawing/2014/main" id="{73C0A186-7444-4460-9C37-532E7671E9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19" name="Group 18">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20" name="Rectangle 19">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1"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p>
      </p:grpSp>
      <p:sp>
        <p:nvSpPr>
          <p:cNvPr id="3" name="Title 2"/>
          <p:cNvSpPr>
            <a:spLocks noGrp="1"/>
          </p:cNvSpPr>
          <p:nvPr>
            <p:ph type="title"/>
          </p:nvPr>
        </p:nvSpPr>
        <p:spPr>
          <a:xfrm>
            <a:off x="4678420" y="1221260"/>
            <a:ext cx="5454121" cy="4415481"/>
          </a:xfrm>
        </p:spPr>
        <p:txBody>
          <a:bodyPr vert="horz" lIns="91440" tIns="45720" rIns="91440" bIns="45720" rtlCol="0" anchor="ctr">
            <a:normAutofit/>
          </a:bodyPr>
          <a:lstStyle/>
          <a:p>
            <a:r>
              <a:rPr lang="en-US" sz="5400" dirty="0">
                <a:solidFill>
                  <a:schemeClr val="tx2"/>
                </a:solidFill>
              </a:rPr>
              <a:t>Wives</a:t>
            </a:r>
            <a:br>
              <a:rPr lang="en-US" sz="5400" dirty="0">
                <a:solidFill>
                  <a:schemeClr val="tx2"/>
                </a:solidFill>
              </a:rPr>
            </a:br>
            <a:r>
              <a:rPr lang="en-US" sz="5400" dirty="0" err="1">
                <a:solidFill>
                  <a:schemeClr val="tx2"/>
                </a:solidFill>
              </a:rPr>
              <a:t>Fiancees</a:t>
            </a:r>
            <a:br>
              <a:rPr lang="en-US" sz="5400" dirty="0">
                <a:solidFill>
                  <a:schemeClr val="tx2"/>
                </a:solidFill>
              </a:rPr>
            </a:br>
            <a:r>
              <a:rPr lang="en-US" sz="5400" dirty="0">
                <a:solidFill>
                  <a:schemeClr val="tx2"/>
                </a:solidFill>
              </a:rPr>
              <a:t>Girlfriends</a:t>
            </a:r>
            <a:br>
              <a:rPr lang="en-US" sz="5400" dirty="0">
                <a:solidFill>
                  <a:schemeClr val="tx2"/>
                </a:solidFill>
              </a:rPr>
            </a:br>
            <a:br>
              <a:rPr lang="en-US" sz="5400" dirty="0">
                <a:solidFill>
                  <a:schemeClr val="tx2"/>
                </a:solidFill>
              </a:rPr>
            </a:br>
            <a:r>
              <a:rPr lang="en-US" sz="5400" dirty="0">
                <a:solidFill>
                  <a:schemeClr val="tx2"/>
                </a:solidFill>
              </a:rPr>
              <a:t>Mothers</a:t>
            </a:r>
          </a:p>
        </p:txBody>
      </p:sp>
      <p:sp>
        <p:nvSpPr>
          <p:cNvPr id="4" name="Text Placeholder 3"/>
          <p:cNvSpPr>
            <a:spLocks noGrp="1"/>
          </p:cNvSpPr>
          <p:nvPr>
            <p:ph type="body" idx="1"/>
          </p:nvPr>
        </p:nvSpPr>
        <p:spPr>
          <a:xfrm>
            <a:off x="1154954" y="1377298"/>
            <a:ext cx="2869971" cy="4259443"/>
          </a:xfrm>
        </p:spPr>
        <p:txBody>
          <a:bodyPr vert="horz" lIns="91440" tIns="45720" rIns="91440" bIns="45720" rtlCol="0" anchor="ctr">
            <a:normAutofit/>
          </a:bodyPr>
          <a:lstStyle/>
          <a:p>
            <a:pPr algn="r"/>
            <a:r>
              <a:rPr lang="en-US" sz="2800" b="1" dirty="0">
                <a:solidFill>
                  <a:schemeClr val="accent1"/>
                </a:solidFill>
              </a:rPr>
              <a:t>A new hierarchy of significant Female others?</a:t>
            </a:r>
          </a:p>
        </p:txBody>
      </p:sp>
      <p:cxnSp>
        <p:nvCxnSpPr>
          <p:cNvPr id="23" name="Straight Connector 22">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accent1">
                <a:lumMod val="75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2787580"/>
      </p:ext>
    </p:extLst>
  </p:cSld>
  <p:clrMapOvr>
    <a:masterClrMapping/>
  </p:clrMapOvr>
  <mc:AlternateContent xmlns:mc="http://schemas.openxmlformats.org/markup-compatibility/2006" xmlns:p14="http://schemas.microsoft.com/office/powerpoint/2010/main">
    <mc:Choice Requires="p14">
      <p:transition spd="slow" p14:dur="2000" advTm="85182"/>
    </mc:Choice>
    <mc:Fallback xmlns="">
      <p:transition spd="slow" advTm="85182"/>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4033</TotalTime>
  <Words>1417</Words>
  <Application>Microsoft Macintosh PowerPoint</Application>
  <PresentationFormat>Widescreen</PresentationFormat>
  <Paragraphs>133</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Century Gothic</vt:lpstr>
      <vt:lpstr>Helvetica</vt:lpstr>
      <vt:lpstr>Lato</vt:lpstr>
      <vt:lpstr>var(--font-face-headers-compact)</vt:lpstr>
      <vt:lpstr>Wingdings 3</vt:lpstr>
      <vt:lpstr>Ion Boardroom</vt:lpstr>
      <vt:lpstr>Morale, morality and sexuality</vt:lpstr>
      <vt:lpstr>Morale</vt:lpstr>
      <vt:lpstr>The determinants of morale</vt:lpstr>
      <vt:lpstr>PowerPoint Presentation</vt:lpstr>
      <vt:lpstr>The non-ideological GI?</vt:lpstr>
      <vt:lpstr>The American Soldier surveys</vt:lpstr>
      <vt:lpstr>Gendered emotional labour</vt:lpstr>
      <vt:lpstr>Morale</vt:lpstr>
      <vt:lpstr>Wives Fiancees Girlfriends  Mothers</vt:lpstr>
      <vt:lpstr>Modeling respectable femininity-</vt:lpstr>
      <vt:lpstr>PowerPoint Presentation</vt:lpstr>
      <vt:lpstr>Terms of engagement</vt:lpstr>
      <vt:lpstr>And what’s wrong with sweaters, exactly?</vt:lpstr>
      <vt:lpstr>PowerPoint Presentation</vt:lpstr>
      <vt:lpstr>“War Marriage”</vt:lpstr>
      <vt:lpstr>Marriage for the “wrong reasons”  Wives as “flight risks”</vt:lpstr>
      <vt:lpstr>And yet…</vt:lpstr>
      <vt:lpstr>Letter writing as women’s war work</vt:lpstr>
      <vt:lpstr>“Write right!”</vt:lpstr>
      <vt:lpstr>V-mail</vt:lpstr>
      <vt:lpstr>PowerPoint Presentation</vt:lpstr>
      <vt:lpstr>The “Dear John” letter</vt:lpstr>
      <vt:lpstr>“Brush-off Clubs”</vt:lpstr>
      <vt:lpstr>Sex, soldiers and double standards</vt:lpstr>
      <vt:lpstr>PowerPoint Presentation</vt:lpstr>
      <vt:lpstr>“Sex hygiene” campaigns: safe sex or no sex?</vt:lpstr>
      <vt:lpstr>PowerPoint Presentation</vt:lpstr>
      <vt:lpstr>“Over there:” soldiers’ sexual entitlement</vt:lpstr>
      <vt:lpstr>What’s in a kiss?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Morale</dc:title>
  <dc:creator>Susan Carruthers</dc:creator>
  <cp:lastModifiedBy>Carruthers, Susan</cp:lastModifiedBy>
  <cp:revision>57</cp:revision>
  <dcterms:created xsi:type="dcterms:W3CDTF">2019-11-09T15:24:32Z</dcterms:created>
  <dcterms:modified xsi:type="dcterms:W3CDTF">2022-11-15T09:04:33Z</dcterms:modified>
</cp:coreProperties>
</file>