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6" r:id="rId1"/>
  </p:sldMasterIdLst>
  <p:sldIdLst>
    <p:sldId id="256" r:id="rId2"/>
    <p:sldId id="257" r:id="rId3"/>
    <p:sldId id="258" r:id="rId4"/>
    <p:sldId id="261" r:id="rId5"/>
    <p:sldId id="285" r:id="rId6"/>
    <p:sldId id="273" r:id="rId7"/>
    <p:sldId id="275" r:id="rId8"/>
    <p:sldId id="289" r:id="rId9"/>
    <p:sldId id="265" r:id="rId10"/>
    <p:sldId id="277" r:id="rId11"/>
    <p:sldId id="272" r:id="rId12"/>
    <p:sldId id="278" r:id="rId13"/>
    <p:sldId id="281" r:id="rId14"/>
    <p:sldId id="282" r:id="rId15"/>
    <p:sldId id="260" r:id="rId16"/>
    <p:sldId id="269" r:id="rId17"/>
    <p:sldId id="266" r:id="rId18"/>
    <p:sldId id="279" r:id="rId19"/>
    <p:sldId id="284" r:id="rId20"/>
    <p:sldId id="262" r:id="rId21"/>
    <p:sldId id="274" r:id="rId22"/>
    <p:sldId id="267" r:id="rId23"/>
    <p:sldId id="287" r:id="rId24"/>
    <p:sldId id="288" r:id="rId25"/>
    <p:sldId id="270"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13"/>
  </p:normalViewPr>
  <p:slideViewPr>
    <p:cSldViewPr snapToGrid="0" snapToObjects="1">
      <p:cViewPr varScale="1">
        <p:scale>
          <a:sx n="121" d="100"/>
          <a:sy n="121" d="100"/>
        </p:scale>
        <p:origin x="200" y="232"/>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24BC002A-DD16-D048-961E-8F614ACEC59F}" type="datetimeFigureOut">
              <a:rPr lang="en-US" smtClean="0"/>
              <a:t>11/22/22</a:t>
            </a:fld>
            <a:endParaRPr lang="en-US"/>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endParaRPr lang="en-US"/>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1162E520-862F-BB4B-A655-21F0F00EA4F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4BC002A-DD16-D048-961E-8F614ACEC59F}" type="datetimeFigureOut">
              <a:rPr lang="en-US" smtClean="0"/>
              <a:t>11/22/22</a:t>
            </a:fld>
            <a:endParaRPr lang="en-US"/>
          </a:p>
        </p:txBody>
      </p:sp>
      <p:sp>
        <p:nvSpPr>
          <p:cNvPr id="6" name="Footer Placeholder 5"/>
          <p:cNvSpPr>
            <a:spLocks noGrp="1"/>
          </p:cNvSpPr>
          <p:nvPr>
            <p:ph type="ftr" sz="quarter" idx="11"/>
          </p:nvPr>
        </p:nvSpPr>
        <p:spPr/>
        <p:txBody>
          <a:bodyPr/>
          <a:lstStyle/>
          <a:p>
            <a:endParaRPr lang="en-US"/>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24BC002A-DD16-D048-961E-8F614ACEC59F}" type="datetimeFigureOut">
              <a:rPr lang="en-US" smtClean="0"/>
              <a:t>11/22/22</a:t>
            </a:fld>
            <a:endParaRPr lang="en-US"/>
          </a:p>
        </p:txBody>
      </p:sp>
      <p:sp>
        <p:nvSpPr>
          <p:cNvPr id="5" name="Footer Placeholder 4"/>
          <p:cNvSpPr>
            <a:spLocks noGrp="1"/>
          </p:cNvSpPr>
          <p:nvPr>
            <p:ph type="ftr" sz="quarter" idx="11"/>
          </p:nvPr>
        </p:nvSpPr>
        <p:spPr/>
        <p:txBody>
          <a:body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en-US"/>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n-US"/>
              <a:t>Click to 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24BC002A-DD16-D048-961E-8F614ACEC59F}" type="datetimeFigureOut">
              <a:rPr lang="en-US" smtClean="0"/>
              <a:t>11/22/22</a:t>
            </a:fld>
            <a:endParaRPr lang="en-US"/>
          </a:p>
        </p:txBody>
      </p:sp>
      <p:sp>
        <p:nvSpPr>
          <p:cNvPr id="5" name="Footer Placeholder 4"/>
          <p:cNvSpPr>
            <a:spLocks noGrp="1"/>
          </p:cNvSpPr>
          <p:nvPr>
            <p:ph type="ftr" sz="quarter" idx="11"/>
          </p:nvPr>
        </p:nvSpPr>
        <p:spPr/>
        <p:txBody>
          <a:bodyPr/>
          <a:lstStyle/>
          <a:p>
            <a:endParaRPr lang="en-US"/>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BC002A-DD16-D048-961E-8F614ACEC59F}" type="datetimeFigureOut">
              <a:rPr lang="en-US" smtClean="0"/>
              <a:t>11/22/22</a:t>
            </a:fld>
            <a:endParaRPr lang="en-US"/>
          </a:p>
        </p:txBody>
      </p:sp>
      <p:sp>
        <p:nvSpPr>
          <p:cNvPr id="5" name="Footer Placeholder 4"/>
          <p:cNvSpPr>
            <a:spLocks noGrp="1"/>
          </p:cNvSpPr>
          <p:nvPr>
            <p:ph type="ftr" sz="quarter" idx="11"/>
          </p:nvPr>
        </p:nvSpPr>
        <p:spPr/>
        <p:txBody>
          <a:body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4BC002A-DD16-D048-961E-8F614ACEC59F}" type="datetimeFigureOut">
              <a:rPr lang="en-US" smtClean="0"/>
              <a:t>11/22/22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4BC002A-DD16-D048-961E-8F614ACEC59F}" type="datetimeFigureOut">
              <a:rPr lang="en-US" smtClean="0"/>
              <a:t>11/22/22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4BC002A-DD16-D048-961E-8F614ACEC59F}" type="datetimeFigureOut">
              <a:rPr lang="en-US" smtClean="0"/>
              <a:t>11/22/22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4BC002A-DD16-D048-961E-8F614ACEC59F}" type="datetimeFigureOut">
              <a:rPr lang="en-US" smtClean="0"/>
              <a:t>11/22/22</a:t>
            </a:fld>
            <a:endParaRPr lang="en-US"/>
          </a:p>
        </p:txBody>
      </p:sp>
      <p:sp>
        <p:nvSpPr>
          <p:cNvPr id="5" name="Footer Placeholder 4"/>
          <p:cNvSpPr>
            <a:spLocks noGrp="1"/>
          </p:cNvSpPr>
          <p:nvPr>
            <p:ph type="ftr" sz="quarter" idx="11"/>
          </p:nvPr>
        </p:nvSpPr>
        <p:spPr/>
        <p:txBody>
          <a:bodyPr/>
          <a:lstStyle/>
          <a:p>
            <a:endParaRPr lang="en-US"/>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4BC002A-DD16-D048-961E-8F614ACEC59F}" type="datetimeFigureOut">
              <a:rPr lang="en-US" smtClean="0"/>
              <a:t>11/22/22</a:t>
            </a:fld>
            <a:endParaRPr lang="en-US"/>
          </a:p>
        </p:txBody>
      </p:sp>
      <p:sp>
        <p:nvSpPr>
          <p:cNvPr id="5" name="Footer Placeholder 4"/>
          <p:cNvSpPr>
            <a:spLocks noGrp="1"/>
          </p:cNvSpPr>
          <p:nvPr>
            <p:ph type="ftr" sz="quarter" idx="11"/>
          </p:nvPr>
        </p:nvSpPr>
        <p:spPr/>
        <p:txBody>
          <a:bodyPr/>
          <a:lstStyle>
            <a:lvl1pPr>
              <a:defRPr sz="1000" b="1"/>
            </a:lvl1pPr>
          </a:lstStyle>
          <a:p>
            <a:endParaRPr lang="en-US"/>
          </a:p>
        </p:txBody>
      </p:sp>
      <p:sp>
        <p:nvSpPr>
          <p:cNvPr id="6" name="Slide Number Placeholder 5"/>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BC002A-DD16-D048-961E-8F614ACEC59F}" type="datetimeFigureOut">
              <a:rPr lang="en-US" smtClean="0"/>
              <a:t>11/22/22</a:t>
            </a:fld>
            <a:endParaRPr lang="en-US"/>
          </a:p>
        </p:txBody>
      </p:sp>
      <p:sp>
        <p:nvSpPr>
          <p:cNvPr id="5" name="Footer Placeholder 4"/>
          <p:cNvSpPr>
            <a:spLocks noGrp="1"/>
          </p:cNvSpPr>
          <p:nvPr>
            <p:ph type="ftr" sz="quarter" idx="11"/>
          </p:nvPr>
        </p:nvSpPr>
        <p:spPr/>
        <p:txBody>
          <a:bodyPr/>
          <a:lstStyle>
            <a:lvl1pPr>
              <a:defRPr sz="1000" b="1"/>
            </a:lvl1p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4BC002A-DD16-D048-961E-8F614ACEC59F}" type="datetimeFigureOut">
              <a:rPr lang="en-US" smtClean="0"/>
              <a:t>11/22/22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4BC002A-DD16-D048-961E-8F614ACEC59F}" type="datetimeFigureOut">
              <a:rPr lang="en-US" smtClean="0"/>
              <a:t>11/22/22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4BC002A-DD16-D048-961E-8F614ACEC59F}" type="datetimeFigureOut">
              <a:rPr lang="en-US" smtClean="0"/>
              <a:t>11/22/22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BC002A-DD16-D048-961E-8F614ACEC59F}" type="datetimeFigureOut">
              <a:rPr lang="en-US" smtClean="0"/>
              <a:t>11/22/22</a:t>
            </a:fld>
            <a:endParaRPr lang="en-US"/>
          </a:p>
        </p:txBody>
      </p:sp>
      <p:sp>
        <p:nvSpPr>
          <p:cNvPr id="3" name="Footer Placeholder 2"/>
          <p:cNvSpPr>
            <a:spLocks noGrp="1"/>
          </p:cNvSpPr>
          <p:nvPr>
            <p:ph type="ftr" sz="quarter" idx="11"/>
          </p:nvPr>
        </p:nvSpPr>
        <p:spPr/>
        <p:txBody>
          <a:bodyPr/>
          <a:lstStyle/>
          <a:p>
            <a:endParaRPr lang="en-US"/>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4BC002A-DD16-D048-961E-8F614ACEC59F}" type="datetimeFigureOut">
              <a:rPr lang="en-US" smtClean="0"/>
              <a:t>11/22/22</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4BC002A-DD16-D048-961E-8F614ACEC59F}" type="datetimeFigureOut">
              <a:rPr lang="en-US" smtClean="0"/>
              <a:t>11/22/22</a:t>
            </a:fld>
            <a:endParaRPr lang="en-US"/>
          </a:p>
        </p:txBody>
      </p:sp>
      <p:sp>
        <p:nvSpPr>
          <p:cNvPr id="6" name="Footer Placeholder 5"/>
          <p:cNvSpPr>
            <a:spLocks noGrp="1"/>
          </p:cNvSpPr>
          <p:nvPr>
            <p:ph type="ftr" sz="quarter" idx="11"/>
          </p:nvPr>
        </p:nvSpPr>
        <p:spPr/>
        <p:txBody>
          <a:bodyPr/>
          <a:lstStyle/>
          <a:p>
            <a:r>
              <a:rPr lang="en-US"/>
              <a:t>
              </a:t>
            </a:r>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162E520-862F-BB4B-A655-21F0F00EA4F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24BC002A-DD16-D048-961E-8F614ACEC59F}" type="datetimeFigureOut">
              <a:rPr lang="en-US" smtClean="0"/>
              <a:t>11/22/22</a:t>
            </a:fld>
            <a:endParaRPr lang="en-US"/>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endParaRPr lang="en-US"/>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1162E520-862F-BB4B-A655-21F0F00EA4F4}" type="slidenum">
              <a:rPr lang="en-US" smtClean="0"/>
              <a:t>‹#›</a:t>
            </a:fld>
            <a:endParaRPr lang="en-US"/>
          </a:p>
        </p:txBody>
      </p:sp>
    </p:spTree>
    <p:extLst>
      <p:ext uri="{BB962C8B-B14F-4D97-AF65-F5344CB8AC3E}">
        <p14:creationId xmlns:p14="http://schemas.microsoft.com/office/powerpoint/2010/main" val="669351871"/>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 id="2147483773"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lens.blogs.nytimes.com/2013/03/28/a-photo-that-was-hard-to-get-published-but-even-harder-to-get/" TargetMode="External"/><Relationship Id="rId2" Type="http://schemas.openxmlformats.org/officeDocument/2006/relationships/image" Target="../media/image7.tif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www.pbs.org/newshour/education/students-teachers-uncover-remnants-world-war-ii" TargetMode="External"/><Relationship Id="rId2" Type="http://schemas.openxmlformats.org/officeDocument/2006/relationships/image" Target="../media/image11.tif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pbs.org/kenburns/civil-war/war/historical-documents/sullivan-ballou-letter/" TargetMode="External"/><Relationship Id="rId2" Type="http://schemas.openxmlformats.org/officeDocument/2006/relationships/hyperlink" Target="https://www.youtube.com/watch?v=1VK1KcZoDu0"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www.civilwarmed.org/good-death/" TargetMode="External"/><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13.tif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hyperlink" Target="https://www.army.mil/goldstar/" TargetMode="External"/><Relationship Id="rId1" Type="http://schemas.openxmlformats.org/officeDocument/2006/relationships/slideLayout" Target="../slideLayouts/slideLayout7.xml"/><Relationship Id="rId5" Type="http://schemas.openxmlformats.org/officeDocument/2006/relationships/hyperlink" Target="https://dalecentersouthernmiss.wordpress.com/2018/05/28/beyond-remembering/" TargetMode="External"/><Relationship Id="rId4" Type="http://schemas.openxmlformats.org/officeDocument/2006/relationships/image" Target="../media/image16.tiff"/></Relationships>
</file>

<file path=ppt/slides/_rels/slide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www.nps.gov/nr/travel/national_cemeteries/Maryland/Antietam_National_Cemetery.html" TargetMode="External"/><Relationship Id="rId2" Type="http://schemas.openxmlformats.org/officeDocument/2006/relationships/image" Target="../media/image17.tif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tiff"/><Relationship Id="rId7" Type="http://schemas.openxmlformats.org/officeDocument/2006/relationships/image" Target="../media/image20.tiff"/><Relationship Id="rId2" Type="http://schemas.openxmlformats.org/officeDocument/2006/relationships/hyperlink" Target="https://www.arlingtoncemetery.mil/about" TargetMode="External"/><Relationship Id="rId1" Type="http://schemas.openxmlformats.org/officeDocument/2006/relationships/slideLayout" Target="../slideLayouts/slideLayout7.xml"/><Relationship Id="rId6" Type="http://schemas.openxmlformats.org/officeDocument/2006/relationships/image" Target="../media/image19.tiff"/><Relationship Id="rId5" Type="http://schemas.openxmlformats.org/officeDocument/2006/relationships/hyperlink" Target="http://lccn.loc.gov/2011635737" TargetMode="External"/><Relationship Id="rId4" Type="http://schemas.openxmlformats.org/officeDocument/2006/relationships/hyperlink" Target="https://en.wikipedia.org/wiki/en:Carol_M._Highsmith"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hyperlink" Target="https://text-message.blogs.archives.gov/2018/11/08/now-available-online-burial-cards-of-world-war-i-soldiers/"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www.abmc.gov/news-events/news/women-and-world-war-i-commemoration-gold-star-mothers-and-widows-pilgrimages-1930" TargetMode="External"/><Relationship Id="rId2" Type="http://schemas.openxmlformats.org/officeDocument/2006/relationships/image" Target="../media/image24.tif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kimberlyjensenblog.blogspot.com/2015/05/deaths-in-army-nurse-corps-during-world.html" TargetMode="External"/><Relationship Id="rId2" Type="http://schemas.openxmlformats.org/officeDocument/2006/relationships/hyperlink" Target="https://fas.org/sgp/crs/natsec/RL32492.pdf" TargetMode="External"/><Relationship Id="rId1" Type="http://schemas.openxmlformats.org/officeDocument/2006/relationships/slideLayout" Target="../slideLayouts/slideLayout7.xml"/><Relationship Id="rId5" Type="http://schemas.openxmlformats.org/officeDocument/2006/relationships/hyperlink" Target="https://www.armyheritage.org/75-information/soldier-stories/326-wacwwii" TargetMode="External"/><Relationship Id="rId4" Type="http://schemas.openxmlformats.org/officeDocument/2006/relationships/hyperlink" Target="https://history.army.mil/books/wwii/72-14/72-14.HT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hdl.loc.gov/loc.pnp/pp.print" TargetMode="External"/><Relationship Id="rId2" Type="http://schemas.openxmlformats.org/officeDocument/2006/relationships/image" Target="../media/image3.tif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nppa.org/news/564" TargetMode="External"/><Relationship Id="rId2" Type="http://schemas.openxmlformats.org/officeDocument/2006/relationships/hyperlink" Target="https://www.rcfp.org/journals/the-news-media-and-the-law-summer-2004/letting-loose-images-war/"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100photos.time.com/photos/tami-silicio-coffin-ban" TargetMode="External"/><Relationship Id="rId2" Type="http://schemas.openxmlformats.org/officeDocument/2006/relationships/image" Target="../media/image4.tif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americanart.si.edu/artwork/q-and-babies-and-babies-111524" TargetMode="External"/><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www.shu.edu/arts-sciences/news/upload/project_muse_650967.pdf" TargetMode="External"/><Relationship Id="rId2" Type="http://schemas.openxmlformats.org/officeDocument/2006/relationships/image" Target="../media/image6.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Death, mourning and memorialization</a:t>
            </a:r>
          </a:p>
        </p:txBody>
      </p:sp>
      <p:sp>
        <p:nvSpPr>
          <p:cNvPr id="3" name="Subtitle 2"/>
          <p:cNvSpPr>
            <a:spLocks noGrp="1"/>
          </p:cNvSpPr>
          <p:nvPr>
            <p:ph type="subTitle" idx="1"/>
          </p:nvPr>
        </p:nvSpPr>
        <p:spPr>
          <a:xfrm>
            <a:off x="1154955" y="4777380"/>
            <a:ext cx="9313348" cy="1255558"/>
          </a:xfrm>
        </p:spPr>
        <p:txBody>
          <a:bodyPr>
            <a:normAutofit fontScale="85000" lnSpcReduction="10000"/>
          </a:bodyPr>
          <a:lstStyle/>
          <a:p>
            <a:r>
              <a:rPr lang="en-US" sz="2400" b="1" dirty="0"/>
              <a:t>The public and private meanings of death in wartime</a:t>
            </a:r>
          </a:p>
          <a:p>
            <a:r>
              <a:rPr lang="en-US" sz="2400" dirty="0"/>
              <a:t>HI2C9	Week 8</a:t>
            </a:r>
          </a:p>
          <a:p>
            <a:r>
              <a:rPr lang="en-US" sz="2400" dirty="0"/>
              <a:t>Please note that this set of slides contains some disturbing images </a:t>
            </a:r>
          </a:p>
          <a:p>
            <a:endParaRPr lang="en-US" dirty="0"/>
          </a:p>
        </p:txBody>
      </p:sp>
    </p:spTree>
    <p:extLst>
      <p:ext uri="{BB962C8B-B14F-4D97-AF65-F5344CB8AC3E}">
        <p14:creationId xmlns:p14="http://schemas.microsoft.com/office/powerpoint/2010/main" val="1957124945"/>
      </p:ext>
    </p:extLst>
  </p:cSld>
  <p:clrMapOvr>
    <a:masterClrMapping/>
  </p:clrMapOvr>
  <mc:AlternateContent xmlns:mc="http://schemas.openxmlformats.org/markup-compatibility/2006" xmlns:p14="http://schemas.microsoft.com/office/powerpoint/2010/main">
    <mc:Choice Requires="p14">
      <p:transition spd="slow" p14:dur="2000" advTm="89769"/>
    </mc:Choice>
    <mc:Fallback xmlns="">
      <p:transition spd="slow" advTm="89769"/>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16211" y="0"/>
            <a:ext cx="5344418" cy="6858000"/>
          </a:xfrm>
          <a:prstGeom prst="rect">
            <a:avLst/>
          </a:prstGeom>
        </p:spPr>
      </p:pic>
      <p:sp>
        <p:nvSpPr>
          <p:cNvPr id="5" name="Rectangle 4"/>
          <p:cNvSpPr/>
          <p:nvPr/>
        </p:nvSpPr>
        <p:spPr>
          <a:xfrm>
            <a:off x="6869150" y="5509813"/>
            <a:ext cx="4471639" cy="461665"/>
          </a:xfrm>
          <a:prstGeom prst="rect">
            <a:avLst/>
          </a:prstGeom>
        </p:spPr>
        <p:txBody>
          <a:bodyPr wrap="square">
            <a:spAutoFit/>
          </a:bodyPr>
          <a:lstStyle/>
          <a:p>
            <a:r>
              <a:rPr lang="en-US" sz="1200" dirty="0">
                <a:hlinkClick r:id="rId3"/>
              </a:rPr>
              <a:t>https://lens.blogs.nytimes.com/2013/03/28/a-photo-that-was-hard-to-get-published-but-even-harder-to-get/</a:t>
            </a:r>
            <a:endParaRPr lang="en-US" sz="1200" dirty="0"/>
          </a:p>
        </p:txBody>
      </p:sp>
      <p:sp>
        <p:nvSpPr>
          <p:cNvPr id="6" name="TextBox 5"/>
          <p:cNvSpPr txBox="1"/>
          <p:nvPr/>
        </p:nvSpPr>
        <p:spPr>
          <a:xfrm>
            <a:off x="6753536" y="4331359"/>
            <a:ext cx="5028941" cy="923330"/>
          </a:xfrm>
          <a:prstGeom prst="rect">
            <a:avLst/>
          </a:prstGeom>
          <a:noFill/>
        </p:spPr>
        <p:txBody>
          <a:bodyPr wrap="none" rtlCol="0">
            <a:spAutoFit/>
          </a:bodyPr>
          <a:lstStyle/>
          <a:p>
            <a:r>
              <a:rPr lang="en-US" dirty="0"/>
              <a:t>George </a:t>
            </a:r>
            <a:r>
              <a:rPr lang="en-US" dirty="0" err="1"/>
              <a:t>Strock</a:t>
            </a:r>
            <a:r>
              <a:rPr lang="en-US" dirty="0"/>
              <a:t>,</a:t>
            </a:r>
          </a:p>
          <a:p>
            <a:r>
              <a:rPr lang="en-US" dirty="0"/>
              <a:t>Dead Marines at Buna Beach, New Guinea</a:t>
            </a:r>
          </a:p>
          <a:p>
            <a:r>
              <a:rPr lang="en-US" i="1" dirty="0"/>
              <a:t>Life, </a:t>
            </a:r>
            <a:r>
              <a:rPr lang="en-US" dirty="0"/>
              <a:t>Sept. 20, 1943</a:t>
            </a:r>
            <a:endParaRPr lang="en-US" i="1" dirty="0"/>
          </a:p>
        </p:txBody>
      </p:sp>
      <p:sp>
        <p:nvSpPr>
          <p:cNvPr id="7" name="TextBox 6"/>
          <p:cNvSpPr txBox="1"/>
          <p:nvPr/>
        </p:nvSpPr>
        <p:spPr>
          <a:xfrm>
            <a:off x="6869150" y="1706136"/>
            <a:ext cx="4564070" cy="2339102"/>
          </a:xfrm>
          <a:prstGeom prst="rect">
            <a:avLst/>
          </a:prstGeom>
          <a:noFill/>
        </p:spPr>
        <p:txBody>
          <a:bodyPr wrap="none" rtlCol="0">
            <a:spAutoFit/>
          </a:bodyPr>
          <a:lstStyle/>
          <a:p>
            <a:r>
              <a:rPr lang="en-US" sz="2800" dirty="0">
                <a:solidFill>
                  <a:srgbClr val="FF0000"/>
                </a:solidFill>
              </a:rPr>
              <a:t>“Playing the death card”</a:t>
            </a:r>
          </a:p>
          <a:p>
            <a:endParaRPr lang="en-US" sz="2800" dirty="0">
              <a:solidFill>
                <a:srgbClr val="FF0000"/>
              </a:solidFill>
            </a:endParaRPr>
          </a:p>
          <a:p>
            <a:r>
              <a:rPr lang="en-US" dirty="0"/>
              <a:t>George Roeder,</a:t>
            </a:r>
          </a:p>
          <a:p>
            <a:r>
              <a:rPr lang="en-GB" b="0" i="1" u="none" strike="noStrike" dirty="0">
                <a:solidFill>
                  <a:srgbClr val="333333"/>
                </a:solidFill>
                <a:effectLst/>
              </a:rPr>
              <a:t>The Censored </a:t>
            </a:r>
            <a:r>
              <a:rPr lang="en-GB" i="1" dirty="0">
                <a:solidFill>
                  <a:srgbClr val="333333"/>
                </a:solidFill>
              </a:rPr>
              <a:t>W</a:t>
            </a:r>
            <a:r>
              <a:rPr lang="en-GB" b="0" i="1" u="none" strike="noStrike" dirty="0">
                <a:solidFill>
                  <a:srgbClr val="333333"/>
                </a:solidFill>
                <a:effectLst/>
              </a:rPr>
              <a:t>ar: </a:t>
            </a:r>
          </a:p>
          <a:p>
            <a:r>
              <a:rPr lang="en-GB" b="0" i="1" u="none" strike="noStrike" dirty="0">
                <a:solidFill>
                  <a:srgbClr val="333333"/>
                </a:solidFill>
                <a:effectLst/>
              </a:rPr>
              <a:t>American Visual </a:t>
            </a:r>
            <a:r>
              <a:rPr lang="en-GB" i="1" dirty="0">
                <a:solidFill>
                  <a:srgbClr val="333333"/>
                </a:solidFill>
              </a:rPr>
              <a:t>E</a:t>
            </a:r>
            <a:r>
              <a:rPr lang="en-GB" b="0" i="1" u="none" strike="noStrike" dirty="0">
                <a:solidFill>
                  <a:srgbClr val="333333"/>
                </a:solidFill>
                <a:effectLst/>
              </a:rPr>
              <a:t>xperience </a:t>
            </a:r>
          </a:p>
          <a:p>
            <a:r>
              <a:rPr lang="en-GB" b="0" i="1" u="none" strike="noStrike" dirty="0">
                <a:solidFill>
                  <a:srgbClr val="333333"/>
                </a:solidFill>
                <a:effectLst/>
              </a:rPr>
              <a:t>during World War Two </a:t>
            </a:r>
            <a:r>
              <a:rPr lang="en-GB" b="0" u="none" strike="noStrike" dirty="0">
                <a:solidFill>
                  <a:srgbClr val="333333"/>
                </a:solidFill>
                <a:effectLst/>
              </a:rPr>
              <a:t>(1993)</a:t>
            </a:r>
          </a:p>
          <a:p>
            <a:endParaRPr lang="en-US" dirty="0"/>
          </a:p>
        </p:txBody>
      </p:sp>
    </p:spTree>
    <p:extLst>
      <p:ext uri="{BB962C8B-B14F-4D97-AF65-F5344CB8AC3E}">
        <p14:creationId xmlns:p14="http://schemas.microsoft.com/office/powerpoint/2010/main" val="855359750"/>
      </p:ext>
    </p:extLst>
  </p:cSld>
  <p:clrMapOvr>
    <a:masterClrMapping/>
  </p:clrMapOvr>
  <mc:AlternateContent xmlns:mc="http://schemas.openxmlformats.org/markup-compatibility/2006" xmlns:p14="http://schemas.microsoft.com/office/powerpoint/2010/main">
    <mc:Choice Requires="p14">
      <p:transition spd="slow" p14:dur="2000" advTm="78481"/>
    </mc:Choice>
    <mc:Fallback xmlns="">
      <p:transition spd="slow" advTm="78481"/>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Intimate encounters with death in wartime</a:t>
            </a:r>
          </a:p>
        </p:txBody>
      </p:sp>
      <p:sp>
        <p:nvSpPr>
          <p:cNvPr id="5" name="Text Placeholder 4"/>
          <p:cNvSpPr>
            <a:spLocks noGrp="1"/>
          </p:cNvSpPr>
          <p:nvPr>
            <p:ph type="body" idx="1"/>
          </p:nvPr>
        </p:nvSpPr>
        <p:spPr/>
        <p:txBody>
          <a:bodyPr>
            <a:normAutofit/>
          </a:bodyPr>
          <a:lstStyle/>
          <a:p>
            <a:r>
              <a:rPr lang="en-US" sz="2800" b="1" dirty="0"/>
              <a:t>Private/public grief</a:t>
            </a:r>
          </a:p>
        </p:txBody>
      </p:sp>
    </p:spTree>
    <p:extLst>
      <p:ext uri="{BB962C8B-B14F-4D97-AF65-F5344CB8AC3E}">
        <p14:creationId xmlns:p14="http://schemas.microsoft.com/office/powerpoint/2010/main" val="1277552911"/>
      </p:ext>
    </p:extLst>
  </p:cSld>
  <p:clrMapOvr>
    <a:masterClrMapping/>
  </p:clrMapOvr>
  <mc:AlternateContent xmlns:mc="http://schemas.openxmlformats.org/markup-compatibility/2006" xmlns:p14="http://schemas.microsoft.com/office/powerpoint/2010/main">
    <mc:Choice Requires="p14">
      <p:transition spd="slow" p14:dur="2000" advTm="22719"/>
    </mc:Choice>
    <mc:Fallback xmlns="">
      <p:transition spd="slow" advTm="22719"/>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38775" y="236147"/>
            <a:ext cx="3883565" cy="523220"/>
          </a:xfrm>
          <a:prstGeom prst="rect">
            <a:avLst/>
          </a:prstGeom>
          <a:noFill/>
        </p:spPr>
        <p:txBody>
          <a:bodyPr wrap="square" rtlCol="0">
            <a:spAutoFit/>
          </a:bodyPr>
          <a:lstStyle/>
          <a:p>
            <a:r>
              <a:rPr lang="en-US" sz="2800" b="1" dirty="0">
                <a:solidFill>
                  <a:schemeClr val="accent2"/>
                </a:solidFill>
              </a:rPr>
              <a:t>Casualty notification</a:t>
            </a:r>
          </a:p>
        </p:txBody>
      </p:sp>
      <p:sp>
        <p:nvSpPr>
          <p:cNvPr id="6" name="TextBox 5"/>
          <p:cNvSpPr txBox="1"/>
          <p:nvPr/>
        </p:nvSpPr>
        <p:spPr>
          <a:xfrm>
            <a:off x="5280829" y="6117279"/>
            <a:ext cx="2473754" cy="646331"/>
          </a:xfrm>
          <a:prstGeom prst="rect">
            <a:avLst/>
          </a:prstGeom>
          <a:noFill/>
        </p:spPr>
        <p:txBody>
          <a:bodyPr wrap="none" rtlCol="0">
            <a:spAutoFit/>
          </a:bodyPr>
          <a:lstStyle/>
          <a:p>
            <a:r>
              <a:rPr lang="en-US" dirty="0"/>
              <a:t>World War II poster</a:t>
            </a:r>
          </a:p>
          <a:p>
            <a:r>
              <a:rPr lang="en-US" dirty="0"/>
              <a:t>US National Archives</a:t>
            </a:r>
          </a:p>
        </p:txBody>
      </p:sp>
      <p:pic>
        <p:nvPicPr>
          <p:cNvPr id="3" name="Picture 2" descr="1930 Western Union 'Messenger Special' Bicycle – The Online Bicycle Museum">
            <a:extLst>
              <a:ext uri="{FF2B5EF4-FFF2-40B4-BE49-F238E27FC236}">
                <a16:creationId xmlns:a16="http://schemas.microsoft.com/office/drawing/2014/main" id="{9D8582F7-78CC-A76A-5F59-06CD7DFD9C0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38775" y="1247454"/>
            <a:ext cx="6305550" cy="48698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3BA99345-2D57-3E85-EAE1-88E6CEE83FC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8627" y="0"/>
            <a:ext cx="4641624" cy="6858000"/>
          </a:xfrm>
          <a:prstGeom prst="rect">
            <a:avLst/>
          </a:prstGeom>
        </p:spPr>
      </p:pic>
      <p:sp>
        <p:nvSpPr>
          <p:cNvPr id="8" name="TextBox 7">
            <a:extLst>
              <a:ext uri="{FF2B5EF4-FFF2-40B4-BE49-F238E27FC236}">
                <a16:creationId xmlns:a16="http://schemas.microsoft.com/office/drawing/2014/main" id="{D2170946-821F-0628-859E-32BFA54CC00C}"/>
              </a:ext>
            </a:extLst>
          </p:cNvPr>
          <p:cNvSpPr txBox="1"/>
          <p:nvPr/>
        </p:nvSpPr>
        <p:spPr>
          <a:xfrm>
            <a:off x="8591550" y="6117279"/>
            <a:ext cx="2887329" cy="646331"/>
          </a:xfrm>
          <a:prstGeom prst="rect">
            <a:avLst/>
          </a:prstGeom>
          <a:noFill/>
        </p:spPr>
        <p:txBody>
          <a:bodyPr wrap="none" rtlCol="0">
            <a:spAutoFit/>
          </a:bodyPr>
          <a:lstStyle/>
          <a:p>
            <a:r>
              <a:rPr lang="en-US" dirty="0"/>
              <a:t>Western Union Telegram</a:t>
            </a:r>
          </a:p>
          <a:p>
            <a:r>
              <a:rPr lang="en-US" dirty="0"/>
              <a:t>delivery ‘boys’</a:t>
            </a:r>
          </a:p>
        </p:txBody>
      </p:sp>
    </p:spTree>
    <p:extLst>
      <p:ext uri="{BB962C8B-B14F-4D97-AF65-F5344CB8AC3E}">
        <p14:creationId xmlns:p14="http://schemas.microsoft.com/office/powerpoint/2010/main" val="576916401"/>
      </p:ext>
    </p:extLst>
  </p:cSld>
  <p:clrMapOvr>
    <a:masterClrMapping/>
  </p:clrMapOvr>
  <mc:AlternateContent xmlns:mc="http://schemas.openxmlformats.org/markup-compatibility/2006" xmlns:p14="http://schemas.microsoft.com/office/powerpoint/2010/main">
    <mc:Choice Requires="p14">
      <p:transition spd="slow" p14:dur="2000" advTm="91934"/>
    </mc:Choice>
    <mc:Fallback xmlns="">
      <p:transition spd="slow" advTm="91934"/>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14400" y="0"/>
            <a:ext cx="8522922" cy="6858000"/>
          </a:xfrm>
          <a:prstGeom prst="rect">
            <a:avLst/>
          </a:prstGeom>
        </p:spPr>
      </p:pic>
    </p:spTree>
    <p:extLst>
      <p:ext uri="{BB962C8B-B14F-4D97-AF65-F5344CB8AC3E}">
        <p14:creationId xmlns:p14="http://schemas.microsoft.com/office/powerpoint/2010/main" val="145818537"/>
      </p:ext>
    </p:extLst>
  </p:cSld>
  <p:clrMapOvr>
    <a:masterClrMapping/>
  </p:clrMapOvr>
  <mc:AlternateContent xmlns:mc="http://schemas.openxmlformats.org/markup-compatibility/2006" xmlns:p14="http://schemas.microsoft.com/office/powerpoint/2010/main">
    <mc:Choice Requires="p14">
      <p:transition spd="slow" p14:dur="2000" advTm="53947"/>
    </mc:Choice>
    <mc:Fallback xmlns="">
      <p:transition spd="slow" advTm="53947"/>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15310" y="0"/>
            <a:ext cx="5692923" cy="6858000"/>
          </a:xfrm>
          <a:prstGeom prst="rect">
            <a:avLst/>
          </a:prstGeom>
        </p:spPr>
      </p:pic>
      <p:sp>
        <p:nvSpPr>
          <p:cNvPr id="3" name="Rectangle 2"/>
          <p:cNvSpPr/>
          <p:nvPr/>
        </p:nvSpPr>
        <p:spPr>
          <a:xfrm>
            <a:off x="6096000" y="5748674"/>
            <a:ext cx="6096000" cy="646331"/>
          </a:xfrm>
          <a:prstGeom prst="rect">
            <a:avLst/>
          </a:prstGeom>
        </p:spPr>
        <p:txBody>
          <a:bodyPr>
            <a:spAutoFit/>
          </a:bodyPr>
          <a:lstStyle/>
          <a:p>
            <a:r>
              <a:rPr lang="en-US" dirty="0">
                <a:hlinkClick r:id="rId3"/>
              </a:rPr>
              <a:t>https://www.pbs.org/newshour/education/students-teachers-uncover-remnants-world-war-ii</a:t>
            </a:r>
            <a:endParaRPr lang="en-US" dirty="0"/>
          </a:p>
        </p:txBody>
      </p:sp>
      <p:sp>
        <p:nvSpPr>
          <p:cNvPr id="4" name="TextBox 3"/>
          <p:cNvSpPr txBox="1"/>
          <p:nvPr/>
        </p:nvSpPr>
        <p:spPr>
          <a:xfrm>
            <a:off x="6233531" y="2228671"/>
            <a:ext cx="5291833" cy="1754326"/>
          </a:xfrm>
          <a:prstGeom prst="rect">
            <a:avLst/>
          </a:prstGeom>
          <a:noFill/>
        </p:spPr>
        <p:txBody>
          <a:bodyPr wrap="none" rtlCol="0">
            <a:spAutoFit/>
          </a:bodyPr>
          <a:lstStyle/>
          <a:p>
            <a:r>
              <a:rPr lang="en-US" dirty="0"/>
              <a:t>A mother petitions the Quartermaster</a:t>
            </a:r>
          </a:p>
          <a:p>
            <a:r>
              <a:rPr lang="en-US" dirty="0"/>
              <a:t>General, wanting to know exactly how her</a:t>
            </a:r>
          </a:p>
          <a:p>
            <a:r>
              <a:rPr lang="en-US" dirty="0"/>
              <a:t>Son, Lt. Broadway Sims, died. </a:t>
            </a:r>
          </a:p>
          <a:p>
            <a:endParaRPr lang="en-US" dirty="0"/>
          </a:p>
          <a:p>
            <a:r>
              <a:rPr lang="en-US" dirty="0"/>
              <a:t>She also asks where, and how, he was buried.</a:t>
            </a:r>
          </a:p>
          <a:p>
            <a:endParaRPr lang="en-US" dirty="0"/>
          </a:p>
        </p:txBody>
      </p:sp>
    </p:spTree>
    <p:extLst>
      <p:ext uri="{BB962C8B-B14F-4D97-AF65-F5344CB8AC3E}">
        <p14:creationId xmlns:p14="http://schemas.microsoft.com/office/powerpoint/2010/main" val="1776511104"/>
      </p:ext>
    </p:extLst>
  </p:cSld>
  <p:clrMapOvr>
    <a:masterClrMapping/>
  </p:clrMapOvr>
  <mc:AlternateContent xmlns:mc="http://schemas.openxmlformats.org/markup-compatibility/2006" xmlns:p14="http://schemas.microsoft.com/office/powerpoint/2010/main">
    <mc:Choice Requires="p14">
      <p:transition spd="slow" p14:dur="2000" advTm="60994"/>
    </mc:Choice>
    <mc:Fallback xmlns="">
      <p:transition spd="slow" advTm="60994"/>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“good death”?</a:t>
            </a:r>
          </a:p>
        </p:txBody>
      </p:sp>
      <p:sp>
        <p:nvSpPr>
          <p:cNvPr id="3" name="Content Placeholder 2"/>
          <p:cNvSpPr>
            <a:spLocks noGrp="1"/>
          </p:cNvSpPr>
          <p:nvPr>
            <p:ph idx="1"/>
          </p:nvPr>
        </p:nvSpPr>
        <p:spPr>
          <a:xfrm>
            <a:off x="840188" y="2372272"/>
            <a:ext cx="10236818" cy="4375369"/>
          </a:xfrm>
        </p:spPr>
        <p:txBody>
          <a:bodyPr>
            <a:noAutofit/>
          </a:bodyPr>
          <a:lstStyle/>
          <a:p>
            <a:r>
              <a:rPr lang="en-US" sz="2000" dirty="0"/>
              <a:t>A nineteenth century convention prominent during– but substantially challenged by– mass death during the Civil War</a:t>
            </a:r>
          </a:p>
          <a:p>
            <a:r>
              <a:rPr lang="en-US" sz="2000" dirty="0"/>
              <a:t>A “good” death involved several elements, bodily, spiritual and familial:</a:t>
            </a:r>
          </a:p>
          <a:p>
            <a:r>
              <a:rPr lang="en-US" sz="2000" dirty="0"/>
              <a:t>An absence of suffering</a:t>
            </a:r>
          </a:p>
          <a:p>
            <a:r>
              <a:rPr lang="en-US" sz="2000" dirty="0"/>
              <a:t>A quick “clean” passage from life to death</a:t>
            </a:r>
          </a:p>
          <a:p>
            <a:r>
              <a:rPr lang="en-US" sz="2000" dirty="0"/>
              <a:t>Repentance of sins– reconciliation with God– acceptance of fate</a:t>
            </a:r>
          </a:p>
          <a:p>
            <a:r>
              <a:rPr lang="en-US" sz="2000" dirty="0"/>
              <a:t>Loving thoughts of home/knowing oneself to be loved</a:t>
            </a:r>
          </a:p>
          <a:p>
            <a:r>
              <a:rPr lang="en-US" sz="2000" dirty="0"/>
              <a:t>For more on this topic, see Drew Gilpin Faust, "The Civil War Soldier and the Art of Dying," </a:t>
            </a:r>
            <a:r>
              <a:rPr lang="en-US" sz="2000" i="1" dirty="0"/>
              <a:t>Journal of Southern History </a:t>
            </a:r>
            <a:r>
              <a:rPr lang="en-US" sz="2000" dirty="0"/>
              <a:t>67, 1 (Feb. 2001), pp.3-38</a:t>
            </a:r>
          </a:p>
        </p:txBody>
      </p:sp>
    </p:spTree>
    <p:extLst>
      <p:ext uri="{BB962C8B-B14F-4D97-AF65-F5344CB8AC3E}">
        <p14:creationId xmlns:p14="http://schemas.microsoft.com/office/powerpoint/2010/main" val="852577574"/>
      </p:ext>
    </p:extLst>
  </p:cSld>
  <p:clrMapOvr>
    <a:masterClrMapping/>
  </p:clrMapOvr>
  <mc:AlternateContent xmlns:mc="http://schemas.openxmlformats.org/markup-compatibility/2006" xmlns:p14="http://schemas.microsoft.com/office/powerpoint/2010/main">
    <mc:Choice Requires="p14">
      <p:transition spd="slow" p14:dur="2000" advTm="90250"/>
    </mc:Choice>
    <mc:Fallback xmlns="">
      <p:transition spd="slow" advTm="9025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23746" y="126380"/>
            <a:ext cx="8824913" cy="708025"/>
          </a:xfrm>
        </p:spPr>
        <p:txBody>
          <a:bodyPr/>
          <a:lstStyle/>
          <a:p>
            <a:r>
              <a:rPr lang="en-US" dirty="0">
                <a:solidFill>
                  <a:schemeClr val="accent2"/>
                </a:solidFill>
              </a:rPr>
              <a:t>Last words: posthumous love letters</a:t>
            </a:r>
          </a:p>
        </p:txBody>
      </p:sp>
      <p:sp>
        <p:nvSpPr>
          <p:cNvPr id="4" name="Rectangle 3"/>
          <p:cNvSpPr/>
          <p:nvPr/>
        </p:nvSpPr>
        <p:spPr>
          <a:xfrm>
            <a:off x="423746" y="834405"/>
            <a:ext cx="10872439" cy="5878532"/>
          </a:xfrm>
          <a:prstGeom prst="rect">
            <a:avLst/>
          </a:prstGeom>
        </p:spPr>
        <p:txBody>
          <a:bodyPr wrap="square">
            <a:spAutoFit/>
          </a:bodyPr>
          <a:lstStyle/>
          <a:p>
            <a:r>
              <a:rPr lang="en-US" b="1" i="0" dirty="0">
                <a:solidFill>
                  <a:srgbClr val="1F1F1F"/>
                </a:solidFill>
                <a:effectLst/>
              </a:rPr>
              <a:t>July 14, 1861, Camp Clark, Washington</a:t>
            </a:r>
          </a:p>
          <a:p>
            <a:endParaRPr lang="en-US" b="0" i="0" dirty="0">
              <a:solidFill>
                <a:srgbClr val="1F1F1F"/>
              </a:solidFill>
              <a:effectLst/>
            </a:endParaRPr>
          </a:p>
          <a:p>
            <a:r>
              <a:rPr lang="en-US" b="0" i="1" dirty="0">
                <a:solidFill>
                  <a:srgbClr val="1F1F1F"/>
                </a:solidFill>
                <a:effectLst/>
              </a:rPr>
              <a:t>“My very dear Sarah: The indications are very strong that we shall move in a few days — perhaps tomorrow. Lest I should not be able to write again, I feel impelled to write a few lines that may fall under your eye when I shall be no more …</a:t>
            </a:r>
          </a:p>
          <a:p>
            <a:endParaRPr lang="en-US" b="0" i="0" dirty="0">
              <a:solidFill>
                <a:srgbClr val="1F1F1F"/>
              </a:solidFill>
              <a:effectLst/>
            </a:endParaRPr>
          </a:p>
          <a:p>
            <a:r>
              <a:rPr lang="en-US" b="0" i="1" dirty="0">
                <a:solidFill>
                  <a:srgbClr val="1F1F1F"/>
                </a:solidFill>
                <a:effectLst/>
              </a:rPr>
              <a:t>I have no misgivings about, or lack of confidence in the cause in which I am engaged, and my courage does not halt or falter</a:t>
            </a:r>
            <a:r>
              <a:rPr lang="is-IS" b="0" i="1" dirty="0">
                <a:solidFill>
                  <a:srgbClr val="1F1F1F"/>
                </a:solidFill>
                <a:effectLst/>
              </a:rPr>
              <a:t>… </a:t>
            </a:r>
            <a:r>
              <a:rPr lang="en-US" b="0" i="1" dirty="0">
                <a:solidFill>
                  <a:srgbClr val="1F1F1F"/>
                </a:solidFill>
                <a:effectLst/>
              </a:rPr>
              <a:t> I am willing — perfectly willing — to lay down all my joys in this life, to help maintain this Government, and to pay that debt …</a:t>
            </a:r>
          </a:p>
          <a:p>
            <a:endParaRPr lang="en-US" b="0" i="0" dirty="0">
              <a:solidFill>
                <a:srgbClr val="1F1F1F"/>
              </a:solidFill>
              <a:effectLst/>
            </a:endParaRPr>
          </a:p>
          <a:p>
            <a:r>
              <a:rPr lang="en-US" b="0" i="1" dirty="0">
                <a:solidFill>
                  <a:srgbClr val="1F1F1F"/>
                </a:solidFill>
                <a:effectLst/>
              </a:rPr>
              <a:t>Sarah my love for you is deathless, it seems to bind me with mighty cables that nothing but Omnipotence could break; and yet my love of Country comes over me like a strong wind and bears me </a:t>
            </a:r>
            <a:r>
              <a:rPr lang="en-US" b="0" i="1" dirty="0" err="1">
                <a:solidFill>
                  <a:srgbClr val="1F1F1F"/>
                </a:solidFill>
                <a:effectLst/>
              </a:rPr>
              <a:t>unresistibly</a:t>
            </a:r>
            <a:r>
              <a:rPr lang="en-US" b="0" i="1" dirty="0">
                <a:solidFill>
                  <a:srgbClr val="1F1F1F"/>
                </a:solidFill>
                <a:effectLst/>
              </a:rPr>
              <a:t> on with all these chains to the battle field.”</a:t>
            </a:r>
          </a:p>
          <a:p>
            <a:endParaRPr lang="en-US" b="0" i="1" dirty="0">
              <a:solidFill>
                <a:srgbClr val="1F1F1F"/>
              </a:solidFill>
              <a:effectLst/>
            </a:endParaRPr>
          </a:p>
          <a:p>
            <a:r>
              <a:rPr lang="en-US" dirty="0"/>
              <a:t>Major Sullivan Ballou, the letter’s author, was killed a week later at the First Battle of Bull Run, July 21, 1861. The letter was never mailed to his 24-year old wife, Sarah, who lived to the age of 80.</a:t>
            </a:r>
          </a:p>
          <a:p>
            <a:endParaRPr lang="en-US" dirty="0"/>
          </a:p>
          <a:p>
            <a:r>
              <a:rPr lang="en-US" sz="1400" dirty="0"/>
              <a:t>Listen to the letter being read in an episode of Ken Burns’ Civil War Documentary series:</a:t>
            </a:r>
          </a:p>
          <a:p>
            <a:r>
              <a:rPr lang="en-US" sz="1400" dirty="0">
                <a:hlinkClick r:id="rId2"/>
              </a:rPr>
              <a:t>https://www.youtube.com/watch?v=1VK1KcZoDu0</a:t>
            </a:r>
            <a:endParaRPr lang="en-US" sz="1400" dirty="0"/>
          </a:p>
          <a:p>
            <a:endParaRPr lang="en-US" sz="1400" dirty="0"/>
          </a:p>
          <a:p>
            <a:r>
              <a:rPr lang="en-US" sz="1400" dirty="0"/>
              <a:t>Read the complete letter:</a:t>
            </a:r>
          </a:p>
          <a:p>
            <a:r>
              <a:rPr lang="en-US" sz="1400" dirty="0">
                <a:hlinkClick r:id="rId3"/>
              </a:rPr>
              <a:t>https://www.pbs.org/kenburns/civil-war/war/historical-documents/sullivan-ballou-letter/</a:t>
            </a:r>
            <a:endParaRPr lang="en-US" sz="1400" b="0" i="0" dirty="0">
              <a:solidFill>
                <a:srgbClr val="1F1F1F"/>
              </a:solidFill>
              <a:effectLst/>
            </a:endParaRPr>
          </a:p>
        </p:txBody>
      </p:sp>
    </p:spTree>
    <p:extLst>
      <p:ext uri="{BB962C8B-B14F-4D97-AF65-F5344CB8AC3E}">
        <p14:creationId xmlns:p14="http://schemas.microsoft.com/office/powerpoint/2010/main" val="1867084909"/>
      </p:ext>
    </p:extLst>
  </p:cSld>
  <p:clrMapOvr>
    <a:masterClrMapping/>
  </p:clrMapOvr>
  <mc:AlternateContent xmlns:mc="http://schemas.openxmlformats.org/markup-compatibility/2006" xmlns:p14="http://schemas.microsoft.com/office/powerpoint/2010/main">
    <mc:Choice Requires="p14">
      <p:transition spd="slow" p14:dur="2000" advTm="137839"/>
    </mc:Choice>
    <mc:Fallback xmlns="">
      <p:transition spd="slow" advTm="137839"/>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79141" y="167076"/>
            <a:ext cx="8824913" cy="703262"/>
          </a:xfrm>
        </p:spPr>
        <p:txBody>
          <a:bodyPr/>
          <a:lstStyle/>
          <a:p>
            <a:r>
              <a:rPr lang="en-US" dirty="0">
                <a:solidFill>
                  <a:schemeClr val="accent2"/>
                </a:solidFill>
              </a:rPr>
              <a:t>Gendered prescriptions for grieving</a:t>
            </a:r>
          </a:p>
        </p:txBody>
      </p:sp>
      <p:pic>
        <p:nvPicPr>
          <p:cNvPr id="1028" name="Picture 4" descr="oman wearing mourning brooch and displaying framed image of a soldier, Courtesy of the "/>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189076" y="1266170"/>
            <a:ext cx="4771696" cy="559183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F371A66B-E2EB-7043-A72D-95869A26EFFD}"/>
              </a:ext>
            </a:extLst>
          </p:cNvPr>
          <p:cNvSpPr/>
          <p:nvPr/>
        </p:nvSpPr>
        <p:spPr>
          <a:xfrm>
            <a:off x="379141" y="1305341"/>
            <a:ext cx="6096000" cy="4247317"/>
          </a:xfrm>
          <a:prstGeom prst="rect">
            <a:avLst/>
          </a:prstGeom>
        </p:spPr>
        <p:txBody>
          <a:bodyPr>
            <a:spAutoFit/>
          </a:bodyPr>
          <a:lstStyle/>
          <a:p>
            <a:r>
              <a:rPr lang="en-US" dirty="0"/>
              <a:t>“Men were not exempt from mourning rituals, but certainly had more flexibility in [grief’s] presentation. Men were often expected to wear </a:t>
            </a:r>
            <a:r>
              <a:rPr lang="en-US" dirty="0">
                <a:solidFill>
                  <a:schemeClr val="accent2"/>
                </a:solidFill>
              </a:rPr>
              <a:t>black suits </a:t>
            </a:r>
            <a:r>
              <a:rPr lang="en-US" dirty="0"/>
              <a:t>or coats in mourning. This was less strict, and did not last as long; a </a:t>
            </a:r>
            <a:r>
              <a:rPr lang="en-US" dirty="0">
                <a:solidFill>
                  <a:schemeClr val="accent2"/>
                </a:solidFill>
              </a:rPr>
              <a:t>widower mourned for three months after the loss of his wife, as opposed to two and a half years for women who lost husbands</a:t>
            </a:r>
            <a:r>
              <a:rPr lang="en-US" dirty="0"/>
              <a:t>.</a:t>
            </a:r>
          </a:p>
          <a:p>
            <a:endParaRPr lang="en-US" dirty="0"/>
          </a:p>
          <a:p>
            <a:r>
              <a:rPr lang="en-US" dirty="0"/>
              <a:t>Some men sported a </a:t>
            </a:r>
            <a:r>
              <a:rPr lang="en-US" dirty="0">
                <a:solidFill>
                  <a:schemeClr val="accent2"/>
                </a:solidFill>
              </a:rPr>
              <a:t>black armband </a:t>
            </a:r>
            <a:r>
              <a:rPr lang="en-US" dirty="0"/>
              <a:t>to display that they were in mourning. This was seen in a large scale after the death of Abraham Lincoln in 1865, when the whole country entered into a phase of mourning.”</a:t>
            </a:r>
          </a:p>
          <a:p>
            <a:endParaRPr lang="en-US" dirty="0"/>
          </a:p>
          <a:p>
            <a:r>
              <a:rPr lang="en-US" dirty="0">
                <a:hlinkClick r:id="rId3"/>
              </a:rPr>
              <a:t>http://www.civilwarmed.org/good-death/</a:t>
            </a:r>
            <a:endParaRPr lang="en-US" dirty="0"/>
          </a:p>
        </p:txBody>
      </p:sp>
    </p:spTree>
    <p:extLst>
      <p:ext uri="{BB962C8B-B14F-4D97-AF65-F5344CB8AC3E}">
        <p14:creationId xmlns:p14="http://schemas.microsoft.com/office/powerpoint/2010/main" val="1007932198"/>
      </p:ext>
    </p:extLst>
  </p:cSld>
  <p:clrMapOvr>
    <a:masterClrMapping/>
  </p:clrMapOvr>
  <mc:AlternateContent xmlns:mc="http://schemas.openxmlformats.org/markup-compatibility/2006" xmlns:p14="http://schemas.microsoft.com/office/powerpoint/2010/main">
    <mc:Choice Requires="p14">
      <p:transition spd="slow" p14:dur="2000" advTm="134693"/>
    </mc:Choice>
    <mc:Fallback xmlns="">
      <p:transition spd="slow" advTm="134693"/>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67BF275-BE1A-F648-B285-C371C8D0960D}"/>
              </a:ext>
            </a:extLst>
          </p:cNvPr>
          <p:cNvPicPr>
            <a:picLocks noChangeAspect="1"/>
          </p:cNvPicPr>
          <p:nvPr/>
        </p:nvPicPr>
        <p:blipFill>
          <a:blip r:embed="rId2"/>
          <a:stretch>
            <a:fillRect/>
          </a:stretch>
        </p:blipFill>
        <p:spPr>
          <a:xfrm rot="5400000">
            <a:off x="-857250" y="857250"/>
            <a:ext cx="6858000" cy="5143500"/>
          </a:xfrm>
          <a:prstGeom prst="rect">
            <a:avLst/>
          </a:prstGeom>
        </p:spPr>
      </p:pic>
      <p:pic>
        <p:nvPicPr>
          <p:cNvPr id="6" name="Picture 5">
            <a:extLst>
              <a:ext uri="{FF2B5EF4-FFF2-40B4-BE49-F238E27FC236}">
                <a16:creationId xmlns:a16="http://schemas.microsoft.com/office/drawing/2014/main" id="{A8E60C2C-43DD-CB47-B518-1CAE4E84B73F}"/>
              </a:ext>
            </a:extLst>
          </p:cNvPr>
          <p:cNvPicPr>
            <a:picLocks noChangeAspect="1"/>
          </p:cNvPicPr>
          <p:nvPr/>
        </p:nvPicPr>
        <p:blipFill>
          <a:blip r:embed="rId3"/>
          <a:stretch>
            <a:fillRect/>
          </a:stretch>
        </p:blipFill>
        <p:spPr>
          <a:xfrm rot="5400000">
            <a:off x="4573985" y="729060"/>
            <a:ext cx="5832475" cy="4374356"/>
          </a:xfrm>
          <a:prstGeom prst="rect">
            <a:avLst/>
          </a:prstGeom>
        </p:spPr>
      </p:pic>
      <p:sp>
        <p:nvSpPr>
          <p:cNvPr id="7" name="TextBox 6">
            <a:extLst>
              <a:ext uri="{FF2B5EF4-FFF2-40B4-BE49-F238E27FC236}">
                <a16:creationId xmlns:a16="http://schemas.microsoft.com/office/drawing/2014/main" id="{AAE69D44-22F2-F542-B6C0-79F9D6079AF7}"/>
              </a:ext>
            </a:extLst>
          </p:cNvPr>
          <p:cNvSpPr txBox="1"/>
          <p:nvPr/>
        </p:nvSpPr>
        <p:spPr>
          <a:xfrm>
            <a:off x="9763373" y="1272902"/>
            <a:ext cx="2263761" cy="5078313"/>
          </a:xfrm>
          <a:prstGeom prst="rect">
            <a:avLst/>
          </a:prstGeom>
          <a:noFill/>
        </p:spPr>
        <p:txBody>
          <a:bodyPr wrap="none" rtlCol="0">
            <a:spAutoFit/>
          </a:bodyPr>
          <a:lstStyle/>
          <a:p>
            <a:r>
              <a:rPr lang="en-US" sz="2400" i="1" dirty="0"/>
              <a:t>Vogue</a:t>
            </a:r>
          </a:p>
          <a:p>
            <a:r>
              <a:rPr lang="en-US" sz="2400" dirty="0"/>
              <a:t>offers women</a:t>
            </a:r>
          </a:p>
          <a:p>
            <a:r>
              <a:rPr lang="en-US" sz="2400" dirty="0"/>
              <a:t>advice on</a:t>
            </a:r>
          </a:p>
          <a:p>
            <a:r>
              <a:rPr lang="en-US" sz="2400" dirty="0"/>
              <a:t>fashionable</a:t>
            </a:r>
          </a:p>
          <a:p>
            <a:r>
              <a:rPr lang="en-US" sz="2400" dirty="0"/>
              <a:t>mourning</a:t>
            </a:r>
          </a:p>
          <a:p>
            <a:r>
              <a:rPr lang="en-US" sz="2400" dirty="0"/>
              <a:t>styles in </a:t>
            </a:r>
          </a:p>
          <a:p>
            <a:r>
              <a:rPr lang="en-US" sz="2400" dirty="0"/>
              <a:t>World War I,</a:t>
            </a:r>
          </a:p>
          <a:p>
            <a:r>
              <a:rPr lang="en-US" sz="2400" dirty="0"/>
              <a:t>questioning</a:t>
            </a:r>
          </a:p>
          <a:p>
            <a:r>
              <a:rPr lang="en-US" sz="2400" dirty="0"/>
              <a:t>whether</a:t>
            </a:r>
          </a:p>
          <a:p>
            <a:r>
              <a:rPr lang="en-US" sz="2400" dirty="0"/>
              <a:t>mourning was</a:t>
            </a:r>
          </a:p>
          <a:p>
            <a:r>
              <a:rPr lang="en-US" sz="2400" dirty="0"/>
              <a:t>going out of</a:t>
            </a:r>
          </a:p>
          <a:p>
            <a:r>
              <a:rPr lang="en-US" sz="2400" dirty="0"/>
              <a:t>style</a:t>
            </a:r>
          </a:p>
          <a:p>
            <a:endParaRPr lang="en-US" dirty="0"/>
          </a:p>
          <a:p>
            <a:endParaRPr lang="en-US" dirty="0"/>
          </a:p>
        </p:txBody>
      </p:sp>
      <p:sp>
        <p:nvSpPr>
          <p:cNvPr id="8" name="TextBox 7">
            <a:extLst>
              <a:ext uri="{FF2B5EF4-FFF2-40B4-BE49-F238E27FC236}">
                <a16:creationId xmlns:a16="http://schemas.microsoft.com/office/drawing/2014/main" id="{1D83F522-542F-AF4F-91AE-E94B3CD440A7}"/>
              </a:ext>
            </a:extLst>
          </p:cNvPr>
          <p:cNvSpPr txBox="1"/>
          <p:nvPr/>
        </p:nvSpPr>
        <p:spPr>
          <a:xfrm>
            <a:off x="5303044" y="5934670"/>
            <a:ext cx="5143500" cy="923330"/>
          </a:xfrm>
          <a:prstGeom prst="rect">
            <a:avLst/>
          </a:prstGeom>
          <a:noFill/>
        </p:spPr>
        <p:txBody>
          <a:bodyPr wrap="square" rtlCol="0">
            <a:spAutoFit/>
          </a:bodyPr>
          <a:lstStyle/>
          <a:p>
            <a:r>
              <a:rPr lang="en-US" dirty="0"/>
              <a:t>Left: November 15, 1917, p.60</a:t>
            </a:r>
          </a:p>
          <a:p>
            <a:r>
              <a:rPr lang="en-US" dirty="0"/>
              <a:t>Above: June 15, 1918, p.30</a:t>
            </a:r>
          </a:p>
          <a:p>
            <a:r>
              <a:rPr lang="en-US" dirty="0"/>
              <a:t>NB: </a:t>
            </a:r>
            <a:r>
              <a:rPr lang="en-US" i="1" dirty="0"/>
              <a:t>Vogue</a:t>
            </a:r>
            <a:r>
              <a:rPr lang="en-US" dirty="0"/>
              <a:t> is accessible via ProQuest</a:t>
            </a:r>
          </a:p>
        </p:txBody>
      </p:sp>
    </p:spTree>
    <p:extLst>
      <p:ext uri="{BB962C8B-B14F-4D97-AF65-F5344CB8AC3E}">
        <p14:creationId xmlns:p14="http://schemas.microsoft.com/office/powerpoint/2010/main" val="952072037"/>
      </p:ext>
    </p:extLst>
  </p:cSld>
  <p:clrMapOvr>
    <a:masterClrMapping/>
  </p:clrMapOvr>
  <mc:AlternateContent xmlns:mc="http://schemas.openxmlformats.org/markup-compatibility/2006" xmlns:p14="http://schemas.microsoft.com/office/powerpoint/2010/main">
    <mc:Choice Requires="p14">
      <p:transition spd="slow" p14:dur="2000" advTm="123116"/>
    </mc:Choice>
    <mc:Fallback xmlns="">
      <p:transition spd="slow" advTm="123116"/>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12780" y="289932"/>
            <a:ext cx="5080000" cy="4247317"/>
          </a:xfrm>
          <a:prstGeom prst="rect">
            <a:avLst/>
          </a:prstGeom>
        </p:spPr>
        <p:txBody>
          <a:bodyPr wrap="square">
            <a:spAutoFit/>
          </a:bodyPr>
          <a:lstStyle/>
          <a:p>
            <a:r>
              <a:rPr lang="en-US" b="0" i="0" dirty="0">
                <a:solidFill>
                  <a:srgbClr val="000000"/>
                </a:solidFill>
                <a:effectLst/>
              </a:rPr>
              <a:t>In 1918, President Woodrow Wilson approved a recommendation by the Women’s Committee of National Defenses to wear a black armband with a gold star — an update on traditional signs of mourning. </a:t>
            </a:r>
            <a:r>
              <a:rPr lang="en-US" dirty="0"/>
              <a:t>The point was to emphasize </a:t>
            </a:r>
            <a:r>
              <a:rPr lang="en-US" b="1" dirty="0">
                <a:solidFill>
                  <a:schemeClr val="accent2"/>
                </a:solidFill>
              </a:rPr>
              <a:t>“the glory of death, not the sadness.”</a:t>
            </a:r>
          </a:p>
          <a:p>
            <a:endParaRPr lang="en-US" dirty="0"/>
          </a:p>
          <a:p>
            <a:r>
              <a:rPr lang="en-US" dirty="0"/>
              <a:t>The U.S. Army now refers to </a:t>
            </a:r>
            <a:r>
              <a:rPr lang="en-US" b="1" dirty="0">
                <a:solidFill>
                  <a:schemeClr val="accent2"/>
                </a:solidFill>
              </a:rPr>
              <a:t>“gold star survivors.”</a:t>
            </a:r>
          </a:p>
          <a:p>
            <a:r>
              <a:rPr lang="en-US" dirty="0">
                <a:hlinkClick r:id="rId2"/>
              </a:rPr>
              <a:t>https://www.army.mil/goldstar/</a:t>
            </a:r>
            <a:endParaRPr lang="en-US" dirty="0"/>
          </a:p>
          <a:p>
            <a:endParaRPr lang="en-US" dirty="0"/>
          </a:p>
          <a:p>
            <a:endParaRPr lang="en-US" dirty="0"/>
          </a:p>
          <a:p>
            <a:endParaRPr lang="en-US" dirty="0"/>
          </a:p>
          <a:p>
            <a:endParaRPr lang="en-US" dirty="0"/>
          </a:p>
        </p:txBody>
      </p:sp>
      <p:pic>
        <p:nvPicPr>
          <p:cNvPr id="3" name="Picture 2"/>
          <p:cNvPicPr>
            <a:picLocks noChangeAspect="1"/>
          </p:cNvPicPr>
          <p:nvPr/>
        </p:nvPicPr>
        <p:blipFill>
          <a:blip r:embed="rId3"/>
          <a:stretch>
            <a:fillRect/>
          </a:stretch>
        </p:blipFill>
        <p:spPr>
          <a:xfrm>
            <a:off x="403620" y="813152"/>
            <a:ext cx="5080000" cy="4648200"/>
          </a:xfrm>
          <a:prstGeom prst="rect">
            <a:avLst/>
          </a:prstGeom>
        </p:spPr>
      </p:pic>
      <p:sp>
        <p:nvSpPr>
          <p:cNvPr id="4" name="TextBox 3"/>
          <p:cNvSpPr txBox="1"/>
          <p:nvPr/>
        </p:nvSpPr>
        <p:spPr>
          <a:xfrm>
            <a:off x="274460" y="289932"/>
            <a:ext cx="5338321" cy="523220"/>
          </a:xfrm>
          <a:prstGeom prst="rect">
            <a:avLst/>
          </a:prstGeom>
          <a:noFill/>
        </p:spPr>
        <p:txBody>
          <a:bodyPr wrap="none" rtlCol="0">
            <a:spAutoFit/>
          </a:bodyPr>
          <a:lstStyle/>
          <a:p>
            <a:r>
              <a:rPr lang="en-US" sz="2800" b="1" dirty="0">
                <a:solidFill>
                  <a:schemeClr val="accent2"/>
                </a:solidFill>
              </a:rPr>
              <a:t>Wearing grief on one’s sleeve</a:t>
            </a:r>
          </a:p>
        </p:txBody>
      </p:sp>
      <p:pic>
        <p:nvPicPr>
          <p:cNvPr id="5" name="Picture 4"/>
          <p:cNvPicPr>
            <a:picLocks noChangeAspect="1"/>
          </p:cNvPicPr>
          <p:nvPr/>
        </p:nvPicPr>
        <p:blipFill>
          <a:blip r:embed="rId4"/>
          <a:stretch>
            <a:fillRect/>
          </a:stretch>
        </p:blipFill>
        <p:spPr>
          <a:xfrm>
            <a:off x="7260426" y="3429000"/>
            <a:ext cx="4931573" cy="3467100"/>
          </a:xfrm>
          <a:prstGeom prst="rect">
            <a:avLst/>
          </a:prstGeom>
        </p:spPr>
      </p:pic>
      <p:sp>
        <p:nvSpPr>
          <p:cNvPr id="6" name="Rectangle 5"/>
          <p:cNvSpPr/>
          <p:nvPr/>
        </p:nvSpPr>
        <p:spPr>
          <a:xfrm>
            <a:off x="756745" y="5984572"/>
            <a:ext cx="6581525" cy="646331"/>
          </a:xfrm>
          <a:prstGeom prst="rect">
            <a:avLst/>
          </a:prstGeom>
        </p:spPr>
        <p:txBody>
          <a:bodyPr wrap="square">
            <a:spAutoFit/>
          </a:bodyPr>
          <a:lstStyle/>
          <a:p>
            <a:r>
              <a:rPr lang="en-US" sz="1200" b="0" i="0" dirty="0">
                <a:solidFill>
                  <a:srgbClr val="777777"/>
                </a:solidFill>
                <a:effectLst/>
              </a:rPr>
              <a:t>Gold Star Families Memorial Monument dedication ceremony at Camp Shelby, near Hattiesburg, Mississippi, May 15, 2018. Photograph courtesy of Dr. Susannah Ural.</a:t>
            </a:r>
          </a:p>
          <a:p>
            <a:r>
              <a:rPr lang="en-US" sz="1200" dirty="0">
                <a:hlinkClick r:id="rId5"/>
              </a:rPr>
              <a:t>https://dalecentersouthernmiss.wordpress.com/2018/05/28/beyond-remembering/</a:t>
            </a:r>
            <a:endParaRPr lang="en-US" sz="1200" dirty="0"/>
          </a:p>
        </p:txBody>
      </p:sp>
    </p:spTree>
    <p:extLst>
      <p:ext uri="{BB962C8B-B14F-4D97-AF65-F5344CB8AC3E}">
        <p14:creationId xmlns:p14="http://schemas.microsoft.com/office/powerpoint/2010/main" val="886085267"/>
      </p:ext>
    </p:extLst>
  </p:cSld>
  <p:clrMapOvr>
    <a:masterClrMapping/>
  </p:clrMapOvr>
  <mc:AlternateContent xmlns:mc="http://schemas.openxmlformats.org/markup-compatibility/2006" xmlns:p14="http://schemas.microsoft.com/office/powerpoint/2010/main">
    <mc:Choice Requires="p14">
      <p:transition spd="slow" p14:dur="2000" advTm="95109"/>
    </mc:Choice>
    <mc:Fallback xmlns="">
      <p:transition spd="slow" advTm="95109"/>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Death/grieving</a:t>
            </a:r>
          </a:p>
        </p:txBody>
      </p:sp>
      <p:sp>
        <p:nvSpPr>
          <p:cNvPr id="5" name="Text Placeholder 4"/>
          <p:cNvSpPr>
            <a:spLocks noGrp="1"/>
          </p:cNvSpPr>
          <p:nvPr>
            <p:ph type="body" idx="1"/>
          </p:nvPr>
        </p:nvSpPr>
        <p:spPr>
          <a:xfrm>
            <a:off x="1154956" y="4117700"/>
            <a:ext cx="3758184" cy="2286000"/>
          </a:xfrm>
        </p:spPr>
        <p:txBody>
          <a:bodyPr>
            <a:normAutofit/>
          </a:bodyPr>
          <a:lstStyle/>
          <a:p>
            <a:r>
              <a:rPr lang="en-US" sz="2400" i="1" dirty="0">
                <a:solidFill>
                  <a:schemeClr val="bg2"/>
                </a:solidFill>
              </a:rPr>
              <a:t>Another gendered dualism?</a:t>
            </a:r>
          </a:p>
        </p:txBody>
      </p:sp>
      <p:pic>
        <p:nvPicPr>
          <p:cNvPr id="6" name="Picture 5"/>
          <p:cNvPicPr>
            <a:picLocks noChangeAspect="1"/>
          </p:cNvPicPr>
          <p:nvPr/>
        </p:nvPicPr>
        <p:blipFill>
          <a:blip r:embed="rId2"/>
          <a:stretch>
            <a:fillRect/>
          </a:stretch>
        </p:blipFill>
        <p:spPr>
          <a:xfrm>
            <a:off x="5897953" y="467112"/>
            <a:ext cx="5936588" cy="5936588"/>
          </a:xfrm>
          <a:prstGeom prst="rect">
            <a:avLst/>
          </a:prstGeom>
        </p:spPr>
      </p:pic>
    </p:spTree>
    <p:extLst>
      <p:ext uri="{BB962C8B-B14F-4D97-AF65-F5344CB8AC3E}">
        <p14:creationId xmlns:p14="http://schemas.microsoft.com/office/powerpoint/2010/main" val="1224456334"/>
      </p:ext>
    </p:extLst>
  </p:cSld>
  <p:clrMapOvr>
    <a:masterClrMapping/>
  </p:clrMapOvr>
  <mc:AlternateContent xmlns:mc="http://schemas.openxmlformats.org/markup-compatibility/2006" xmlns:p14="http://schemas.microsoft.com/office/powerpoint/2010/main">
    <mc:Choice Requires="p14">
      <p:transition spd="slow" p14:dur="2000" advTm="40261"/>
    </mc:Choice>
    <mc:Fallback xmlns="">
      <p:transition spd="slow" advTm="40261"/>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Making death meaningful</a:t>
            </a:r>
          </a:p>
        </p:txBody>
      </p:sp>
      <p:sp>
        <p:nvSpPr>
          <p:cNvPr id="4" name="Text Placeholder 3"/>
          <p:cNvSpPr>
            <a:spLocks noGrp="1"/>
          </p:cNvSpPr>
          <p:nvPr>
            <p:ph type="body" idx="1"/>
          </p:nvPr>
        </p:nvSpPr>
        <p:spPr/>
        <p:txBody>
          <a:bodyPr>
            <a:normAutofit/>
          </a:bodyPr>
          <a:lstStyle/>
          <a:p>
            <a:r>
              <a:rPr lang="en-US" sz="2800" b="1" dirty="0"/>
              <a:t>Recycling grief for patriotic purposes</a:t>
            </a:r>
          </a:p>
        </p:txBody>
      </p:sp>
    </p:spTree>
    <p:extLst>
      <p:ext uri="{BB962C8B-B14F-4D97-AF65-F5344CB8AC3E}">
        <p14:creationId xmlns:p14="http://schemas.microsoft.com/office/powerpoint/2010/main" val="1674069314"/>
      </p:ext>
    </p:extLst>
  </p:cSld>
  <p:clrMapOvr>
    <a:masterClrMapping/>
  </p:clrMapOvr>
  <mc:AlternateContent xmlns:mc="http://schemas.openxmlformats.org/markup-compatibility/2006" xmlns:p14="http://schemas.microsoft.com/office/powerpoint/2010/main">
    <mc:Choice Requires="p14">
      <p:transition spd="slow" p14:dur="2000" advTm="73220"/>
    </mc:Choice>
    <mc:Fallback xmlns="">
      <p:transition spd="slow" advTm="7322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Final resting places</a:t>
            </a:r>
          </a:p>
        </p:txBody>
      </p:sp>
      <p:sp>
        <p:nvSpPr>
          <p:cNvPr id="3" name="Content Placeholder 2"/>
          <p:cNvSpPr>
            <a:spLocks noGrp="1"/>
          </p:cNvSpPr>
          <p:nvPr>
            <p:ph idx="1"/>
          </p:nvPr>
        </p:nvSpPr>
        <p:spPr>
          <a:xfrm>
            <a:off x="892097" y="2437999"/>
            <a:ext cx="4683513" cy="2347641"/>
          </a:xfrm>
        </p:spPr>
        <p:txBody>
          <a:bodyPr>
            <a:normAutofit lnSpcReduction="10000"/>
          </a:bodyPr>
          <a:lstStyle/>
          <a:p>
            <a:r>
              <a:rPr lang="en-US" sz="2400" dirty="0"/>
              <a:t>Identifying the dead</a:t>
            </a:r>
          </a:p>
          <a:p>
            <a:r>
              <a:rPr lang="en-US" sz="2400" dirty="0"/>
              <a:t>Retrieving corpses</a:t>
            </a:r>
          </a:p>
          <a:p>
            <a:r>
              <a:rPr lang="en-US" sz="2400" dirty="0"/>
              <a:t>Burial</a:t>
            </a:r>
          </a:p>
          <a:p>
            <a:r>
              <a:rPr lang="en-US" sz="2400" dirty="0"/>
              <a:t>Cemetery construction</a:t>
            </a:r>
          </a:p>
          <a:p>
            <a:r>
              <a:rPr lang="en-US" sz="2400" dirty="0"/>
              <a:t>Repatriation</a:t>
            </a:r>
          </a:p>
          <a:p>
            <a:endParaRPr lang="en-US" dirty="0"/>
          </a:p>
        </p:txBody>
      </p:sp>
      <p:pic>
        <p:nvPicPr>
          <p:cNvPr id="4" name="Picture 3"/>
          <p:cNvPicPr>
            <a:picLocks noChangeAspect="1"/>
          </p:cNvPicPr>
          <p:nvPr/>
        </p:nvPicPr>
        <p:blipFill>
          <a:blip r:embed="rId2"/>
          <a:stretch>
            <a:fillRect/>
          </a:stretch>
        </p:blipFill>
        <p:spPr>
          <a:xfrm>
            <a:off x="5699738" y="2365298"/>
            <a:ext cx="5924789" cy="4236224"/>
          </a:xfrm>
          <a:prstGeom prst="rect">
            <a:avLst/>
          </a:prstGeom>
        </p:spPr>
      </p:pic>
      <p:sp>
        <p:nvSpPr>
          <p:cNvPr id="5" name="Rectangle 4"/>
          <p:cNvSpPr/>
          <p:nvPr/>
        </p:nvSpPr>
        <p:spPr>
          <a:xfrm>
            <a:off x="892097" y="4785640"/>
            <a:ext cx="4858215" cy="1815882"/>
          </a:xfrm>
          <a:prstGeom prst="rect">
            <a:avLst/>
          </a:prstGeom>
        </p:spPr>
        <p:txBody>
          <a:bodyPr wrap="square">
            <a:spAutoFit/>
          </a:bodyPr>
          <a:lstStyle/>
          <a:p>
            <a:r>
              <a:rPr lang="en-US" sz="1400" b="0" i="0" dirty="0">
                <a:solidFill>
                  <a:srgbClr val="000000"/>
                </a:solidFill>
                <a:effectLst/>
                <a:latin typeface="Verdana" charset="0"/>
              </a:rPr>
              <a:t>Dedicated in 1867, Antietam National Cemetery, Sharpsburg, Maryland, located within the boundaries of the Antietam National Battlefield, is the final resting place for more than 4,700 Union soldiers killed at the Battle of Antietam and on other Maryland battlefields.</a:t>
            </a:r>
          </a:p>
          <a:p>
            <a:r>
              <a:rPr lang="en-US" sz="1400" dirty="0">
                <a:hlinkClick r:id="rId3"/>
              </a:rPr>
              <a:t>https://www.nps.gov/nr/travel/national_cemeteries/Maryland/Antietam_National_Cemetery.html</a:t>
            </a:r>
            <a:endParaRPr lang="en-US" sz="1400" dirty="0"/>
          </a:p>
        </p:txBody>
      </p:sp>
    </p:spTree>
    <p:extLst>
      <p:ext uri="{BB962C8B-B14F-4D97-AF65-F5344CB8AC3E}">
        <p14:creationId xmlns:p14="http://schemas.microsoft.com/office/powerpoint/2010/main" val="1201048165"/>
      </p:ext>
    </p:extLst>
  </p:cSld>
  <p:clrMapOvr>
    <a:masterClrMapping/>
  </p:clrMapOvr>
  <mc:AlternateContent xmlns:mc="http://schemas.openxmlformats.org/markup-compatibility/2006" xmlns:p14="http://schemas.microsoft.com/office/powerpoint/2010/main">
    <mc:Choice Requires="p14">
      <p:transition spd="slow" p14:dur="2000" advTm="154369"/>
    </mc:Choice>
    <mc:Fallback xmlns="">
      <p:transition spd="slow" advTm="154369"/>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45688" y="239386"/>
            <a:ext cx="8824913" cy="708025"/>
          </a:xfrm>
        </p:spPr>
        <p:txBody>
          <a:bodyPr/>
          <a:lstStyle/>
          <a:p>
            <a:r>
              <a:rPr lang="en-US" b="1" dirty="0">
                <a:solidFill>
                  <a:schemeClr val="accent2"/>
                </a:solidFill>
              </a:rPr>
              <a:t>Arlington National Cemetery</a:t>
            </a:r>
          </a:p>
        </p:txBody>
      </p:sp>
      <p:sp>
        <p:nvSpPr>
          <p:cNvPr id="4" name="Rectangle 3"/>
          <p:cNvSpPr/>
          <p:nvPr/>
        </p:nvSpPr>
        <p:spPr>
          <a:xfrm>
            <a:off x="2571164" y="6307575"/>
            <a:ext cx="3310522" cy="461665"/>
          </a:xfrm>
          <a:prstGeom prst="rect">
            <a:avLst/>
          </a:prstGeom>
        </p:spPr>
        <p:txBody>
          <a:bodyPr wrap="none">
            <a:spAutoFit/>
          </a:bodyPr>
          <a:lstStyle/>
          <a:p>
            <a:endParaRPr lang="en-US" sz="1200">
              <a:hlinkClick r:id="rId2"/>
            </a:endParaRPr>
          </a:p>
          <a:p>
            <a:r>
              <a:rPr lang="en-US" sz="1200" dirty="0">
                <a:hlinkClick r:id="rId2"/>
              </a:rPr>
              <a:t>https://www.arlingtoncemetery.mil/about</a:t>
            </a:r>
            <a:endParaRPr lang="en-US" sz="1200" dirty="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22697" y="0"/>
            <a:ext cx="4469303" cy="5653668"/>
          </a:xfrm>
          <a:prstGeom prst="rect">
            <a:avLst/>
          </a:prstGeom>
        </p:spPr>
      </p:pic>
      <p:sp>
        <p:nvSpPr>
          <p:cNvPr id="6" name="Rectangle 5"/>
          <p:cNvSpPr/>
          <p:nvPr/>
        </p:nvSpPr>
        <p:spPr>
          <a:xfrm>
            <a:off x="7722697" y="6122909"/>
            <a:ext cx="4655156" cy="646331"/>
          </a:xfrm>
          <a:prstGeom prst="rect">
            <a:avLst/>
          </a:prstGeom>
        </p:spPr>
        <p:txBody>
          <a:bodyPr wrap="square">
            <a:spAutoFit/>
          </a:bodyPr>
          <a:lstStyle/>
          <a:p>
            <a:endParaRPr lang="en-US" sz="1200" dirty="0">
              <a:solidFill>
                <a:srgbClr val="0B0080"/>
              </a:solidFill>
              <a:latin typeface="Arial" charset="0"/>
              <a:hlinkClick r:id="rId4" tooltip="w:en:Carol M. Highsmith"/>
            </a:endParaRPr>
          </a:p>
          <a:p>
            <a:r>
              <a:rPr lang="en-US" sz="1200" b="0" i="0" u="none" strike="noStrike" dirty="0">
                <a:solidFill>
                  <a:srgbClr val="0B0080"/>
                </a:solidFill>
                <a:effectLst/>
                <a:latin typeface="Arial" charset="0"/>
                <a:hlinkClick r:id="rId4" tooltip="w:en:Carol M. Highsmith"/>
              </a:rPr>
              <a:t>Carol M. Highsmith</a:t>
            </a:r>
            <a:endParaRPr lang="en-US" sz="1200" dirty="0">
              <a:solidFill>
                <a:srgbClr val="54595D"/>
              </a:solidFill>
              <a:latin typeface="Arial" charset="0"/>
            </a:endParaRPr>
          </a:p>
          <a:p>
            <a:r>
              <a:rPr lang="en-US" sz="1200" b="0" i="0" dirty="0">
                <a:solidFill>
                  <a:srgbClr val="54595D"/>
                </a:solidFill>
                <a:effectLst/>
                <a:latin typeface="Arial" charset="0"/>
              </a:rPr>
              <a:t>Library of Congress </a:t>
            </a:r>
            <a:r>
              <a:rPr lang="en-US" sz="1200" b="0" i="1" dirty="0">
                <a:solidFill>
                  <a:srgbClr val="54595D"/>
                </a:solidFill>
                <a:effectLst/>
                <a:latin typeface="Arial" charset="0"/>
              </a:rPr>
              <a:t>Catalog:</a:t>
            </a:r>
            <a:r>
              <a:rPr lang="en-US" sz="1200" b="0" i="0" dirty="0">
                <a:solidFill>
                  <a:srgbClr val="54595D"/>
                </a:solidFill>
                <a:effectLst/>
                <a:latin typeface="Arial" charset="0"/>
              </a:rPr>
              <a:t> </a:t>
            </a:r>
            <a:r>
              <a:rPr lang="en-US" sz="1200" b="0" i="0" u="none" strike="noStrike" dirty="0">
                <a:solidFill>
                  <a:srgbClr val="0B0080"/>
                </a:solidFill>
                <a:effectLst/>
                <a:latin typeface="Arial" charset="0"/>
                <a:hlinkClick r:id="rId5"/>
              </a:rPr>
              <a:t>http://lccn.loc.gov/2011635737</a:t>
            </a:r>
            <a:endParaRPr lang="en-US" sz="1200" dirty="0"/>
          </a:p>
        </p:txBody>
      </p:sp>
      <p:sp>
        <p:nvSpPr>
          <p:cNvPr id="7" name="TextBox 6"/>
          <p:cNvSpPr txBox="1"/>
          <p:nvPr/>
        </p:nvSpPr>
        <p:spPr>
          <a:xfrm>
            <a:off x="7722697" y="5738189"/>
            <a:ext cx="4346062" cy="523220"/>
          </a:xfrm>
          <a:prstGeom prst="rect">
            <a:avLst/>
          </a:prstGeom>
          <a:noFill/>
        </p:spPr>
        <p:txBody>
          <a:bodyPr wrap="none" rtlCol="0">
            <a:spAutoFit/>
          </a:bodyPr>
          <a:lstStyle/>
          <a:p>
            <a:r>
              <a:rPr lang="en-US" sz="1400" dirty="0"/>
              <a:t>Graves of formerly enslaved people who fought</a:t>
            </a:r>
          </a:p>
          <a:p>
            <a:r>
              <a:rPr lang="en-US" sz="1400" dirty="0"/>
              <a:t>in the Civil War, marked “citizen”</a:t>
            </a:r>
          </a:p>
        </p:txBody>
      </p:sp>
      <p:sp>
        <p:nvSpPr>
          <p:cNvPr id="8" name="TextBox 7"/>
          <p:cNvSpPr txBox="1"/>
          <p:nvPr/>
        </p:nvSpPr>
        <p:spPr>
          <a:xfrm>
            <a:off x="345688" y="946049"/>
            <a:ext cx="7081024" cy="1569660"/>
          </a:xfrm>
          <a:prstGeom prst="rect">
            <a:avLst/>
          </a:prstGeom>
          <a:noFill/>
        </p:spPr>
        <p:txBody>
          <a:bodyPr wrap="square" rtlCol="0">
            <a:spAutoFit/>
          </a:bodyPr>
          <a:lstStyle/>
          <a:p>
            <a:r>
              <a:rPr lang="en-US" sz="1600" dirty="0"/>
              <a:t>On July 16, 1862, Congress passed legislation authorizing the U.S. federal government to purchase land for national cemeteries for military dead, putting the U.S. Army Quartermaster General in charge of this program. Arlington was founded in 1864, built in the grounds of a mansion that had been the home of Confederate General Robert E. Lee.</a:t>
            </a:r>
          </a:p>
        </p:txBody>
      </p:sp>
      <p:pic>
        <p:nvPicPr>
          <p:cNvPr id="9" name="Picture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571164" y="2538324"/>
            <a:ext cx="4855548" cy="3461475"/>
          </a:xfrm>
          <a:prstGeom prst="rect">
            <a:avLst/>
          </a:prstGeom>
        </p:spPr>
      </p:pic>
      <p:sp>
        <p:nvSpPr>
          <p:cNvPr id="12" name="TextBox 11"/>
          <p:cNvSpPr txBox="1"/>
          <p:nvPr/>
        </p:nvSpPr>
        <p:spPr>
          <a:xfrm>
            <a:off x="2571164" y="5999799"/>
            <a:ext cx="4796506" cy="523220"/>
          </a:xfrm>
          <a:prstGeom prst="rect">
            <a:avLst/>
          </a:prstGeom>
          <a:noFill/>
        </p:spPr>
        <p:txBody>
          <a:bodyPr wrap="none" rtlCol="0">
            <a:spAutoFit/>
          </a:bodyPr>
          <a:lstStyle/>
          <a:p>
            <a:r>
              <a:rPr lang="en-US" sz="1400" dirty="0"/>
              <a:t>Veterans continued to be buried weekly at Arlington,</a:t>
            </a:r>
          </a:p>
          <a:p>
            <a:r>
              <a:rPr lang="en-US" sz="1400" dirty="0"/>
              <a:t>where there are more than 14,000 graves.</a:t>
            </a:r>
          </a:p>
        </p:txBody>
      </p:sp>
      <p:pic>
        <p:nvPicPr>
          <p:cNvPr id="10" name="Picture 9">
            <a:extLst>
              <a:ext uri="{FF2B5EF4-FFF2-40B4-BE49-F238E27FC236}">
                <a16:creationId xmlns:a16="http://schemas.microsoft.com/office/drawing/2014/main" id="{FD11B0B7-C309-6E1C-5FFA-CF9BD90A13C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33454" y="3334665"/>
            <a:ext cx="2289717" cy="3434575"/>
          </a:xfrm>
          <a:prstGeom prst="rect">
            <a:avLst/>
          </a:prstGeom>
        </p:spPr>
      </p:pic>
    </p:spTree>
    <p:extLst>
      <p:ext uri="{BB962C8B-B14F-4D97-AF65-F5344CB8AC3E}">
        <p14:creationId xmlns:p14="http://schemas.microsoft.com/office/powerpoint/2010/main" val="759013395"/>
      </p:ext>
    </p:extLst>
  </p:cSld>
  <p:clrMapOvr>
    <a:masterClrMapping/>
  </p:clrMapOvr>
  <mc:AlternateContent xmlns:mc="http://schemas.openxmlformats.org/markup-compatibility/2006" xmlns:p14="http://schemas.microsoft.com/office/powerpoint/2010/main">
    <mc:Choice Requires="p14">
      <p:transition spd="slow" p14:dur="2000" advTm="125630"/>
    </mc:Choice>
    <mc:Fallback xmlns="">
      <p:transition spd="slow" advTm="12563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3DB0ED7D-0741-41C8-9BCD-85B80680FB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Burial Card pg 1">
            <a:extLst>
              <a:ext uri="{FF2B5EF4-FFF2-40B4-BE49-F238E27FC236}">
                <a16:creationId xmlns:a16="http://schemas.microsoft.com/office/drawing/2014/main" id="{247D9A3E-0B09-AF4D-897B-2CEF291FB6D7}"/>
              </a:ext>
            </a:extLst>
          </p:cNvPr>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1" y="862112"/>
            <a:ext cx="6096000" cy="377952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97D5887-A16C-B14B-AF9D-142A52649673}"/>
              </a:ext>
            </a:extLst>
          </p:cNvPr>
          <p:cNvSpPr txBox="1"/>
          <p:nvPr/>
        </p:nvSpPr>
        <p:spPr>
          <a:xfrm>
            <a:off x="188765" y="194837"/>
            <a:ext cx="10116872" cy="461665"/>
          </a:xfrm>
          <a:prstGeom prst="rect">
            <a:avLst/>
          </a:prstGeom>
          <a:noFill/>
        </p:spPr>
        <p:txBody>
          <a:bodyPr wrap="none" rtlCol="0">
            <a:spAutoFit/>
          </a:bodyPr>
          <a:lstStyle/>
          <a:p>
            <a:r>
              <a:rPr lang="en-US" sz="2400" b="1" dirty="0">
                <a:solidFill>
                  <a:srgbClr val="FF0000"/>
                </a:solidFill>
              </a:rPr>
              <a:t>The American dead of World War I: repatriation or burial overseas?</a:t>
            </a:r>
          </a:p>
        </p:txBody>
      </p:sp>
      <p:pic>
        <p:nvPicPr>
          <p:cNvPr id="1028" name="Picture 4" descr="Burial Card pg 2">
            <a:extLst>
              <a:ext uri="{FF2B5EF4-FFF2-40B4-BE49-F238E27FC236}">
                <a16:creationId xmlns:a16="http://schemas.microsoft.com/office/drawing/2014/main" id="{07AE4FF3-5CA3-4645-AE23-9604E5B8842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34117" y="884426"/>
            <a:ext cx="6019767" cy="373489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B8061541-7FE1-6E4A-89F4-076715FEA4F5}"/>
              </a:ext>
            </a:extLst>
          </p:cNvPr>
          <p:cNvSpPr/>
          <p:nvPr/>
        </p:nvSpPr>
        <p:spPr>
          <a:xfrm>
            <a:off x="38117" y="4879727"/>
            <a:ext cx="6096000" cy="923330"/>
          </a:xfrm>
          <a:prstGeom prst="rect">
            <a:avLst/>
          </a:prstGeom>
        </p:spPr>
        <p:txBody>
          <a:bodyPr>
            <a:spAutoFit/>
          </a:bodyPr>
          <a:lstStyle/>
          <a:p>
            <a:r>
              <a:rPr lang="en-GB" i="1" dirty="0">
                <a:solidFill>
                  <a:srgbClr val="333333"/>
                </a:solidFill>
              </a:rPr>
              <a:t>Burial Card for Pvt Henry Gunther, front (NAID 109037714), Card Register of Burials of Deceased American Soldiers, RG 92</a:t>
            </a:r>
            <a:endParaRPr lang="en-US" dirty="0"/>
          </a:p>
        </p:txBody>
      </p:sp>
      <p:sp>
        <p:nvSpPr>
          <p:cNvPr id="4" name="Rectangle 3">
            <a:extLst>
              <a:ext uri="{FF2B5EF4-FFF2-40B4-BE49-F238E27FC236}">
                <a16:creationId xmlns:a16="http://schemas.microsoft.com/office/drawing/2014/main" id="{93B9D769-56F6-5940-A298-DD87ED9C3970}"/>
              </a:ext>
            </a:extLst>
          </p:cNvPr>
          <p:cNvSpPr/>
          <p:nvPr/>
        </p:nvSpPr>
        <p:spPr>
          <a:xfrm>
            <a:off x="6057883" y="4869556"/>
            <a:ext cx="6096000" cy="1200329"/>
          </a:xfrm>
          <a:prstGeom prst="rect">
            <a:avLst/>
          </a:prstGeom>
        </p:spPr>
        <p:txBody>
          <a:bodyPr>
            <a:spAutoFit/>
          </a:bodyPr>
          <a:lstStyle/>
          <a:p>
            <a:r>
              <a:rPr lang="en-GB" dirty="0"/>
              <a:t>Burial Card for Pvt Henry Gunther, reverse (NAID 109037714), Card Register of Burials of Deceased American Soldiers, RG 92</a:t>
            </a:r>
            <a:br>
              <a:rPr lang="en-GB" dirty="0"/>
            </a:br>
            <a:endParaRPr lang="en-US" dirty="0"/>
          </a:p>
        </p:txBody>
      </p:sp>
      <p:sp>
        <p:nvSpPr>
          <p:cNvPr id="5" name="Rectangle 4">
            <a:extLst>
              <a:ext uri="{FF2B5EF4-FFF2-40B4-BE49-F238E27FC236}">
                <a16:creationId xmlns:a16="http://schemas.microsoft.com/office/drawing/2014/main" id="{421EF693-E81D-344B-AA72-28F04B77AC9F}"/>
              </a:ext>
            </a:extLst>
          </p:cNvPr>
          <p:cNvSpPr/>
          <p:nvPr/>
        </p:nvSpPr>
        <p:spPr>
          <a:xfrm>
            <a:off x="188765" y="5951025"/>
            <a:ext cx="10877533" cy="1107996"/>
          </a:xfrm>
          <a:prstGeom prst="rect">
            <a:avLst/>
          </a:prstGeom>
        </p:spPr>
        <p:txBody>
          <a:bodyPr wrap="square">
            <a:spAutoFit/>
          </a:bodyPr>
          <a:lstStyle/>
          <a:p>
            <a:r>
              <a:rPr lang="en-GB" dirty="0">
                <a:solidFill>
                  <a:srgbClr val="333333"/>
                </a:solidFill>
                <a:latin typeface="Source Sans Pro" panose="020B0503030403020204" pitchFamily="34" charset="0"/>
              </a:rPr>
              <a:t>The burial card for Pvt Gunther confirms that he was killed in action November 11, 1918. It also provides information as to his burial arrangements, next of kin, disinterment, and shipment of his remains.</a:t>
            </a:r>
          </a:p>
          <a:p>
            <a:r>
              <a:rPr lang="en-US" sz="1200" dirty="0">
                <a:hlinkClick r:id="rId4"/>
              </a:rPr>
              <a:t>https://text-message.blogs.archives.gov/2018/11/08/now-available-online-burial-cards-of-world-war-i-soldiers/</a:t>
            </a:r>
            <a:endParaRPr lang="en-US" sz="1200" dirty="0"/>
          </a:p>
          <a:p>
            <a:endParaRPr lang="en-US" dirty="0"/>
          </a:p>
        </p:txBody>
      </p:sp>
    </p:spTree>
    <p:extLst>
      <p:ext uri="{BB962C8B-B14F-4D97-AF65-F5344CB8AC3E}">
        <p14:creationId xmlns:p14="http://schemas.microsoft.com/office/powerpoint/2010/main" val="819887148"/>
      </p:ext>
    </p:extLst>
  </p:cSld>
  <p:clrMapOvr>
    <a:masterClrMapping/>
  </p:clrMapOvr>
  <mc:AlternateContent xmlns:mc="http://schemas.openxmlformats.org/markup-compatibility/2006" xmlns:p14="http://schemas.microsoft.com/office/powerpoint/2010/main">
    <mc:Choice Requires="p14">
      <p:transition spd="slow" p14:dur="2000" advTm="247542"/>
    </mc:Choice>
    <mc:Fallback xmlns="">
      <p:transition spd="slow" advTm="247542"/>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0785549-7686-6644-A2DD-550EE6B8E647}"/>
              </a:ext>
            </a:extLst>
          </p:cNvPr>
          <p:cNvSpPr txBox="1"/>
          <p:nvPr/>
        </p:nvSpPr>
        <p:spPr>
          <a:xfrm>
            <a:off x="462456" y="525517"/>
            <a:ext cx="7092006" cy="523220"/>
          </a:xfrm>
          <a:prstGeom prst="rect">
            <a:avLst/>
          </a:prstGeom>
          <a:noFill/>
        </p:spPr>
        <p:txBody>
          <a:bodyPr wrap="none" rtlCol="0">
            <a:spAutoFit/>
          </a:bodyPr>
          <a:lstStyle/>
          <a:p>
            <a:r>
              <a:rPr lang="en-US" sz="2800" b="1" dirty="0">
                <a:solidFill>
                  <a:srgbClr val="FF0000"/>
                </a:solidFill>
              </a:rPr>
              <a:t>Commemorating the “Unknown Soldier”</a:t>
            </a:r>
          </a:p>
        </p:txBody>
      </p:sp>
      <p:sp>
        <p:nvSpPr>
          <p:cNvPr id="3" name="TextBox 2">
            <a:extLst>
              <a:ext uri="{FF2B5EF4-FFF2-40B4-BE49-F238E27FC236}">
                <a16:creationId xmlns:a16="http://schemas.microsoft.com/office/drawing/2014/main" id="{426C84CF-0CFC-964B-904E-DFF54047F8DC}"/>
              </a:ext>
            </a:extLst>
          </p:cNvPr>
          <p:cNvSpPr txBox="1"/>
          <p:nvPr/>
        </p:nvSpPr>
        <p:spPr>
          <a:xfrm>
            <a:off x="557048" y="787127"/>
            <a:ext cx="7767144" cy="646331"/>
          </a:xfrm>
          <a:prstGeom prst="rect">
            <a:avLst/>
          </a:prstGeom>
          <a:noFill/>
        </p:spPr>
        <p:txBody>
          <a:bodyPr wrap="square" rtlCol="0">
            <a:spAutoFit/>
          </a:bodyPr>
          <a:lstStyle/>
          <a:p>
            <a:endParaRPr lang="en-US" dirty="0"/>
          </a:p>
          <a:p>
            <a:endParaRPr lang="en-US" dirty="0"/>
          </a:p>
        </p:txBody>
      </p:sp>
      <p:pic>
        <p:nvPicPr>
          <p:cNvPr id="3074" name="Picture 2">
            <a:extLst>
              <a:ext uri="{FF2B5EF4-FFF2-40B4-BE49-F238E27FC236}">
                <a16:creationId xmlns:a16="http://schemas.microsoft.com/office/drawing/2014/main" id="{92D6C7FF-B7C7-724C-946C-73D32304A1F5}"/>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97578" y="1433458"/>
            <a:ext cx="11416115" cy="471509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8B2D660F-D6A2-7741-8150-D940BFAED7E7}"/>
              </a:ext>
            </a:extLst>
          </p:cNvPr>
          <p:cNvSpPr/>
          <p:nvPr/>
        </p:nvSpPr>
        <p:spPr>
          <a:xfrm>
            <a:off x="557048" y="6148552"/>
            <a:ext cx="10110951" cy="369332"/>
          </a:xfrm>
          <a:prstGeom prst="rect">
            <a:avLst/>
          </a:prstGeom>
        </p:spPr>
        <p:txBody>
          <a:bodyPr wrap="square">
            <a:spAutoFit/>
          </a:bodyPr>
          <a:lstStyle/>
          <a:p>
            <a:r>
              <a:rPr lang="en-GB" dirty="0">
                <a:solidFill>
                  <a:srgbClr val="54595D"/>
                </a:solidFill>
              </a:rPr>
              <a:t>Tomb of the Unknown Soldier, Arlington National Cemetery, on 11 November 1922.</a:t>
            </a:r>
            <a:endParaRPr lang="en-US" dirty="0"/>
          </a:p>
        </p:txBody>
      </p:sp>
    </p:spTree>
    <p:extLst>
      <p:ext uri="{BB962C8B-B14F-4D97-AF65-F5344CB8AC3E}">
        <p14:creationId xmlns:p14="http://schemas.microsoft.com/office/powerpoint/2010/main" val="1446609113"/>
      </p:ext>
    </p:extLst>
  </p:cSld>
  <p:clrMapOvr>
    <a:masterClrMapping/>
  </p:clrMapOvr>
  <mc:AlternateContent xmlns:mc="http://schemas.openxmlformats.org/markup-compatibility/2006" xmlns:p14="http://schemas.microsoft.com/office/powerpoint/2010/main">
    <mc:Choice Requires="p14">
      <p:transition spd="slow" p14:dur="2000" advTm="50265"/>
    </mc:Choice>
    <mc:Fallback xmlns="">
      <p:transition spd="slow" advTm="50265"/>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91589" y="144037"/>
            <a:ext cx="11706761" cy="704850"/>
          </a:xfrm>
        </p:spPr>
        <p:txBody>
          <a:bodyPr>
            <a:noAutofit/>
          </a:bodyPr>
          <a:lstStyle/>
          <a:p>
            <a:r>
              <a:rPr lang="en-US" sz="2800" b="1" dirty="0">
                <a:solidFill>
                  <a:srgbClr val="FF0000"/>
                </a:solidFill>
              </a:rPr>
              <a:t>The Gold Star Mothers and Widows pilgrimages (1930-33)</a:t>
            </a:r>
          </a:p>
        </p:txBody>
      </p:sp>
      <p:pic>
        <p:nvPicPr>
          <p:cNvPr id="4" name="Picture 3"/>
          <p:cNvPicPr>
            <a:picLocks noChangeAspect="1"/>
          </p:cNvPicPr>
          <p:nvPr/>
        </p:nvPicPr>
        <p:blipFill>
          <a:blip r:embed="rId2"/>
          <a:stretch>
            <a:fillRect/>
          </a:stretch>
        </p:blipFill>
        <p:spPr>
          <a:xfrm>
            <a:off x="5586762" y="2146145"/>
            <a:ext cx="6077414" cy="4463101"/>
          </a:xfrm>
          <a:prstGeom prst="rect">
            <a:avLst/>
          </a:prstGeom>
        </p:spPr>
      </p:pic>
      <p:sp>
        <p:nvSpPr>
          <p:cNvPr id="5" name="Rectangle 4"/>
          <p:cNvSpPr/>
          <p:nvPr/>
        </p:nvSpPr>
        <p:spPr>
          <a:xfrm>
            <a:off x="370266" y="5249141"/>
            <a:ext cx="5515528" cy="1754326"/>
          </a:xfrm>
          <a:prstGeom prst="rect">
            <a:avLst/>
          </a:prstGeom>
        </p:spPr>
        <p:txBody>
          <a:bodyPr wrap="square">
            <a:spAutoFit/>
          </a:bodyPr>
          <a:lstStyle/>
          <a:p>
            <a:pPr fontAlgn="base"/>
            <a:r>
              <a:rPr lang="en-US" sz="1600" b="0" dirty="0">
                <a:solidFill>
                  <a:srgbClr val="444444"/>
                </a:solidFill>
                <a:effectLst/>
              </a:rPr>
              <a:t>An African American pilgrim of Party “L” at Suresnes American Cemetery, France, July 26, 1930. </a:t>
            </a:r>
          </a:p>
          <a:p>
            <a:pPr fontAlgn="base"/>
            <a:r>
              <a:rPr lang="en-US" sz="1600" b="0" dirty="0">
                <a:solidFill>
                  <a:srgbClr val="444444"/>
                </a:solidFill>
                <a:effectLst/>
              </a:rPr>
              <a:t>US National Archives.</a:t>
            </a:r>
          </a:p>
          <a:p>
            <a:pPr fontAlgn="base"/>
            <a:r>
              <a:rPr lang="en-US" sz="1200" dirty="0">
                <a:hlinkClick r:id="rId3"/>
              </a:rPr>
              <a:t>https://www.abmc.gov/news-events/news/women-and-world-war-i-commemoration-gold-star-mothers-and-widows-pilgrimages-1930</a:t>
            </a:r>
            <a:endParaRPr lang="en-US" sz="1200" b="0" i="1" dirty="0">
              <a:solidFill>
                <a:srgbClr val="444444"/>
              </a:solidFill>
              <a:effectLst/>
              <a:latin typeface="inherit" charset="0"/>
            </a:endParaRPr>
          </a:p>
          <a:p>
            <a:pPr fontAlgn="base"/>
            <a:br>
              <a:rPr lang="en-US" b="1" i="0" dirty="0">
                <a:solidFill>
                  <a:srgbClr val="191F2C"/>
                </a:solidFill>
                <a:effectLst/>
                <a:latin typeface="Source Sans Pro" charset="0"/>
              </a:rPr>
            </a:br>
            <a:endParaRPr lang="en-US" b="1" i="0" dirty="0">
              <a:solidFill>
                <a:srgbClr val="191F2C"/>
              </a:solidFill>
              <a:effectLst/>
              <a:latin typeface="Source Sans Pro" charset="0"/>
            </a:endParaRPr>
          </a:p>
        </p:txBody>
      </p:sp>
      <p:sp>
        <p:nvSpPr>
          <p:cNvPr id="6" name="Rectangle 5"/>
          <p:cNvSpPr/>
          <p:nvPr/>
        </p:nvSpPr>
        <p:spPr>
          <a:xfrm>
            <a:off x="5385890" y="1582802"/>
            <a:ext cx="6896440" cy="369332"/>
          </a:xfrm>
          <a:prstGeom prst="rect">
            <a:avLst/>
          </a:prstGeom>
        </p:spPr>
        <p:txBody>
          <a:bodyPr wrap="none">
            <a:spAutoFit/>
          </a:bodyPr>
          <a:lstStyle/>
          <a:p>
            <a:r>
              <a:rPr lang="en-US" b="0" i="0" dirty="0">
                <a:solidFill>
                  <a:srgbClr val="191F2C"/>
                </a:solidFill>
                <a:effectLst/>
              </a:rPr>
              <a:t>Over the course of the program 6,654 women participated. </a:t>
            </a:r>
            <a:endParaRPr lang="en-US" dirty="0"/>
          </a:p>
        </p:txBody>
      </p:sp>
      <p:sp>
        <p:nvSpPr>
          <p:cNvPr id="7" name="Rectangle 6"/>
          <p:cNvSpPr/>
          <p:nvPr/>
        </p:nvSpPr>
        <p:spPr>
          <a:xfrm>
            <a:off x="292960" y="1608859"/>
            <a:ext cx="5092930" cy="3016210"/>
          </a:xfrm>
          <a:prstGeom prst="rect">
            <a:avLst/>
          </a:prstGeom>
        </p:spPr>
        <p:txBody>
          <a:bodyPr wrap="square">
            <a:spAutoFit/>
          </a:bodyPr>
          <a:lstStyle/>
          <a:p>
            <a:r>
              <a:rPr lang="en-US" sz="2000" b="1" dirty="0">
                <a:solidFill>
                  <a:srgbClr val="FF0000"/>
                </a:solidFill>
              </a:rPr>
              <a:t>“Fatherhood lacked the civic dimensions and emotional intensity attributed to motherhood, which meant that paternal claims carried less weight.”</a:t>
            </a:r>
          </a:p>
          <a:p>
            <a:endParaRPr lang="en-US" dirty="0"/>
          </a:p>
          <a:p>
            <a:r>
              <a:rPr lang="en-US" dirty="0"/>
              <a:t>Rebecca Jo Plant, </a:t>
            </a:r>
            <a:r>
              <a:rPr lang="en-US" i="1" dirty="0"/>
              <a:t>Mom: The Transformation</a:t>
            </a:r>
          </a:p>
          <a:p>
            <a:r>
              <a:rPr lang="en-US" i="1" dirty="0"/>
              <a:t>Of Motherhood in Modern America</a:t>
            </a:r>
          </a:p>
          <a:p>
            <a:r>
              <a:rPr lang="en-US" dirty="0"/>
              <a:t>(University of Chicago Press, 2012), p.64</a:t>
            </a:r>
          </a:p>
          <a:p>
            <a:endParaRPr lang="en-US" dirty="0"/>
          </a:p>
        </p:txBody>
      </p:sp>
    </p:spTree>
    <p:extLst>
      <p:ext uri="{BB962C8B-B14F-4D97-AF65-F5344CB8AC3E}">
        <p14:creationId xmlns:p14="http://schemas.microsoft.com/office/powerpoint/2010/main" val="1065015599"/>
      </p:ext>
    </p:extLst>
  </p:cSld>
  <p:clrMapOvr>
    <a:masterClrMapping/>
  </p:clrMapOvr>
  <mc:AlternateContent xmlns:mc="http://schemas.openxmlformats.org/markup-compatibility/2006" xmlns:p14="http://schemas.microsoft.com/office/powerpoint/2010/main">
    <mc:Choice Requires="p14">
      <p:transition spd="slow" p14:dur="2000" advTm="248878"/>
    </mc:Choice>
    <mc:Fallback xmlns="">
      <p:transition spd="slow" advTm="248878"/>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479502" y="348670"/>
            <a:ext cx="8824913" cy="708025"/>
          </a:xfrm>
        </p:spPr>
        <p:txBody>
          <a:bodyPr/>
          <a:lstStyle/>
          <a:p>
            <a:r>
              <a:rPr lang="en-US" b="1" dirty="0">
                <a:solidFill>
                  <a:srgbClr val="FF0000"/>
                </a:solidFill>
              </a:rPr>
              <a:t>Body counts and bodies that count</a:t>
            </a:r>
          </a:p>
        </p:txBody>
      </p:sp>
      <p:sp>
        <p:nvSpPr>
          <p:cNvPr id="5" name="Content Placeholder 4"/>
          <p:cNvSpPr>
            <a:spLocks noGrp="1"/>
          </p:cNvSpPr>
          <p:nvPr>
            <p:ph idx="4294967295"/>
          </p:nvPr>
        </p:nvSpPr>
        <p:spPr>
          <a:xfrm>
            <a:off x="267630" y="855973"/>
            <a:ext cx="11495939" cy="5801305"/>
          </a:xfrm>
        </p:spPr>
        <p:txBody>
          <a:bodyPr>
            <a:normAutofit/>
          </a:bodyPr>
          <a:lstStyle/>
          <a:p>
            <a:endParaRPr lang="en-US" dirty="0">
              <a:hlinkClick r:id="rId2"/>
            </a:endParaRPr>
          </a:p>
          <a:p>
            <a:r>
              <a:rPr lang="en-US" dirty="0"/>
              <a:t>Congressional Research Service, </a:t>
            </a:r>
            <a:r>
              <a:rPr lang="en-US" i="1" dirty="0"/>
              <a:t>American War and Military Operations Casualties: Lists and Statistics </a:t>
            </a:r>
            <a:r>
              <a:rPr lang="en-US" dirty="0"/>
              <a:t>(Updated September 24, 2019) </a:t>
            </a:r>
            <a:r>
              <a:rPr lang="en-US" dirty="0">
                <a:hlinkClick r:id="rId2"/>
              </a:rPr>
              <a:t>https://fas.org/sgp/crs/natsec/RL32492.pdf</a:t>
            </a:r>
            <a:endParaRPr lang="en-US" dirty="0"/>
          </a:p>
          <a:p>
            <a:r>
              <a:rPr lang="en-US" b="1" dirty="0">
                <a:solidFill>
                  <a:srgbClr val="FF0000"/>
                </a:solidFill>
              </a:rPr>
              <a:t>Who counts?</a:t>
            </a:r>
          </a:p>
          <a:p>
            <a:r>
              <a:rPr lang="en-US" dirty="0"/>
              <a:t>Soldier dead; combat fatalities</a:t>
            </a:r>
          </a:p>
          <a:p>
            <a:r>
              <a:rPr lang="en-US" dirty="0"/>
              <a:t>Non-combat deaths? (e.g. infectious disease; training; vehicular accidents; “friendly fire” victims; suicides)</a:t>
            </a:r>
          </a:p>
          <a:p>
            <a:r>
              <a:rPr lang="en-US" b="1" dirty="0"/>
              <a:t>Army Nurse Corps </a:t>
            </a:r>
            <a:r>
              <a:rPr lang="en-US" dirty="0"/>
              <a:t>fatalities</a:t>
            </a:r>
          </a:p>
          <a:p>
            <a:r>
              <a:rPr lang="en-US" dirty="0"/>
              <a:t>WWI: Julia Stimson's records showed </a:t>
            </a:r>
            <a:r>
              <a:rPr lang="en-US" b="1" dirty="0">
                <a:solidFill>
                  <a:schemeClr val="accent2"/>
                </a:solidFill>
              </a:rPr>
              <a:t>134 deaths in the Army Nurse Corps </a:t>
            </a:r>
            <a:r>
              <a:rPr lang="en-US" dirty="0"/>
              <a:t>in the United States, primarily from influenza. 102 women serving with the AEF died in service from 1917 to 1919. </a:t>
            </a:r>
            <a:r>
              <a:rPr lang="en-US" dirty="0">
                <a:hlinkClick r:id="rId3"/>
              </a:rPr>
              <a:t>http://kimberlyjensenblog.blogspot.com/2015/05/deaths-in-army-nurse-corps-during-world.html</a:t>
            </a:r>
            <a:endParaRPr lang="en-US" dirty="0"/>
          </a:p>
          <a:p>
            <a:r>
              <a:rPr lang="en-US" dirty="0"/>
              <a:t>WWII: Sixteen medals were awarded posthumously to nurses who died as a result of enemy fire.</a:t>
            </a:r>
          </a:p>
          <a:p>
            <a:r>
              <a:rPr lang="en-US" dirty="0">
                <a:hlinkClick r:id="rId4"/>
              </a:rPr>
              <a:t>https://history.army.mil/books/wwii/72-14/72-14.HTM</a:t>
            </a:r>
            <a:endParaRPr lang="en-US" dirty="0"/>
          </a:p>
          <a:p>
            <a:r>
              <a:rPr lang="en-US" b="1" dirty="0">
                <a:solidFill>
                  <a:schemeClr val="accent2"/>
                </a:solidFill>
              </a:rPr>
              <a:t>In World War II, 160 women in the WAC died from various non-combat causes</a:t>
            </a:r>
            <a:r>
              <a:rPr lang="en-US" dirty="0">
                <a:solidFill>
                  <a:schemeClr val="accent2"/>
                </a:solidFill>
              </a:rPr>
              <a:t>:</a:t>
            </a:r>
          </a:p>
          <a:p>
            <a:r>
              <a:rPr lang="en-US" dirty="0">
                <a:hlinkClick r:id="rId5"/>
              </a:rPr>
              <a:t>https://www.armyheritage.org/75-information/soldier-stories/326-wacwwii</a:t>
            </a:r>
            <a:endParaRPr lang="en-US" dirty="0"/>
          </a:p>
        </p:txBody>
      </p:sp>
    </p:spTree>
    <p:extLst>
      <p:ext uri="{BB962C8B-B14F-4D97-AF65-F5344CB8AC3E}">
        <p14:creationId xmlns:p14="http://schemas.microsoft.com/office/powerpoint/2010/main" val="101816337"/>
      </p:ext>
    </p:extLst>
  </p:cSld>
  <p:clrMapOvr>
    <a:masterClrMapping/>
  </p:clrMapOvr>
  <mc:AlternateContent xmlns:mc="http://schemas.openxmlformats.org/markup-compatibility/2006" xmlns:p14="http://schemas.microsoft.com/office/powerpoint/2010/main">
    <mc:Choice Requires="p14">
      <p:transition spd="slow" p14:dur="2000" advTm="190873"/>
    </mc:Choice>
    <mc:Fallback xmlns="">
      <p:transition spd="slow" advTm="190873"/>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Distant encounters with death</a:t>
            </a:r>
          </a:p>
        </p:txBody>
      </p:sp>
      <p:sp>
        <p:nvSpPr>
          <p:cNvPr id="3" name="Content Placeholder 2"/>
          <p:cNvSpPr>
            <a:spLocks noGrp="1"/>
          </p:cNvSpPr>
          <p:nvPr>
            <p:ph type="body" idx="1"/>
          </p:nvPr>
        </p:nvSpPr>
        <p:spPr/>
        <p:txBody>
          <a:bodyPr>
            <a:normAutofit/>
          </a:bodyPr>
          <a:lstStyle/>
          <a:p>
            <a:r>
              <a:rPr lang="en-US" sz="2800" b="1" dirty="0">
                <a:solidFill>
                  <a:schemeClr val="accent2"/>
                </a:solidFill>
              </a:rPr>
              <a:t>Displaying or obscuring the fallen</a:t>
            </a:r>
          </a:p>
        </p:txBody>
      </p:sp>
    </p:spTree>
    <p:extLst>
      <p:ext uri="{BB962C8B-B14F-4D97-AF65-F5344CB8AC3E}">
        <p14:creationId xmlns:p14="http://schemas.microsoft.com/office/powerpoint/2010/main" val="1696671740"/>
      </p:ext>
    </p:extLst>
  </p:cSld>
  <p:clrMapOvr>
    <a:masterClrMapping/>
  </p:clrMapOvr>
  <mc:AlternateContent xmlns:mc="http://schemas.openxmlformats.org/markup-compatibility/2006" xmlns:p14="http://schemas.microsoft.com/office/powerpoint/2010/main">
    <mc:Choice Requires="p14">
      <p:transition spd="slow" p14:dur="2000" advTm="26513"/>
    </mc:Choice>
    <mc:Fallback xmlns="">
      <p:transition spd="slow" advTm="26513"/>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67990" y="703337"/>
            <a:ext cx="9883427" cy="4895385"/>
          </a:xfrm>
          <a:prstGeom prst="rect">
            <a:avLst/>
          </a:prstGeom>
        </p:spPr>
      </p:pic>
      <p:sp>
        <p:nvSpPr>
          <p:cNvPr id="5" name="TextBox 4"/>
          <p:cNvSpPr txBox="1"/>
          <p:nvPr/>
        </p:nvSpPr>
        <p:spPr>
          <a:xfrm>
            <a:off x="367990" y="118562"/>
            <a:ext cx="5856090" cy="584775"/>
          </a:xfrm>
          <a:prstGeom prst="rect">
            <a:avLst/>
          </a:prstGeom>
          <a:noFill/>
        </p:spPr>
        <p:txBody>
          <a:bodyPr wrap="none" rtlCol="0">
            <a:spAutoFit/>
          </a:bodyPr>
          <a:lstStyle/>
          <a:p>
            <a:r>
              <a:rPr lang="en-US" sz="3200" b="1" dirty="0">
                <a:solidFill>
                  <a:schemeClr val="accent2"/>
                </a:solidFill>
              </a:rPr>
              <a:t>Visualizing death in wartime</a:t>
            </a:r>
          </a:p>
        </p:txBody>
      </p:sp>
      <p:sp>
        <p:nvSpPr>
          <p:cNvPr id="6" name="Rectangle 5"/>
          <p:cNvSpPr/>
          <p:nvPr/>
        </p:nvSpPr>
        <p:spPr>
          <a:xfrm>
            <a:off x="367990" y="5674004"/>
            <a:ext cx="10783230" cy="1261884"/>
          </a:xfrm>
          <a:prstGeom prst="rect">
            <a:avLst/>
          </a:prstGeom>
        </p:spPr>
        <p:txBody>
          <a:bodyPr wrap="square">
            <a:spAutoFit/>
          </a:bodyPr>
          <a:lstStyle/>
          <a:p>
            <a:r>
              <a:rPr lang="en-US" sz="1600" b="1" dirty="0">
                <a:solidFill>
                  <a:srgbClr val="3366CC"/>
                </a:solidFill>
                <a:effectLst/>
                <a:latin typeface="Georgia" charset="0"/>
              </a:rPr>
              <a:t>Rebel artillery soldiers, killed in the trenches of "Fort Hell," at the storming of Petersburgh, Va., April 2d, 1865. The one in the foreground has U.S. belts on, probably taken from a Union soldier prisoner, his uniform is grey cloth trimmed with red. This view was taken the morning after the fight. </a:t>
            </a:r>
            <a:r>
              <a:rPr lang="en-US" sz="1600" b="0" i="0" dirty="0">
                <a:solidFill>
                  <a:srgbClr val="555555"/>
                </a:solidFill>
                <a:effectLst/>
                <a:latin typeface="Verdana" charset="0"/>
              </a:rPr>
              <a:t>Library of Congress Prints and Photographs Division Washington, D.C.  </a:t>
            </a:r>
            <a:r>
              <a:rPr lang="en-US" sz="1400" b="0" i="0" dirty="0">
                <a:solidFill>
                  <a:srgbClr val="555555"/>
                </a:solidFill>
                <a:effectLst/>
                <a:latin typeface="Verdana" charset="0"/>
                <a:hlinkClick r:id="rId3"/>
              </a:rPr>
              <a:t>http://hdl.loc.gov/loc.pnp/pp.print</a:t>
            </a:r>
            <a:endParaRPr lang="en-US" sz="1400" b="0" i="0" dirty="0">
              <a:solidFill>
                <a:srgbClr val="555555"/>
              </a:solidFill>
              <a:effectLst/>
              <a:latin typeface="Verdana" charset="0"/>
            </a:endParaRPr>
          </a:p>
          <a:p>
            <a:endParaRPr lang="en-US" sz="1200" b="1" i="0" dirty="0">
              <a:solidFill>
                <a:srgbClr val="333333"/>
              </a:solidFill>
              <a:effectLst/>
              <a:latin typeface="Verdana" charset="0"/>
            </a:endParaRPr>
          </a:p>
        </p:txBody>
      </p:sp>
    </p:spTree>
    <p:extLst>
      <p:ext uri="{BB962C8B-B14F-4D97-AF65-F5344CB8AC3E}">
        <p14:creationId xmlns:p14="http://schemas.microsoft.com/office/powerpoint/2010/main" val="1892340007"/>
      </p:ext>
    </p:extLst>
  </p:cSld>
  <p:clrMapOvr>
    <a:masterClrMapping/>
  </p:clrMapOvr>
  <mc:AlternateContent xmlns:mc="http://schemas.openxmlformats.org/markup-compatibility/2006" xmlns:p14="http://schemas.microsoft.com/office/powerpoint/2010/main">
    <mc:Choice Requires="p14">
      <p:transition spd="slow" p14:dur="2000" advTm="90175"/>
    </mc:Choice>
    <mc:Fallback xmlns="">
      <p:transition spd="slow" advTm="90175"/>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62722" y="946962"/>
            <a:ext cx="9842958" cy="704088"/>
          </a:xfrm>
        </p:spPr>
        <p:txBody>
          <a:bodyPr/>
          <a:lstStyle/>
          <a:p>
            <a:r>
              <a:rPr lang="en-US" dirty="0"/>
              <a:t>Official sensitivity to wartime</a:t>
            </a:r>
          </a:p>
        </p:txBody>
      </p:sp>
      <p:sp>
        <p:nvSpPr>
          <p:cNvPr id="5" name="Rectangle 4"/>
          <p:cNvSpPr/>
          <p:nvPr/>
        </p:nvSpPr>
        <p:spPr>
          <a:xfrm>
            <a:off x="962722" y="2367612"/>
            <a:ext cx="10266556" cy="4216539"/>
          </a:xfrm>
          <a:prstGeom prst="rect">
            <a:avLst/>
          </a:prstGeom>
        </p:spPr>
        <p:txBody>
          <a:bodyPr wrap="square">
            <a:spAutoFit/>
          </a:bodyPr>
          <a:lstStyle/>
          <a:p>
            <a:pPr fontAlgn="base"/>
            <a:r>
              <a:rPr lang="en-US" sz="2800" b="1" i="0" dirty="0">
                <a:solidFill>
                  <a:srgbClr val="2D2D2D"/>
                </a:solidFill>
                <a:effectLst/>
              </a:rPr>
              <a:t>The Pentagon Coffin Coverage Ban 2003-9</a:t>
            </a:r>
          </a:p>
          <a:p>
            <a:pPr fontAlgn="base"/>
            <a:endParaRPr lang="en-US" b="0" i="0" dirty="0">
              <a:solidFill>
                <a:srgbClr val="2D2D2D"/>
              </a:solidFill>
              <a:effectLst/>
            </a:endParaRPr>
          </a:p>
          <a:p>
            <a:pPr fontAlgn="base"/>
            <a:r>
              <a:rPr lang="en-US" b="0" i="0" dirty="0">
                <a:solidFill>
                  <a:srgbClr val="2D2D2D"/>
                </a:solidFill>
                <a:effectLst/>
              </a:rPr>
              <a:t>As the U.S. military prepared to invade Iraq in March 2003, the Pentagon announced:</a:t>
            </a:r>
          </a:p>
          <a:p>
            <a:pPr fontAlgn="base"/>
            <a:endParaRPr lang="en-US" b="0" i="0" dirty="0">
              <a:solidFill>
                <a:srgbClr val="2D2D2D"/>
              </a:solidFill>
              <a:effectLst/>
            </a:endParaRPr>
          </a:p>
          <a:p>
            <a:pPr fontAlgn="base"/>
            <a:r>
              <a:rPr lang="en-US" b="1" i="0" dirty="0">
                <a:solidFill>
                  <a:srgbClr val="FF0000"/>
                </a:solidFill>
                <a:effectLst/>
              </a:rPr>
              <a:t>“There will be no arrival ceremonies for, or media coverage of, deceased military personnel returning to or departing from </a:t>
            </a:r>
            <a:r>
              <a:rPr lang="en-US" b="1" i="0" dirty="0" err="1">
                <a:solidFill>
                  <a:srgbClr val="FF0000"/>
                </a:solidFill>
                <a:effectLst/>
              </a:rPr>
              <a:t>Ramstein</a:t>
            </a:r>
            <a:r>
              <a:rPr lang="en-US" b="1" i="0" dirty="0">
                <a:solidFill>
                  <a:srgbClr val="FF0000"/>
                </a:solidFill>
                <a:effectLst/>
              </a:rPr>
              <a:t> air base or Dover base, to include interim stops” </a:t>
            </a:r>
            <a:r>
              <a:rPr lang="en-US" b="1" i="0" dirty="0">
                <a:solidFill>
                  <a:srgbClr val="2D2D2D"/>
                </a:solidFill>
                <a:effectLst/>
              </a:rPr>
              <a:t> </a:t>
            </a:r>
          </a:p>
          <a:p>
            <a:pPr fontAlgn="base"/>
            <a:endParaRPr lang="en-US" dirty="0">
              <a:solidFill>
                <a:srgbClr val="2D2D2D"/>
              </a:solidFill>
            </a:endParaRPr>
          </a:p>
          <a:p>
            <a:pPr fontAlgn="base"/>
            <a:r>
              <a:rPr lang="en-US" b="0" i="0" dirty="0" err="1">
                <a:solidFill>
                  <a:srgbClr val="2D2D2D"/>
                </a:solidFill>
                <a:effectLst/>
              </a:rPr>
              <a:t>Ramstein</a:t>
            </a:r>
            <a:r>
              <a:rPr lang="en-US" b="0" i="0" dirty="0">
                <a:solidFill>
                  <a:srgbClr val="2D2D2D"/>
                </a:solidFill>
                <a:effectLst/>
              </a:rPr>
              <a:t>, Germany, and Dover, Delaware, are the two main air bases through which U.S. soldiers’ remains return. </a:t>
            </a:r>
            <a:r>
              <a:rPr lang="en-US" sz="1200" dirty="0">
                <a:hlinkClick r:id="rId2"/>
              </a:rPr>
              <a:t>https://www.rcfp.org/journals/the-news-media-and-the-law-summer-2004/letting-loose-images-war/</a:t>
            </a:r>
            <a:endParaRPr lang="en-US" sz="1200" dirty="0"/>
          </a:p>
          <a:p>
            <a:pPr fontAlgn="base"/>
            <a:endParaRPr lang="en-US" sz="1200" dirty="0"/>
          </a:p>
          <a:p>
            <a:pPr fontAlgn="base"/>
            <a:endParaRPr lang="en-US" sz="1200" dirty="0"/>
          </a:p>
          <a:p>
            <a:pPr fontAlgn="base"/>
            <a:r>
              <a:rPr lang="en-US" b="0" i="0" dirty="0">
                <a:solidFill>
                  <a:srgbClr val="2D2D2D"/>
                </a:solidFill>
                <a:effectLst/>
              </a:rPr>
              <a:t>Obama lifted the ban in 2019, but rules for “embedded” journalists with US forces in Afghanistan continued to prohibit taking photographs of, or video-recording, US personnel killed in action. </a:t>
            </a:r>
            <a:r>
              <a:rPr lang="en-US" dirty="0">
                <a:hlinkClick r:id="rId3"/>
              </a:rPr>
              <a:t>https://nppa.org/news/564</a:t>
            </a:r>
            <a:endParaRPr lang="en-US" b="0" i="0" dirty="0">
              <a:solidFill>
                <a:srgbClr val="2D2D2D"/>
              </a:solidFill>
              <a:effectLst/>
            </a:endParaRPr>
          </a:p>
        </p:txBody>
      </p:sp>
    </p:spTree>
    <p:extLst>
      <p:ext uri="{BB962C8B-B14F-4D97-AF65-F5344CB8AC3E}">
        <p14:creationId xmlns:p14="http://schemas.microsoft.com/office/powerpoint/2010/main" val="829769472"/>
      </p:ext>
    </p:extLst>
  </p:cSld>
  <p:clrMapOvr>
    <a:masterClrMapping/>
  </p:clrMapOvr>
  <mc:AlternateContent xmlns:mc="http://schemas.openxmlformats.org/markup-compatibility/2006" xmlns:p14="http://schemas.microsoft.com/office/powerpoint/2010/main">
    <mc:Choice Requires="p14">
      <p:transition spd="slow" p14:dur="2000" advTm="111286"/>
    </mc:Choice>
    <mc:Fallback xmlns="">
      <p:transition spd="slow" advTm="111286"/>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9144000" y="1212798"/>
            <a:ext cx="2795532" cy="6186309"/>
          </a:xfrm>
          <a:prstGeom prst="rect">
            <a:avLst/>
          </a:prstGeom>
          <a:noFill/>
        </p:spPr>
        <p:txBody>
          <a:bodyPr wrap="square" rtlCol="0">
            <a:spAutoFit/>
          </a:bodyPr>
          <a:lstStyle/>
          <a:p>
            <a:r>
              <a:rPr lang="en-US" dirty="0"/>
              <a:t>Coffins being loaded onto a US plane in</a:t>
            </a:r>
          </a:p>
          <a:p>
            <a:r>
              <a:rPr lang="en-US" dirty="0"/>
              <a:t>Kuwait. Published by the </a:t>
            </a:r>
            <a:r>
              <a:rPr lang="en-US" i="1" dirty="0"/>
              <a:t>Seattle Times</a:t>
            </a:r>
          </a:p>
          <a:p>
            <a:r>
              <a:rPr lang="en-US" dirty="0"/>
              <a:t>under the headline</a:t>
            </a:r>
          </a:p>
          <a:p>
            <a:r>
              <a:rPr lang="en-US" b="1" i="0" dirty="0">
                <a:effectLst/>
              </a:rPr>
              <a:t>“The somber task of honoring the fallen.”</a:t>
            </a:r>
          </a:p>
          <a:p>
            <a:endParaRPr lang="en-US" dirty="0"/>
          </a:p>
          <a:p>
            <a:r>
              <a:rPr lang="en-US" b="1" i="0" dirty="0">
                <a:solidFill>
                  <a:srgbClr val="FF0000"/>
                </a:solidFill>
                <a:effectLst/>
              </a:rPr>
              <a:t>“It kind of helps me to </a:t>
            </a:r>
          </a:p>
          <a:p>
            <a:r>
              <a:rPr lang="en-US" b="1" i="0" dirty="0">
                <a:solidFill>
                  <a:srgbClr val="FF0000"/>
                </a:solidFill>
                <a:effectLst/>
              </a:rPr>
              <a:t>know what these mothers are going through, and I try to watch over their children as they </a:t>
            </a:r>
          </a:p>
          <a:p>
            <a:r>
              <a:rPr lang="en-US" b="1" i="0" dirty="0">
                <a:solidFill>
                  <a:srgbClr val="FF0000"/>
                </a:solidFill>
                <a:effectLst/>
              </a:rPr>
              <a:t>head home.” </a:t>
            </a:r>
          </a:p>
          <a:p>
            <a:endParaRPr lang="en-US" dirty="0"/>
          </a:p>
          <a:p>
            <a:r>
              <a:rPr lang="en-US" dirty="0"/>
              <a:t>Tami </a:t>
            </a:r>
            <a:r>
              <a:rPr lang="en-US" dirty="0" err="1"/>
              <a:t>Silicio</a:t>
            </a:r>
            <a:r>
              <a:rPr lang="en-US" dirty="0"/>
              <a:t> April 2004</a:t>
            </a:r>
          </a:p>
          <a:p>
            <a:endParaRPr lang="en-US" dirty="0"/>
          </a:p>
          <a:p>
            <a:r>
              <a:rPr lang="en-US" sz="1200" dirty="0">
                <a:hlinkClick r:id="rId3"/>
              </a:rPr>
              <a:t>http://100photos.time.</a:t>
            </a:r>
          </a:p>
          <a:p>
            <a:r>
              <a:rPr lang="en-US" sz="1200" dirty="0">
                <a:hlinkClick r:id="rId3"/>
              </a:rPr>
              <a:t>com/photos/tami-</a:t>
            </a:r>
          </a:p>
          <a:p>
            <a:r>
              <a:rPr lang="en-US" sz="1200" dirty="0">
                <a:hlinkClick r:id="rId3"/>
              </a:rPr>
              <a:t>silicio-coffin-ban</a:t>
            </a:r>
            <a:endParaRPr lang="en-US" sz="1200" dirty="0"/>
          </a:p>
          <a:p>
            <a:endParaRPr lang="en-US" dirty="0"/>
          </a:p>
          <a:p>
            <a:endParaRPr lang="en-US" dirty="0"/>
          </a:p>
        </p:txBody>
      </p:sp>
    </p:spTree>
    <p:extLst>
      <p:ext uri="{BB962C8B-B14F-4D97-AF65-F5344CB8AC3E}">
        <p14:creationId xmlns:p14="http://schemas.microsoft.com/office/powerpoint/2010/main" val="1186270292"/>
      </p:ext>
    </p:extLst>
  </p:cSld>
  <p:clrMapOvr>
    <a:masterClrMapping/>
  </p:clrMapOvr>
  <mc:AlternateContent xmlns:mc="http://schemas.openxmlformats.org/markup-compatibility/2006" xmlns:p14="http://schemas.microsoft.com/office/powerpoint/2010/main">
    <mc:Choice Requires="p14">
      <p:transition spd="slow" p14:dur="2000" advTm="60801"/>
    </mc:Choice>
    <mc:Fallback xmlns="">
      <p:transition spd="slow" advTm="60801"/>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D28206E0-F1E0-BA42-9D3C-32006D2A3110}"/>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0160000" cy="68453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6DAFFC22-2515-BC40-8988-BF7A831EE16A}"/>
              </a:ext>
            </a:extLst>
          </p:cNvPr>
          <p:cNvSpPr/>
          <p:nvPr/>
        </p:nvSpPr>
        <p:spPr>
          <a:xfrm>
            <a:off x="10160000" y="1357312"/>
            <a:ext cx="1784350" cy="3416320"/>
          </a:xfrm>
          <a:prstGeom prst="rect">
            <a:avLst/>
          </a:prstGeom>
        </p:spPr>
        <p:txBody>
          <a:bodyPr wrap="square">
            <a:spAutoFit/>
          </a:bodyPr>
          <a:lstStyle/>
          <a:p>
            <a:r>
              <a:rPr lang="en-GB" dirty="0">
                <a:solidFill>
                  <a:srgbClr val="081F2C"/>
                </a:solidFill>
                <a:latin typeface="Roboto"/>
              </a:rPr>
              <a:t>Art Workers' Coalition, </a:t>
            </a:r>
            <a:r>
              <a:rPr lang="en-GB" i="1" dirty="0">
                <a:solidFill>
                  <a:srgbClr val="081F2C"/>
                </a:solidFill>
                <a:latin typeface="Roboto"/>
              </a:rPr>
              <a:t>Q. And babies? A. And babies., </a:t>
            </a:r>
            <a:r>
              <a:rPr lang="en-GB" dirty="0">
                <a:solidFill>
                  <a:srgbClr val="081F2C"/>
                </a:solidFill>
                <a:latin typeface="Roboto"/>
              </a:rPr>
              <a:t>1970, offset lithograph on paper</a:t>
            </a:r>
          </a:p>
          <a:p>
            <a:endParaRPr lang="en-GB" dirty="0">
              <a:solidFill>
                <a:srgbClr val="081F2C"/>
              </a:solidFill>
              <a:latin typeface="Roboto"/>
            </a:endParaRPr>
          </a:p>
          <a:p>
            <a:r>
              <a:rPr lang="en-GB" dirty="0">
                <a:solidFill>
                  <a:srgbClr val="081F2C"/>
                </a:solidFill>
                <a:latin typeface="Roboto"/>
              </a:rPr>
              <a:t>Smithsonian American Art Museum</a:t>
            </a:r>
            <a:endParaRPr lang="en-GB" b="0" i="0" u="none" strike="noStrike" dirty="0">
              <a:solidFill>
                <a:srgbClr val="081F2C"/>
              </a:solidFill>
              <a:effectLst/>
              <a:latin typeface="Roboto"/>
            </a:endParaRPr>
          </a:p>
        </p:txBody>
      </p:sp>
      <p:sp>
        <p:nvSpPr>
          <p:cNvPr id="3" name="Rectangle 2">
            <a:extLst>
              <a:ext uri="{FF2B5EF4-FFF2-40B4-BE49-F238E27FC236}">
                <a16:creationId xmlns:a16="http://schemas.microsoft.com/office/drawing/2014/main" id="{E9828E56-B5D2-704E-9E12-BA79E601EF44}"/>
              </a:ext>
            </a:extLst>
          </p:cNvPr>
          <p:cNvSpPr/>
          <p:nvPr/>
        </p:nvSpPr>
        <p:spPr>
          <a:xfrm>
            <a:off x="10176423" y="4946690"/>
            <a:ext cx="2015577" cy="1107996"/>
          </a:xfrm>
          <a:prstGeom prst="rect">
            <a:avLst/>
          </a:prstGeom>
        </p:spPr>
        <p:txBody>
          <a:bodyPr wrap="square">
            <a:spAutoFit/>
          </a:bodyPr>
          <a:lstStyle/>
          <a:p>
            <a:r>
              <a:rPr lang="en-US" sz="1200" dirty="0">
                <a:solidFill>
                  <a:srgbClr val="FF0000"/>
                </a:solidFill>
                <a:hlinkClick r:id="rId3"/>
              </a:rPr>
              <a:t>https://americanart.si.edu/artwork/q-and-babies-and-babies-111524</a:t>
            </a:r>
            <a:endParaRPr lang="en-US" sz="1200" dirty="0">
              <a:solidFill>
                <a:srgbClr val="FF0000"/>
              </a:solidFill>
            </a:endParaRPr>
          </a:p>
          <a:p>
            <a:endParaRPr lang="en-US" dirty="0">
              <a:solidFill>
                <a:srgbClr val="FF0000"/>
              </a:solidFill>
            </a:endParaRPr>
          </a:p>
        </p:txBody>
      </p:sp>
    </p:spTree>
    <p:extLst>
      <p:ext uri="{BB962C8B-B14F-4D97-AF65-F5344CB8AC3E}">
        <p14:creationId xmlns:p14="http://schemas.microsoft.com/office/powerpoint/2010/main" val="3310759355"/>
      </p:ext>
    </p:extLst>
  </p:cSld>
  <p:clrMapOvr>
    <a:masterClrMapping/>
  </p:clrMapOvr>
  <mc:AlternateContent xmlns:mc="http://schemas.openxmlformats.org/markup-compatibility/2006" xmlns:p14="http://schemas.microsoft.com/office/powerpoint/2010/main">
    <mc:Choice Requires="p14">
      <p:transition spd="slow" p14:dur="2000" advTm="143873"/>
    </mc:Choice>
    <mc:Fallback xmlns="">
      <p:transition spd="slow" advTm="143873"/>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Making the dead speak in World War II</a:t>
            </a:r>
          </a:p>
        </p:txBody>
      </p:sp>
      <p:pic>
        <p:nvPicPr>
          <p:cNvPr id="5" name="Content Placeholder 4"/>
          <p:cNvPicPr>
            <a:picLocks noGrp="1" noChangeAspect="1"/>
          </p:cNvPicPr>
          <p:nvPr>
            <p:ph idx="1"/>
          </p:nvPr>
        </p:nvPicPr>
        <p:blipFill>
          <a:blip r:embed="rId2"/>
          <a:stretch>
            <a:fillRect/>
          </a:stretch>
        </p:blipFill>
        <p:spPr>
          <a:xfrm>
            <a:off x="702527" y="2407735"/>
            <a:ext cx="6434254" cy="3619268"/>
          </a:xfrm>
          <a:prstGeom prst="rect">
            <a:avLst/>
          </a:prstGeom>
        </p:spPr>
      </p:pic>
      <p:sp>
        <p:nvSpPr>
          <p:cNvPr id="4" name="Rectangle 3"/>
          <p:cNvSpPr/>
          <p:nvPr/>
        </p:nvSpPr>
        <p:spPr>
          <a:xfrm>
            <a:off x="602166" y="6027003"/>
            <a:ext cx="10928195" cy="707886"/>
          </a:xfrm>
          <a:prstGeom prst="rect">
            <a:avLst/>
          </a:prstGeom>
        </p:spPr>
        <p:txBody>
          <a:bodyPr wrap="square">
            <a:spAutoFit/>
          </a:bodyPr>
          <a:lstStyle/>
          <a:p>
            <a:r>
              <a:rPr lang="en-US" sz="1400" dirty="0"/>
              <a:t>James J. Kimble, "Spectral Soldiers: Domestic Propaganda, Visual Culture, and Images of Death on the World War II Home Front," </a:t>
            </a:r>
            <a:r>
              <a:rPr lang="en-US" sz="1400" i="1" dirty="0"/>
              <a:t>Rhetoric &amp; Public Affairs</a:t>
            </a:r>
            <a:r>
              <a:rPr lang="en-US" sz="1400" dirty="0"/>
              <a:t>, 2017</a:t>
            </a:r>
            <a:endParaRPr lang="en-US" sz="1400" dirty="0">
              <a:hlinkClick r:id="rId3"/>
            </a:endParaRPr>
          </a:p>
          <a:p>
            <a:r>
              <a:rPr lang="en-US" sz="1200" dirty="0">
                <a:hlinkClick r:id="rId3"/>
              </a:rPr>
              <a:t>https://www.shu.edu/arts-sciences/news/upload/project_muse_650967.pdf</a:t>
            </a:r>
            <a:endParaRPr lang="en-US" sz="1200" dirty="0"/>
          </a:p>
        </p:txBody>
      </p:sp>
      <p:sp>
        <p:nvSpPr>
          <p:cNvPr id="6" name="TextBox 5"/>
          <p:cNvSpPr txBox="1"/>
          <p:nvPr/>
        </p:nvSpPr>
        <p:spPr>
          <a:xfrm>
            <a:off x="7237142" y="2509209"/>
            <a:ext cx="4044697" cy="3046988"/>
          </a:xfrm>
          <a:prstGeom prst="rect">
            <a:avLst/>
          </a:prstGeom>
          <a:noFill/>
        </p:spPr>
        <p:txBody>
          <a:bodyPr wrap="none" rtlCol="0">
            <a:spAutoFit/>
          </a:bodyPr>
          <a:lstStyle/>
          <a:p>
            <a:endParaRPr lang="en-US" sz="2400" dirty="0"/>
          </a:p>
          <a:p>
            <a:r>
              <a:rPr lang="en-US" sz="2400" dirty="0"/>
              <a:t>The redemptive power </a:t>
            </a:r>
          </a:p>
          <a:p>
            <a:r>
              <a:rPr lang="en-US" sz="2400" dirty="0"/>
              <a:t>of wartime death—</a:t>
            </a:r>
          </a:p>
          <a:p>
            <a:endParaRPr lang="en-US" sz="2400" dirty="0"/>
          </a:p>
          <a:p>
            <a:r>
              <a:rPr lang="en-US" sz="2400" dirty="0"/>
              <a:t>a goad to civilian</a:t>
            </a:r>
          </a:p>
          <a:p>
            <a:r>
              <a:rPr lang="en-US" sz="2400" dirty="0"/>
              <a:t>Americans to work harder</a:t>
            </a:r>
          </a:p>
          <a:p>
            <a:r>
              <a:rPr lang="en-US" sz="2400" dirty="0"/>
              <a:t>and make more sacrifices</a:t>
            </a:r>
          </a:p>
          <a:p>
            <a:r>
              <a:rPr lang="en-US" sz="2400" dirty="0"/>
              <a:t>with less complaint</a:t>
            </a:r>
          </a:p>
        </p:txBody>
      </p:sp>
    </p:spTree>
    <p:extLst>
      <p:ext uri="{BB962C8B-B14F-4D97-AF65-F5344CB8AC3E}">
        <p14:creationId xmlns:p14="http://schemas.microsoft.com/office/powerpoint/2010/main" val="1858007816"/>
      </p:ext>
    </p:extLst>
  </p:cSld>
  <p:clrMapOvr>
    <a:masterClrMapping/>
  </p:clrMapOvr>
  <mc:AlternateContent xmlns:mc="http://schemas.openxmlformats.org/markup-compatibility/2006" xmlns:p14="http://schemas.microsoft.com/office/powerpoint/2010/main">
    <mc:Choice Requires="p14">
      <p:transition spd="slow" p14:dur="2000" advTm="106569"/>
    </mc:Choice>
    <mc:Fallback xmlns="">
      <p:transition spd="slow" advTm="106569"/>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docProps/app.xml><?xml version="1.0" encoding="utf-8"?>
<Properties xmlns="http://schemas.openxmlformats.org/officeDocument/2006/extended-properties" xmlns:vt="http://schemas.openxmlformats.org/officeDocument/2006/docPropsVTypes">
  <Template>Ion Boardroom</Template>
  <TotalTime>2939</TotalTime>
  <Words>1940</Words>
  <Application>Microsoft Macintosh PowerPoint</Application>
  <PresentationFormat>Widescreen</PresentationFormat>
  <Paragraphs>178</Paragraphs>
  <Slides>25</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Arial</vt:lpstr>
      <vt:lpstr>Century Gothic</vt:lpstr>
      <vt:lpstr>Georgia</vt:lpstr>
      <vt:lpstr>inherit</vt:lpstr>
      <vt:lpstr>Roboto</vt:lpstr>
      <vt:lpstr>Source Sans Pro</vt:lpstr>
      <vt:lpstr>Verdana</vt:lpstr>
      <vt:lpstr>Wingdings 3</vt:lpstr>
      <vt:lpstr>Ion Boardroom</vt:lpstr>
      <vt:lpstr>Death, mourning and memorialization</vt:lpstr>
      <vt:lpstr>Death/grieving</vt:lpstr>
      <vt:lpstr>Body counts and bodies that count</vt:lpstr>
      <vt:lpstr>Distant encounters with death</vt:lpstr>
      <vt:lpstr>PowerPoint Presentation</vt:lpstr>
      <vt:lpstr>Official sensitivity to wartime</vt:lpstr>
      <vt:lpstr>PowerPoint Presentation</vt:lpstr>
      <vt:lpstr>PowerPoint Presentation</vt:lpstr>
      <vt:lpstr>Making the dead speak in World War II</vt:lpstr>
      <vt:lpstr>PowerPoint Presentation</vt:lpstr>
      <vt:lpstr>Intimate encounters with death in wartime</vt:lpstr>
      <vt:lpstr>PowerPoint Presentation</vt:lpstr>
      <vt:lpstr>PowerPoint Presentation</vt:lpstr>
      <vt:lpstr>PowerPoint Presentation</vt:lpstr>
      <vt:lpstr>A “good death”?</vt:lpstr>
      <vt:lpstr>Last words: posthumous love letters</vt:lpstr>
      <vt:lpstr>Gendered prescriptions for grieving</vt:lpstr>
      <vt:lpstr>PowerPoint Presentation</vt:lpstr>
      <vt:lpstr>PowerPoint Presentation</vt:lpstr>
      <vt:lpstr>Making death meaningful</vt:lpstr>
      <vt:lpstr>Final resting places</vt:lpstr>
      <vt:lpstr>Arlington National Cemetery</vt:lpstr>
      <vt:lpstr>PowerPoint Presentation</vt:lpstr>
      <vt:lpstr>PowerPoint Presentation</vt:lpstr>
      <vt:lpstr>The Gold Star Mothers and Widows pilgrimages (1930-33)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Mourning and memorialization</dc:title>
  <dc:creator>Susan Carruthers</dc:creator>
  <cp:lastModifiedBy>Carruthers, Susan</cp:lastModifiedBy>
  <cp:revision>60</cp:revision>
  <dcterms:created xsi:type="dcterms:W3CDTF">2019-11-17T08:35:50Z</dcterms:created>
  <dcterms:modified xsi:type="dcterms:W3CDTF">2022-11-22T08:43:22Z</dcterms:modified>
</cp:coreProperties>
</file>