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0" r:id="rId1"/>
  </p:sldMasterIdLst>
  <p:sldIdLst>
    <p:sldId id="256" r:id="rId2"/>
    <p:sldId id="286" r:id="rId3"/>
    <p:sldId id="282" r:id="rId4"/>
    <p:sldId id="257" r:id="rId5"/>
    <p:sldId id="259" r:id="rId6"/>
    <p:sldId id="281" r:id="rId7"/>
    <p:sldId id="267" r:id="rId8"/>
    <p:sldId id="277" r:id="rId9"/>
    <p:sldId id="276" r:id="rId10"/>
    <p:sldId id="283" r:id="rId11"/>
    <p:sldId id="268" r:id="rId12"/>
    <p:sldId id="278" r:id="rId13"/>
    <p:sldId id="275" r:id="rId14"/>
    <p:sldId id="274" r:id="rId15"/>
    <p:sldId id="288" r:id="rId16"/>
    <p:sldId id="287" r:id="rId17"/>
    <p:sldId id="258" r:id="rId18"/>
    <p:sldId id="269" r:id="rId19"/>
    <p:sldId id="270" r:id="rId20"/>
    <p:sldId id="271" r:id="rId21"/>
    <p:sldId id="279" r:id="rId22"/>
    <p:sldId id="260" r:id="rId23"/>
    <p:sldId id="272" r:id="rId24"/>
    <p:sldId id="285" r:id="rId25"/>
    <p:sldId id="261" r:id="rId26"/>
    <p:sldId id="262" r:id="rId27"/>
    <p:sldId id="264" r:id="rId28"/>
    <p:sldId id="263" r:id="rId29"/>
    <p:sldId id="265" r:id="rId30"/>
    <p:sldId id="26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43"/>
    <p:restoredTop sz="94613"/>
  </p:normalViewPr>
  <p:slideViewPr>
    <p:cSldViewPr snapToGrid="0" snapToObjects="1">
      <p:cViewPr varScale="1">
        <p:scale>
          <a:sx n="124" d="100"/>
          <a:sy n="124" d="100"/>
        </p:scale>
        <p:origin x="2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D6667C1-141F-4F46-A6F5-148D5841EE02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36CF44F-4251-394C-A5B2-E83EA9C73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0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hiomemory.ohiohistory.org/archives/4211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loc.gov/loc/2017/12/world-war-i-injured-veterans-and-the-disability-rights-movement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nytimes.com/2019/07/31/magazine/world-war-i-veterans-treatment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item/00652156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npca.org/articles/1915-the-forgotten-march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raphics.wsj.com/100-legacies-from-world-war-1/shell-shock" TargetMode="External"/><Relationship Id="rId2" Type="http://schemas.openxmlformats.org/officeDocument/2006/relationships/hyperlink" Target="https://blogs.loc.gov/loc/2017/12/world-war-i-injured-veterans-and-the-disability-rights-movement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tif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edicalmuseum.mil/index.cfm?p=exhibits.current.advances_in_military_medicine.innovations.index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.org/details/veterancomesback00wallrich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N1lXQVLZeA" TargetMode="External"/><Relationship Id="rId2" Type="http://schemas.openxmlformats.org/officeDocument/2006/relationships/hyperlink" Target="https://www.youtube.com/watch?v=w0UnTPbk4nQ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s://www.historynet.com/let-there-be-light-how-a-ptsd-film-worried-army.ht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visioningtheamericandream.com/2014/05/26/gi-joe-to-joe-college-2/" TargetMode="External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yorker.com/news/news-desk/the-tragic-forgotten-history-of-black-military-veterans" TargetMode="External"/><Relationship Id="rId2" Type="http://schemas.openxmlformats.org/officeDocument/2006/relationships/hyperlink" Target="https://eji.org/reports/targeting-black-veterans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hiomemory.ohiohistory.org/archives/4211" TargetMode="External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smithsonianmag.com/arts-culture/faces-of-war-145799854/" TargetMode="External"/><Relationship Id="rId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Wounded bodies, disordered minds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The remasculinization of injured veterans</a:t>
            </a:r>
          </a:p>
          <a:p>
            <a:r>
              <a:rPr lang="en-US" sz="2800" dirty="0"/>
              <a:t>HI2C9 week 9</a:t>
            </a:r>
          </a:p>
        </p:txBody>
      </p:sp>
    </p:spTree>
    <p:extLst>
      <p:ext uri="{BB962C8B-B14F-4D97-AF65-F5344CB8AC3E}">
        <p14:creationId xmlns:p14="http://schemas.microsoft.com/office/powerpoint/2010/main" val="52377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536"/>
    </mc:Choice>
    <mc:Fallback xmlns="">
      <p:transition spd="slow" advTm="8753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87B672F-D7CF-4C43-8888-471241842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71" y="235"/>
            <a:ext cx="5274067" cy="687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E3246E5-9D28-BB47-8417-5CD45B25A454}"/>
              </a:ext>
            </a:extLst>
          </p:cNvPr>
          <p:cNvSpPr/>
          <p:nvPr/>
        </p:nvSpPr>
        <p:spPr>
          <a:xfrm>
            <a:off x="5739829" y="2043065"/>
            <a:ext cx="6096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During WWI, 224,000 US soldiers suffered injuries that sidelined them from the front. </a:t>
            </a:r>
          </a:p>
          <a:p>
            <a:endParaRPr lang="en-US" dirty="0"/>
          </a:p>
          <a:p>
            <a:r>
              <a:rPr lang="en-US" dirty="0"/>
              <a:t>Roughly 4,400 returned home missing part or all of a limb. </a:t>
            </a:r>
          </a:p>
          <a:p>
            <a:endParaRPr lang="en-US" dirty="0"/>
          </a:p>
          <a:p>
            <a:r>
              <a:rPr lang="en-US" dirty="0"/>
              <a:t>Some suffered life-long disability as a result of having</a:t>
            </a:r>
          </a:p>
          <a:p>
            <a:r>
              <a:rPr lang="en-US" dirty="0"/>
              <a:t>been gassed in the trenches.</a:t>
            </a:r>
          </a:p>
          <a:p>
            <a:endParaRPr lang="en-US" dirty="0"/>
          </a:p>
          <a:p>
            <a:r>
              <a:rPr lang="en-US" dirty="0"/>
              <a:t>This was the fate of veteran Clarence </a:t>
            </a:r>
            <a:r>
              <a:rPr lang="en-GB" dirty="0" err="1"/>
              <a:t>Matlack</a:t>
            </a:r>
            <a:r>
              <a:rPr lang="en-GB" dirty="0"/>
              <a:t>, who submitted an affidavit complaining of lung trouble after gas exposure during World War I. </a:t>
            </a:r>
          </a:p>
          <a:p>
            <a:endParaRPr lang="en-GB" dirty="0"/>
          </a:p>
          <a:p>
            <a:r>
              <a:rPr lang="en-GB" sz="1400" dirty="0"/>
              <a:t>Via Ohio Memory.</a:t>
            </a:r>
          </a:p>
          <a:p>
            <a:r>
              <a:rPr lang="en-US" sz="1400" dirty="0">
                <a:hlinkClick r:id="rId3"/>
              </a:rPr>
              <a:t>https://ohiomemory.ohiohistory.org/archives/4211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1210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428"/>
    </mc:Choice>
    <mc:Fallback xmlns="">
      <p:transition spd="slow" advTm="6442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tps://cdn.loc.gov/service/pnp/ppmsca/53500/53591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845" y="80962"/>
            <a:ext cx="4609313" cy="669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96753" y="1969879"/>
            <a:ext cx="6096000" cy="43704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American Red Cross founded the </a:t>
            </a:r>
            <a:r>
              <a:rPr lang="en-US" b="1" dirty="0">
                <a:solidFill>
                  <a:schemeClr val="accent2"/>
                </a:solidFill>
              </a:rPr>
              <a:t>Institute for Crippled and Disabled Men </a:t>
            </a:r>
            <a:r>
              <a:rPr lang="en-US" dirty="0"/>
              <a:t>in New York City in 1917 to train amputees and individuals with damaged limbs. </a:t>
            </a:r>
          </a:p>
          <a:p>
            <a:endParaRPr lang="en-US" dirty="0"/>
          </a:p>
          <a:p>
            <a:r>
              <a:rPr lang="en-US" dirty="0"/>
              <a:t>Soon, injured veterans became a main constituency.</a:t>
            </a:r>
          </a:p>
          <a:p>
            <a:endParaRPr lang="en-US" dirty="0"/>
          </a:p>
          <a:p>
            <a:r>
              <a:rPr lang="en-US" dirty="0"/>
              <a:t>Here men with partial arm amputations are taught welding.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400" dirty="0"/>
              <a:t>Library of Congress</a:t>
            </a:r>
          </a:p>
          <a:p>
            <a:endParaRPr lang="en-US" sz="1200" dirty="0"/>
          </a:p>
          <a:p>
            <a:r>
              <a:rPr lang="en-US" sz="1200" dirty="0">
                <a:hlinkClick r:id="rId3"/>
              </a:rPr>
              <a:t>https://blogs.loc.gov/loc/2017/12/world-war-i-injured-veterans-and-the-disability-rights-movement/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432613" y="634701"/>
            <a:ext cx="514596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>
              <a:solidFill>
                <a:schemeClr val="accent1"/>
              </a:solidFill>
            </a:endParaRPr>
          </a:p>
          <a:p>
            <a:r>
              <a:rPr lang="en-US" sz="2800" b="1" dirty="0">
                <a:solidFill>
                  <a:schemeClr val="accent1"/>
                </a:solidFill>
              </a:rPr>
              <a:t>Making the body productive</a:t>
            </a:r>
          </a:p>
        </p:txBody>
      </p:sp>
    </p:spTree>
    <p:extLst>
      <p:ext uri="{BB962C8B-B14F-4D97-AF65-F5344CB8AC3E}">
        <p14:creationId xmlns:p14="http://schemas.microsoft.com/office/powerpoint/2010/main" val="73428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48"/>
    </mc:Choice>
    <mc:Fallback xmlns="">
      <p:transition spd="slow" advTm="5624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y the 1920s, the American public started to question the govern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7407" y="1456280"/>
            <a:ext cx="4321376" cy="540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ne of the posters designed after World War I to show America’s service members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611" y="1751380"/>
            <a:ext cx="6485750" cy="510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2611" y="212277"/>
            <a:ext cx="9421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Re-education for WWI veterans</a:t>
            </a:r>
          </a:p>
          <a:p>
            <a:endParaRPr lang="en-US" sz="2400" b="1" dirty="0">
              <a:solidFill>
                <a:schemeClr val="accent1"/>
              </a:solidFill>
            </a:endParaRPr>
          </a:p>
          <a:p>
            <a:r>
              <a:rPr lang="en-US" sz="2000" dirty="0">
                <a:solidFill>
                  <a:schemeClr val="accent1"/>
                </a:solidFill>
              </a:rPr>
              <a:t>Instructions on how to comport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oneself in pursuit of a job</a:t>
            </a:r>
          </a:p>
        </p:txBody>
      </p:sp>
      <p:sp>
        <p:nvSpPr>
          <p:cNvPr id="3" name="Rectangle 2"/>
          <p:cNvSpPr/>
          <p:nvPr/>
        </p:nvSpPr>
        <p:spPr>
          <a:xfrm>
            <a:off x="6944522" y="809949"/>
            <a:ext cx="3897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https://www.nytimes.com/2019/07/31/magazine/world-war-i-veterans-treatment.html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653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04"/>
    </mc:Choice>
    <mc:Fallback xmlns="">
      <p:transition spd="slow" advTm="4020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loc.gov/static/exhibitions/world-war-i-american-experiences/images/objects/world-overturned/wwi0180-stand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835" y="163821"/>
            <a:ext cx="8469680" cy="583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16771" y="6002767"/>
            <a:ext cx="10087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Dan Smith. </a:t>
            </a:r>
            <a:r>
              <a:rPr lang="en-US" sz="1200" i="1" dirty="0">
                <a:hlinkClick r:id="rId3"/>
              </a:rPr>
              <a:t>Put Fighting Blood in Your Business. Here's His record! Does He Get a Job!—Arthur Woods, Assistant to the Secretary of War</a:t>
            </a:r>
            <a:r>
              <a:rPr lang="en-US" sz="1200" dirty="0">
                <a:hlinkClick r:id="rId3"/>
              </a:rPr>
              <a:t> [lists the Battles of St. Mihiel and Meuse-Argonne]</a:t>
            </a:r>
            <a:r>
              <a:rPr lang="en-US" sz="1200" dirty="0"/>
              <a:t>. Baltimore, New York: Thomsen-Ellis Company, between 1917–1919. Lithograph. Prints and Photographs Division, Library of Congress (180.00.00)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CD3AC1-E1AF-974D-AEF6-B1DDD2B321EE}"/>
              </a:ext>
            </a:extLst>
          </p:cNvPr>
          <p:cNvSpPr txBox="1"/>
          <p:nvPr/>
        </p:nvSpPr>
        <p:spPr>
          <a:xfrm>
            <a:off x="9456234" y="2564780"/>
            <a:ext cx="2242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Re-educating</a:t>
            </a:r>
          </a:p>
          <a:p>
            <a:r>
              <a:rPr lang="en-US" sz="2400" b="1" dirty="0">
                <a:solidFill>
                  <a:schemeClr val="accent1"/>
                </a:solidFill>
              </a:rPr>
              <a:t>employers</a:t>
            </a:r>
          </a:p>
        </p:txBody>
      </p:sp>
    </p:spTree>
    <p:extLst>
      <p:ext uri="{BB962C8B-B14F-4D97-AF65-F5344CB8AC3E}">
        <p14:creationId xmlns:p14="http://schemas.microsoft.com/office/powerpoint/2010/main" val="165696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52"/>
    </mc:Choice>
    <mc:Fallback xmlns="">
      <p:transition spd="slow" advTm="35352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loc.gov/static/exhibitions/world-war-i-american-experiences/images/objects/world-overturned/wwi0183-stand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98" y="193638"/>
            <a:ext cx="5149734" cy="666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253318" y="1643792"/>
            <a:ext cx="609600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Congress passed the </a:t>
            </a:r>
            <a:r>
              <a:rPr lang="en-US" b="1" dirty="0">
                <a:solidFill>
                  <a:schemeClr val="accent1"/>
                </a:solidFill>
              </a:rPr>
              <a:t>Smith-Sears Vocational Rehabilitation Act (1918)</a:t>
            </a:r>
            <a:endParaRPr lang="en-US" b="1" dirty="0"/>
          </a:p>
          <a:p>
            <a:endParaRPr lang="en-US" b="1" dirty="0"/>
          </a:p>
          <a:p>
            <a:r>
              <a:rPr lang="en-US" dirty="0"/>
              <a:t>This legislation expanded the role of a federal board in assisting disabled veterans with rehabilitation and in finding productive employment.</a:t>
            </a:r>
          </a:p>
          <a:p>
            <a:endParaRPr lang="en-US" dirty="0"/>
          </a:p>
          <a:p>
            <a:r>
              <a:rPr lang="en-US" dirty="0"/>
              <a:t>1930: establishment of the </a:t>
            </a:r>
            <a:r>
              <a:rPr lang="en-US" b="1" dirty="0">
                <a:solidFill>
                  <a:schemeClr val="accent1"/>
                </a:solidFill>
              </a:rPr>
              <a:t>Veterans Administration</a:t>
            </a:r>
            <a:r>
              <a:rPr lang="en-US" dirty="0"/>
              <a:t>,</a:t>
            </a:r>
          </a:p>
          <a:p>
            <a:r>
              <a:rPr lang="en-US" dirty="0"/>
              <a:t>a federal agency tasked with providing welfare and healthcare services to veterans. It is still in existence.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400" dirty="0"/>
              <a:t>In this letter to President Woodrow Wilson, Louisiana Congressman James B. </a:t>
            </a:r>
            <a:r>
              <a:rPr lang="en-US" sz="1400" dirty="0" err="1"/>
              <a:t>Aswell</a:t>
            </a:r>
            <a:r>
              <a:rPr lang="en-US" sz="1400" dirty="0"/>
              <a:t> argued that the armed forces should be the proper agencies to assist disabled veterans. </a:t>
            </a:r>
          </a:p>
          <a:p>
            <a:endParaRPr lang="en-US" sz="1400" dirty="0"/>
          </a:p>
          <a:p>
            <a:r>
              <a:rPr lang="en-US" sz="1400" dirty="0"/>
              <a:t>Library of Congress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53318" y="698854"/>
            <a:ext cx="2821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Footing the bill </a:t>
            </a:r>
          </a:p>
        </p:txBody>
      </p:sp>
    </p:spTree>
    <p:extLst>
      <p:ext uri="{BB962C8B-B14F-4D97-AF65-F5344CB8AC3E}">
        <p14:creationId xmlns:p14="http://schemas.microsoft.com/office/powerpoint/2010/main" val="160988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875"/>
    </mc:Choice>
    <mc:Fallback xmlns="">
      <p:transition spd="slow" advTm="74875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3721579-E815-218A-28F3-C0E7D3C82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BF9905-DC86-1AFA-5A66-2B6C1267B29D}"/>
              </a:ext>
            </a:extLst>
          </p:cNvPr>
          <p:cNvSpPr txBox="1"/>
          <p:nvPr/>
        </p:nvSpPr>
        <p:spPr>
          <a:xfrm>
            <a:off x="7037798" y="154112"/>
            <a:ext cx="483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The Bonus Army encampment, Anacostia</a:t>
            </a:r>
          </a:p>
        </p:txBody>
      </p:sp>
    </p:spTree>
    <p:extLst>
      <p:ext uri="{BB962C8B-B14F-4D97-AF65-F5344CB8AC3E}">
        <p14:creationId xmlns:p14="http://schemas.microsoft.com/office/powerpoint/2010/main" val="231568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24536-CD59-E31E-4E28-655C20DCC26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5627" y="166902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The “bonus march” (1932)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7275C2-4901-2D44-64AE-43B3F4CE951F}"/>
              </a:ext>
            </a:extLst>
          </p:cNvPr>
          <p:cNvSpPr txBox="1"/>
          <p:nvPr/>
        </p:nvSpPr>
        <p:spPr>
          <a:xfrm>
            <a:off x="921872" y="6400744"/>
            <a:ext cx="74924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https://www.npca.org/articles/1915-the-forgotten-march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F52382A-E493-2F6A-B13F-A09F2FC2C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3914" y="283939"/>
            <a:ext cx="4668086" cy="629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8FEB04-5B70-5FE1-B3C3-608DFB3F4AC8}"/>
              </a:ext>
            </a:extLst>
          </p:cNvPr>
          <p:cNvSpPr txBox="1"/>
          <p:nvPr/>
        </p:nvSpPr>
        <p:spPr>
          <a:xfrm>
            <a:off x="1571901" y="5500771"/>
            <a:ext cx="6192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0" i="0" u="none" strike="noStrike" dirty="0">
                <a:solidFill>
                  <a:srgbClr val="999999"/>
                </a:solidFill>
                <a:effectLst/>
                <a:latin typeface="Gotham A"/>
              </a:rPr>
              <a:t>The bonus marchers, who were demanding wages for their service in World War I, spent the night in front of the U.S. Capitol on July 13, 1932. Library of Congress</a:t>
            </a:r>
            <a:endParaRPr lang="en-US" dirty="0"/>
          </a:p>
        </p:txBody>
      </p:sp>
      <p:pic>
        <p:nvPicPr>
          <p:cNvPr id="3076" name="Picture 4" descr="The Forgotten March · National Parks Conservation Association">
            <a:extLst>
              <a:ext uri="{FF2B5EF4-FFF2-40B4-BE49-F238E27FC236}">
                <a16:creationId xmlns:a16="http://schemas.microsoft.com/office/drawing/2014/main" id="{0798CB9B-E2F9-D1A2-5A76-5939DC2C0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580" y="1192138"/>
            <a:ext cx="7132548" cy="401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067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“Invisible wounds”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Evolving understandings of psychiatric injury in wartime</a:t>
            </a:r>
          </a:p>
        </p:txBody>
      </p:sp>
    </p:spTree>
    <p:extLst>
      <p:ext uri="{BB962C8B-B14F-4D97-AF65-F5344CB8AC3E}">
        <p14:creationId xmlns:p14="http://schemas.microsoft.com/office/powerpoint/2010/main" val="174972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167"/>
    </mc:Choice>
    <mc:Fallback xmlns="">
      <p:transition spd="slow" advTm="201167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41788" y="261880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“Nostalgia” in the Civil War</a:t>
            </a:r>
          </a:p>
        </p:txBody>
      </p:sp>
      <p:sp>
        <p:nvSpPr>
          <p:cNvPr id="5" name="Rectangle 4"/>
          <p:cNvSpPr/>
          <p:nvPr/>
        </p:nvSpPr>
        <p:spPr>
          <a:xfrm>
            <a:off x="441788" y="1618648"/>
            <a:ext cx="46817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22222"/>
                </a:solidFill>
                <a:effectLst/>
              </a:rPr>
              <a:t>American medical handbooks from the mid-19th century offered wide-ranging definitions of </a:t>
            </a:r>
            <a:r>
              <a:rPr lang="en-US" b="1" i="0" dirty="0">
                <a:solidFill>
                  <a:srgbClr val="222222"/>
                </a:solidFill>
                <a:effectLst/>
              </a:rPr>
              <a:t>nostalgia,</a:t>
            </a:r>
            <a:r>
              <a:rPr lang="en-US" b="0" i="0" dirty="0">
                <a:solidFill>
                  <a:srgbClr val="222222"/>
                </a:solidFill>
                <a:effectLst/>
              </a:rPr>
              <a:t> combining both </a:t>
            </a:r>
            <a:r>
              <a:rPr lang="en-US" b="1" i="0" dirty="0">
                <a:solidFill>
                  <a:schemeClr val="accent1"/>
                </a:solidFill>
                <a:effectLst/>
              </a:rPr>
              <a:t>psychological</a:t>
            </a:r>
            <a:r>
              <a:rPr lang="en-US" b="0" i="0" dirty="0">
                <a:solidFill>
                  <a:srgbClr val="222222"/>
                </a:solidFill>
                <a:effectLst/>
              </a:rPr>
              <a:t> and </a:t>
            </a:r>
            <a:r>
              <a:rPr lang="en-US" b="1" i="0" dirty="0">
                <a:solidFill>
                  <a:schemeClr val="accent1"/>
                </a:solidFill>
                <a:effectLst/>
              </a:rPr>
              <a:t>physiological </a:t>
            </a:r>
            <a:r>
              <a:rPr lang="en-US" b="0" i="0" dirty="0">
                <a:solidFill>
                  <a:srgbClr val="222222"/>
                </a:solidFill>
                <a:effectLst/>
              </a:rPr>
              <a:t>effects of the malady.</a:t>
            </a:r>
          </a:p>
          <a:p>
            <a:endParaRPr lang="en-US" dirty="0">
              <a:solidFill>
                <a:srgbClr val="222222"/>
              </a:solidFill>
              <a:latin typeface="Independent Serif" charset="0"/>
            </a:endParaRPr>
          </a:p>
          <a:p>
            <a:r>
              <a:rPr lang="en-US" dirty="0"/>
              <a:t>Statistics recorded in the multi-volume </a:t>
            </a:r>
            <a:r>
              <a:rPr lang="en-US" b="1" i="1" dirty="0"/>
              <a:t>Medical and Surgical History of the War of Rebellion</a:t>
            </a:r>
            <a:r>
              <a:rPr lang="en-US" b="1" dirty="0"/>
              <a:t> </a:t>
            </a:r>
            <a:r>
              <a:rPr lang="en-US" dirty="0"/>
              <a:t>(1888), show the malaise </a:t>
            </a:r>
            <a:r>
              <a:rPr lang="en-US" b="1" dirty="0">
                <a:solidFill>
                  <a:schemeClr val="accent2"/>
                </a:solidFill>
              </a:rPr>
              <a:t>“developed to a morbid degree”</a:t>
            </a:r>
            <a:r>
              <a:rPr lang="en-US" dirty="0"/>
              <a:t> among white Union soldiers over the course of the war with some </a:t>
            </a:r>
            <a:r>
              <a:rPr lang="en-US" dirty="0">
                <a:solidFill>
                  <a:schemeClr val="accent1"/>
                </a:solidFill>
              </a:rPr>
              <a:t>5,213 cases</a:t>
            </a:r>
            <a:r>
              <a:rPr lang="en-US" dirty="0"/>
              <a:t> identified, resulting in </a:t>
            </a:r>
            <a:r>
              <a:rPr lang="en-US" dirty="0">
                <a:solidFill>
                  <a:schemeClr val="accent1"/>
                </a:solidFill>
              </a:rPr>
              <a:t>58</a:t>
            </a:r>
            <a:r>
              <a:rPr lang="en-US" dirty="0"/>
              <a:t> deaths – the statistics also reveal </a:t>
            </a:r>
            <a:r>
              <a:rPr lang="en-US" dirty="0">
                <a:solidFill>
                  <a:schemeClr val="accent2"/>
                </a:solidFill>
              </a:rPr>
              <a:t>334</a:t>
            </a:r>
            <a:r>
              <a:rPr lang="en-US" dirty="0"/>
              <a:t> cases and </a:t>
            </a:r>
            <a:r>
              <a:rPr lang="en-US" dirty="0">
                <a:solidFill>
                  <a:schemeClr val="accent1"/>
                </a:solidFill>
              </a:rPr>
              <a:t>16</a:t>
            </a:r>
            <a:r>
              <a:rPr lang="en-US" dirty="0"/>
              <a:t> deaths among the Union’s Black soldiers.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6B848B7-5630-794E-B6F0-4D0240310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19" y="1534438"/>
            <a:ext cx="6667397" cy="469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A52D71-A1A4-26EC-E1DC-8CB2E09414F8}"/>
              </a:ext>
            </a:extLst>
          </p:cNvPr>
          <p:cNvSpPr txBox="1"/>
          <p:nvPr/>
        </p:nvSpPr>
        <p:spPr>
          <a:xfrm>
            <a:off x="5332287" y="6401735"/>
            <a:ext cx="6295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Currier &amp; Ives, “The Soldiers’ Dream of Home” (1861-65)</a:t>
            </a:r>
          </a:p>
        </p:txBody>
      </p:sp>
    </p:spTree>
    <p:extLst>
      <p:ext uri="{BB962C8B-B14F-4D97-AF65-F5344CB8AC3E}">
        <p14:creationId xmlns:p14="http://schemas.microsoft.com/office/powerpoint/2010/main" val="81947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804"/>
    </mc:Choice>
    <mc:Fallback xmlns="">
      <p:transition spd="slow" advTm="167804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9247" y="453207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“Shell shock” in the Great War</a:t>
            </a:r>
          </a:p>
        </p:txBody>
      </p:sp>
      <p:sp>
        <p:nvSpPr>
          <p:cNvPr id="3" name="Rectangle 2"/>
          <p:cNvSpPr/>
          <p:nvPr/>
        </p:nvSpPr>
        <p:spPr>
          <a:xfrm>
            <a:off x="5880243" y="1557728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“Nearly 100,000 US soldiers were removed from fighting for psychiatric injuries; 40,000 of them were discharged. </a:t>
            </a:r>
            <a:r>
              <a:rPr lang="en-US" b="1" dirty="0"/>
              <a:t>By 1921, approximately 9,000 veterans had undergone treatment for psychological disability in veterans’ hospitals. </a:t>
            </a:r>
          </a:p>
          <a:p>
            <a:endParaRPr lang="en-US" dirty="0"/>
          </a:p>
          <a:p>
            <a:r>
              <a:rPr lang="en-US" dirty="0"/>
              <a:t>As the decade progressed, greater numbers of veterans received treatment for </a:t>
            </a:r>
            <a:r>
              <a:rPr lang="en-US" b="1" dirty="0">
                <a:solidFill>
                  <a:schemeClr val="accent2"/>
                </a:solidFill>
              </a:rPr>
              <a:t>“war neurosis.</a:t>
            </a:r>
            <a:r>
              <a:rPr lang="en-US" dirty="0">
                <a:solidFill>
                  <a:schemeClr val="accent1"/>
                </a:solidFill>
              </a:rPr>
              <a:t>’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Ultimately, whether mental or physical, 200,000 veterans would return home with a permanent disability.</a:t>
            </a:r>
          </a:p>
          <a:p>
            <a:endParaRPr lang="en-US" dirty="0"/>
          </a:p>
          <a:p>
            <a:r>
              <a:rPr lang="en-US" sz="1200" dirty="0">
                <a:hlinkClick r:id="rId2"/>
              </a:rPr>
              <a:t>https://blogs.loc.gov/loc/2017/12/world-war-i-injured-veterans-and-the-disability-rights-movement/</a:t>
            </a:r>
            <a:endParaRPr lang="en-US" sz="1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681272-9722-F341-A1F8-BD34C96D18E0}"/>
              </a:ext>
            </a:extLst>
          </p:cNvPr>
          <p:cNvSpPr/>
          <p:nvPr/>
        </p:nvSpPr>
        <p:spPr>
          <a:xfrm>
            <a:off x="555296" y="4004552"/>
            <a:ext cx="54380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hlinkClick r:id="rId3"/>
            </a:endParaRPr>
          </a:p>
          <a:p>
            <a:endParaRPr lang="en-US" dirty="0">
              <a:hlinkClick r:id="rId3"/>
            </a:endParaRPr>
          </a:p>
          <a:p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https://graphics.wsj.com/100-legacies-from-world-war-1/shell-shock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79225A-D8DA-E14D-9C9E-76582CD3628F}"/>
              </a:ext>
            </a:extLst>
          </p:cNvPr>
          <p:cNvSpPr txBox="1"/>
          <p:nvPr/>
        </p:nvSpPr>
        <p:spPr>
          <a:xfrm>
            <a:off x="555296" y="1603895"/>
            <a:ext cx="490551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term “shell shock” was first used in</a:t>
            </a:r>
          </a:p>
          <a:p>
            <a:r>
              <a:rPr lang="en-US" b="1" i="1" dirty="0"/>
              <a:t>The Lancet </a:t>
            </a:r>
            <a:r>
              <a:rPr lang="en-US" dirty="0"/>
              <a:t>in 1915.</a:t>
            </a:r>
          </a:p>
          <a:p>
            <a:endParaRPr lang="en-US" dirty="0"/>
          </a:p>
          <a:p>
            <a:r>
              <a:rPr lang="en-US" dirty="0"/>
              <a:t>Opinions differed as to the source of </a:t>
            </a:r>
          </a:p>
          <a:p>
            <a:r>
              <a:rPr lang="en-US" dirty="0"/>
              <a:t>psychological injury: whether it resulted</a:t>
            </a:r>
          </a:p>
          <a:p>
            <a:r>
              <a:rPr lang="en-US" dirty="0"/>
              <a:t>from percussive blasts or from microscopic</a:t>
            </a:r>
          </a:p>
          <a:p>
            <a:r>
              <a:rPr lang="en-US" dirty="0"/>
              <a:t>fragments of shell that had embedded </a:t>
            </a:r>
          </a:p>
          <a:p>
            <a:r>
              <a:rPr lang="en-US" dirty="0"/>
              <a:t>themselves in soldiers’ brains.</a:t>
            </a:r>
          </a:p>
          <a:p>
            <a:endParaRPr lang="en-US" dirty="0"/>
          </a:p>
          <a:p>
            <a:r>
              <a:rPr lang="en-US" dirty="0"/>
              <a:t>Click the link below for contemporary</a:t>
            </a:r>
          </a:p>
          <a:p>
            <a:r>
              <a:rPr lang="en-US" dirty="0"/>
              <a:t>footage of shell shock sufferers:</a:t>
            </a:r>
          </a:p>
        </p:txBody>
      </p:sp>
    </p:spTree>
    <p:extLst>
      <p:ext uri="{BB962C8B-B14F-4D97-AF65-F5344CB8AC3E}">
        <p14:creationId xmlns:p14="http://schemas.microsoft.com/office/powerpoint/2010/main" val="73690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713"/>
    </mc:Choice>
    <mc:Fallback xmlns="">
      <p:transition spd="slow" advTm="18571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C320F-DFCC-91C4-07A1-9C4390FBF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“Remasculinization”</a:t>
            </a:r>
          </a:p>
        </p:txBody>
      </p:sp>
      <p:pic>
        <p:nvPicPr>
          <p:cNvPr id="1028" name="Picture 4" descr="Amazon.com: The Remasculinization of America: Gender and the Vietnam War  (Theories of Contempo): 9780253205308: Jeffords, Susan: Books">
            <a:extLst>
              <a:ext uri="{FF2B5EF4-FFF2-40B4-BE49-F238E27FC236}">
                <a16:creationId xmlns:a16="http://schemas.microsoft.com/office/drawing/2014/main" id="{17F7C901-A24F-50B2-6FC9-6CF5DB4EB48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560" y="2456220"/>
            <a:ext cx="3664464" cy="405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masculinization of America: Gender and the Vietnam War: No.530 (A Midland  Book): Amazon.co.uk: Jeffords, S: 9780253205308: Books">
            <a:extLst>
              <a:ext uri="{FF2B5EF4-FFF2-40B4-BE49-F238E27FC236}">
                <a16:creationId xmlns:a16="http://schemas.microsoft.com/office/drawing/2014/main" id="{2926DD68-013A-728F-2F5E-0FB71C51EED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122" y="2456220"/>
            <a:ext cx="2536685" cy="405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A1B856-04B1-BA88-3899-22B8EDCAF498}"/>
              </a:ext>
            </a:extLst>
          </p:cNvPr>
          <p:cNvSpPr txBox="1"/>
          <p:nvPr/>
        </p:nvSpPr>
        <p:spPr>
          <a:xfrm>
            <a:off x="900561" y="3429000"/>
            <a:ext cx="264527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Susan Jeffords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F25668-C75D-7E22-23B4-5D0FB46517A0}"/>
              </a:ext>
            </a:extLst>
          </p:cNvPr>
          <p:cNvSpPr txBox="1"/>
          <p:nvPr/>
        </p:nvSpPr>
        <p:spPr>
          <a:xfrm>
            <a:off x="2849171" y="603813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1989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CB1167-B848-2D63-048E-63D5DE356E28}"/>
              </a:ext>
            </a:extLst>
          </p:cNvPr>
          <p:cNvSpPr txBox="1"/>
          <p:nvPr/>
        </p:nvSpPr>
        <p:spPr>
          <a:xfrm>
            <a:off x="10408024" y="594566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27853528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CB284D6-5D06-4075-8F79-B2450811A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25BD14E-E80C-4D5D-9B7F-682599FC6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41E91B6-51C9-4B71-BAC1-94D383F09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307A699-7B11-4E75-B662-6F118EC2D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783F439-A42B-4B48-8120-82C1E64647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31D9CE6-FAEC-4760-BF2C-10BFC9AB30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744417C-DD05-42C9-9506-7A7DBF83B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4D17555-3BE5-4AB0-95A5-6E1DC3622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8C257EF-1C1B-40D8-90AF-D6E24B280A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69D8E58C-4D5E-4113-BDFE-39E3EC761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A11B6204-F711-4482-AB08-EF7223B2F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AA49B63-178B-41DF-B739-5C277707C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AC19C03-DD2C-48BD-9DD6-D8C4F8993B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18D3AA0-122A-4F23-BF74-A803B9272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4D19BC2-2A8F-4CAE-87DA-3812B75DB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A563DEF-B12E-4A38-BDB9-B376F748FE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8006844-F680-4FFB-B20A-4BCCE924CD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C7E6504-4B9F-45FD-97D4-A5C66D5108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58A9C7C-6CEF-4D9C-BFAC-71ECFB90DC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0A1D942-8105-4F58-8B1B-BCDBB68431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ED4B74EC-599A-4840-9B3B-B599B4F78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82852" y="1708859"/>
            <a:ext cx="4243367" cy="1020232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“Neuro-psychiatric” (NP) cases in WW II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FE83AA-23EF-894F-BB5C-E3C4FA1432CA}"/>
              </a:ext>
            </a:extLst>
          </p:cNvPr>
          <p:cNvSpPr txBox="1"/>
          <p:nvPr/>
        </p:nvSpPr>
        <p:spPr>
          <a:xfrm>
            <a:off x="1035356" y="3394142"/>
            <a:ext cx="3133726" cy="3898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US soldiers in World War II exhibiting signs of psychological stress.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National Archives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4607" y="803751"/>
            <a:ext cx="3113903" cy="52504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2236" y="803751"/>
            <a:ext cx="3113904" cy="5250498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57FF10A7-02F0-493C-A4B4-E9A7392F4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4106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414"/>
    </mc:Choice>
    <mc:Fallback xmlns="">
      <p:transition spd="slow" advTm="162414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3AE7C6-1914-3546-8227-A95E331101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7681" y="402350"/>
            <a:ext cx="9382125" cy="728662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Psychological injuries and social anxiety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B36D150-7FAF-2441-AA85-33847B9B5F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4806" y="1358972"/>
            <a:ext cx="6381750" cy="38450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Greater social stigma attached to mental illness</a:t>
            </a:r>
          </a:p>
          <a:p>
            <a:r>
              <a:rPr lang="en-US" dirty="0"/>
              <a:t>The possibility that “unseen” injuries might be faked by malingerers</a:t>
            </a:r>
          </a:p>
          <a:p>
            <a:r>
              <a:rPr lang="en-US" dirty="0"/>
              <a:t>Malingerers and “goldbricks” = cowards (by definition, unmanly men)</a:t>
            </a:r>
          </a:p>
          <a:p>
            <a:r>
              <a:rPr lang="en-US" dirty="0"/>
              <a:t>Medical uncertainty about the causes of psychological damage in wartime</a:t>
            </a:r>
          </a:p>
          <a:p>
            <a:r>
              <a:rPr lang="en-US" dirty="0"/>
              <a:t>Difficulty in (publicly) acknowledging men’s “breaking point” in wartime</a:t>
            </a:r>
          </a:p>
          <a:p>
            <a:r>
              <a:rPr lang="en-US" dirty="0"/>
              <a:t>Treatment and cure uncertain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A19A77-C7B6-F044-9BE8-F69BB2F065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376" y="1823063"/>
            <a:ext cx="5683623" cy="37170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EC51F4-0850-624A-9553-1D69492D0BFA}"/>
              </a:ext>
            </a:extLst>
          </p:cNvPr>
          <p:cNvSpPr/>
          <p:nvPr/>
        </p:nvSpPr>
        <p:spPr>
          <a:xfrm>
            <a:off x="6936058" y="5746650"/>
            <a:ext cx="52559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555555"/>
                </a:solidFill>
                <a:latin typeface="Arial" panose="020B0604020202020204" pitchFamily="34" charset="0"/>
              </a:rPr>
              <a:t>George Patton landed in hot water in 1943 for assaulting two soldiers suffering from shell shock (Image source: Associated Press)</a:t>
            </a:r>
            <a:endParaRPr lang="en-US" sz="1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F33A32-AB17-3A46-AA8D-CD0B7E33B1D3}"/>
              </a:ext>
            </a:extLst>
          </p:cNvPr>
          <p:cNvSpPr/>
          <p:nvPr/>
        </p:nvSpPr>
        <p:spPr>
          <a:xfrm>
            <a:off x="224806" y="5204012"/>
            <a:ext cx="598773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i="1" dirty="0">
                <a:solidFill>
                  <a:schemeClr val="accent2"/>
                </a:solidFill>
                <a:latin typeface="Cantata One"/>
              </a:rPr>
              <a:t>“</a:t>
            </a:r>
            <a:r>
              <a:rPr lang="en-GB" sz="2000" b="1" i="1" dirty="0">
                <a:solidFill>
                  <a:schemeClr val="accent2"/>
                </a:solidFill>
                <a:latin typeface="Cantata One"/>
              </a:rPr>
              <a:t>Firm and drastic measures are at times necessary… but this does not excuse brutality, abuse of the sick, nor exhibition of uncontrollable temper in front of subordinates.”</a:t>
            </a:r>
            <a:endParaRPr lang="en-GB" sz="2000" b="1" dirty="0">
              <a:solidFill>
                <a:schemeClr val="accent2"/>
              </a:solidFill>
              <a:latin typeface="Cantata One"/>
            </a:endParaRPr>
          </a:p>
          <a:p>
            <a:pPr algn="r"/>
            <a:r>
              <a:rPr lang="en-GB" i="1" dirty="0">
                <a:solidFill>
                  <a:srgbClr val="333333"/>
                </a:solidFill>
                <a:latin typeface="Cantata One"/>
              </a:rPr>
              <a:t>            — Gen. Dwight D. Eisenhower</a:t>
            </a:r>
            <a:endParaRPr lang="en-GB" b="0" i="0" dirty="0">
              <a:solidFill>
                <a:srgbClr val="333333"/>
              </a:solidFill>
              <a:effectLst/>
              <a:latin typeface="Cantata One"/>
            </a:endParaRPr>
          </a:p>
        </p:txBody>
      </p:sp>
    </p:spTree>
    <p:extLst>
      <p:ext uri="{BB962C8B-B14F-4D97-AF65-F5344CB8AC3E}">
        <p14:creationId xmlns:p14="http://schemas.microsoft.com/office/powerpoint/2010/main" val="37369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898"/>
    </mc:Choice>
    <mc:Fallback xmlns="">
      <p:transition spd="slow" advTm="238898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665" y="2677645"/>
            <a:ext cx="5335335" cy="2283823"/>
          </a:xfrm>
        </p:spPr>
        <p:txBody>
          <a:bodyPr/>
          <a:lstStyle/>
          <a:p>
            <a:r>
              <a:rPr lang="en-US" dirty="0"/>
              <a:t>Gendered prescriptions for</a:t>
            </a:r>
            <a:br>
              <a:rPr lang="en-US" dirty="0"/>
            </a:br>
            <a:r>
              <a:rPr lang="en-US" dirty="0"/>
              <a:t>“remasculinization”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9C9E71-A1AA-2BC2-2CDF-F72832F5E4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8D3F13-598C-6845-8A89-6924E6B72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525" y="0"/>
            <a:ext cx="4465810" cy="669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0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98"/>
    </mc:Choice>
    <mc:Fallback xmlns="">
      <p:transition spd="slow" advTm="35998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56542" y="654423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Occupational therapy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48CAB7-4989-D146-8492-33D69FC0E7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75210"/>
            <a:ext cx="6385264" cy="45162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66F1240-AA47-1B43-B20F-C51F068390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4054" y="0"/>
            <a:ext cx="6267946" cy="425842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D87B381-A07A-2049-BD36-F09F0C762EEA}"/>
              </a:ext>
            </a:extLst>
          </p:cNvPr>
          <p:cNvSpPr/>
          <p:nvPr/>
        </p:nvSpPr>
        <p:spPr>
          <a:xfrm>
            <a:off x="6515695" y="5842337"/>
            <a:ext cx="55458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US National Museum of Health and Medicine</a:t>
            </a:r>
          </a:p>
          <a:p>
            <a:endParaRPr lang="en-US" sz="1200" dirty="0"/>
          </a:p>
          <a:p>
            <a:r>
              <a:rPr lang="en-US" sz="1200" dirty="0">
                <a:hlinkClick r:id="rId4"/>
              </a:rPr>
              <a:t>https://www.medicalmuseum.mil/index.cfm?p=exhibits.current.advances_in_military_medicine.innovations.index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A76AAB-DD78-074F-ADF3-7AFBD9B67DB8}"/>
              </a:ext>
            </a:extLst>
          </p:cNvPr>
          <p:cNvSpPr txBox="1"/>
          <p:nvPr/>
        </p:nvSpPr>
        <p:spPr>
          <a:xfrm>
            <a:off x="6515695" y="4627757"/>
            <a:ext cx="4804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World War I veterans learn new skills while</a:t>
            </a:r>
          </a:p>
          <a:p>
            <a:r>
              <a:rPr lang="en-US" dirty="0"/>
              <a:t>hospitalized– toymaking and knitting</a:t>
            </a:r>
          </a:p>
        </p:txBody>
      </p:sp>
    </p:spTree>
    <p:extLst>
      <p:ext uri="{BB962C8B-B14F-4D97-AF65-F5344CB8AC3E}">
        <p14:creationId xmlns:p14="http://schemas.microsoft.com/office/powerpoint/2010/main" val="154663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252"/>
    </mc:Choice>
    <mc:Fallback xmlns="">
      <p:transition spd="slow" advTm="78252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ook page image">
            <a:extLst>
              <a:ext uri="{FF2B5EF4-FFF2-40B4-BE49-F238E27FC236}">
                <a16:creationId xmlns:a16="http://schemas.microsoft.com/office/drawing/2014/main" id="{399B0256-E9CA-C247-9F85-06F056C0B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32" y="25969"/>
            <a:ext cx="4391073" cy="683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70CFB6B-D629-754E-A7C4-3194250C656B}"/>
              </a:ext>
            </a:extLst>
          </p:cNvPr>
          <p:cNvSpPr/>
          <p:nvPr/>
        </p:nvSpPr>
        <p:spPr>
          <a:xfrm>
            <a:off x="4890246" y="6211669"/>
            <a:ext cx="6768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https://archive.org/details/veterancomesback00wallrich</a:t>
            </a:r>
            <a:endParaRPr lang="en-US" dirty="0"/>
          </a:p>
          <a:p>
            <a:endParaRPr lang="en-US" dirty="0"/>
          </a:p>
        </p:txBody>
      </p:sp>
      <p:pic>
        <p:nvPicPr>
          <p:cNvPr id="6148" name="Picture 4" descr="The Male Body at War: American Masculinity during World War II:  Amazon.co.uk: Christina Jarvis: Books">
            <a:extLst>
              <a:ext uri="{FF2B5EF4-FFF2-40B4-BE49-F238E27FC236}">
                <a16:creationId xmlns:a16="http://schemas.microsoft.com/office/drawing/2014/main" id="{FEA3FCC6-80D1-9E45-AED2-E6F4DC3A3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9219" y="191869"/>
            <a:ext cx="42037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31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751"/>
    </mc:Choice>
    <mc:Fallback xmlns="">
      <p:transition spd="slow" advTm="7075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9B7F34B-B720-4924-989C-4C86F1673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E5A59BB-AC66-4BF0-84DF-A0EAAFA756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6BFC61F-766A-4716-A02F-513C4B414C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0107916-D5E9-45F4-B0C9-8AC42FAAE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6F95F04-B8CE-4796-86C5-B82C595605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5133A8C-A2DC-41D0-8631-6C46A24A0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F59A2DE-FCD0-42A5-98E2-C4A80D9B6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12A4EA8-DAC7-4AF6-9FD6-9879C9B75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A5BBACEE-1F79-49C4-A811-8A969A6FC0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59EBD8D-506A-4653-B301-750C47F4A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4EC3799-3F52-48CE-85CC-83AED368E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 useBgFill="1">
          <p:nvSpPr>
            <p:cNvPr id="21" name="Rectangle 20">
              <a:extLst>
                <a:ext uri="{FF2B5EF4-FFF2-40B4-BE49-F238E27FC236}">
                  <a16:creationId xmlns:a16="http://schemas.microsoft.com/office/drawing/2014/main" id="{F3FC2939-BF10-4CBC-904B-74A17D4B9C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266B6D5D-11B6-40A6-9CEF-F0B0D104C5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420" y="1370143"/>
            <a:ext cx="6391270" cy="415744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>
                <a:solidFill>
                  <a:schemeClr val="tx1"/>
                </a:solidFill>
              </a:rPr>
              <a:t>Hollywood and the disabled veteran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861" y="1370143"/>
            <a:ext cx="2913091" cy="41574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400" b="1" dirty="0"/>
              <a:t>The romance of rehabilitation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89E20C7-BB50-4317-93C7-90C8ED80B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6687" y="1930986"/>
            <a:ext cx="0" cy="3200400"/>
          </a:xfrm>
          <a:prstGeom prst="line">
            <a:avLst/>
          </a:prstGeom>
          <a:ln w="15875" cap="sq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786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48346"/>
    </mc:Choice>
    <mc:Fallback xmlns="">
      <p:transition spd="slow" advTm="48346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The Best Years of Our Lives </a:t>
            </a:r>
            <a:r>
              <a:rPr lang="en-US" dirty="0"/>
              <a:t>(Nov. 1946)</a:t>
            </a:r>
            <a:endParaRPr lang="en-US" i="1" dirty="0"/>
          </a:p>
        </p:txBody>
      </p:sp>
      <p:sp>
        <p:nvSpPr>
          <p:cNvPr id="5" name="Rectangle 4"/>
          <p:cNvSpPr/>
          <p:nvPr/>
        </p:nvSpPr>
        <p:spPr>
          <a:xfrm>
            <a:off x="351156" y="4868175"/>
            <a:ext cx="64780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hlinkClick r:id="rId2"/>
            </a:endParaRPr>
          </a:p>
          <a:p>
            <a:r>
              <a:rPr lang="en-US" dirty="0"/>
              <a:t>Homer’s homecoming: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https://www.youtube.com/watch?v=w0UnTPbk4nQ</a:t>
            </a:r>
            <a:endParaRPr lang="en-US" dirty="0"/>
          </a:p>
          <a:p>
            <a:endParaRPr lang="en-US" dirty="0"/>
          </a:p>
          <a:p>
            <a:r>
              <a:rPr lang="en-US" dirty="0"/>
              <a:t>Fred’s traumatic flashback:</a:t>
            </a:r>
          </a:p>
          <a:p>
            <a:r>
              <a:rPr lang="en-US" dirty="0">
                <a:hlinkClick r:id="rId3"/>
              </a:rPr>
              <a:t>https://www.youtube.com/watch?v=xN1lXQVLZeA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1156" y="2274519"/>
            <a:ext cx="596509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Dir. William Wyler</a:t>
            </a:r>
          </a:p>
          <a:p>
            <a:r>
              <a:rPr lang="en-US" dirty="0"/>
              <a:t>The plot follows the homecoming of three newly</a:t>
            </a:r>
          </a:p>
          <a:p>
            <a:r>
              <a:rPr lang="en-US" dirty="0"/>
              <a:t>demobilized veterans: Homer Parrish, Al Stephenson</a:t>
            </a:r>
          </a:p>
          <a:p>
            <a:r>
              <a:rPr lang="en-US" dirty="0"/>
              <a:t>and Fred Derry.</a:t>
            </a:r>
          </a:p>
          <a:p>
            <a:endParaRPr lang="en-US" dirty="0"/>
          </a:p>
          <a:p>
            <a:r>
              <a:rPr lang="en-US" dirty="0"/>
              <a:t>Each man suffers from a war-induced condition:</a:t>
            </a:r>
          </a:p>
          <a:p>
            <a:r>
              <a:rPr lang="en-US" dirty="0"/>
              <a:t>Homer is a </a:t>
            </a:r>
            <a:r>
              <a:rPr lang="en-US" b="1" dirty="0"/>
              <a:t>double amputee</a:t>
            </a:r>
            <a:r>
              <a:rPr lang="en-US" dirty="0"/>
              <a:t>; Al an </a:t>
            </a:r>
            <a:r>
              <a:rPr lang="en-US" b="1" dirty="0"/>
              <a:t>alcoholic</a:t>
            </a:r>
            <a:r>
              <a:rPr lang="en-US" dirty="0"/>
              <a:t>, and</a:t>
            </a:r>
          </a:p>
          <a:p>
            <a:r>
              <a:rPr lang="en-US" dirty="0"/>
              <a:t>Fred a </a:t>
            </a:r>
            <a:r>
              <a:rPr lang="en-US" b="1" dirty="0"/>
              <a:t>“neuropsychiatric case</a:t>
            </a:r>
            <a:r>
              <a:rPr lang="en-US" dirty="0"/>
              <a:t>.” Their recoveries are</a:t>
            </a:r>
          </a:p>
          <a:p>
            <a:r>
              <a:rPr lang="en-US" dirty="0"/>
              <a:t>all contingent on their finding– and accepting– the</a:t>
            </a:r>
          </a:p>
          <a:p>
            <a:r>
              <a:rPr lang="en-US" dirty="0"/>
              <a:t>love of a good woman.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462" y="2274519"/>
            <a:ext cx="5704538" cy="449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0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813"/>
    </mc:Choice>
    <mc:Fallback xmlns="">
      <p:transition spd="slow" advTm="143813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824" y="1615843"/>
            <a:ext cx="4869985" cy="38023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3824" y="613317"/>
            <a:ext cx="3833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Romantic rejections and</a:t>
            </a:r>
          </a:p>
          <a:p>
            <a:r>
              <a:rPr lang="en-US" sz="2400" b="1" dirty="0">
                <a:solidFill>
                  <a:schemeClr val="accent2"/>
                </a:solidFill>
              </a:rPr>
              <a:t>accommodations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23464" y="5564458"/>
            <a:ext cx="5530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Fred’s faithless wife, Marie, represents an</a:t>
            </a:r>
          </a:p>
          <a:p>
            <a:r>
              <a:rPr lang="en-US" dirty="0"/>
              <a:t>obstacle to his recovery and happiness (left).</a:t>
            </a:r>
          </a:p>
          <a:p>
            <a:r>
              <a:rPr lang="en-US" dirty="0"/>
              <a:t>Wilma must reassure Homer of her steadfastness</a:t>
            </a:r>
          </a:p>
          <a:p>
            <a:r>
              <a:rPr lang="en-US" dirty="0"/>
              <a:t>despite his disability (above).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FF8FC7-41A6-F0A0-25F4-E1B025C4C8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3" y="0"/>
            <a:ext cx="50127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0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733"/>
    </mc:Choice>
    <mc:Fallback xmlns="">
      <p:transition spd="slow" advTm="84733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8CB284D6-5D06-4075-8F79-B2450811A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5BD14E-E80C-4D5D-9B7F-682599FC6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41E91B6-51C9-4B71-BAC1-94D383F09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307A699-7B11-4E75-B662-6F118EC2D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83F439-A42B-4B48-8120-82C1E64647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31D9CE6-FAEC-4760-BF2C-10BFC9AB30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744417C-DD05-42C9-9506-7A7DBF83B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4D17555-3BE5-4AB0-95A5-6E1DC3622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78C257EF-1C1B-40D8-90AF-D6E24B280A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69D8E58C-4D5E-4113-BDFE-39E3EC761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A11B6204-F711-4482-AB08-EF7223B2F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6AA49B63-178B-41DF-B739-5C277707C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73D3481-3E23-4B7A-A316-DD084230B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4FBEDF2-EF57-4002-A605-673E5D0B2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3356326-7048-4597-B6F4-5FF27A054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067FDE8-B371-4C07-83B4-0F87ACDEF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BBA6DDD-068A-406A-A1CE-BF27FEBD3A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93FF853-0A46-4F82-8A7D-390B21A89D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27507DC-79B3-43D3-B630-B66FBD31D8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1DF36C7-D50D-414B-A7EA-9BAB3EA37B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A6A3D491-4A77-462A-ABC3-15E024255F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8067" y="648875"/>
            <a:ext cx="6072776" cy="16223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i="1" dirty="0">
                <a:solidFill>
                  <a:schemeClr val="accent1"/>
                </a:solidFill>
              </a:rPr>
              <a:t>Let There Be Light </a:t>
            </a:r>
            <a:r>
              <a:rPr lang="en-US" dirty="0">
                <a:solidFill>
                  <a:schemeClr val="accent1"/>
                </a:solidFill>
              </a:rPr>
              <a:t>(1946)</a:t>
            </a:r>
          </a:p>
        </p:txBody>
      </p:sp>
      <p:sp>
        <p:nvSpPr>
          <p:cNvPr id="5" name="Rectangle 4"/>
          <p:cNvSpPr/>
          <p:nvPr/>
        </p:nvSpPr>
        <p:spPr>
          <a:xfrm>
            <a:off x="988555" y="1866405"/>
            <a:ext cx="6072776" cy="3811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  <a:effectLst/>
              </a:rPr>
              <a:t>U. S. Army Film (Professional Medical Film) PMF 5019 filmed in spring 1945 at Mason General Hospital, Long Island</a:t>
            </a:r>
            <a:r>
              <a:rPr lang="en-US">
                <a:solidFill>
                  <a:schemeClr val="bg1"/>
                </a:solidFill>
                <a:effectLst/>
              </a:rPr>
              <a:t>, NY</a:t>
            </a:r>
            <a:endParaRPr lang="en-US" dirty="0">
              <a:solidFill>
                <a:schemeClr val="bg1"/>
              </a:solidFill>
              <a:effectLst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>
              <a:solidFill>
                <a:schemeClr val="bg1"/>
              </a:solidFill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Top right</a:t>
            </a:r>
            <a:r>
              <a:rPr lang="en-US" dirty="0">
                <a:solidFill>
                  <a:schemeClr val="bg1"/>
                </a:solidFill>
                <a:effectLst/>
              </a:rPr>
              <a:t>: a still from the film depicting veterans in group therapy</a:t>
            </a:r>
            <a:endParaRPr lang="en-US" dirty="0">
              <a:solidFill>
                <a:schemeClr val="bg1"/>
              </a:solidFill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dirty="0">
              <a:solidFill>
                <a:schemeClr val="bg1"/>
              </a:solidFill>
              <a:effectLst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  <a:effectLst/>
              </a:rPr>
              <a:t>Right: Director John Huston in officer’s uniform, a captain in the </a:t>
            </a:r>
            <a:r>
              <a:rPr lang="en-US" dirty="0">
                <a:solidFill>
                  <a:schemeClr val="bg1"/>
                </a:solidFill>
              </a:rPr>
              <a:t>Army Signal Corps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/>
        </p:blipFill>
        <p:spPr>
          <a:xfrm>
            <a:off x="7418226" y="645107"/>
            <a:ext cx="4125317" cy="2710388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20FD2EC6-4CDE-490A-8B7A-0BB301377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7418226" y="3520086"/>
            <a:ext cx="4125317" cy="271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1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212"/>
    </mc:Choice>
    <mc:Fallback xmlns="">
      <p:transition spd="slow" advTm="86212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8033" y="437812"/>
            <a:ext cx="9961450" cy="19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“The army’s own actions seemed to undermine its stated concern for the soldiers’ privacy: it had supplied nearly a dozen still photos from 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Let There Be Light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to illustrate an October 29, 1945, 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Life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magazine article on the stateside treatment of battle-fatigue casualties. The photos clearly showed the faces of two men in the film and identified them as psychiatric patients. The army never explained why these photos were acceptable for 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Life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’s civilian readers while the film was not.” </a:t>
            </a:r>
            <a:r>
              <a:rPr lang="en-US" sz="1200" dirty="0">
                <a:hlinkClick r:id="rId2"/>
              </a:rPr>
              <a:t>https://www.historynet.com/let-there-be-light-how-a-ptsd-film-worried-army.htm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n-US" altLang="en-US" sz="17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Although the army 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cit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magazine.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(LIFE Magazine)</a:t>
            </a:r>
          </a:p>
        </p:txBody>
      </p:sp>
      <p:pic>
        <p:nvPicPr>
          <p:cNvPr id="1026" name="Picture 2" descr="http://263i3m2dw9nnf6zqv39ktpr1-wpengine.netdna-ssl.com/wp-content/uploads/2017/02/LightPTSD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033" y="1871830"/>
            <a:ext cx="11045831" cy="498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0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504"/>
    </mc:Choice>
    <mc:Fallback xmlns="">
      <p:transition spd="slow" advTm="17250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5B3063-71B8-8045-AEAD-F6EE9D6FB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70" y="1424104"/>
            <a:ext cx="9933055" cy="4497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36E65E-62AA-6E40-AF1C-64EF81962579}"/>
              </a:ext>
            </a:extLst>
          </p:cNvPr>
          <p:cNvSpPr txBox="1"/>
          <p:nvPr/>
        </p:nvSpPr>
        <p:spPr>
          <a:xfrm>
            <a:off x="222250" y="568712"/>
            <a:ext cx="10172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From soldier to civilian: as simple as a change of clothes?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D4A0D6-6AA3-6F42-8A4C-4A3CC2DAE41D}"/>
              </a:ext>
            </a:extLst>
          </p:cNvPr>
          <p:cNvSpPr/>
          <p:nvPr/>
        </p:nvSpPr>
        <p:spPr>
          <a:xfrm>
            <a:off x="411070" y="6049757"/>
            <a:ext cx="9736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https://envisioningtheamericandream.com/2014/05/26/gi-joe-to-joe-college-2/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673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93"/>
    </mc:Choice>
    <mc:Fallback xmlns="">
      <p:transition spd="slow" advTm="67193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to consider as you watch: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66439-D1A3-BB4B-9AA8-63063D6DE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9367" y="2157450"/>
            <a:ext cx="10426391" cy="427680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For whom do you think this film was produced?</a:t>
            </a:r>
          </a:p>
          <a:p>
            <a:r>
              <a:rPr lang="en-US" dirty="0"/>
              <a:t>How does the film explain the </a:t>
            </a:r>
            <a:r>
              <a:rPr lang="en-US" dirty="0">
                <a:solidFill>
                  <a:schemeClr val="accent1"/>
                </a:solidFill>
              </a:rPr>
              <a:t>origins</a:t>
            </a:r>
            <a:r>
              <a:rPr lang="en-US" dirty="0"/>
              <a:t> of men’s psychological disturbances?</a:t>
            </a:r>
          </a:p>
          <a:p>
            <a:r>
              <a:rPr lang="en-US" dirty="0"/>
              <a:t>Combat exposure vs early childhood experience </a:t>
            </a:r>
          </a:p>
          <a:p>
            <a:r>
              <a:rPr lang="en-US" dirty="0"/>
              <a:t>Where do women figure here– as agents of harm vs tender </a:t>
            </a:r>
            <a:r>
              <a:rPr lang="en-US" dirty="0" err="1"/>
              <a:t>carers</a:t>
            </a:r>
            <a:r>
              <a:rPr lang="en-US" dirty="0"/>
              <a:t>?</a:t>
            </a:r>
          </a:p>
          <a:p>
            <a:r>
              <a:rPr lang="en-US" dirty="0"/>
              <a:t>How do you read the film’s politics of race?</a:t>
            </a:r>
          </a:p>
          <a:p>
            <a:r>
              <a:rPr lang="en-US" dirty="0"/>
              <a:t>What does the film suggest about the prospects of recovery?</a:t>
            </a:r>
          </a:p>
          <a:p>
            <a:r>
              <a:rPr lang="en-US" dirty="0"/>
              <a:t>Why do you imagine the War Department, having commissioned the film, then suppressed it until 1980?</a:t>
            </a:r>
          </a:p>
          <a:p>
            <a:r>
              <a:rPr lang="en-US" b="1" dirty="0">
                <a:solidFill>
                  <a:schemeClr val="accent1"/>
                </a:solidFill>
              </a:rPr>
              <a:t>TASK: Pick out the scene you found most revealing. Come to class on Thursday prepared to discuss it.</a:t>
            </a:r>
          </a:p>
        </p:txBody>
      </p:sp>
    </p:spTree>
    <p:extLst>
      <p:ext uri="{BB962C8B-B14F-4D97-AF65-F5344CB8AC3E}">
        <p14:creationId xmlns:p14="http://schemas.microsoft.com/office/powerpoint/2010/main" val="115336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67"/>
    </mc:Choice>
    <mc:Fallback xmlns="">
      <p:transition spd="slow" advTm="4956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veteran:</a:t>
            </a:r>
            <a:br>
              <a:rPr lang="en-US" dirty="0"/>
            </a:br>
            <a:r>
              <a:rPr lang="en-US" dirty="0"/>
              <a:t>hero or social problem?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hero or </a:t>
            </a:r>
          </a:p>
          <a:p>
            <a:r>
              <a:rPr lang="en-US" dirty="0"/>
              <a:t>problem?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8634" y="3489934"/>
            <a:ext cx="2754050" cy="2754050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/>
        </p:nvSpPr>
        <p:spPr>
          <a:xfrm>
            <a:off x="7035409" y="3021889"/>
            <a:ext cx="3757545" cy="2283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hero or </a:t>
            </a:r>
          </a:p>
          <a:p>
            <a:r>
              <a:rPr lang="en-US"/>
              <a:t>problem?</a:t>
            </a:r>
            <a:endParaRPr lang="en-US" dirty="0"/>
          </a:p>
        </p:txBody>
      </p:sp>
      <p:pic>
        <p:nvPicPr>
          <p:cNvPr id="3074" name="Picture 2" descr="Taxi Driver movie analysis – the movie monkeys">
            <a:extLst>
              <a:ext uri="{FF2B5EF4-FFF2-40B4-BE49-F238E27FC236}">
                <a16:creationId xmlns:a16="http://schemas.microsoft.com/office/drawing/2014/main" id="{38D30028-EC19-8645-B903-B561B637D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6023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221B69-6C9A-724A-9DCF-78CE700F65CA}"/>
              </a:ext>
            </a:extLst>
          </p:cNvPr>
          <p:cNvSpPr txBox="1"/>
          <p:nvPr/>
        </p:nvSpPr>
        <p:spPr>
          <a:xfrm>
            <a:off x="3122109" y="6488668"/>
            <a:ext cx="2973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Dir. Martin Scorsese, 1976</a:t>
            </a:r>
          </a:p>
        </p:txBody>
      </p:sp>
    </p:spTree>
    <p:extLst>
      <p:ext uri="{BB962C8B-B14F-4D97-AF65-F5344CB8AC3E}">
        <p14:creationId xmlns:p14="http://schemas.microsoft.com/office/powerpoint/2010/main" val="69562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570"/>
    </mc:Choice>
    <mc:Fallback xmlns="">
      <p:transition spd="slow" advTm="6357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21729" y="375550"/>
            <a:ext cx="8761413" cy="728662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An ambiguous status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821729" y="1187116"/>
            <a:ext cx="6184900" cy="3416300"/>
          </a:xfrm>
        </p:spPr>
        <p:txBody>
          <a:bodyPr>
            <a:noAutofit/>
          </a:bodyPr>
          <a:lstStyle/>
          <a:p>
            <a:r>
              <a:rPr lang="en-US" sz="2400" dirty="0"/>
              <a:t>The homecoming veteran as “conquering hero”</a:t>
            </a:r>
          </a:p>
          <a:p>
            <a:r>
              <a:rPr lang="en-US" sz="2400" dirty="0"/>
              <a:t>The veteran as entitled</a:t>
            </a:r>
          </a:p>
          <a:p>
            <a:r>
              <a:rPr lang="en-US" sz="2400" dirty="0"/>
              <a:t>The veteran as angry &amp; aggrieved</a:t>
            </a:r>
          </a:p>
          <a:p>
            <a:r>
              <a:rPr lang="en-US" sz="2400" dirty="0"/>
              <a:t>The veteran as troubled &amp; disturbed</a:t>
            </a:r>
          </a:p>
          <a:p>
            <a:r>
              <a:rPr lang="en-US" sz="2400" dirty="0"/>
              <a:t>The veteran as a rebuke to militarists</a:t>
            </a:r>
          </a:p>
          <a:p>
            <a:r>
              <a:rPr lang="en-US" sz="2400" dirty="0"/>
              <a:t>The veteran as target</a:t>
            </a:r>
          </a:p>
          <a:p>
            <a:r>
              <a:rPr lang="en-US" sz="2400" dirty="0"/>
              <a:t>The veteran as </a:t>
            </a:r>
            <a:r>
              <a:rPr lang="en-US" sz="2400" b="1" dirty="0">
                <a:solidFill>
                  <a:schemeClr val="accent1"/>
                </a:solidFill>
              </a:rPr>
              <a:t>man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2789435" y="5403756"/>
            <a:ext cx="4826000" cy="3378200"/>
          </a:xfrm>
        </p:spPr>
        <p:txBody>
          <a:bodyPr>
            <a:normAutofit/>
          </a:bodyPr>
          <a:lstStyle/>
          <a:p>
            <a:r>
              <a:rPr lang="en-US" sz="1200" dirty="0"/>
              <a:t>U.S. Employment Service, Information and Education Service. </a:t>
            </a:r>
            <a:r>
              <a:rPr lang="en-US" sz="1200" i="1" dirty="0"/>
              <a:t>THE NATION OWES a great debt of gratitude to the soldiers in France and WE WANT THE BOYS HAPPY WHEN THEY COME HOME. HOW?</a:t>
            </a:r>
            <a:r>
              <a:rPr lang="en-US" sz="1200" dirty="0"/>
              <a:t> </a:t>
            </a:r>
          </a:p>
          <a:p>
            <a:r>
              <a:rPr lang="en-US" sz="1200" dirty="0"/>
              <a:t>Broadsides,1919. Printed Ephemera Collection, Rare Book and Special Collections Division, Library of Congress </a:t>
            </a:r>
          </a:p>
        </p:txBody>
      </p:sp>
      <p:pic>
        <p:nvPicPr>
          <p:cNvPr id="7170" name="Picture 2" descr="https://www.loc.gov/static/exhibitions/world-war-i-american-experiences/images/objects/world-overturned/wwi018101-stand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4782" y="0"/>
            <a:ext cx="4577218" cy="673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84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936"/>
    </mc:Choice>
    <mc:Fallback xmlns="">
      <p:transition spd="slow" advTm="23193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BDBF3F9-394A-5943-95B4-7ABEF5AF4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Racialized violence, lynching, and African American veterans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F1DD61-61C7-2E43-ABA4-199335708A22}"/>
              </a:ext>
            </a:extLst>
          </p:cNvPr>
          <p:cNvSpPr/>
          <p:nvPr/>
        </p:nvSpPr>
        <p:spPr>
          <a:xfrm>
            <a:off x="605883" y="2333685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dobe Caslon"/>
              </a:rPr>
              <a:t>In 2016, the Equal Justice Initiative of Montgomery, Alabama, released an unprecedentedly thorough survey of American racial violence and terror between 1877 and 1950. </a:t>
            </a:r>
          </a:p>
          <a:p>
            <a:endParaRPr lang="en-GB" dirty="0">
              <a:solidFill>
                <a:srgbClr val="000000"/>
              </a:solidFill>
              <a:latin typeface="Adobe Caslon"/>
            </a:endParaRPr>
          </a:p>
          <a:p>
            <a:r>
              <a:rPr lang="en-GB" i="1" dirty="0">
                <a:solidFill>
                  <a:srgbClr val="000000"/>
                </a:solidFill>
                <a:latin typeface="Adobe Caslon"/>
              </a:rPr>
              <a:t>Lynching in America </a:t>
            </a:r>
            <a:r>
              <a:rPr lang="en-GB" dirty="0">
                <a:solidFill>
                  <a:srgbClr val="000000"/>
                </a:solidFill>
                <a:latin typeface="Adobe Caslon"/>
              </a:rPr>
              <a:t>tallied 4075 </a:t>
            </a:r>
            <a:r>
              <a:rPr lang="en-GB" dirty="0" err="1">
                <a:solidFill>
                  <a:srgbClr val="000000"/>
                </a:solidFill>
                <a:latin typeface="Adobe Caslon"/>
              </a:rPr>
              <a:t>lynchings</a:t>
            </a:r>
            <a:r>
              <a:rPr lang="en-GB" dirty="0">
                <a:solidFill>
                  <a:srgbClr val="000000"/>
                </a:solidFill>
                <a:latin typeface="Adobe Caslon"/>
              </a:rPr>
              <a:t>, at least eight hundred more than any previous count. Read it here:</a:t>
            </a:r>
          </a:p>
          <a:p>
            <a:r>
              <a:rPr lang="en-GB" dirty="0">
                <a:solidFill>
                  <a:srgbClr val="000000"/>
                </a:solidFill>
                <a:latin typeface="Adobe Caslon"/>
                <a:hlinkClick r:id="rId2"/>
              </a:rPr>
              <a:t>https://eji.org/reports/targeting-black-veterans/</a:t>
            </a:r>
            <a:endParaRPr lang="en-GB" dirty="0">
              <a:solidFill>
                <a:srgbClr val="000000"/>
              </a:solidFill>
              <a:latin typeface="Adobe Caslon"/>
            </a:endParaRPr>
          </a:p>
          <a:p>
            <a:endParaRPr lang="en-GB" dirty="0">
              <a:solidFill>
                <a:srgbClr val="000000"/>
              </a:solidFill>
              <a:latin typeface="Adobe Caslon"/>
            </a:endParaRPr>
          </a:p>
          <a:p>
            <a:r>
              <a:rPr lang="en-GB" dirty="0">
                <a:solidFill>
                  <a:srgbClr val="000000"/>
                </a:solidFill>
                <a:latin typeface="Adobe Caslon"/>
              </a:rPr>
              <a:t>The report concludes that, during the same period, </a:t>
            </a:r>
          </a:p>
          <a:p>
            <a:r>
              <a:rPr lang="en-GB" sz="2800" dirty="0">
                <a:solidFill>
                  <a:schemeClr val="accent1"/>
                </a:solidFill>
                <a:latin typeface="Adobe Caslon"/>
              </a:rPr>
              <a:t>“no one was more at risk of experiencing violence and targeted racial terror than black veterans.”</a:t>
            </a:r>
          </a:p>
          <a:p>
            <a:endParaRPr lang="en-GB" dirty="0">
              <a:solidFill>
                <a:schemeClr val="accent1"/>
              </a:solidFill>
              <a:latin typeface="Adobe Caslon"/>
            </a:endParaRPr>
          </a:p>
          <a:p>
            <a:r>
              <a:rPr lang="en-US" sz="1200" dirty="0">
                <a:solidFill>
                  <a:schemeClr val="accent1"/>
                </a:solidFill>
                <a:hlinkClick r:id="rId3"/>
              </a:rPr>
              <a:t>https://www.newyorker.com/news/news-desk/the-tragic-forgotten-history-of-black-military-veterans</a:t>
            </a:r>
            <a:endParaRPr lang="en-US" sz="1200" dirty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025" name="Picture 1" descr="page23image800">
            <a:extLst>
              <a:ext uri="{FF2B5EF4-FFF2-40B4-BE49-F238E27FC236}">
                <a16:creationId xmlns:a16="http://schemas.microsoft.com/office/drawing/2014/main" id="{2CBDE29D-3B0C-8040-970B-29674385C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411" y="2333685"/>
            <a:ext cx="5158359" cy="446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2FD529-5023-8E43-9193-4305021FB95A}"/>
              </a:ext>
            </a:extLst>
          </p:cNvPr>
          <p:cNvSpPr txBox="1"/>
          <p:nvPr/>
        </p:nvSpPr>
        <p:spPr>
          <a:xfrm>
            <a:off x="6918411" y="6488668"/>
            <a:ext cx="379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Chicago, 1919, </a:t>
            </a:r>
            <a:r>
              <a:rPr lang="en-US" i="1" dirty="0"/>
              <a:t>Chicago Tribune</a:t>
            </a:r>
          </a:p>
        </p:txBody>
      </p:sp>
    </p:spTree>
    <p:extLst>
      <p:ext uri="{BB962C8B-B14F-4D97-AF65-F5344CB8AC3E}">
        <p14:creationId xmlns:p14="http://schemas.microsoft.com/office/powerpoint/2010/main" val="150771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722"/>
    </mc:Choice>
    <mc:Fallback xmlns="">
      <p:transition spd="slow" advTm="12372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Damaged bodies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154956" y="4003011"/>
            <a:ext cx="3757545" cy="2283824"/>
          </a:xfrm>
        </p:spPr>
        <p:txBody>
          <a:bodyPr>
            <a:normAutofit/>
          </a:bodyPr>
          <a:lstStyle/>
          <a:p>
            <a:r>
              <a:rPr lang="en-US" sz="2800" dirty="0"/>
              <a:t>Remaking </a:t>
            </a:r>
            <a:r>
              <a:rPr lang="en-US" sz="2800" b="1" dirty="0"/>
              <a:t>men</a:t>
            </a:r>
            <a:r>
              <a:rPr lang="en-US" sz="2800" dirty="0"/>
              <a:t> after war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09E9C2-EAC2-654D-8385-D87A4881E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925" y="0"/>
            <a:ext cx="4361545" cy="64008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24F3AE-A771-8346-B555-403785A57874}"/>
              </a:ext>
            </a:extLst>
          </p:cNvPr>
          <p:cNvSpPr/>
          <p:nvPr/>
        </p:nvSpPr>
        <p:spPr>
          <a:xfrm>
            <a:off x="6034804" y="6488668"/>
            <a:ext cx="5748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https://ohiomemory.ohiohistory.org/archives/4211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83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25"/>
    </mc:Choice>
    <mc:Fallback xmlns="">
      <p:transition spd="slow" advTm="3172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ttps://cdn.loc.gov/service/pnp/ppmsca/49700/49798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12" y="12767"/>
            <a:ext cx="4592549" cy="683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247152" y="506078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Title: John W. January, veteran of Co. B, 14th Illinois Cavalry Regiment, with prosthetic legs/ Photographed by Bowman, Ottawa, Ills. </a:t>
            </a:r>
          </a:p>
          <a:p>
            <a:endParaRPr lang="en-US" sz="1200" dirty="0"/>
          </a:p>
          <a:p>
            <a:r>
              <a:rPr lang="en-US" sz="1200" dirty="0"/>
              <a:t>Photograph shows identified veteran who was a prisoner of war at Andersonville, Georgia, and lost his feet from scurvy and gangrene. </a:t>
            </a:r>
          </a:p>
          <a:p>
            <a:endParaRPr lang="en-US" dirty="0"/>
          </a:p>
          <a:p>
            <a:r>
              <a:rPr lang="en-US" sz="1200" dirty="0"/>
              <a:t>Library of Congress, Control Number 2016652279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7609" y="828339"/>
            <a:ext cx="6151043" cy="357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The work of recuperation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Engineering normative male bodies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Returning men to productive employment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Waged work as the key marker of masculinity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Restoring reproductive capability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Reconsolidating male-headed households</a:t>
            </a:r>
          </a:p>
        </p:txBody>
      </p:sp>
    </p:spTree>
    <p:extLst>
      <p:ext uri="{BB962C8B-B14F-4D97-AF65-F5344CB8AC3E}">
        <p14:creationId xmlns:p14="http://schemas.microsoft.com/office/powerpoint/2010/main" val="161617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081"/>
    </mc:Choice>
    <mc:Fallback xmlns="">
      <p:transition spd="slow" advTm="29308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0607" y="291522"/>
            <a:ext cx="8761413" cy="728662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3829057" y="3550024"/>
            <a:ext cx="5753100" cy="309880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6957638" y="0"/>
            <a:ext cx="5249037" cy="3371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0607" y="160275"/>
            <a:ext cx="58496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Facial reconstruction and the </a:t>
            </a:r>
          </a:p>
          <a:p>
            <a:r>
              <a:rPr lang="en-US" sz="2800" b="1" dirty="0">
                <a:solidFill>
                  <a:schemeClr val="accent1"/>
                </a:solidFill>
              </a:rPr>
              <a:t>restoration of romantic possibility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91534" y="1333948"/>
            <a:ext cx="36072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“Thanks to you,” </a:t>
            </a:r>
            <a:r>
              <a:rPr lang="en-US" dirty="0"/>
              <a:t>one veteran wrote to American sculptor Anna Ladd, </a:t>
            </a:r>
            <a:r>
              <a:rPr lang="en-US" b="1" dirty="0">
                <a:solidFill>
                  <a:schemeClr val="accent1"/>
                </a:solidFill>
              </a:rPr>
              <a:t>“I will have a home</a:t>
            </a:r>
            <a:r>
              <a:rPr lang="is-IS" b="1" dirty="0">
                <a:solidFill>
                  <a:schemeClr val="accent1"/>
                </a:solidFill>
              </a:rPr>
              <a:t>…. The </a:t>
            </a:r>
            <a:r>
              <a:rPr lang="en-US" b="1" dirty="0">
                <a:solidFill>
                  <a:schemeClr val="accent1"/>
                </a:solidFill>
              </a:rPr>
              <a:t>w</a:t>
            </a:r>
            <a:r>
              <a:rPr lang="is-IS" b="1" dirty="0">
                <a:solidFill>
                  <a:schemeClr val="accent1"/>
                </a:solidFill>
              </a:rPr>
              <a:t>oman I love... </a:t>
            </a:r>
            <a:r>
              <a:rPr lang="en-US" b="1" dirty="0">
                <a:solidFill>
                  <a:schemeClr val="accent1"/>
                </a:solidFill>
              </a:rPr>
              <a:t>w</a:t>
            </a:r>
            <a:r>
              <a:rPr lang="is-IS" b="1" dirty="0">
                <a:solidFill>
                  <a:schemeClr val="accent1"/>
                </a:solidFill>
              </a:rPr>
              <a:t>ill be my wife.”</a:t>
            </a:r>
          </a:p>
          <a:p>
            <a:endParaRPr lang="is-IS" dirty="0"/>
          </a:p>
          <a:p>
            <a:r>
              <a:rPr lang="is-IS" sz="1200" dirty="0"/>
              <a:t>Anna Coleman Ladd Papers, Archives </a:t>
            </a:r>
          </a:p>
          <a:p>
            <a:r>
              <a:rPr lang="en-US" sz="1200" dirty="0"/>
              <a:t>O</a:t>
            </a:r>
            <a:r>
              <a:rPr lang="is-IS" sz="1200" dirty="0"/>
              <a:t>f American Art, SI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07" y="1208581"/>
            <a:ext cx="3040927" cy="49415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3534" y="614068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5"/>
              </a:rPr>
              <a:t>https://www.smithsonianmag.com/arts-culture/faces-of-war-145799854/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9582157" y="3679334"/>
            <a:ext cx="34287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chemeClr val="accent1"/>
                </a:solidFill>
                <a:effectLst/>
              </a:rPr>
              <a:t>"...The woman I love </a:t>
            </a:r>
          </a:p>
          <a:p>
            <a:r>
              <a:rPr lang="en-US" b="1" i="0" dirty="0">
                <a:solidFill>
                  <a:schemeClr val="accent1"/>
                </a:solidFill>
                <a:effectLst/>
              </a:rPr>
              <a:t>no longer finds me </a:t>
            </a:r>
          </a:p>
          <a:p>
            <a:r>
              <a:rPr lang="en-US" b="1" i="0" dirty="0">
                <a:solidFill>
                  <a:schemeClr val="accent1"/>
                </a:solidFill>
                <a:effectLst/>
              </a:rPr>
              <a:t>repulsive, </a:t>
            </a:r>
            <a:r>
              <a:rPr lang="en-US" b="1" i="1" dirty="0">
                <a:solidFill>
                  <a:schemeClr val="accent1"/>
                </a:solidFill>
                <a:effectLst/>
              </a:rPr>
              <a:t>as she had </a:t>
            </a:r>
          </a:p>
          <a:p>
            <a:r>
              <a:rPr lang="en-US" b="1" i="1" dirty="0">
                <a:solidFill>
                  <a:schemeClr val="accent1"/>
                </a:solidFill>
                <a:effectLst/>
              </a:rPr>
              <a:t>a right to do</a:t>
            </a:r>
            <a:r>
              <a:rPr lang="en-US" b="1" i="0" dirty="0">
                <a:solidFill>
                  <a:schemeClr val="accent1"/>
                </a:solidFill>
                <a:effectLst/>
              </a:rPr>
              <a:t>."</a:t>
            </a:r>
            <a:br>
              <a:rPr lang="en-US" b="1" i="0" dirty="0">
                <a:solidFill>
                  <a:schemeClr val="accent1"/>
                </a:solidFill>
                <a:effectLst/>
              </a:rPr>
            </a:b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73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900"/>
    </mc:Choice>
    <mc:Fallback xmlns="">
      <p:transition spd="slow" advTm="669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4527</TotalTime>
  <Words>1804</Words>
  <Application>Microsoft Macintosh PowerPoint</Application>
  <PresentationFormat>Widescreen</PresentationFormat>
  <Paragraphs>212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Adobe Caslon</vt:lpstr>
      <vt:lpstr>Arial</vt:lpstr>
      <vt:lpstr>Cantata One</vt:lpstr>
      <vt:lpstr>Century Gothic</vt:lpstr>
      <vt:lpstr>Gotham A</vt:lpstr>
      <vt:lpstr>Independent Serif</vt:lpstr>
      <vt:lpstr>Wingdings 3</vt:lpstr>
      <vt:lpstr>Ion Boardroom</vt:lpstr>
      <vt:lpstr>Wounded bodies, disordered minds</vt:lpstr>
      <vt:lpstr>“Remasculinization”</vt:lpstr>
      <vt:lpstr>PowerPoint Presentation</vt:lpstr>
      <vt:lpstr>The veteran: hero or social problem?</vt:lpstr>
      <vt:lpstr>An ambiguous status</vt:lpstr>
      <vt:lpstr>Racialized violence, lynching, and African American veterans </vt:lpstr>
      <vt:lpstr>Damaged bodies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“bonus march” (1932)</vt:lpstr>
      <vt:lpstr>“Invisible wounds”</vt:lpstr>
      <vt:lpstr>“Nostalgia” in the Civil War</vt:lpstr>
      <vt:lpstr>“Shell shock” in the Great War</vt:lpstr>
      <vt:lpstr>“Neuro-psychiatric” (NP) cases in WW II</vt:lpstr>
      <vt:lpstr>Psychological injuries and social anxiety</vt:lpstr>
      <vt:lpstr>Gendered prescriptions for “remasculinization”</vt:lpstr>
      <vt:lpstr>Occupational therapy</vt:lpstr>
      <vt:lpstr>PowerPoint Presentation</vt:lpstr>
      <vt:lpstr>Hollywood and the disabled veteran</vt:lpstr>
      <vt:lpstr>The Best Years of Our Lives (Nov. 1946)</vt:lpstr>
      <vt:lpstr>PowerPoint Presentation</vt:lpstr>
      <vt:lpstr>Let There Be Light (1946)</vt:lpstr>
      <vt:lpstr>PowerPoint Presentation</vt:lpstr>
      <vt:lpstr>Questions to consider as you watch: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Wounded bodies, disordered minds</dc:title>
  <dc:creator>Susan Carruthers</dc:creator>
  <cp:lastModifiedBy>Carruthers, Susan</cp:lastModifiedBy>
  <cp:revision>62</cp:revision>
  <dcterms:created xsi:type="dcterms:W3CDTF">2019-11-23T14:24:11Z</dcterms:created>
  <dcterms:modified xsi:type="dcterms:W3CDTF">2022-11-28T09:43:35Z</dcterms:modified>
</cp:coreProperties>
</file>