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87" r:id="rId4"/>
    <p:sldId id="288" r:id="rId5"/>
    <p:sldId id="258" r:id="rId6"/>
    <p:sldId id="285" r:id="rId7"/>
    <p:sldId id="283" r:id="rId8"/>
    <p:sldId id="267" r:id="rId9"/>
    <p:sldId id="266" r:id="rId10"/>
    <p:sldId id="286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81" r:id="rId19"/>
    <p:sldId id="279" r:id="rId20"/>
    <p:sldId id="291" r:id="rId21"/>
    <p:sldId id="292" r:id="rId22"/>
    <p:sldId id="29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6" autoAdjust="0"/>
    <p:restoredTop sz="94660"/>
  </p:normalViewPr>
  <p:slideViewPr>
    <p:cSldViewPr snapToGrid="0">
      <p:cViewPr varScale="1">
        <p:scale>
          <a:sx n="84" d="100"/>
          <a:sy n="84" d="100"/>
        </p:scale>
        <p:origin x="114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D4E1E3-2CBB-45A7-96EA-0985A25E9C43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53F11-A44C-43D1-ABC6-6B4385615C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459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Nb</a:t>
            </a:r>
            <a:r>
              <a:rPr lang="en-GB" dirty="0"/>
              <a:t> corrupt tree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0087F-6B62-4467-BD24-D79F636D6768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9631C-1F6B-4E0D-BCBD-238B3BE96DD2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F4F8A5-389A-4876-87CA-3A91293E2AA2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9631C-1F6B-4E0D-BCBD-238B3BE96DD2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4DDCA-2DC9-4E1D-8601-A1D06D6320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9596D6-2004-4A75-AFEB-73063808F4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34AE74-FD7B-494D-A4E7-361127985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560D4-1679-438E-8E74-29655E77586E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17D291-A78F-4E06-A860-65DDBBF7A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5A1E8F-C0FD-4085-831C-F2150BBC0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7D52-54F2-4E16-AA69-6C133541B3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831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8353F-386F-4B8E-A4C7-8F92BDDB0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CAE4A7-3B47-4918-88D7-E1E9A84E1E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3B899E-2D8B-45EB-BE7B-5ECC03E02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560D4-1679-438E-8E74-29655E77586E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F9401-7D06-424F-9A4B-8289D46CB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7AB18F-8AB1-4C3D-8E74-3086B2C36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7D52-54F2-4E16-AA69-6C133541B3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825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89287A-F8D2-4D53-BF18-A53020970E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DC6310-0808-4A58-9620-BB41BB4E2D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33C3BD-7FA7-4C6B-8D3B-D808F5FCF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560D4-1679-438E-8E74-29655E77586E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34BEFA-E626-4EFF-A8EC-D31265640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7B945-E605-4D96-BBB1-9529A858E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7D52-54F2-4E16-AA69-6C133541B3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842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2AC78-8A32-45C8-ACA3-303F45503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9D938D-ADEC-4E86-9851-B3B9D1E604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76FD3B-5F49-4DB8-B9F8-1FE452194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560D4-1679-438E-8E74-29655E77586E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052B3-9FE2-4F9A-8AC0-5F055ED9F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A1C556-6F73-4665-8017-F6FC9C86F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7D52-54F2-4E16-AA69-6C133541B3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363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2EC8E-50E2-4E10-84E4-8384258B4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43D230-0143-4BEE-B09E-EA8223A2D4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38719-EF5C-4B6D-ACF0-A946C94A9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560D4-1679-438E-8E74-29655E77586E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B4DC0A-321C-4EBA-A543-CD0F3C76C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A3C9FD-0E55-4FB3-BFA2-E2F77E971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7D52-54F2-4E16-AA69-6C133541B3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131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10B7C-DFE6-48B1-A718-3D4D08098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506F58-804E-472C-889A-A7AD5AB58D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FBDDF7-8133-44C8-8D7E-599D726991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E28262-BF72-4B09-BE7A-1903242B9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560D4-1679-438E-8E74-29655E77586E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FA7113-ADA4-4377-AAC3-D0AEABE4F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264211-A5BD-40F7-8CAC-1333F9634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7D52-54F2-4E16-AA69-6C133541B3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99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CE657-7F5C-40BE-A54B-88F35A80A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C00DD4-A620-4B7F-A35F-D07FFDC2E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19402B-7565-4180-A771-A988C1234E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860BBC-EC4A-4FEC-9C6D-C76C3E750F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1A3583-865B-46EB-944F-F3267602A5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691694-8E01-425C-B5D4-E32070AE5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560D4-1679-438E-8E74-29655E77586E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5A3DA3-1932-4383-A6BE-DC52431DF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DDFCF9-5BB7-47F1-B502-2B180A969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7D52-54F2-4E16-AA69-6C133541B3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799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3BB8A-2120-4097-B572-0F5C42F77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BA93B5-18D3-4B7E-A61D-C080B9675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560D4-1679-438E-8E74-29655E77586E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B98266-25A1-4B64-A109-75273BB23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2B16D1-A241-44AE-85C0-55CA38704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7D52-54F2-4E16-AA69-6C133541B3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039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3E14FC-7A59-49CE-9649-27AC0945E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560D4-1679-438E-8E74-29655E77586E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325408-98AC-4E7A-8F33-2D885D887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876B6E-417D-499F-8129-BD649C9B5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7D52-54F2-4E16-AA69-6C133541B3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439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DB696-F97F-4EB3-8650-E5B952A31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F6CE15-8F1F-440C-8127-ACCF9EEFFF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9FE160-5DD6-4B09-83A5-96F371BAC5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1AAF77-03B0-4B0D-BBC7-881C96968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560D4-1679-438E-8E74-29655E77586E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3F02DC-0C6A-4B67-A8E9-BAF920E04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5DA5E7-8594-4D9B-8E61-E843AD418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7D52-54F2-4E16-AA69-6C133541B3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238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A3988-8891-4538-8DC0-16A8EF18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9B3666-71FA-4A4D-B696-D2A4688E71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AEDA88-9F3F-41C8-AF54-655EF26205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D6BCAF-CC4B-4802-A184-3E1C013C3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560D4-1679-438E-8E74-29655E77586E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668D85-F1E6-4418-BE63-57FF46C18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B7CAE2-27F0-4355-AA5A-9DF9DBEF3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7D52-54F2-4E16-AA69-6C133541B3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11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09F7CE-BA5E-42E8-96EF-758C7199B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26AEEB-A07B-43C9-AA33-0FD9847CB1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F5888C-8F56-4400-8CA1-CEE545D6EF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560D4-1679-438E-8E74-29655E77586E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DCFCB-0D20-4916-8E6B-6B0ACD793D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F5B6CC-BCFA-498B-9493-67640BB43E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A7D52-54F2-4E16-AA69-6C133541B3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347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B5FAD0-182F-46E9-A2B3-9E7DF9D62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Change or Continuity?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DCC7E5-4079-43BA-B1DF-E2907C0BF9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5368" y="4074718"/>
            <a:ext cx="6105194" cy="682079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Some concluding thoughts</a:t>
            </a:r>
          </a:p>
        </p:txBody>
      </p:sp>
    </p:spTree>
    <p:extLst>
      <p:ext uri="{BB962C8B-B14F-4D97-AF65-F5344CB8AC3E}">
        <p14:creationId xmlns:p14="http://schemas.microsoft.com/office/powerpoint/2010/main" val="37203065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William Hone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5338936" cy="499715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Republished a collection of Murray’s sermons in 1817</a:t>
            </a:r>
          </a:p>
          <a:p>
            <a:r>
              <a:rPr lang="en-GB" dirty="0"/>
              <a:t>Looks backs further to John </a:t>
            </a:r>
            <a:r>
              <a:rPr lang="en-GB" dirty="0" err="1"/>
              <a:t>Lilburne</a:t>
            </a:r>
            <a:endParaRPr lang="en-GB" dirty="0"/>
          </a:p>
          <a:p>
            <a:r>
              <a:rPr lang="en-GB" dirty="0"/>
              <a:t>published three parodies very early 1817, linking corruption and reform, through parody</a:t>
            </a:r>
          </a:p>
          <a:p>
            <a:r>
              <a:rPr lang="en-GB" dirty="0"/>
              <a:t>Three trials 1817 for libel</a:t>
            </a:r>
          </a:p>
          <a:p>
            <a:r>
              <a:rPr lang="en-GB" dirty="0"/>
              <a:t>Prosecution claimed Scripture should be ‘never used for secular purposes’: blasphemous ridicule of scripture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137" y="1412776"/>
            <a:ext cx="3153713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732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A44BE-05A4-4D45-BF19-9428276BB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Judicial Corruption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FB286-4EBE-4E35-B922-7F94BA111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6400800" cy="4803775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1701 judges appointed for life ‘during good behaviour’ rather than ‘at the pleasure’ of the crown</a:t>
            </a:r>
          </a:p>
          <a:p>
            <a:r>
              <a:rPr lang="en-GB" dirty="0"/>
              <a:t>Ideal of separation of powers</a:t>
            </a:r>
          </a:p>
          <a:p>
            <a:r>
              <a:rPr lang="en-GB" dirty="0"/>
              <a:t>Pay rises: 1645 from under £200 to £1000 , 1759, 1779, 1799 and 1809 </a:t>
            </a:r>
          </a:p>
          <a:p>
            <a:r>
              <a:rPr lang="en-GB" dirty="0"/>
              <a:t>judges’ salaries were more than doubled in 1825 (from £2400 to £5500) to compensate them for the removal of their income from litigants’ fees and other perquisites</a:t>
            </a:r>
          </a:p>
          <a:p>
            <a:r>
              <a:rPr lang="en-GB" dirty="0"/>
              <a:t>But</a:t>
            </a:r>
          </a:p>
          <a:p>
            <a:r>
              <a:rPr lang="en-GB" dirty="0"/>
              <a:t>1830 Irish Judge Sir Jonah Barrington removed for peculation of court funds </a:t>
            </a:r>
          </a:p>
          <a:p>
            <a:r>
              <a:rPr lang="en-GB" dirty="0"/>
              <a:t>magistrates…</a:t>
            </a:r>
          </a:p>
        </p:txBody>
      </p:sp>
      <p:pic>
        <p:nvPicPr>
          <p:cNvPr id="5" name="Picture 4" descr="A close up of a book&#10;&#10;Description automatically generated">
            <a:extLst>
              <a:ext uri="{FF2B5EF4-FFF2-40B4-BE49-F238E27FC236}">
                <a16:creationId xmlns:a16="http://schemas.microsoft.com/office/drawing/2014/main" id="{76DB85B3-C8CD-422F-966E-AE2FB74180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841" y="365125"/>
            <a:ext cx="3657600" cy="49987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39D9D5D-0440-4516-861A-2FD5723B372A}"/>
              </a:ext>
            </a:extLst>
          </p:cNvPr>
          <p:cNvSpPr txBox="1"/>
          <p:nvPr/>
        </p:nvSpPr>
        <p:spPr>
          <a:xfrm>
            <a:off x="7680960" y="5569545"/>
            <a:ext cx="3840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satire of the King, the Queen and Lord Chancellor Thurlow for being bribed by Hastings, 1788</a:t>
            </a:r>
          </a:p>
        </p:txBody>
      </p:sp>
    </p:spTree>
    <p:extLst>
      <p:ext uri="{BB962C8B-B14F-4D97-AF65-F5344CB8AC3E}">
        <p14:creationId xmlns:p14="http://schemas.microsoft.com/office/powerpoint/2010/main" val="13449087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OR DESCRIPTION SEE GEORGE (BMSat) Feb 15 1831  Hand-coloured etching">
            <a:extLst>
              <a:ext uri="{FF2B5EF4-FFF2-40B4-BE49-F238E27FC236}">
                <a16:creationId xmlns:a16="http://schemas.microsoft.com/office/drawing/2014/main" id="{B6D157EC-A959-4B27-AA2F-2A058C0D9950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22" b="11431"/>
          <a:stretch/>
        </p:blipFill>
        <p:spPr bwMode="auto">
          <a:xfrm>
            <a:off x="-1" y="10"/>
            <a:ext cx="12192000" cy="6857990"/>
          </a:xfrm>
          <a:prstGeom prst="rect">
            <a:avLst/>
          </a:prstGeom>
          <a:noFill/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0E843D-1613-4AEF-91C9-B66DAF838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GB" sz="3600"/>
              <a:t>Social Corruption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DD0D06-BBEC-4931-B9B4-EA153A014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3017093"/>
          </a:xfrm>
        </p:spPr>
        <p:txBody>
          <a:bodyPr anchor="ctr">
            <a:normAutofit/>
          </a:bodyPr>
          <a:lstStyle/>
          <a:p>
            <a:r>
              <a:rPr lang="en-GB" sz="1800" dirty="0"/>
              <a:t>Greater distinction between acceptable and unacceptable gifts</a:t>
            </a:r>
          </a:p>
          <a:p>
            <a:r>
              <a:rPr lang="en-GB" sz="1800" dirty="0"/>
              <a:t>But patronage and nepotism remained strong</a:t>
            </a:r>
          </a:p>
          <a:p>
            <a:r>
              <a:rPr lang="en-GB" sz="1800" dirty="0"/>
              <a:t>Trevelyan: reform necessary because patronage undermined good government; yet he saw the shift as upholding the influence of the social elite who could send their sons to be educated</a:t>
            </a:r>
          </a:p>
        </p:txBody>
      </p:sp>
    </p:spTree>
    <p:extLst>
      <p:ext uri="{BB962C8B-B14F-4D97-AF65-F5344CB8AC3E}">
        <p14:creationId xmlns:p14="http://schemas.microsoft.com/office/powerpoint/2010/main" val="28531675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6FA37-1179-4825-BAA3-C53733A36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Political Corruption and the Corruption of Politics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C50DB-A537-46C5-AF18-77A1452520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The influence of the crown had been largely constrained [Archibald </a:t>
            </a:r>
            <a:r>
              <a:rPr lang="en-GB" dirty="0" err="1"/>
              <a:t>Foord</a:t>
            </a:r>
            <a:r>
              <a:rPr lang="en-GB" dirty="0"/>
              <a:t>, ‘The Waning of “the influence of the Crown”’, </a:t>
            </a:r>
            <a:r>
              <a:rPr lang="en-US" i="1" dirty="0"/>
              <a:t>The English Historical Review</a:t>
            </a:r>
            <a:r>
              <a:rPr lang="en-US" dirty="0"/>
              <a:t> (1947)]</a:t>
            </a:r>
            <a:endParaRPr lang="en-GB" dirty="0"/>
          </a:p>
          <a:p>
            <a:r>
              <a:rPr lang="en-GB" dirty="0"/>
              <a:t>But other dangers of constitutional corruption: parties and the electoral system</a:t>
            </a:r>
          </a:p>
          <a:p>
            <a:r>
              <a:rPr lang="en-GB" dirty="0"/>
              <a:t>Especially in local government</a:t>
            </a:r>
          </a:p>
          <a:p>
            <a:r>
              <a:rPr lang="en-GB" dirty="0"/>
              <a:t>James Moore and John Smith (eds), </a:t>
            </a:r>
            <a:r>
              <a:rPr lang="en-US" i="1" dirty="0"/>
              <a:t>Corruption in Urban Politics and Society 1780-1950 </a:t>
            </a:r>
            <a:r>
              <a:rPr lang="en-US" dirty="0"/>
              <a:t>(2007); Moore, ‘Corruption and the Ethical Standards of British Public Life: National Debates and Local Administration, 1880–1914’ in Ronald </a:t>
            </a:r>
            <a:r>
              <a:rPr lang="en-US" dirty="0" err="1"/>
              <a:t>Kroeze</a:t>
            </a:r>
            <a:r>
              <a:rPr lang="en-US" dirty="0"/>
              <a:t>, André Vitória, and Guy </a:t>
            </a:r>
            <a:r>
              <a:rPr lang="en-US" dirty="0" err="1"/>
              <a:t>Geltner</a:t>
            </a:r>
            <a:r>
              <a:rPr lang="en-US" dirty="0"/>
              <a:t> (eds.) </a:t>
            </a:r>
            <a:r>
              <a:rPr lang="en-US" i="1" dirty="0"/>
              <a:t>Anti-corruption in History: From Antiquity to the Modern Era</a:t>
            </a:r>
            <a:r>
              <a:rPr lang="en-US" dirty="0"/>
              <a:t> (2017)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0051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668EE-FC2D-4CD7-92EF-675713822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Imperial Corruption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995E28-A7E0-4F4B-A431-037C5279A7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6148388" cy="435133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British America had been lost – in part because of sense of corruption of the motherland</a:t>
            </a:r>
          </a:p>
          <a:p>
            <a:r>
              <a:rPr lang="en-GB" dirty="0"/>
              <a:t>Slavery had been abolished – but left a long-term legacy</a:t>
            </a:r>
          </a:p>
          <a:p>
            <a:r>
              <a:rPr lang="en-GB" dirty="0"/>
              <a:t>Despite – or because of? – imperial scandals British control in India had expanded</a:t>
            </a:r>
          </a:p>
          <a:p>
            <a:r>
              <a:rPr lang="en-GB" dirty="0"/>
              <a:t>New etiquette of official behaviour had been introduced – but at expense of good relations with Indian culture?</a:t>
            </a:r>
          </a:p>
          <a:p>
            <a:r>
              <a:rPr lang="en-GB" dirty="0"/>
              <a:t>1857 uprising led to final displacement of the EIC by the Crown</a:t>
            </a:r>
          </a:p>
          <a:p>
            <a:r>
              <a:rPr lang="en-GB" dirty="0"/>
              <a:t>Corruption in the expanding empire (C19th grab for Africa) still remained rife</a:t>
            </a:r>
          </a:p>
        </p:txBody>
      </p:sp>
      <p:pic>
        <p:nvPicPr>
          <p:cNvPr id="5" name="Picture 4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165C37F1-1D6E-4AA3-8643-9D462A360D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192" y="118181"/>
            <a:ext cx="4912808" cy="57968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83C78B-D5EB-4B74-9385-0C8BFD4BD68A}"/>
              </a:ext>
            </a:extLst>
          </p:cNvPr>
          <p:cNvSpPr txBox="1"/>
          <p:nvPr/>
        </p:nvSpPr>
        <p:spPr>
          <a:xfrm>
            <a:off x="8301037" y="5992297"/>
            <a:ext cx="2050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British India in 1857</a:t>
            </a:r>
          </a:p>
        </p:txBody>
      </p:sp>
    </p:spTree>
    <p:extLst>
      <p:ext uri="{BB962C8B-B14F-4D97-AF65-F5344CB8AC3E}">
        <p14:creationId xmlns:p14="http://schemas.microsoft.com/office/powerpoint/2010/main" val="24021643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031ED-6BCE-46F4-9665-2B2249C7B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Fiscal-Military State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5C723-E289-4D2F-A81C-A84CEA45F1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8020050" cy="4351338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Certain types of corruption had been closely associated with the rise of the fiscal-military state</a:t>
            </a:r>
          </a:p>
          <a:p>
            <a:r>
              <a:rPr lang="en-GB" dirty="0"/>
              <a:t>Conflicts of interest between contractors and the state had been tackled to some extent in 1782</a:t>
            </a:r>
          </a:p>
          <a:p>
            <a:r>
              <a:rPr lang="en-GB" dirty="0"/>
              <a:t>Free market economics gained traction and led to shift towards a laissez faire state [Philip Harling and Peter </a:t>
            </a:r>
            <a:r>
              <a:rPr lang="en-GB" dirty="0" err="1"/>
              <a:t>Mandler</a:t>
            </a:r>
            <a:r>
              <a:rPr lang="en-GB" dirty="0"/>
              <a:t>, ‘From "Fiscal-Military" State to Laissez-faire State, 1760-1850’, </a:t>
            </a:r>
            <a:r>
              <a:rPr lang="en-GB" i="1" dirty="0"/>
              <a:t>Journal of British Studies </a:t>
            </a:r>
            <a:r>
              <a:rPr lang="en-GB" dirty="0"/>
              <a:t>(1993)]</a:t>
            </a:r>
          </a:p>
          <a:p>
            <a:r>
              <a:rPr lang="en-GB" dirty="0"/>
              <a:t>War forced transformation</a:t>
            </a:r>
          </a:p>
          <a:p>
            <a:r>
              <a:rPr lang="en-GB" dirty="0"/>
              <a:t>Military spending and debt service never accounted for less than 85 percent of net public expenditure in any wartime period between 1700 and 1815. Small % spent on civil government.</a:t>
            </a:r>
          </a:p>
          <a:p>
            <a:r>
              <a:rPr lang="en-GB" dirty="0"/>
              <a:t>But people no longer prepared after 1792-1815 wars to pay so much</a:t>
            </a:r>
          </a:p>
          <a:p>
            <a:r>
              <a:rPr lang="en-GB" dirty="0"/>
              <a:t>The new professionalism was a reaction vs govt growth not a consequence of it </a:t>
            </a:r>
            <a:r>
              <a:rPr lang="en-GB" dirty="0" err="1"/>
              <a:t>ie</a:t>
            </a:r>
            <a:r>
              <a:rPr lang="en-GB" dirty="0"/>
              <a:t> desire to usher in small, laissez-faire government</a:t>
            </a:r>
          </a:p>
        </p:txBody>
      </p:sp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C9E93896-09C9-4A81-9D6E-A593ED83D5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8250" y="2005012"/>
            <a:ext cx="4762500" cy="284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8440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208BC-A446-41B9-9B93-5C3A97189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Office-holding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89690-C175-4797-A52D-F6340FE0E3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605713" cy="4351338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Peter </a:t>
            </a:r>
            <a:r>
              <a:rPr lang="en-GB" dirty="0" err="1"/>
              <a:t>Jupp</a:t>
            </a:r>
            <a:r>
              <a:rPr lang="en-GB" dirty="0"/>
              <a:t> argued for a modernisation process 1780-1830 in which a new professional class, able rather than landed, rose to cope with increased state demands [</a:t>
            </a:r>
            <a:r>
              <a:rPr lang="en-GB" dirty="0" err="1"/>
              <a:t>Jupp</a:t>
            </a:r>
            <a:r>
              <a:rPr lang="en-GB" dirty="0"/>
              <a:t>, "The Landed Elite and Political Authority in Britain, ca. 1760- 1850," </a:t>
            </a:r>
            <a:r>
              <a:rPr lang="en-GB" i="1" dirty="0"/>
              <a:t>Journal of British Studies </a:t>
            </a:r>
            <a:r>
              <a:rPr lang="en-GB" dirty="0"/>
              <a:t>29 (1990)]</a:t>
            </a:r>
          </a:p>
          <a:p>
            <a:r>
              <a:rPr lang="en-GB" dirty="0"/>
              <a:t>Harling and </a:t>
            </a:r>
            <a:r>
              <a:rPr lang="en-GB" dirty="0" err="1"/>
              <a:t>Mandler</a:t>
            </a:r>
            <a:r>
              <a:rPr lang="en-GB" dirty="0"/>
              <a:t> argue landed elite were still in control but had adapted to a new type of state</a:t>
            </a:r>
          </a:p>
          <a:p>
            <a:r>
              <a:rPr lang="en-GB" dirty="0"/>
              <a:t>Shift from personal-particularistic to impersonal-universalistic, more transparent decision-making and legal framework</a:t>
            </a:r>
          </a:p>
          <a:p>
            <a:r>
              <a:rPr lang="en-GB" dirty="0"/>
              <a:t>Trust had become prevalent notion</a:t>
            </a:r>
          </a:p>
          <a:p>
            <a:r>
              <a:rPr lang="en-GB" dirty="0"/>
              <a:t>Slow evolution of a civil service but still had a long way to go</a:t>
            </a:r>
          </a:p>
          <a:p>
            <a:r>
              <a:rPr lang="en-GB" dirty="0"/>
              <a:t>NB corporations. </a:t>
            </a:r>
            <a:r>
              <a:rPr lang="en-US" dirty="0"/>
              <a:t>Expansion of the railways was another occasion for corruption </a:t>
            </a:r>
            <a:r>
              <a:rPr lang="en-US" dirty="0" err="1"/>
              <a:t>eg</a:t>
            </a:r>
            <a:r>
              <a:rPr lang="en-US" dirty="0"/>
              <a:t> George Hudson, the ‘Railway King’</a:t>
            </a:r>
          </a:p>
          <a:p>
            <a:endParaRPr lang="en-GB" dirty="0"/>
          </a:p>
        </p:txBody>
      </p:sp>
      <p:pic>
        <p:nvPicPr>
          <p:cNvPr id="4" name="Picture 3" descr="A black and white photo of a person&#10;&#10;Description automatically generated">
            <a:extLst>
              <a:ext uri="{FF2B5EF4-FFF2-40B4-BE49-F238E27FC236}">
                <a16:creationId xmlns:a16="http://schemas.microsoft.com/office/drawing/2014/main" id="{DAD6630D-5381-416D-8530-901985A139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8075" y="1555750"/>
            <a:ext cx="3143250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9876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86007-16A9-49F9-9877-C04603409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Accountability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A0BD19-40FF-40C4-A4B0-159004E2E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900" y="735806"/>
            <a:ext cx="6462712" cy="5757069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Hudson is a good example of how much still had to be achieved in terms of accounting practices</a:t>
            </a:r>
          </a:p>
          <a:p>
            <a:r>
              <a:rPr lang="en-GB" dirty="0"/>
              <a:t>but</a:t>
            </a:r>
          </a:p>
          <a:p>
            <a:r>
              <a:rPr lang="en-GB" dirty="0"/>
              <a:t>Increasing notion of public money as distinct from private money</a:t>
            </a:r>
          </a:p>
          <a:p>
            <a:r>
              <a:rPr lang="en-GB" dirty="0"/>
              <a:t>Public accounts committees</a:t>
            </a:r>
          </a:p>
          <a:p>
            <a:r>
              <a:rPr lang="en-GB" dirty="0"/>
              <a:t>Double-entry book-keeping was more prevalent</a:t>
            </a:r>
          </a:p>
          <a:p>
            <a:r>
              <a:rPr lang="en-GB" dirty="0"/>
              <a:t>Economic literacy and the amount of data were both growing</a:t>
            </a:r>
          </a:p>
          <a:p>
            <a:r>
              <a:rPr lang="en-GB" dirty="0"/>
              <a:t>1857 establishment of Select Committee for Public Accounts (formalised 1861) – which is still in existence </a:t>
            </a:r>
          </a:p>
          <a:p>
            <a:r>
              <a:rPr lang="en-US" dirty="0"/>
              <a:t> 1866 Audit Act required all departments, for the first time, to produce annual accounts; and created Comptroller and Auditor General (C&amp;AG) and an Exchequer and Audit Department (E&amp;AD)</a:t>
            </a:r>
            <a:endParaRPr lang="en-GB" dirty="0"/>
          </a:p>
          <a:p>
            <a:r>
              <a:rPr lang="en-GB" dirty="0"/>
              <a:t>Development of a Public Record Office (1852 requirement to preserve papers; building 1851-6)</a:t>
            </a:r>
          </a:p>
          <a:p>
            <a:r>
              <a:rPr lang="en-GB" dirty="0"/>
              <a:t>Press as instrument of accountability</a:t>
            </a:r>
          </a:p>
        </p:txBody>
      </p:sp>
      <p:pic>
        <p:nvPicPr>
          <p:cNvPr id="7" name="Picture 6" descr="A black and white photo of a building&#10;&#10;Description automatically generated">
            <a:extLst>
              <a:ext uri="{FF2B5EF4-FFF2-40B4-BE49-F238E27FC236}">
                <a16:creationId xmlns:a16="http://schemas.microsoft.com/office/drawing/2014/main" id="{2C4A4861-EFD4-4366-94EF-1BCD1F2BD1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3641"/>
            <a:ext cx="348615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4649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526" y="2578894"/>
            <a:ext cx="2181727" cy="850106"/>
          </a:xfrm>
        </p:spPr>
        <p:txBody>
          <a:bodyPr>
            <a:normAutofit fontScale="90000"/>
          </a:bodyPr>
          <a:lstStyle/>
          <a:p>
            <a:r>
              <a:rPr lang="en-GB" sz="2400" dirty="0">
                <a:latin typeface="+mn-lt"/>
              </a:rPr>
              <a:t>Corruption as individual moral failure: </a:t>
            </a:r>
            <a:br>
              <a:rPr lang="en-GB" sz="2400" dirty="0">
                <a:latin typeface="+mn-lt"/>
              </a:rPr>
            </a:br>
            <a:br>
              <a:rPr lang="en-GB" sz="2400" dirty="0">
                <a:latin typeface="+mn-lt"/>
              </a:rPr>
            </a:br>
            <a:r>
              <a:rPr lang="en-GB" sz="2400" dirty="0">
                <a:latin typeface="+mn-lt"/>
              </a:rPr>
              <a:t>Politicians climb the tree, reaping the fruit, having used a ladder of vices</a:t>
            </a:r>
          </a:p>
        </p:txBody>
      </p:sp>
      <p:pic>
        <p:nvPicPr>
          <p:cNvPr id="4" name="Content Placeholder 3" descr="detai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761443" y="699691"/>
            <a:ext cx="9430558" cy="5568762"/>
          </a:xfrm>
        </p:spPr>
      </p:pic>
      <p:sp>
        <p:nvSpPr>
          <p:cNvPr id="5" name="TextBox 4"/>
          <p:cNvSpPr txBox="1"/>
          <p:nvPr/>
        </p:nvSpPr>
        <p:spPr>
          <a:xfrm>
            <a:off x="5807969" y="638132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1784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 or corruption as the result of a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6642" y="2194284"/>
            <a:ext cx="3178696" cy="4997152"/>
          </a:xfrm>
        </p:spPr>
        <p:txBody>
          <a:bodyPr>
            <a:normAutofit/>
          </a:bodyPr>
          <a:lstStyle/>
          <a:p>
            <a:r>
              <a:rPr lang="en-GB" dirty="0"/>
              <a:t>William Cobbett: an interconnected ‘system of public corruption’ that operated like an ‘immense machine’ to oppress the people</a:t>
            </a:r>
          </a:p>
        </p:txBody>
      </p:sp>
      <p:pic>
        <p:nvPicPr>
          <p:cNvPr id="5" name="Picture 4" descr="AN00140528_001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89836" y="1484784"/>
            <a:ext cx="6078165" cy="439248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E7A04-F3C2-4B99-9A88-5177157C5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DD0B2A-6D19-45A5-BF03-27E8DF7789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had changed and what had been left unreformed?</a:t>
            </a:r>
          </a:p>
          <a:p>
            <a:r>
              <a:rPr lang="en-GB" dirty="0"/>
              <a:t>Look at each of our themes:</a:t>
            </a:r>
          </a:p>
          <a:p>
            <a:pPr lvl="1"/>
            <a:r>
              <a:rPr lang="en-GB" dirty="0"/>
              <a:t>Religious corruption</a:t>
            </a:r>
          </a:p>
          <a:p>
            <a:pPr lvl="1"/>
            <a:r>
              <a:rPr lang="en-GB" dirty="0"/>
              <a:t>Judicial corruption</a:t>
            </a:r>
          </a:p>
          <a:p>
            <a:pPr lvl="1"/>
            <a:r>
              <a:rPr lang="en-GB" dirty="0"/>
              <a:t>Social corruption</a:t>
            </a:r>
          </a:p>
          <a:p>
            <a:pPr lvl="1"/>
            <a:r>
              <a:rPr lang="en-GB" dirty="0"/>
              <a:t>Imperial corruption</a:t>
            </a:r>
          </a:p>
          <a:p>
            <a:pPr lvl="1"/>
            <a:r>
              <a:rPr lang="en-GB" dirty="0"/>
              <a:t>Fiscal-military state</a:t>
            </a:r>
          </a:p>
          <a:p>
            <a:pPr lvl="1"/>
            <a:r>
              <a:rPr lang="en-GB" dirty="0"/>
              <a:t>Office-holding</a:t>
            </a:r>
          </a:p>
          <a:p>
            <a:pPr lvl="1"/>
            <a:r>
              <a:rPr lang="en-GB" dirty="0"/>
              <a:t>Accountability</a:t>
            </a:r>
          </a:p>
          <a:p>
            <a:r>
              <a:rPr lang="en-GB" dirty="0"/>
              <a:t>Individuals or systems?</a:t>
            </a:r>
          </a:p>
        </p:txBody>
      </p:sp>
    </p:spTree>
    <p:extLst>
      <p:ext uri="{BB962C8B-B14F-4D97-AF65-F5344CB8AC3E}">
        <p14:creationId xmlns:p14="http://schemas.microsoft.com/office/powerpoint/2010/main" val="8035224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GB" dirty="0"/>
              <a:t>John Bull flattened by a ‘tax machine’</a:t>
            </a:r>
          </a:p>
        </p:txBody>
      </p:sp>
      <p:pic>
        <p:nvPicPr>
          <p:cNvPr id="13315" name="Content Placeholder 4" descr="AN00091494_001_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81200" y="1987551"/>
            <a:ext cx="8229600" cy="3751263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 descr="AN00181044_001_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03512" y="332657"/>
            <a:ext cx="8748728" cy="6287419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D7D21-299A-4ACA-A302-DA5088979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A9141-927A-4825-8518-38300BACE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062288" cy="4351338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So is corruption a ‘thing’ in its own right that we can study in isolation or is it a systemic issue that requires us to examine society in the round?</a:t>
            </a:r>
          </a:p>
          <a:p>
            <a:r>
              <a:rPr lang="en-GB" dirty="0"/>
              <a:t>Had administrative corruption been tackled but not social, economic, political corruption?</a:t>
            </a:r>
          </a:p>
        </p:txBody>
      </p:sp>
      <p:pic>
        <p:nvPicPr>
          <p:cNvPr id="5" name="Picture 4" descr="A picture containing text, book&#10;&#10;Description automatically generated">
            <a:extLst>
              <a:ext uri="{FF2B5EF4-FFF2-40B4-BE49-F238E27FC236}">
                <a16:creationId xmlns:a16="http://schemas.microsoft.com/office/drawing/2014/main" id="{A8F08DB4-3D9A-4FFA-BD15-C93ED82C55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297" y="0"/>
            <a:ext cx="7841703" cy="54578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2B5FD8-2722-4B66-AEEE-A0FF7D3E4071}"/>
              </a:ext>
            </a:extLst>
          </p:cNvPr>
          <p:cNvSpPr txBox="1"/>
          <p:nvPr/>
        </p:nvSpPr>
        <p:spPr>
          <a:xfrm>
            <a:off x="5346973" y="5715298"/>
            <a:ext cx="5848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hydra’s heads are corruption, duplicity (both decapitated) and </a:t>
            </a:r>
            <a:r>
              <a:rPr lang="en-US" dirty="0"/>
              <a:t>'Tyranny'; 'Assumed Prerogative', 'Despotism'; 'Oppression'; 'Secret Influence'; 'Scotch </a:t>
            </a:r>
            <a:r>
              <a:rPr lang="en-US" dirty="0" err="1"/>
              <a:t>Politik</a:t>
            </a:r>
            <a:r>
              <a:rPr lang="en-US" dirty="0"/>
              <a:t>'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483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0A4B3-9A44-4926-9A4F-AA1684192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 with a reminder that not everything had been reformed by the 1850s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3F4F7-1F0B-4D85-B0E3-0BAF115080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Chartism 1838-58</a:t>
            </a:r>
          </a:p>
          <a:p>
            <a:pPr lvl="1"/>
            <a:r>
              <a:rPr lang="en-US" dirty="0"/>
              <a:t>votes for all men;</a:t>
            </a:r>
          </a:p>
          <a:p>
            <a:pPr lvl="1"/>
            <a:r>
              <a:rPr lang="en-US" dirty="0"/>
              <a:t>equal electoral districts;</a:t>
            </a:r>
          </a:p>
          <a:p>
            <a:pPr lvl="1"/>
            <a:r>
              <a:rPr lang="en-US" dirty="0"/>
              <a:t>Abolition of property qualifications for members of parliament </a:t>
            </a:r>
          </a:p>
          <a:p>
            <a:pPr lvl="1"/>
            <a:r>
              <a:rPr lang="en-US" dirty="0"/>
              <a:t>payment for M.P.s;</a:t>
            </a:r>
          </a:p>
          <a:p>
            <a:pPr lvl="1"/>
            <a:r>
              <a:rPr lang="en-US" dirty="0"/>
              <a:t>annual general elections; and</a:t>
            </a:r>
          </a:p>
          <a:p>
            <a:pPr lvl="1"/>
            <a:r>
              <a:rPr lang="en-US" dirty="0"/>
              <a:t>the secret ballot</a:t>
            </a:r>
            <a:endParaRPr lang="en-GB" dirty="0"/>
          </a:p>
          <a:p>
            <a:r>
              <a:rPr lang="en-GB" dirty="0"/>
              <a:t>Crimean war 1853-6</a:t>
            </a:r>
          </a:p>
          <a:p>
            <a:r>
              <a:rPr lang="en-GB" dirty="0"/>
              <a:t>1854 Northcote-Trevelyan report: competitive exams for civil service (influence of Indian reforms); recruited to the civil service as a whole not particular departments; hierarchy of grades; promotion on merit. But great resistance to its implementation – for at least another 15 years, when recruitment was placed under control of Treasury, but still no single practice across government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5354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0550E-111A-4B5F-968D-EDA1C37C3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995160" cy="1325563"/>
          </a:xfrm>
        </p:spPr>
        <p:txBody>
          <a:bodyPr/>
          <a:lstStyle/>
          <a:p>
            <a:pPr algn="ctr"/>
            <a:r>
              <a:rPr lang="en-GB" dirty="0"/>
              <a:t>Administrative reform – too little or too much?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96AD1E-A8EA-4C79-9E06-A6B53F5EC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9616"/>
            <a:ext cx="6995160" cy="4716464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Administrative Reform Association – attack by ‘men of business’ on persistence of patronage in Parliament, government and the armed forces – incompetent nobility were in charge because of corruption – had replaced crown influence. </a:t>
            </a:r>
          </a:p>
          <a:p>
            <a:r>
              <a:rPr lang="en-GB" dirty="0"/>
              <a:t>Dickens, speech 1855 to it – founding member; satire of the Circumlocution Office, in his novel </a:t>
            </a:r>
            <a:r>
              <a:rPr lang="en-GB" i="1" dirty="0"/>
              <a:t>Little </a:t>
            </a:r>
            <a:r>
              <a:rPr lang="en-GB" i="1" dirty="0" err="1"/>
              <a:t>Dorrit</a:t>
            </a:r>
            <a:r>
              <a:rPr lang="en-GB" i="1" dirty="0"/>
              <a:t> </a:t>
            </a:r>
            <a:r>
              <a:rPr lang="en-GB" dirty="0"/>
              <a:t>(1855-7), in which the public accounts were turned into incomprehensible bundles</a:t>
            </a:r>
          </a:p>
          <a:p>
            <a:r>
              <a:rPr lang="en-GB" dirty="0"/>
              <a:t>Growing anxiety about bureaucratisation. ‘red tape’ (1736) – used to tie up official documents (introduced in 1650s); ‘red-</a:t>
            </a:r>
            <a:r>
              <a:rPr lang="en-GB" dirty="0" err="1"/>
              <a:t>tapeism</a:t>
            </a:r>
            <a:r>
              <a:rPr lang="en-GB" dirty="0"/>
              <a:t>’ (1834)</a:t>
            </a:r>
          </a:p>
          <a:p>
            <a:r>
              <a:rPr lang="en-GB" dirty="0"/>
              <a:t>‘Anti-corruption’ introduced in derogatory sense: first used in Britain in 1831, in a pejorative way to describe the ostentatious zeal of those seeking parliamentary reform, and more widely in 1836 when </a:t>
            </a:r>
            <a:r>
              <a:rPr lang="en-GB" i="1" dirty="0"/>
              <a:t>The Times</a:t>
            </a:r>
            <a:r>
              <a:rPr lang="en-GB" dirty="0"/>
              <a:t> attacked the ‘Anti-Corruption reformers’ and ‘anti-Corruption Pharisees’ among the Whigs, who ‘thrived on pretence of putting down Tory corruption’, using the issue as ‘the white linen that covers their [own] rottenness’</a:t>
            </a:r>
          </a:p>
          <a:p>
            <a:endParaRPr lang="en-GB" dirty="0"/>
          </a:p>
        </p:txBody>
      </p:sp>
      <p:pic>
        <p:nvPicPr>
          <p:cNvPr id="5" name="Picture 4" descr="A picture containing indoor, wall, table, cake&#10;&#10;Description automatically generated">
            <a:extLst>
              <a:ext uri="{FF2B5EF4-FFF2-40B4-BE49-F238E27FC236}">
                <a16:creationId xmlns:a16="http://schemas.microsoft.com/office/drawing/2014/main" id="{B1265FFA-519C-4A2D-B449-8AF695EFA9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971" y="488315"/>
            <a:ext cx="3988029" cy="600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448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99CD9-04FE-4488-AB1F-83BE0770E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Religious corruption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53E936-3ABB-46A7-BD60-ABDAC52403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6877050" cy="486092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Move away from religious notions of corruption and of popery as the key danger</a:t>
            </a:r>
          </a:p>
          <a:p>
            <a:r>
              <a:rPr lang="en-GB" dirty="0"/>
              <a:t>Though anti-popery still had the capacity to cause unrest </a:t>
            </a:r>
            <a:r>
              <a:rPr lang="en-GB" dirty="0" err="1"/>
              <a:t>eg</a:t>
            </a:r>
            <a:r>
              <a:rPr lang="en-GB" dirty="0"/>
              <a:t> Gordon Riots of 1780; </a:t>
            </a:r>
          </a:p>
          <a:p>
            <a:r>
              <a:rPr lang="en-GB" dirty="0"/>
              <a:t>1829 Emancipation controversy - </a:t>
            </a:r>
            <a:r>
              <a:rPr lang="en-US" dirty="0"/>
              <a:t>permitted members of the Catholic Church to sit in the parliament at Westminster, though it raised the voting qualification </a:t>
            </a:r>
          </a:p>
          <a:p>
            <a:pPr lvl="1"/>
            <a:r>
              <a:rPr lang="en-US" dirty="0"/>
              <a:t>Ultra Tories dismayed and concluded Parliament was a corrupt institution to have passed the bill</a:t>
            </a:r>
          </a:p>
          <a:p>
            <a:r>
              <a:rPr lang="en-US" dirty="0"/>
              <a:t>But vestiges of the religious mentality persisted …</a:t>
            </a:r>
            <a:endParaRPr lang="en-GB" dirty="0"/>
          </a:p>
        </p:txBody>
      </p:sp>
      <p:pic>
        <p:nvPicPr>
          <p:cNvPr id="5" name="Picture 4" descr="A picture containing text, book&#10;&#10;Description automatically generated">
            <a:extLst>
              <a:ext uri="{FF2B5EF4-FFF2-40B4-BE49-F238E27FC236}">
                <a16:creationId xmlns:a16="http://schemas.microsoft.com/office/drawing/2014/main" id="{F6A39367-6088-4E63-84BF-38620C4123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004" y="595312"/>
            <a:ext cx="4346996" cy="568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455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13390" y="1506488"/>
            <a:ext cx="1368152" cy="3845024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/>
              <a:t>A satire of 1763 showing Eden’s tree as the emblem of Bute’s corruption. The verse ends: ‘The root now feels the </a:t>
            </a:r>
            <a:r>
              <a:rPr lang="en-GB" sz="1800" dirty="0" err="1"/>
              <a:t>Ax</a:t>
            </a:r>
            <a:r>
              <a:rPr lang="en-GB" sz="1800" dirty="0"/>
              <a:t> &amp; you must fall’</a:t>
            </a:r>
          </a:p>
        </p:txBody>
      </p:sp>
      <p:pic>
        <p:nvPicPr>
          <p:cNvPr id="1026" name="Picture 2" descr="Description to follow.&#10;Etch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920" y="165216"/>
            <a:ext cx="7143750" cy="564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19536" y="5836965"/>
            <a:ext cx="68505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Mathew 7. 17-18: ‘</a:t>
            </a:r>
            <a:r>
              <a:rPr lang="en-GB" i="1" dirty="0"/>
              <a:t>Do men gather Grapes of </a:t>
            </a:r>
            <a:r>
              <a:rPr lang="en-GB" i="1" dirty="0" err="1"/>
              <a:t>thornes</a:t>
            </a:r>
            <a:r>
              <a:rPr lang="en-GB" i="1" dirty="0"/>
              <a:t>, or Figs of Thistles. Even so every good Tree </a:t>
            </a:r>
            <a:r>
              <a:rPr lang="en-GB" i="1" dirty="0" err="1"/>
              <a:t>bringeth</a:t>
            </a:r>
            <a:r>
              <a:rPr lang="en-GB" i="1" dirty="0"/>
              <a:t> forth good Fruit, and a corrupt Tree brings forth evil fruit’.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8124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760296" y="548681"/>
            <a:ext cx="25935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Pitt as a political locust in 1795.</a:t>
            </a:r>
          </a:p>
          <a:p>
            <a:r>
              <a:rPr lang="en-GB" sz="2400" dirty="0"/>
              <a:t>He bites a leaf inscribed 'Sinecures'; other leaves are 'Pen[</a:t>
            </a:r>
            <a:r>
              <a:rPr lang="en-GB" sz="2400" dirty="0" err="1"/>
              <a:t>sion</a:t>
            </a:r>
            <a:r>
              <a:rPr lang="en-GB" sz="2400" dirty="0"/>
              <a:t>]', 'Place', '[</a:t>
            </a:r>
            <a:r>
              <a:rPr lang="en-GB" sz="2400" dirty="0" err="1"/>
              <a:t>Pensi</a:t>
            </a:r>
            <a:r>
              <a:rPr lang="en-GB" sz="2400" dirty="0"/>
              <a:t>]on'. He says: "I must take care of my self &amp; my own Relations". Above his head a swarm of locusts with human heads flies; they are 'French Priests'.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41" y="836712"/>
            <a:ext cx="7129503" cy="5184575"/>
          </a:xfrm>
        </p:spPr>
      </p:pic>
    </p:spTree>
    <p:extLst>
      <p:ext uri="{BB962C8B-B14F-4D97-AF65-F5344CB8AC3E}">
        <p14:creationId xmlns:p14="http://schemas.microsoft.com/office/powerpoint/2010/main" val="2226618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8824" y="5963933"/>
            <a:ext cx="8784976" cy="1224136"/>
          </a:xfrm>
        </p:spPr>
        <p:txBody>
          <a:bodyPr/>
          <a:lstStyle/>
          <a:p>
            <a:pPr marL="0" indent="0" algn="ctr">
              <a:buNone/>
            </a:pPr>
            <a:r>
              <a:rPr lang="en-GB" sz="2000" dirty="0"/>
              <a:t>Proverbs 25:26: A righteous man falling down before the wicked </a:t>
            </a:r>
          </a:p>
          <a:p>
            <a:pPr marL="0" indent="0" algn="ctr">
              <a:buNone/>
            </a:pPr>
            <a:r>
              <a:rPr lang="en-GB" sz="2000" dirty="0"/>
              <a:t>is as a troubled fountain, and a corrupt spring.</a:t>
            </a:r>
          </a:p>
        </p:txBody>
      </p:sp>
      <p:pic>
        <p:nvPicPr>
          <p:cNvPr id="1026" name="Picture 2" descr="FOR DESCRIPTION SEE GEORGE (BMSat). 9 May 1806.&#10;Hand-coloured etching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688" y="836713"/>
            <a:ext cx="7143750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83432" y="1313022"/>
            <a:ext cx="14401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r>
              <a:rPr lang="en-GB" sz="2000" dirty="0"/>
              <a:t>Cormorants were also ‘unclean’ in the King James Bible – they were nesting in the earlier tree of corruption and the metaphor was used in anti-tithe literature</a:t>
            </a:r>
          </a:p>
          <a:p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703512" y="116632"/>
            <a:ext cx="8856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A Giant Stream from a Petty Fountain – or – John Bull swamped in the Flood of Taxes – Cormorants Fishing in the Stream </a:t>
            </a:r>
            <a:r>
              <a:rPr lang="en-GB" dirty="0"/>
              <a:t>(1806)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7981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3178696" cy="1143000"/>
          </a:xfrm>
        </p:spPr>
        <p:txBody>
          <a:bodyPr/>
          <a:lstStyle/>
          <a:p>
            <a:r>
              <a:rPr lang="en-GB" dirty="0"/>
              <a:t>Tithes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5521" y="1628801"/>
            <a:ext cx="4367821" cy="4525963"/>
          </a:xfrm>
        </p:spPr>
        <p:txBody>
          <a:bodyPr>
            <a:normAutofit/>
          </a:bodyPr>
          <a:lstStyle/>
          <a:p>
            <a:r>
              <a:rPr lang="en-GB" dirty="0"/>
              <a:t>again fused the economic and religious and the political</a:t>
            </a:r>
          </a:p>
          <a:p>
            <a:r>
              <a:rPr lang="en-GB" dirty="0"/>
              <a:t>C17th precedents</a:t>
            </a:r>
          </a:p>
          <a:p>
            <a:r>
              <a:rPr lang="en-GB" dirty="0"/>
              <a:t>Issue for late C18th dissent</a:t>
            </a:r>
          </a:p>
          <a:p>
            <a:r>
              <a:rPr lang="en-GB" dirty="0"/>
              <a:t>1820s’-30s Eric Evans: rising anti-clericalism (tithes; enclosures; clerical magistrates)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021" y="0"/>
            <a:ext cx="43041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870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1530</Words>
  <Application>Microsoft Office PowerPoint</Application>
  <PresentationFormat>Widescreen</PresentationFormat>
  <Paragraphs>120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Change or Continuity?</vt:lpstr>
      <vt:lpstr>Lecture outline</vt:lpstr>
      <vt:lpstr>Start with a reminder that not everything had been reformed by the 1850s</vt:lpstr>
      <vt:lpstr>Administrative reform – too little or too much?</vt:lpstr>
      <vt:lpstr>Religious corruption</vt:lpstr>
      <vt:lpstr>PowerPoint Presentation</vt:lpstr>
      <vt:lpstr>PowerPoint Presentation</vt:lpstr>
      <vt:lpstr>PowerPoint Presentation</vt:lpstr>
      <vt:lpstr>Tithes</vt:lpstr>
      <vt:lpstr>William Hone</vt:lpstr>
      <vt:lpstr>Judicial Corruption</vt:lpstr>
      <vt:lpstr>Social Corruption</vt:lpstr>
      <vt:lpstr>Political Corruption and the Corruption of Politics</vt:lpstr>
      <vt:lpstr>Imperial Corruption</vt:lpstr>
      <vt:lpstr>The Fiscal-Military State</vt:lpstr>
      <vt:lpstr>Office-holding</vt:lpstr>
      <vt:lpstr>Accountability</vt:lpstr>
      <vt:lpstr>Corruption as individual moral failure:   Politicians climb the tree, reaping the fruit, having used a ladder of vices</vt:lpstr>
      <vt:lpstr> or corruption as the result of a system</vt:lpstr>
      <vt:lpstr>John Bull flattened by a ‘tax machine’</vt:lpstr>
      <vt:lpstr>PowerPoint Presentation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Change or Continuity?</dc:title>
  <dc:creator>Knights, Mark</dc:creator>
  <cp:lastModifiedBy>Knights, Mark</cp:lastModifiedBy>
  <cp:revision>20</cp:revision>
  <dcterms:created xsi:type="dcterms:W3CDTF">2019-05-06T08:32:43Z</dcterms:created>
  <dcterms:modified xsi:type="dcterms:W3CDTF">2019-05-07T19:02:14Z</dcterms:modified>
</cp:coreProperties>
</file>