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9" r:id="rId4"/>
    <p:sldId id="260" r:id="rId5"/>
    <p:sldId id="268" r:id="rId6"/>
    <p:sldId id="262" r:id="rId7"/>
    <p:sldId id="261" r:id="rId8"/>
    <p:sldId id="269" r:id="rId9"/>
    <p:sldId id="276" r:id="rId10"/>
    <p:sldId id="283" r:id="rId11"/>
    <p:sldId id="270" r:id="rId12"/>
    <p:sldId id="263" r:id="rId13"/>
    <p:sldId id="264" r:id="rId14"/>
    <p:sldId id="267" r:id="rId15"/>
    <p:sldId id="265" r:id="rId16"/>
    <p:sldId id="272" r:id="rId17"/>
    <p:sldId id="273" r:id="rId18"/>
    <p:sldId id="274" r:id="rId19"/>
    <p:sldId id="281" r:id="rId20"/>
    <p:sldId id="275" r:id="rId21"/>
    <p:sldId id="282" r:id="rId22"/>
    <p:sldId id="279" r:id="rId23"/>
    <p:sldId id="280"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FF353-D0E7-4D45-BE61-9B1D9F8E61C2}" type="datetimeFigureOut">
              <a:rPr lang="en-GB" smtClean="0"/>
              <a:t>11/03/2019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00A3E9-4005-46DC-8A7E-A96928E9D88A}" type="slidenum">
              <a:rPr lang="en-GB" smtClean="0"/>
              <a:t>‹#›</a:t>
            </a:fld>
            <a:endParaRPr lang="en-GB"/>
          </a:p>
        </p:txBody>
      </p:sp>
    </p:spTree>
    <p:extLst>
      <p:ext uri="{BB962C8B-B14F-4D97-AF65-F5344CB8AC3E}">
        <p14:creationId xmlns:p14="http://schemas.microsoft.com/office/powerpoint/2010/main" val="1475608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3120357-75AD-4CCA-9095-A2DD024C210E}" type="slidenum">
              <a:rPr lang="en-GB" smtClean="0"/>
              <a:pPr/>
              <a:t>3</a:t>
            </a:fld>
            <a:endParaRPr lang="en-GB"/>
          </a:p>
        </p:txBody>
      </p:sp>
    </p:spTree>
    <p:extLst>
      <p:ext uri="{BB962C8B-B14F-4D97-AF65-F5344CB8AC3E}">
        <p14:creationId xmlns:p14="http://schemas.microsoft.com/office/powerpoint/2010/main" val="440275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FC6EED-5130-4A53-9EA1-D3D3061451A6}" type="slidenum">
              <a:rPr lang="en-GB">
                <a:cs typeface="Arial" charset="0"/>
              </a:rPr>
              <a:pPr fontAlgn="base">
                <a:spcBef>
                  <a:spcPct val="0"/>
                </a:spcBef>
                <a:spcAft>
                  <a:spcPct val="0"/>
                </a:spcAft>
              </a:pPr>
              <a:t>15</a:t>
            </a:fld>
            <a:endParaRPr lang="en-GB">
              <a:cs typeface="Arial" charset="0"/>
            </a:endParaRPr>
          </a:p>
        </p:txBody>
      </p:sp>
    </p:spTree>
    <p:extLst>
      <p:ext uri="{BB962C8B-B14F-4D97-AF65-F5344CB8AC3E}">
        <p14:creationId xmlns:p14="http://schemas.microsoft.com/office/powerpoint/2010/main" val="3730444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0394C8-E85B-41D1-964A-A32B19C0B4F1}" type="slidenum">
              <a:rPr lang="en-GB">
                <a:cs typeface="Arial" charset="0"/>
              </a:rPr>
              <a:pPr fontAlgn="base">
                <a:spcBef>
                  <a:spcPct val="0"/>
                </a:spcBef>
                <a:spcAft>
                  <a:spcPct val="0"/>
                </a:spcAft>
              </a:pPr>
              <a:t>16</a:t>
            </a:fld>
            <a:endParaRPr lang="en-GB">
              <a:cs typeface="Arial" charset="0"/>
            </a:endParaRPr>
          </a:p>
        </p:txBody>
      </p:sp>
    </p:spTree>
    <p:extLst>
      <p:ext uri="{BB962C8B-B14F-4D97-AF65-F5344CB8AC3E}">
        <p14:creationId xmlns:p14="http://schemas.microsoft.com/office/powerpoint/2010/main" val="2888498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4944C9-56B1-4A7F-BAB5-CFC78FC3D99E}" type="slidenum">
              <a:rPr lang="en-GB">
                <a:cs typeface="Arial" charset="0"/>
              </a:rPr>
              <a:pPr fontAlgn="base">
                <a:spcBef>
                  <a:spcPct val="0"/>
                </a:spcBef>
                <a:spcAft>
                  <a:spcPct val="0"/>
                </a:spcAft>
              </a:pPr>
              <a:t>17</a:t>
            </a:fld>
            <a:endParaRPr lang="en-GB">
              <a:cs typeface="Arial" charset="0"/>
            </a:endParaRPr>
          </a:p>
        </p:txBody>
      </p:sp>
    </p:spTree>
    <p:extLst>
      <p:ext uri="{BB962C8B-B14F-4D97-AF65-F5344CB8AC3E}">
        <p14:creationId xmlns:p14="http://schemas.microsoft.com/office/powerpoint/2010/main" val="225747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A8BC3C-01DF-4F79-84DD-EAD503B5086E}" type="slidenum">
              <a:rPr lang="en-GB">
                <a:cs typeface="Arial" charset="0"/>
              </a:rPr>
              <a:pPr fontAlgn="base">
                <a:spcBef>
                  <a:spcPct val="0"/>
                </a:spcBef>
                <a:spcAft>
                  <a:spcPct val="0"/>
                </a:spcAft>
              </a:pPr>
              <a:t>18</a:t>
            </a:fld>
            <a:endParaRPr lang="en-GB">
              <a:cs typeface="Arial" charset="0"/>
            </a:endParaRPr>
          </a:p>
        </p:txBody>
      </p:sp>
    </p:spTree>
    <p:extLst>
      <p:ext uri="{BB962C8B-B14F-4D97-AF65-F5344CB8AC3E}">
        <p14:creationId xmlns:p14="http://schemas.microsoft.com/office/powerpoint/2010/main" val="180755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88B98CF-8A6C-4CA9-B936-4DABBE244136}" type="datetimeFigureOut">
              <a:rPr lang="en-GB" smtClean="0"/>
              <a:t>11/03/2019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3301052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8B98CF-8A6C-4CA9-B936-4DABBE244136}" type="datetimeFigureOut">
              <a:rPr lang="en-GB" smtClean="0"/>
              <a:t>11/03/2019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1758619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8B98CF-8A6C-4CA9-B936-4DABBE244136}" type="datetimeFigureOut">
              <a:rPr lang="en-GB" smtClean="0"/>
              <a:t>11/03/2019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357343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8B98CF-8A6C-4CA9-B936-4DABBE244136}" type="datetimeFigureOut">
              <a:rPr lang="en-GB" smtClean="0"/>
              <a:t>11/03/2019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1258500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8B98CF-8A6C-4CA9-B936-4DABBE244136}" type="datetimeFigureOut">
              <a:rPr lang="en-GB" smtClean="0"/>
              <a:t>11/03/2019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831075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88B98CF-8A6C-4CA9-B936-4DABBE244136}" type="datetimeFigureOut">
              <a:rPr lang="en-GB" smtClean="0"/>
              <a:t>11/03/2019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2848180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88B98CF-8A6C-4CA9-B936-4DABBE244136}" type="datetimeFigureOut">
              <a:rPr lang="en-GB" smtClean="0"/>
              <a:t>11/03/2019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3136154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88B98CF-8A6C-4CA9-B936-4DABBE244136}" type="datetimeFigureOut">
              <a:rPr lang="en-GB" smtClean="0"/>
              <a:t>11/03/2019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4243421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8B98CF-8A6C-4CA9-B936-4DABBE244136}" type="datetimeFigureOut">
              <a:rPr lang="en-GB" smtClean="0"/>
              <a:t>11/03/2019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3090176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88B98CF-8A6C-4CA9-B936-4DABBE244136}" type="datetimeFigureOut">
              <a:rPr lang="en-GB" smtClean="0"/>
              <a:t>11/03/2019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42941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88B98CF-8A6C-4CA9-B936-4DABBE244136}" type="datetimeFigureOut">
              <a:rPr lang="en-GB" smtClean="0"/>
              <a:t>11/03/2019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7ABCF-1BAC-45AA-958C-DB57EC93818B}" type="slidenum">
              <a:rPr lang="en-GB" smtClean="0"/>
              <a:t>‹#›</a:t>
            </a:fld>
            <a:endParaRPr lang="en-GB"/>
          </a:p>
        </p:txBody>
      </p:sp>
    </p:spTree>
    <p:extLst>
      <p:ext uri="{BB962C8B-B14F-4D97-AF65-F5344CB8AC3E}">
        <p14:creationId xmlns:p14="http://schemas.microsoft.com/office/powerpoint/2010/main" val="1774299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8B98CF-8A6C-4CA9-B936-4DABBE244136}" type="datetimeFigureOut">
              <a:rPr lang="en-GB" smtClean="0"/>
              <a:t>11/03/2019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77ABCF-1BAC-45AA-958C-DB57EC93818B}" type="slidenum">
              <a:rPr lang="en-GB" smtClean="0"/>
              <a:t>‹#›</a:t>
            </a:fld>
            <a:endParaRPr lang="en-GB"/>
          </a:p>
        </p:txBody>
      </p:sp>
    </p:spTree>
    <p:extLst>
      <p:ext uri="{BB962C8B-B14F-4D97-AF65-F5344CB8AC3E}">
        <p14:creationId xmlns:p14="http://schemas.microsoft.com/office/powerpoint/2010/main" val="3946939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6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0564" y="-1193800"/>
            <a:ext cx="11501436" cy="2387600"/>
          </a:xfrm>
        </p:spPr>
        <p:txBody>
          <a:bodyPr/>
          <a:lstStyle/>
          <a:p>
            <a:r>
              <a:rPr lang="en-GB" dirty="0"/>
              <a:t>The Press                    and Corruption</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87713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1680" y="-53859"/>
            <a:ext cx="9604336" cy="6911859"/>
          </a:xfrm>
        </p:spPr>
      </p:pic>
    </p:spTree>
    <p:extLst>
      <p:ext uri="{BB962C8B-B14F-4D97-AF65-F5344CB8AC3E}">
        <p14:creationId xmlns:p14="http://schemas.microsoft.com/office/powerpoint/2010/main" val="1374993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1" y="803325"/>
            <a:ext cx="5314536" cy="1325563"/>
          </a:xfrm>
        </p:spPr>
        <p:txBody>
          <a:bodyPr>
            <a:normAutofit/>
          </a:bodyPr>
          <a:lstStyle/>
          <a:p>
            <a:endParaRPr lang="en-GB"/>
          </a:p>
        </p:txBody>
      </p:sp>
      <p:sp>
        <p:nvSpPr>
          <p:cNvPr id="3" name="Content Placeholder 2"/>
          <p:cNvSpPr>
            <a:spLocks noGrp="1"/>
          </p:cNvSpPr>
          <p:nvPr>
            <p:ph idx="1"/>
          </p:nvPr>
        </p:nvSpPr>
        <p:spPr>
          <a:xfrm>
            <a:off x="762000" y="114299"/>
            <a:ext cx="5481898" cy="6300787"/>
          </a:xfrm>
        </p:spPr>
        <p:txBody>
          <a:bodyPr anchor="t">
            <a:noAutofit/>
          </a:bodyPr>
          <a:lstStyle/>
          <a:p>
            <a:r>
              <a:rPr lang="en-US" sz="3200" dirty="0"/>
              <a:t>C19th development of mass circulation newspapers was the result of the steam-powered rotary press, adopted by the </a:t>
            </a:r>
            <a:r>
              <a:rPr lang="en-US" sz="3200" i="1" dirty="0"/>
              <a:t>Times</a:t>
            </a:r>
            <a:r>
              <a:rPr lang="en-US" sz="3200" dirty="0"/>
              <a:t> in 1814</a:t>
            </a:r>
          </a:p>
          <a:p>
            <a:r>
              <a:rPr lang="en-US" sz="3200" i="1" dirty="0"/>
              <a:t>The Times</a:t>
            </a:r>
            <a:r>
              <a:rPr lang="en-US" sz="3200" dirty="0"/>
              <a:t> went from a circulation of 5,000 a day in 1815 to around 50,000 in the middle of the century.</a:t>
            </a:r>
          </a:p>
          <a:p>
            <a:r>
              <a:rPr lang="en-US" sz="3200" dirty="0"/>
              <a:t>Cheap print</a:t>
            </a:r>
          </a:p>
          <a:p>
            <a:r>
              <a:rPr lang="en-US" sz="3200" dirty="0"/>
              <a:t>Circulating libraries expanded</a:t>
            </a:r>
          </a:p>
          <a:p>
            <a:r>
              <a:rPr lang="en-US" sz="3200" dirty="0"/>
              <a:t>male literacy was 69.3 per cent in 1851; </a:t>
            </a:r>
            <a:r>
              <a:rPr lang="en-GB" sz="3200" dirty="0"/>
              <a:t>female literacy 54.8 per cent</a:t>
            </a:r>
          </a:p>
        </p:txBody>
      </p:sp>
      <p:sp>
        <p:nvSpPr>
          <p:cNvPr id="10" name="Freeform: Shape 9">
            <a:extLst>
              <a:ext uri="{FF2B5EF4-FFF2-40B4-BE49-F238E27FC236}">
                <a16:creationId xmlns:a16="http://schemas.microsoft.com/office/drawing/2014/main" xmlns="" id="{CF62D2A7-8207-488C-9F46-316BA81A16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building, indoor, ground&#10;&#10;Description automatically generated">
            <a:extLst>
              <a:ext uri="{FF2B5EF4-FFF2-40B4-BE49-F238E27FC236}">
                <a16:creationId xmlns:a16="http://schemas.microsoft.com/office/drawing/2014/main" xmlns="" id="{C081525E-9A8C-420B-9A4F-9709B40674A9}"/>
              </a:ext>
            </a:extLst>
          </p:cNvPr>
          <p:cNvPicPr>
            <a:picLocks noChangeAspect="1"/>
          </p:cNvPicPr>
          <p:nvPr/>
        </p:nvPicPr>
        <p:blipFill rotWithShape="1">
          <a:blip r:embed="rId2">
            <a:extLst>
              <a:ext uri="{28A0092B-C50C-407E-A947-70E740481C1C}">
                <a14:useLocalDpi xmlns:a14="http://schemas.microsoft.com/office/drawing/2010/main" val="0"/>
              </a:ext>
            </a:extLst>
          </a:blip>
          <a:srcRect l="9366" r="18459" b="-1"/>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169960484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40079" y="2053641"/>
            <a:ext cx="3669161" cy="2760098"/>
          </a:xfrm>
        </p:spPr>
        <p:txBody>
          <a:bodyPr>
            <a:normAutofit/>
          </a:bodyPr>
          <a:lstStyle/>
          <a:p>
            <a:r>
              <a:rPr lang="en-GB">
                <a:solidFill>
                  <a:srgbClr val="FFFFFF"/>
                </a:solidFill>
              </a:rPr>
              <a:t>The emergence of the ‘public sphere’</a:t>
            </a:r>
          </a:p>
        </p:txBody>
      </p:sp>
      <p:sp>
        <p:nvSpPr>
          <p:cNvPr id="3" name="Content Placeholder 2"/>
          <p:cNvSpPr>
            <a:spLocks noGrp="1"/>
          </p:cNvSpPr>
          <p:nvPr>
            <p:ph idx="1"/>
          </p:nvPr>
        </p:nvSpPr>
        <p:spPr>
          <a:xfrm>
            <a:off x="6090574" y="1"/>
            <a:ext cx="5682326" cy="6657974"/>
          </a:xfrm>
        </p:spPr>
        <p:txBody>
          <a:bodyPr anchor="ctr">
            <a:normAutofit/>
          </a:bodyPr>
          <a:lstStyle/>
          <a:p>
            <a:r>
              <a:rPr lang="en-GB" sz="2400" dirty="0">
                <a:solidFill>
                  <a:srgbClr val="000000"/>
                </a:solidFill>
              </a:rPr>
              <a:t>Jürgen Habermas, </a:t>
            </a:r>
            <a:r>
              <a:rPr lang="en-GB" sz="2400" i="1" dirty="0">
                <a:solidFill>
                  <a:srgbClr val="000000"/>
                </a:solidFill>
              </a:rPr>
              <a:t>The Structural Transformation of the Public Sphere: An Inquiry into a Category of Bourgeois Society</a:t>
            </a:r>
            <a:r>
              <a:rPr lang="en-GB" sz="2400" dirty="0">
                <a:solidFill>
                  <a:srgbClr val="000000"/>
                </a:solidFill>
              </a:rPr>
              <a:t>. Sociologist; written 1962; translated and published in English 1989</a:t>
            </a:r>
          </a:p>
          <a:p>
            <a:r>
              <a:rPr lang="en-GB" sz="2400" dirty="0">
                <a:solidFill>
                  <a:srgbClr val="000000"/>
                </a:solidFill>
              </a:rPr>
              <a:t>critical reason applied to matters of state</a:t>
            </a:r>
          </a:p>
          <a:p>
            <a:r>
              <a:rPr lang="en-GB" sz="2400" dirty="0">
                <a:solidFill>
                  <a:srgbClr val="000000"/>
                </a:solidFill>
              </a:rPr>
              <a:t>Post-1660 period as key, especially 1690s</a:t>
            </a:r>
          </a:p>
          <a:p>
            <a:r>
              <a:rPr lang="en-GB" sz="2400" dirty="0">
                <a:solidFill>
                  <a:srgbClr val="000000"/>
                </a:solidFill>
              </a:rPr>
              <a:t>Peter Lake and Steve Pincus, ‘</a:t>
            </a:r>
            <a:r>
              <a:rPr lang="en-US" sz="2400" dirty="0">
                <a:solidFill>
                  <a:srgbClr val="000000"/>
                </a:solidFill>
              </a:rPr>
              <a:t>Rethinking the Public Sphere in Early Modern England’ </a:t>
            </a:r>
            <a:r>
              <a:rPr lang="en-US" sz="2400" i="1" dirty="0">
                <a:solidFill>
                  <a:srgbClr val="000000"/>
                </a:solidFill>
              </a:rPr>
              <a:t>JBS</a:t>
            </a:r>
            <a:r>
              <a:rPr lang="en-US" sz="2400" dirty="0">
                <a:solidFill>
                  <a:srgbClr val="000000"/>
                </a:solidFill>
              </a:rPr>
              <a:t> (2006) suggest a longer trajectory</a:t>
            </a:r>
          </a:p>
          <a:p>
            <a:r>
              <a:rPr lang="en-US" sz="2400" dirty="0">
                <a:solidFill>
                  <a:srgbClr val="000000"/>
                </a:solidFill>
              </a:rPr>
              <a:t>Others have criticized exclusion of religion from the model</a:t>
            </a:r>
          </a:p>
          <a:p>
            <a:r>
              <a:rPr lang="en-US" sz="2400" dirty="0">
                <a:solidFill>
                  <a:srgbClr val="000000"/>
                </a:solidFill>
              </a:rPr>
              <a:t>But it may still have a core of utility</a:t>
            </a:r>
            <a:endParaRPr lang="en-GB" sz="2400" dirty="0">
              <a:solidFill>
                <a:srgbClr val="000000"/>
              </a:solidFill>
            </a:endParaRPr>
          </a:p>
        </p:txBody>
      </p:sp>
    </p:spTree>
    <p:extLst>
      <p:ext uri="{BB962C8B-B14F-4D97-AF65-F5344CB8AC3E}">
        <p14:creationId xmlns:p14="http://schemas.microsoft.com/office/powerpoint/2010/main" val="1810487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671" y="606976"/>
            <a:ext cx="4053136" cy="720080"/>
          </a:xfrm>
        </p:spPr>
        <p:txBody>
          <a:bodyPr>
            <a:normAutofit fontScale="90000"/>
          </a:bodyPr>
          <a:lstStyle/>
          <a:p>
            <a:r>
              <a:rPr lang="en-GB" dirty="0"/>
              <a:t>What is ‘censorship’?</a:t>
            </a:r>
          </a:p>
        </p:txBody>
      </p:sp>
      <p:sp>
        <p:nvSpPr>
          <p:cNvPr id="3" name="Content Placeholder 2"/>
          <p:cNvSpPr>
            <a:spLocks noGrp="1"/>
          </p:cNvSpPr>
          <p:nvPr>
            <p:ph idx="1"/>
          </p:nvPr>
        </p:nvSpPr>
        <p:spPr>
          <a:xfrm>
            <a:off x="1169671" y="1990007"/>
            <a:ext cx="4473253" cy="5001419"/>
          </a:xfrm>
        </p:spPr>
        <p:txBody>
          <a:bodyPr/>
          <a:lstStyle/>
          <a:p>
            <a:r>
              <a:rPr lang="en-GB" dirty="0"/>
              <a:t>Formal: </a:t>
            </a:r>
          </a:p>
          <a:p>
            <a:pPr lvl="1"/>
            <a:r>
              <a:rPr lang="en-GB" dirty="0"/>
              <a:t>Pre-publication licensing by the state and church</a:t>
            </a:r>
          </a:p>
          <a:p>
            <a:pPr lvl="1"/>
            <a:r>
              <a:rPr lang="en-GB" dirty="0"/>
              <a:t>Post-publication prosecution of seditious, treasonous or blasphemous material</a:t>
            </a:r>
          </a:p>
          <a:p>
            <a:r>
              <a:rPr lang="en-GB" dirty="0"/>
              <a:t>Informal:</a:t>
            </a:r>
          </a:p>
          <a:p>
            <a:pPr lvl="1"/>
            <a:r>
              <a:rPr lang="en-GB" dirty="0"/>
              <a:t>Self-censorship</a:t>
            </a:r>
          </a:p>
          <a:p>
            <a:pPr lvl="1"/>
            <a:r>
              <a:rPr lang="en-GB" dirty="0"/>
              <a:t>Parameters of discourse (topic and style)</a:t>
            </a:r>
          </a:p>
          <a:p>
            <a:pPr lvl="1"/>
            <a:r>
              <a:rPr lang="en-GB" dirty="0"/>
              <a:t>Social expectations that some would be quiet</a:t>
            </a:r>
          </a:p>
        </p:txBody>
      </p:sp>
      <p:pic>
        <p:nvPicPr>
          <p:cNvPr id="1026" name="Picture 2" descr="Broadside satire on a perfect servant, with an engraving of a standing man with the legs of a deer, a muzzled mouth and the tools of numerous expertises, with letterpress title at top and two columns of explanatory text below (London 1682) Engraving and letterpr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226" y="1484785"/>
            <a:ext cx="4563243" cy="6814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3076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changing state of censorship</a:t>
            </a:r>
          </a:p>
        </p:txBody>
      </p:sp>
      <p:sp>
        <p:nvSpPr>
          <p:cNvPr id="3" name="Content Placeholder 2"/>
          <p:cNvSpPr>
            <a:spLocks noGrp="1"/>
          </p:cNvSpPr>
          <p:nvPr>
            <p:ph idx="1"/>
          </p:nvPr>
        </p:nvSpPr>
        <p:spPr/>
        <p:txBody>
          <a:bodyPr>
            <a:normAutofit fontScale="85000" lnSpcReduction="20000"/>
          </a:bodyPr>
          <a:lstStyle/>
          <a:p>
            <a:r>
              <a:rPr lang="en-GB" dirty="0"/>
              <a:t>Early C17th: </a:t>
            </a:r>
          </a:p>
          <a:p>
            <a:r>
              <a:rPr lang="en-GB" dirty="0"/>
              <a:t>1) the state (pre-publication licensing; proclamations and treason statutes vs slander and treasonous books)</a:t>
            </a:r>
          </a:p>
          <a:p>
            <a:r>
              <a:rPr lang="en-GB" dirty="0"/>
              <a:t>2) the church (1524 first licensing order initially placed it under the ecclesiastical supervision; 1611 Ecclesiastical Commission; 1613 extended this to all print ‘offensive to the state or set forth without sufficient and lawful authority’)</a:t>
            </a:r>
          </a:p>
          <a:p>
            <a:r>
              <a:rPr lang="en-GB" dirty="0"/>
              <a:t>3) the Stationers’ Company (founded 1557)</a:t>
            </a:r>
          </a:p>
          <a:p>
            <a:r>
              <a:rPr lang="en-GB" dirty="0"/>
              <a:t>This prevailed up to 1641 – though how effectively?</a:t>
            </a:r>
          </a:p>
          <a:p>
            <a:pPr>
              <a:defRPr/>
            </a:pPr>
            <a:r>
              <a:rPr lang="en-GB" dirty="0"/>
              <a:t>1641 Star Chamber and Court of High Commission were abolished. Printing was freed from royal control and placed under parliament’s. </a:t>
            </a:r>
          </a:p>
          <a:p>
            <a:pPr>
              <a:defRPr/>
            </a:pPr>
            <a:r>
              <a:rPr lang="en-GB" dirty="0"/>
              <a:t>1641-3 saw confusion. June 1643 sought to revive alliance of company and </a:t>
            </a:r>
            <a:r>
              <a:rPr lang="en-GB" dirty="0" err="1"/>
              <a:t>govt</a:t>
            </a:r>
            <a:r>
              <a:rPr lang="en-GB" dirty="0"/>
              <a:t> (now Parliament)</a:t>
            </a:r>
          </a:p>
        </p:txBody>
      </p:sp>
    </p:spTree>
    <p:extLst>
      <p:ext uri="{BB962C8B-B14F-4D97-AF65-F5344CB8AC3E}">
        <p14:creationId xmlns:p14="http://schemas.microsoft.com/office/powerpoint/2010/main" val="1470589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256" y="949274"/>
            <a:ext cx="5017294" cy="693837"/>
          </a:xfrm>
        </p:spPr>
        <p:txBody>
          <a:bodyPr rtlCol="0">
            <a:normAutofit fontScale="90000"/>
          </a:bodyPr>
          <a:lstStyle/>
          <a:p>
            <a:pPr algn="ctr">
              <a:defRPr/>
            </a:pPr>
            <a:r>
              <a:rPr lang="en-GB" dirty="0"/>
              <a:t>John </a:t>
            </a:r>
            <a:r>
              <a:rPr lang="en-GB" dirty="0" err="1"/>
              <a:t>Lilburne</a:t>
            </a:r>
            <a:r>
              <a:rPr lang="en-GB" dirty="0"/>
              <a:t>, the Levellers, Corruption and Freedom of the Press</a:t>
            </a:r>
          </a:p>
        </p:txBody>
      </p:sp>
      <p:sp>
        <p:nvSpPr>
          <p:cNvPr id="18434" name="Content Placeholder 2"/>
          <p:cNvSpPr>
            <a:spLocks noGrp="1"/>
          </p:cNvSpPr>
          <p:nvPr>
            <p:ph idx="1"/>
          </p:nvPr>
        </p:nvSpPr>
        <p:spPr>
          <a:xfrm>
            <a:off x="5543550" y="114301"/>
            <a:ext cx="6481763" cy="7162005"/>
          </a:xfrm>
        </p:spPr>
        <p:txBody>
          <a:bodyPr>
            <a:normAutofit fontScale="92500"/>
          </a:bodyPr>
          <a:lstStyle/>
          <a:p>
            <a:r>
              <a:rPr lang="en-GB" dirty="0"/>
              <a:t>Early writings were primarily religious for which he was punished with imprisonment </a:t>
            </a:r>
          </a:p>
          <a:p>
            <a:r>
              <a:rPr lang="en-GB" dirty="0"/>
              <a:t>In 1645 published attack on Presbyterian Prynne; Prynne had </a:t>
            </a:r>
            <a:r>
              <a:rPr lang="en-GB" dirty="0" err="1"/>
              <a:t>Lilburne</a:t>
            </a:r>
            <a:r>
              <a:rPr lang="en-GB" dirty="0"/>
              <a:t> arrested; 3 months in prison. Led to </a:t>
            </a:r>
            <a:r>
              <a:rPr lang="en-GB" i="1" dirty="0"/>
              <a:t>England’s Birthright Justified</a:t>
            </a:r>
            <a:r>
              <a:rPr lang="en-GB" dirty="0"/>
              <a:t>, which attacked control of press.</a:t>
            </a:r>
          </a:p>
          <a:p>
            <a:r>
              <a:rPr lang="en-GB" dirty="0"/>
              <a:t>1647-9 new restraints on press including pre-publication censorship </a:t>
            </a:r>
          </a:p>
          <a:p>
            <a:r>
              <a:rPr lang="en-GB" dirty="0"/>
              <a:t>Levellers demanded freedom of press. 1649 petition argued that it was good for any government ‘to hear all voices and judgments which they can never do but by giving freedom to the press… and therefore, all things being duly weighed, to refer all book and pamphlets to the restraint upon the press seems altogether inconsistent with the good of the commonwealth’.</a:t>
            </a:r>
          </a:p>
          <a:p>
            <a:endParaRPr lang="en-GB" sz="2400" dirty="0"/>
          </a:p>
        </p:txBody>
      </p:sp>
      <p:pic>
        <p:nvPicPr>
          <p:cNvPr id="18435" name="Picture 2" descr="lilburnepriz.jpg (28806 bytes)"/>
          <p:cNvPicPr>
            <a:picLocks noChangeAspect="1" noChangeArrowheads="1"/>
          </p:cNvPicPr>
          <p:nvPr/>
        </p:nvPicPr>
        <p:blipFill>
          <a:blip r:embed="rId3" cstate="print"/>
          <a:srcRect/>
          <a:stretch>
            <a:fillRect/>
          </a:stretch>
        </p:blipFill>
        <p:spPr bwMode="auto">
          <a:xfrm>
            <a:off x="1231681" y="2486025"/>
            <a:ext cx="3735033" cy="4371975"/>
          </a:xfrm>
          <a:prstGeom prst="rect">
            <a:avLst/>
          </a:prstGeom>
          <a:noFill/>
          <a:ln w="9525">
            <a:noFill/>
            <a:miter lim="800000"/>
            <a:headEnd/>
            <a:tailEnd/>
          </a:ln>
        </p:spPr>
      </p:pic>
    </p:spTree>
    <p:extLst>
      <p:ext uri="{BB962C8B-B14F-4D97-AF65-F5344CB8AC3E}">
        <p14:creationId xmlns:p14="http://schemas.microsoft.com/office/powerpoint/2010/main" val="2868712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endParaRPr lang="en-GB" i="1" dirty="0"/>
          </a:p>
        </p:txBody>
      </p:sp>
      <p:sp>
        <p:nvSpPr>
          <p:cNvPr id="3" name="Content Placeholder 2"/>
          <p:cNvSpPr>
            <a:spLocks noGrp="1"/>
          </p:cNvSpPr>
          <p:nvPr>
            <p:ph idx="1"/>
          </p:nvPr>
        </p:nvSpPr>
        <p:spPr>
          <a:xfrm>
            <a:off x="1981200" y="1357313"/>
            <a:ext cx="8229600" cy="4768850"/>
          </a:xfrm>
        </p:spPr>
        <p:txBody>
          <a:bodyPr rtlCol="0">
            <a:normAutofit fontScale="92500" lnSpcReduction="20000"/>
          </a:bodyPr>
          <a:lstStyle/>
          <a:p>
            <a:pPr>
              <a:defRPr/>
            </a:pPr>
            <a:r>
              <a:rPr lang="en-GB" dirty="0"/>
              <a:t>1647 new licensing act but unlicensed news books continued to appear. </a:t>
            </a:r>
            <a:endParaRPr lang="en-US" dirty="0"/>
          </a:p>
          <a:p>
            <a:pPr>
              <a:defRPr/>
            </a:pPr>
            <a:r>
              <a:rPr lang="en-GB" dirty="0"/>
              <a:t>1649 attempt to suppress unlicensed printing and new Treason act also imposed stringent controls on freedom of discussion. </a:t>
            </a:r>
            <a:endParaRPr lang="en-US" dirty="0"/>
          </a:p>
          <a:p>
            <a:pPr>
              <a:defRPr/>
            </a:pPr>
            <a:r>
              <a:rPr lang="en-GB" dirty="0"/>
              <a:t>Sept 1649 new printing act – most detailed list of regulations; all printers to pay bond of £300. All to be licensed and </a:t>
            </a:r>
            <a:r>
              <a:rPr lang="en-GB" dirty="0" err="1"/>
              <a:t>newsbooks</a:t>
            </a:r>
            <a:r>
              <a:rPr lang="en-GB" dirty="0"/>
              <a:t> suppressed; official news of Parliament was to be licensed. </a:t>
            </a:r>
            <a:endParaRPr lang="en-US" dirty="0"/>
          </a:p>
          <a:p>
            <a:pPr>
              <a:defRPr/>
            </a:pPr>
            <a:r>
              <a:rPr lang="en-GB" dirty="0"/>
              <a:t>Act of 1653 council of state had authority to regulate number of printing houses and 1649 act was revived. </a:t>
            </a:r>
            <a:endParaRPr lang="en-US" dirty="0"/>
          </a:p>
          <a:p>
            <a:pPr>
              <a:defRPr/>
            </a:pPr>
            <a:r>
              <a:rPr lang="en-GB" dirty="0"/>
              <a:t>Aug 1655 the council of state became chief regulatory body. Oliver Cromwell appointed 3 commissioners to regulate printing and they suppressed </a:t>
            </a:r>
            <a:r>
              <a:rPr lang="en-GB" dirty="0" err="1"/>
              <a:t>newsbooks</a:t>
            </a:r>
            <a:r>
              <a:rPr lang="en-GB" dirty="0"/>
              <a:t>. </a:t>
            </a:r>
            <a:endParaRPr lang="en-US" dirty="0"/>
          </a:p>
          <a:p>
            <a:pPr>
              <a:defRPr/>
            </a:pPr>
            <a:endParaRPr lang="en-GB" dirty="0"/>
          </a:p>
        </p:txBody>
      </p:sp>
    </p:spTree>
    <p:extLst>
      <p:ext uri="{BB962C8B-B14F-4D97-AF65-F5344CB8AC3E}">
        <p14:creationId xmlns:p14="http://schemas.microsoft.com/office/powerpoint/2010/main" val="1583471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9"/>
            <a:ext cx="8229600" cy="725487"/>
          </a:xfrm>
        </p:spPr>
        <p:txBody>
          <a:bodyPr rtlCol="0">
            <a:normAutofit/>
          </a:bodyPr>
          <a:lstStyle/>
          <a:p>
            <a:pPr>
              <a:defRPr/>
            </a:pPr>
            <a:endParaRPr lang="en-GB" dirty="0"/>
          </a:p>
        </p:txBody>
      </p:sp>
      <p:sp>
        <p:nvSpPr>
          <p:cNvPr id="3" name="Content Placeholder 2"/>
          <p:cNvSpPr>
            <a:spLocks noGrp="1"/>
          </p:cNvSpPr>
          <p:nvPr>
            <p:ph idx="1"/>
          </p:nvPr>
        </p:nvSpPr>
        <p:spPr>
          <a:xfrm>
            <a:off x="488632" y="500063"/>
            <a:ext cx="5957888" cy="6357937"/>
          </a:xfrm>
        </p:spPr>
        <p:txBody>
          <a:bodyPr rtlCol="0">
            <a:normAutofit fontScale="85000" lnSpcReduction="10000"/>
          </a:bodyPr>
          <a:lstStyle/>
          <a:p>
            <a:pPr>
              <a:defRPr/>
            </a:pPr>
            <a:r>
              <a:rPr lang="en-GB" sz="3200" dirty="0"/>
              <a:t>Act of 1653 council of state had authority to regulate number of printing houses and 1649 act was revived. </a:t>
            </a:r>
            <a:endParaRPr lang="en-US" sz="3200" dirty="0"/>
          </a:p>
          <a:p>
            <a:pPr>
              <a:defRPr/>
            </a:pPr>
            <a:r>
              <a:rPr lang="en-GB" sz="3200" dirty="0"/>
              <a:t>Aug 1655 the council of state became chief regulatory body. Oliver Cromwell appointed 3 commissioners to regulate printing and they suppressed newsbooks June 1662 Licensing Act </a:t>
            </a:r>
          </a:p>
          <a:p>
            <a:pPr>
              <a:defRPr/>
            </a:pPr>
            <a:r>
              <a:rPr lang="en-GB" sz="3200" dirty="0"/>
              <a:t>1663 Licenser – Roger </a:t>
            </a:r>
            <a:r>
              <a:rPr lang="en-GB" sz="3200" dirty="0" err="1"/>
              <a:t>L’Estrange</a:t>
            </a:r>
            <a:r>
              <a:rPr lang="en-GB" sz="3200" dirty="0"/>
              <a:t>. </a:t>
            </a:r>
          </a:p>
          <a:p>
            <a:pPr>
              <a:defRPr/>
            </a:pPr>
            <a:r>
              <a:rPr lang="en-GB" sz="3200" dirty="0"/>
              <a:t>1679 lapsed. 1682-5 government made use of other means</a:t>
            </a:r>
          </a:p>
          <a:p>
            <a:pPr>
              <a:defRPr/>
            </a:pPr>
            <a:r>
              <a:rPr lang="en-GB" sz="3200" dirty="0"/>
              <a:t>1685 Licensing act re-imposed</a:t>
            </a:r>
          </a:p>
          <a:p>
            <a:pPr>
              <a:defRPr/>
            </a:pPr>
            <a:r>
              <a:rPr lang="en-GB" sz="3200" dirty="0"/>
              <a:t>Renewed after the Revolution</a:t>
            </a:r>
          </a:p>
          <a:p>
            <a:pPr>
              <a:defRPr/>
            </a:pPr>
            <a:r>
              <a:rPr lang="en-GB" sz="3200" dirty="0"/>
              <a:t>Lapsed 1695 and not renewed</a:t>
            </a:r>
          </a:p>
          <a:p>
            <a:pPr>
              <a:defRPr/>
            </a:pPr>
            <a:r>
              <a:rPr lang="en-GB" sz="3200" dirty="0"/>
              <a:t>Often seen as a watershed</a:t>
            </a:r>
          </a:p>
        </p:txBody>
      </p:sp>
      <p:pic>
        <p:nvPicPr>
          <p:cNvPr id="36867" name="Picture 2" descr="http://upload.wikimedia.org/wikipedia/commons/5/57/Sir_Roger_L%27Estrange_by_John_Michael_Wright.jpg"/>
          <p:cNvPicPr>
            <a:picLocks noChangeAspect="1" noChangeArrowheads="1"/>
          </p:cNvPicPr>
          <p:nvPr/>
        </p:nvPicPr>
        <p:blipFill>
          <a:blip r:embed="rId3" cstate="print"/>
          <a:srcRect/>
          <a:stretch>
            <a:fillRect/>
          </a:stretch>
        </p:blipFill>
        <p:spPr bwMode="auto">
          <a:xfrm>
            <a:off x="7166610" y="721290"/>
            <a:ext cx="4344035" cy="5415419"/>
          </a:xfrm>
          <a:prstGeom prst="rect">
            <a:avLst/>
          </a:prstGeom>
          <a:noFill/>
          <a:ln w="9525">
            <a:noFill/>
            <a:miter lim="800000"/>
            <a:headEnd/>
            <a:tailEnd/>
          </a:ln>
        </p:spPr>
      </p:pic>
    </p:spTree>
    <p:extLst>
      <p:ext uri="{BB962C8B-B14F-4D97-AF65-F5344CB8AC3E}">
        <p14:creationId xmlns:p14="http://schemas.microsoft.com/office/powerpoint/2010/main" val="2600865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GB"/>
              <a:t>After 1695</a:t>
            </a:r>
          </a:p>
        </p:txBody>
      </p:sp>
      <p:sp>
        <p:nvSpPr>
          <p:cNvPr id="3" name="Content Placeholder 2"/>
          <p:cNvSpPr>
            <a:spLocks noGrp="1"/>
          </p:cNvSpPr>
          <p:nvPr>
            <p:ph sz="half" idx="1"/>
          </p:nvPr>
        </p:nvSpPr>
        <p:spPr/>
        <p:txBody>
          <a:bodyPr rtlCol="0">
            <a:normAutofit fontScale="85000" lnSpcReduction="10000"/>
          </a:bodyPr>
          <a:lstStyle/>
          <a:p>
            <a:pPr>
              <a:defRPr/>
            </a:pPr>
            <a:r>
              <a:rPr lang="en-GB" dirty="0"/>
              <a:t>With hindsight…</a:t>
            </a:r>
          </a:p>
          <a:p>
            <a:pPr>
              <a:defRPr/>
            </a:pPr>
            <a:r>
              <a:rPr lang="en-GB" dirty="0"/>
              <a:t>But there were still attempts to reintroduce licensing and regulation. </a:t>
            </a:r>
          </a:p>
          <a:p>
            <a:pPr>
              <a:defRPr/>
            </a:pPr>
            <a:r>
              <a:rPr lang="en-GB" dirty="0"/>
              <a:t>1710 trial of Henry </a:t>
            </a:r>
            <a:r>
              <a:rPr lang="en-GB" dirty="0" err="1"/>
              <a:t>Sacheverell</a:t>
            </a:r>
            <a:r>
              <a:rPr lang="en-GB" dirty="0"/>
              <a:t> – his supporters accused Whigs of trying to gag him</a:t>
            </a:r>
          </a:p>
          <a:p>
            <a:pPr>
              <a:defRPr/>
            </a:pPr>
            <a:r>
              <a:rPr lang="en-GB" dirty="0" err="1"/>
              <a:t>Jacobites</a:t>
            </a:r>
            <a:r>
              <a:rPr lang="en-GB" dirty="0"/>
              <a:t>. 1693 William </a:t>
            </a:r>
            <a:r>
              <a:rPr lang="en-GB" dirty="0" err="1"/>
              <a:t>Anderton</a:t>
            </a:r>
            <a:r>
              <a:rPr lang="en-GB" dirty="0"/>
              <a:t> executed (treason). </a:t>
            </a:r>
          </a:p>
          <a:p>
            <a:pPr>
              <a:defRPr/>
            </a:pPr>
            <a:r>
              <a:rPr lang="en-GB" dirty="0"/>
              <a:t>1712 stamp act – control through taxation</a:t>
            </a:r>
          </a:p>
          <a:p>
            <a:pPr>
              <a:defRPr/>
            </a:pPr>
            <a:r>
              <a:rPr lang="en-GB" dirty="0"/>
              <a:t>Reliance on laws of slander, seditious libel, treason and blasphemy</a:t>
            </a:r>
          </a:p>
        </p:txBody>
      </p:sp>
      <p:pic>
        <p:nvPicPr>
          <p:cNvPr id="40963" name="Content Placeholder 6" descr="mobbs idol.TIF"/>
          <p:cNvPicPr>
            <a:picLocks noGrp="1" noChangeAspect="1"/>
          </p:cNvPicPr>
          <p:nvPr>
            <p:ph sz="half" idx="2"/>
          </p:nvPr>
        </p:nvPicPr>
        <p:blipFill>
          <a:blip r:embed="rId3" cstate="print"/>
          <a:srcRect/>
          <a:stretch>
            <a:fillRect/>
          </a:stretch>
        </p:blipFill>
        <p:spPr>
          <a:xfrm>
            <a:off x="5953126" y="1373188"/>
            <a:ext cx="4429125" cy="4927600"/>
          </a:xfrm>
        </p:spPr>
      </p:pic>
    </p:spTree>
    <p:extLst>
      <p:ext uri="{BB962C8B-B14F-4D97-AF65-F5344CB8AC3E}">
        <p14:creationId xmlns:p14="http://schemas.microsoft.com/office/powerpoint/2010/main" val="1989626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31D6EB6F-5D6D-42F7-AFA9-C183C0BF86C7}"/>
              </a:ext>
            </a:extLst>
          </p:cNvPr>
          <p:cNvSpPr>
            <a:spLocks noGrp="1"/>
          </p:cNvSpPr>
          <p:nvPr>
            <p:ph type="title"/>
          </p:nvPr>
        </p:nvSpPr>
        <p:spPr>
          <a:xfrm>
            <a:off x="838200" y="365125"/>
            <a:ext cx="6019800" cy="1325563"/>
          </a:xfrm>
        </p:spPr>
        <p:txBody>
          <a:bodyPr/>
          <a:lstStyle/>
          <a:p>
            <a:pPr algn="ctr"/>
            <a:r>
              <a:rPr lang="en-GB" dirty="0"/>
              <a:t>But repression was not over</a:t>
            </a:r>
          </a:p>
        </p:txBody>
      </p:sp>
      <p:sp>
        <p:nvSpPr>
          <p:cNvPr id="6" name="Content Placeholder 5">
            <a:extLst>
              <a:ext uri="{FF2B5EF4-FFF2-40B4-BE49-F238E27FC236}">
                <a16:creationId xmlns:a16="http://schemas.microsoft.com/office/drawing/2014/main" xmlns="" id="{C635C589-3ED3-407A-B331-0D8EC3334379}"/>
              </a:ext>
            </a:extLst>
          </p:cNvPr>
          <p:cNvSpPr>
            <a:spLocks noGrp="1"/>
          </p:cNvSpPr>
          <p:nvPr>
            <p:ph idx="1"/>
          </p:nvPr>
        </p:nvSpPr>
        <p:spPr>
          <a:xfrm>
            <a:off x="838200" y="1825624"/>
            <a:ext cx="5665470" cy="4849495"/>
          </a:xfrm>
        </p:spPr>
        <p:txBody>
          <a:bodyPr>
            <a:normAutofit fontScale="62500" lnSpcReduction="20000"/>
          </a:bodyPr>
          <a:lstStyle/>
          <a:p>
            <a:r>
              <a:rPr lang="en-US" dirty="0"/>
              <a:t>In 1737, partly as a result of political attacks by Henry Fielding against Robert Walpole, Theatrical Licensing Act: "the Examiner of the Stage" was appointed to censor plays on the basis of both politics and morals</a:t>
            </a:r>
          </a:p>
          <a:p>
            <a:r>
              <a:rPr lang="en-US" dirty="0"/>
              <a:t>1764 Wilkes found guilty of seditious libel (the </a:t>
            </a:r>
            <a:r>
              <a:rPr lang="en-US" i="1" dirty="0"/>
              <a:t>North Britain</a:t>
            </a:r>
            <a:r>
              <a:rPr lang="en-US" dirty="0"/>
              <a:t>)</a:t>
            </a:r>
          </a:p>
          <a:p>
            <a:r>
              <a:rPr lang="en-US" dirty="0"/>
              <a:t>Royal Proclamation against Seditious Writings issued by George III in 1792</a:t>
            </a:r>
          </a:p>
          <a:p>
            <a:r>
              <a:rPr lang="en-US" dirty="0"/>
              <a:t>1792 trial of Thomas Paine; 1794 treason trials</a:t>
            </a:r>
          </a:p>
          <a:p>
            <a:r>
              <a:rPr lang="en-GB" dirty="0"/>
              <a:t>1795 Two Acts vs Treason and Seditious Meetings</a:t>
            </a:r>
          </a:p>
          <a:p>
            <a:r>
              <a:rPr lang="en-US" dirty="0"/>
              <a:t>spike in the number of cases for seditious libel heard at the King’s Bench in 1808–1811</a:t>
            </a:r>
            <a:endParaRPr lang="en-GB" dirty="0"/>
          </a:p>
          <a:p>
            <a:r>
              <a:rPr lang="en-GB" dirty="0"/>
              <a:t>Prosecutions of authors and publishers continued into the early C19th </a:t>
            </a:r>
            <a:r>
              <a:rPr lang="en-GB" dirty="0" err="1"/>
              <a:t>eg</a:t>
            </a:r>
            <a:r>
              <a:rPr lang="en-GB" dirty="0"/>
              <a:t> William Hone (who looked back to </a:t>
            </a:r>
            <a:r>
              <a:rPr lang="en-GB" dirty="0" err="1"/>
              <a:t>Lilburne</a:t>
            </a:r>
            <a:r>
              <a:rPr lang="en-GB" dirty="0"/>
              <a:t>) and T J </a:t>
            </a:r>
            <a:r>
              <a:rPr lang="en-GB" dirty="0" err="1"/>
              <a:t>Wooler</a:t>
            </a:r>
            <a:r>
              <a:rPr lang="en-GB" dirty="0"/>
              <a:t> in 1817 </a:t>
            </a:r>
          </a:p>
          <a:p>
            <a:r>
              <a:rPr lang="en-GB" dirty="0"/>
              <a:t>1817 two further ‘gagging acts’</a:t>
            </a:r>
          </a:p>
          <a:p>
            <a:r>
              <a:rPr lang="en-GB" dirty="0"/>
              <a:t>1819 Six Acts led to another wave of prosecutions – 50 indictments 1819-20</a:t>
            </a:r>
          </a:p>
          <a:p>
            <a:endParaRPr lang="en-GB" dirty="0"/>
          </a:p>
        </p:txBody>
      </p:sp>
      <p:pic>
        <p:nvPicPr>
          <p:cNvPr id="3" name="Picture 2" descr="A picture containing text&#10;&#10;Description automatically generated">
            <a:extLst>
              <a:ext uri="{FF2B5EF4-FFF2-40B4-BE49-F238E27FC236}">
                <a16:creationId xmlns:a16="http://schemas.microsoft.com/office/drawing/2014/main" xmlns="" id="{834B4142-96DD-40E2-9BB2-43AC276661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8025" y="-573814"/>
            <a:ext cx="5294728" cy="8005628"/>
          </a:xfrm>
          <a:prstGeom prst="rect">
            <a:avLst/>
          </a:prstGeom>
        </p:spPr>
      </p:pic>
    </p:spTree>
    <p:extLst>
      <p:ext uri="{BB962C8B-B14F-4D97-AF65-F5344CB8AC3E}">
        <p14:creationId xmlns:p14="http://schemas.microsoft.com/office/powerpoint/2010/main" val="3366241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normAutofit/>
          </a:bodyPr>
          <a:lstStyle/>
          <a:p>
            <a:r>
              <a:rPr lang="en-GB" dirty="0"/>
              <a:t>The Print Revolution – types of print and output used in anti-corruption</a:t>
            </a:r>
          </a:p>
          <a:p>
            <a:r>
              <a:rPr lang="en-GB" dirty="0"/>
              <a:t>The Public Sphere</a:t>
            </a:r>
          </a:p>
          <a:p>
            <a:r>
              <a:rPr lang="en-GB" dirty="0"/>
              <a:t>The Press and Corruption</a:t>
            </a:r>
          </a:p>
          <a:p>
            <a:pPr lvl="1"/>
            <a:r>
              <a:rPr lang="en-GB" dirty="0"/>
              <a:t>Exposure: print became an essential way in which corruption was revealed and pursued, ridiculed and satirised</a:t>
            </a:r>
          </a:p>
          <a:p>
            <a:pPr lvl="1"/>
            <a:r>
              <a:rPr lang="en-GB" dirty="0"/>
              <a:t>Censorship: there was an important relationship between the exposure of official corruption and claims for freedom of the press – the two went hand in hand, though the story was a protracted one of conflict between government and the press</a:t>
            </a:r>
          </a:p>
        </p:txBody>
      </p:sp>
    </p:spTree>
    <p:extLst>
      <p:ext uri="{BB962C8B-B14F-4D97-AF65-F5344CB8AC3E}">
        <p14:creationId xmlns:p14="http://schemas.microsoft.com/office/powerpoint/2010/main" val="2185146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01675"/>
          </a:xfrm>
        </p:spPr>
        <p:txBody>
          <a:bodyPr/>
          <a:lstStyle/>
          <a:p>
            <a:r>
              <a:rPr lang="en-GB" dirty="0"/>
              <a:t>Imperial story </a:t>
            </a:r>
          </a:p>
        </p:txBody>
      </p:sp>
      <p:sp>
        <p:nvSpPr>
          <p:cNvPr id="3" name="Content Placeholder 2"/>
          <p:cNvSpPr>
            <a:spLocks noGrp="1"/>
          </p:cNvSpPr>
          <p:nvPr>
            <p:ph idx="1"/>
          </p:nvPr>
        </p:nvSpPr>
        <p:spPr>
          <a:xfrm>
            <a:off x="4656335" y="365125"/>
            <a:ext cx="7048501" cy="6389617"/>
          </a:xfrm>
        </p:spPr>
        <p:txBody>
          <a:bodyPr>
            <a:normAutofit fontScale="92500" lnSpcReduction="10000"/>
          </a:bodyPr>
          <a:lstStyle/>
          <a:p>
            <a:r>
              <a:rPr lang="en-US" dirty="0"/>
              <a:t>first successful newspaper in America, the </a:t>
            </a:r>
            <a:r>
              <a:rPr lang="en-US" i="1" dirty="0"/>
              <a:t>Boston News-Letter</a:t>
            </a:r>
            <a:r>
              <a:rPr lang="en-US" dirty="0"/>
              <a:t>, appeared in 1704; NY first newspaper 1725</a:t>
            </a:r>
          </a:p>
          <a:p>
            <a:r>
              <a:rPr lang="en-US" dirty="0"/>
              <a:t>Zenger case in America: John Peter Zenger printed </a:t>
            </a:r>
            <a:r>
              <a:rPr lang="en-US" i="1" dirty="0"/>
              <a:t>The New York Weekly Journal</a:t>
            </a:r>
            <a:r>
              <a:rPr lang="en-US" dirty="0"/>
              <a:t>. </a:t>
            </a:r>
          </a:p>
          <a:p>
            <a:r>
              <a:rPr lang="en-US" dirty="0"/>
              <a:t>He was accused of libel in 1734 by William Cosby, the royal governor of New York, who was in dispute with the colony of New York over his salary – the paper alleged Cosby had stolen tax money – political divisions</a:t>
            </a:r>
          </a:p>
          <a:p>
            <a:r>
              <a:rPr lang="en-US" dirty="0"/>
              <a:t>‘The Prince receives his information from others and those may be corrupt and it may be that nothing less than the </a:t>
            </a:r>
            <a:r>
              <a:rPr lang="en-US" dirty="0" err="1"/>
              <a:t>Clamours</a:t>
            </a:r>
            <a:r>
              <a:rPr lang="en-US" dirty="0"/>
              <a:t> of a Nation can reach the ears of a Prince’ [NY Weekly Journal, 7 Jan 1733]</a:t>
            </a:r>
          </a:p>
          <a:p>
            <a:r>
              <a:rPr lang="en-US" dirty="0"/>
              <a:t>The press was ‘a curb, a bridle, a terror, a shame, and restraint to evil ministers’</a:t>
            </a:r>
          </a:p>
          <a:p>
            <a:endParaRPr lang="en-US" dirty="0"/>
          </a:p>
        </p:txBody>
      </p:sp>
      <p:pic>
        <p:nvPicPr>
          <p:cNvPr id="5" name="Picture 4" descr="A close up of a newspaper&#10;&#10;Description automatically generated">
            <a:extLst>
              <a:ext uri="{FF2B5EF4-FFF2-40B4-BE49-F238E27FC236}">
                <a16:creationId xmlns:a16="http://schemas.microsoft.com/office/drawing/2014/main" xmlns="" id="{CB6F9CF0-43A8-42CD-BEF3-04443A3005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229995"/>
            <a:ext cx="3173216" cy="5410447"/>
          </a:xfrm>
          <a:prstGeom prst="rect">
            <a:avLst/>
          </a:prstGeom>
        </p:spPr>
      </p:pic>
    </p:spTree>
    <p:extLst>
      <p:ext uri="{BB962C8B-B14F-4D97-AF65-F5344CB8AC3E}">
        <p14:creationId xmlns:p14="http://schemas.microsoft.com/office/powerpoint/2010/main" val="3494521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115A4A-6768-4C13-BC5D-CE097D371AC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xmlns="" id="{89082163-6AA3-4908-972B-FF9B1FC74B50}"/>
              </a:ext>
            </a:extLst>
          </p:cNvPr>
          <p:cNvSpPr>
            <a:spLocks noGrp="1"/>
          </p:cNvSpPr>
          <p:nvPr>
            <p:ph idx="1"/>
          </p:nvPr>
        </p:nvSpPr>
        <p:spPr>
          <a:xfrm>
            <a:off x="838200" y="628650"/>
            <a:ext cx="10515600" cy="5548313"/>
          </a:xfrm>
        </p:spPr>
        <p:txBody>
          <a:bodyPr>
            <a:normAutofit lnSpcReduction="10000"/>
          </a:bodyPr>
          <a:lstStyle/>
          <a:p>
            <a:r>
              <a:rPr lang="en-US" dirty="0"/>
              <a:t>‘The dread of infamy hath certainly been of great use to the cause of virtue, and is a stronger curb upon the passions and appetites of some men than any other consideration moral or religious. Whenever, therefore, the talent of satire is made use of to restrain men by the fear of’ shame from immoral actions, which either do or do not fall under the cognizance of the law, it is properly, and justly, and commendably applied</a:t>
            </a:r>
          </a:p>
          <a:p>
            <a:r>
              <a:rPr lang="en-US" dirty="0"/>
              <a:t>1736 trial. Chief justice </a:t>
            </a:r>
            <a:r>
              <a:rPr lang="en-US" dirty="0" err="1"/>
              <a:t>DeLancey</a:t>
            </a:r>
            <a:r>
              <a:rPr lang="en-US" dirty="0"/>
              <a:t>: ‘</a:t>
            </a:r>
            <a:r>
              <a:rPr lang="en-GB" dirty="0"/>
              <a:t>To say that corrupt officers are appointed to administer affairs is certainly a reflection on the government.  If people should not be called to account for possessing the people with an ill opinion of the government, no government can subsist’</a:t>
            </a:r>
            <a:endParaRPr lang="en-US" dirty="0"/>
          </a:p>
          <a:p>
            <a:r>
              <a:rPr lang="en-US" dirty="0"/>
              <a:t>Jury acquitted Zenger on grounds that truth could not be a libel. </a:t>
            </a:r>
          </a:p>
          <a:p>
            <a:r>
              <a:rPr lang="en-US" dirty="0"/>
              <a:t>37 newspapers by outbreak of 1776 war of independence</a:t>
            </a:r>
          </a:p>
          <a:p>
            <a:endParaRPr lang="en-GB" dirty="0"/>
          </a:p>
        </p:txBody>
      </p:sp>
    </p:spTree>
    <p:extLst>
      <p:ext uri="{BB962C8B-B14F-4D97-AF65-F5344CB8AC3E}">
        <p14:creationId xmlns:p14="http://schemas.microsoft.com/office/powerpoint/2010/main" val="3466171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AE04C7-D0F2-4D31-A55E-350754957664}"/>
              </a:ext>
            </a:extLst>
          </p:cNvPr>
          <p:cNvSpPr>
            <a:spLocks noGrp="1"/>
          </p:cNvSpPr>
          <p:nvPr>
            <p:ph type="title"/>
          </p:nvPr>
        </p:nvSpPr>
        <p:spPr>
          <a:xfrm>
            <a:off x="1049655" y="0"/>
            <a:ext cx="10515600" cy="1325563"/>
          </a:xfrm>
        </p:spPr>
        <p:txBody>
          <a:bodyPr>
            <a:normAutofit/>
          </a:bodyPr>
          <a:lstStyle/>
          <a:p>
            <a:r>
              <a:rPr lang="en-GB" dirty="0"/>
              <a:t>India</a:t>
            </a:r>
          </a:p>
        </p:txBody>
      </p:sp>
      <p:sp>
        <p:nvSpPr>
          <p:cNvPr id="3" name="Content Placeholder 2">
            <a:extLst>
              <a:ext uri="{FF2B5EF4-FFF2-40B4-BE49-F238E27FC236}">
                <a16:creationId xmlns:a16="http://schemas.microsoft.com/office/drawing/2014/main" xmlns="" id="{D872887E-169E-4DA7-B686-2880C606E772}"/>
              </a:ext>
            </a:extLst>
          </p:cNvPr>
          <p:cNvSpPr>
            <a:spLocks noGrp="1"/>
          </p:cNvSpPr>
          <p:nvPr>
            <p:ph idx="1"/>
          </p:nvPr>
        </p:nvSpPr>
        <p:spPr>
          <a:xfrm>
            <a:off x="5672138" y="434022"/>
            <a:ext cx="6256973" cy="6675438"/>
          </a:xfrm>
        </p:spPr>
        <p:txBody>
          <a:bodyPr>
            <a:noAutofit/>
          </a:bodyPr>
          <a:lstStyle/>
          <a:p>
            <a:r>
              <a:rPr lang="en-US" sz="1800" dirty="0"/>
              <a:t>James Augustus </a:t>
            </a:r>
            <a:r>
              <a:rPr lang="en-US" sz="1800" dirty="0" err="1"/>
              <a:t>Hicky</a:t>
            </a:r>
            <a:r>
              <a:rPr lang="en-US" sz="1800" dirty="0"/>
              <a:t> began to publish a weekly by name </a:t>
            </a:r>
            <a:r>
              <a:rPr lang="en-US" sz="1800" i="1" dirty="0"/>
              <a:t>The Bengal Gazette </a:t>
            </a:r>
            <a:r>
              <a:rPr lang="en-US" sz="1800" dirty="0"/>
              <a:t>in 1780: hostile to the government. Closed in March 1782. Died in penury in 1802</a:t>
            </a:r>
          </a:p>
          <a:p>
            <a:r>
              <a:rPr lang="en-US" sz="1800" dirty="0"/>
              <a:t>Between 1780 and 1800, 24 weekly or monthly magazines came into existence. </a:t>
            </a:r>
            <a:r>
              <a:rPr lang="en-US" sz="1800" i="1" dirty="0"/>
              <a:t>Madras Courier </a:t>
            </a:r>
            <a:r>
              <a:rPr lang="en-US" sz="1800" dirty="0"/>
              <a:t>started publication in 1785; </a:t>
            </a:r>
            <a:r>
              <a:rPr lang="en-US" sz="1800" i="1" dirty="0"/>
              <a:t>Bombay Herald </a:t>
            </a:r>
            <a:r>
              <a:rPr lang="en-US" sz="1800" dirty="0"/>
              <a:t>in 1789.</a:t>
            </a:r>
          </a:p>
          <a:p>
            <a:r>
              <a:rPr lang="en-US" sz="1800" dirty="0"/>
              <a:t>1799 Wellesley introduced regulations for the press, which stipulated that no newspaper be published until the proofs of the whole paper, including advertisements, were submitted to the colonial government and approved; violation invited deportation to England its publisher was sent back to England</a:t>
            </a:r>
          </a:p>
          <a:p>
            <a:r>
              <a:rPr lang="en-US" sz="1800" dirty="0"/>
              <a:t>William Duane, editor of </a:t>
            </a:r>
            <a:r>
              <a:rPr lang="en-US" sz="1800" i="1" dirty="0"/>
              <a:t>Bengal Journal</a:t>
            </a:r>
            <a:r>
              <a:rPr lang="en-US" sz="1800" dirty="0"/>
              <a:t>, removed as editor and almost deported in 1791, and finally deported as editor of </a:t>
            </a:r>
            <a:r>
              <a:rPr lang="en-US" sz="1800" i="1" dirty="0"/>
              <a:t>Indian World</a:t>
            </a:r>
            <a:r>
              <a:rPr lang="en-US" sz="1800" dirty="0"/>
              <a:t> in 1794; Charles Maclean, editor of </a:t>
            </a:r>
            <a:r>
              <a:rPr lang="en-US" sz="1800" i="1" dirty="0"/>
              <a:t>Bengal </a:t>
            </a:r>
            <a:r>
              <a:rPr lang="en-US" sz="1800" i="1" dirty="0" err="1"/>
              <a:t>Hurkaru</a:t>
            </a:r>
            <a:r>
              <a:rPr lang="en-US" sz="1800" dirty="0"/>
              <a:t>, deported in 1798;</a:t>
            </a:r>
          </a:p>
          <a:p>
            <a:r>
              <a:rPr lang="en-US" sz="1800" dirty="0"/>
              <a:t>In 1818, John Silk Buckingham started the </a:t>
            </a:r>
            <a:r>
              <a:rPr lang="en-US" sz="1800" i="1" dirty="0"/>
              <a:t>Calcutta Journal</a:t>
            </a:r>
            <a:r>
              <a:rPr lang="en-US" sz="1800" dirty="0"/>
              <a:t> and also attacked the policies of the British officials. He conceived his duty to be “to admonish Governors of their duties, to warn them furiously of their faults, and to tell disagreeable truths”. He too was deported (with assistant, Sandford Arnot and C. J. Fair, editor of </a:t>
            </a:r>
            <a:r>
              <a:rPr lang="en-US" sz="1800" i="1" dirty="0"/>
              <a:t>Bombay Gazette</a:t>
            </a:r>
            <a:r>
              <a:rPr lang="en-US" sz="1800" dirty="0"/>
              <a:t>) to England in 1823 </a:t>
            </a:r>
          </a:p>
        </p:txBody>
      </p:sp>
      <p:pic>
        <p:nvPicPr>
          <p:cNvPr id="5" name="Picture 4" descr="A close up of a newspaper&#10;&#10;Description automatically generated">
            <a:extLst>
              <a:ext uri="{FF2B5EF4-FFF2-40B4-BE49-F238E27FC236}">
                <a16:creationId xmlns:a16="http://schemas.microsoft.com/office/drawing/2014/main" xmlns="" id="{CCF104C9-F434-4947-8B18-02AA78AA9F24}"/>
              </a:ext>
            </a:extLst>
          </p:cNvPr>
          <p:cNvPicPr>
            <a:picLocks noChangeAspect="1"/>
          </p:cNvPicPr>
          <p:nvPr/>
        </p:nvPicPr>
        <p:blipFill rotWithShape="1">
          <a:blip r:embed="rId2">
            <a:extLst>
              <a:ext uri="{28A0092B-C50C-407E-A947-70E740481C1C}">
                <a14:useLocalDpi xmlns:a14="http://schemas.microsoft.com/office/drawing/2010/main" val="0"/>
              </a:ext>
            </a:extLst>
          </a:blip>
          <a:srcRect r="1" b="3793"/>
          <a:stretch/>
        </p:blipFill>
        <p:spPr>
          <a:xfrm>
            <a:off x="262889" y="1093708"/>
            <a:ext cx="5218793" cy="3577357"/>
          </a:xfrm>
          <a:prstGeom prst="rect">
            <a:avLst/>
          </a:prstGeom>
        </p:spPr>
      </p:pic>
      <p:sp>
        <p:nvSpPr>
          <p:cNvPr id="6" name="TextBox 5">
            <a:extLst>
              <a:ext uri="{FF2B5EF4-FFF2-40B4-BE49-F238E27FC236}">
                <a16:creationId xmlns:a16="http://schemas.microsoft.com/office/drawing/2014/main" xmlns="" id="{C5C2BC0A-E86F-43E0-A0D5-136EEDF0EF92}"/>
              </a:ext>
            </a:extLst>
          </p:cNvPr>
          <p:cNvSpPr txBox="1"/>
          <p:nvPr/>
        </p:nvSpPr>
        <p:spPr>
          <a:xfrm>
            <a:off x="262889" y="4826675"/>
            <a:ext cx="5115922" cy="2031325"/>
          </a:xfrm>
          <a:prstGeom prst="rect">
            <a:avLst/>
          </a:prstGeom>
          <a:noFill/>
        </p:spPr>
        <p:txBody>
          <a:bodyPr wrap="square" rtlCol="0">
            <a:spAutoFit/>
          </a:bodyPr>
          <a:lstStyle/>
          <a:p>
            <a:pPr algn="ctr"/>
            <a:r>
              <a:rPr lang="en-GB" dirty="0"/>
              <a:t>India’s first newspaper. </a:t>
            </a:r>
            <a:r>
              <a:rPr lang="en-GB" dirty="0" err="1"/>
              <a:t>Hicky</a:t>
            </a:r>
            <a:r>
              <a:rPr lang="en-GB" dirty="0"/>
              <a:t> </a:t>
            </a:r>
            <a:r>
              <a:rPr lang="en-US" dirty="0"/>
              <a:t>considered ‘the Liberty of the Press to be essential to the very existence of an Englishman and a free G[</a:t>
            </a:r>
            <a:r>
              <a:rPr lang="en-US" dirty="0" err="1"/>
              <a:t>oveernmen</a:t>
            </a:r>
            <a:r>
              <a:rPr lang="en-US" dirty="0"/>
              <a:t>]t. The </a:t>
            </a:r>
            <a:r>
              <a:rPr lang="en-US" i="1" dirty="0"/>
              <a:t>subject</a:t>
            </a:r>
            <a:r>
              <a:rPr lang="en-US" dirty="0"/>
              <a:t> should have full liberty to declare his principles, and opinions, and every act which tends to </a:t>
            </a:r>
            <a:r>
              <a:rPr lang="en-US" i="1" dirty="0"/>
              <a:t>coerce</a:t>
            </a:r>
            <a:r>
              <a:rPr lang="en-US" dirty="0"/>
              <a:t> that liberty is </a:t>
            </a:r>
            <a:r>
              <a:rPr lang="en-US" i="1" dirty="0"/>
              <a:t>tyrannical</a:t>
            </a:r>
            <a:r>
              <a:rPr lang="en-US" dirty="0"/>
              <a:t> and injurious to the COMMUNITY” </a:t>
            </a:r>
            <a:endParaRPr lang="en-GB" dirty="0"/>
          </a:p>
        </p:txBody>
      </p:sp>
    </p:spTree>
    <p:extLst>
      <p:ext uri="{BB962C8B-B14F-4D97-AF65-F5344CB8AC3E}">
        <p14:creationId xmlns:p14="http://schemas.microsoft.com/office/powerpoint/2010/main" val="1575732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8B971E-9E05-4CB1-A375-AA7FB76DD9B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xmlns="" id="{B5115DBA-DFBA-4635-A130-AE101BEA06D3}"/>
              </a:ext>
            </a:extLst>
          </p:cNvPr>
          <p:cNvSpPr>
            <a:spLocks noGrp="1"/>
          </p:cNvSpPr>
          <p:nvPr>
            <p:ph idx="1"/>
          </p:nvPr>
        </p:nvSpPr>
        <p:spPr>
          <a:xfrm>
            <a:off x="838200" y="365125"/>
            <a:ext cx="10515600" cy="5811838"/>
          </a:xfrm>
        </p:spPr>
        <p:txBody>
          <a:bodyPr>
            <a:normAutofit fontScale="85000" lnSpcReduction="10000"/>
          </a:bodyPr>
          <a:lstStyle/>
          <a:p>
            <a:r>
              <a:rPr lang="en-US" dirty="0"/>
              <a:t>Press Ordinance on 14 March 1823 made it mandatory for editors and publishers to secure </a:t>
            </a:r>
            <a:r>
              <a:rPr lang="en-US" dirty="0" err="1"/>
              <a:t>licences</a:t>
            </a:r>
            <a:r>
              <a:rPr lang="en-US" dirty="0"/>
              <a:t> for their journals.</a:t>
            </a:r>
          </a:p>
          <a:p>
            <a:r>
              <a:rPr lang="en-US" dirty="0"/>
              <a:t>Acting Gov-Gen John Adam: “My objection is to the claim of that class of persons to exercise in this country, the privileges they are allowed to assume at home, of sitting in judgement on the acts of Government, and bringing public measures and the conduct of public men, as well as the concerns of private individuals, before the bar of what they miscall public opinion”.</a:t>
            </a:r>
          </a:p>
          <a:p>
            <a:r>
              <a:rPr lang="en-US" dirty="0"/>
              <a:t>But legal challenge by Indian publishers:</a:t>
            </a:r>
          </a:p>
          <a:p>
            <a:r>
              <a:rPr lang="en-US" dirty="0"/>
              <a:t>‘Every good Ruler, who is convinced of the imperfection of human nature, and reverences the Eternal Governor of the world, must be conscious of the great liability to error in managing the affairs of a vast empire; and therefore he will be anxious to afford every individual the readiest means of bringing to his notice whatever may require his interference. To secure this important aspect, the unrestrained Liberty of publication, is the only effectual means that can be employed. And should it ever be abused, the established Law of the Land is very properly armed with efficient powers to punish those who may be found guilty.’ </a:t>
            </a:r>
          </a:p>
          <a:p>
            <a:r>
              <a:rPr lang="en-US" dirty="0"/>
              <a:t>1835 the Adam Press Ordinance was repealed</a:t>
            </a:r>
          </a:p>
          <a:p>
            <a:endParaRPr lang="en-GB" dirty="0"/>
          </a:p>
        </p:txBody>
      </p:sp>
    </p:spTree>
    <p:extLst>
      <p:ext uri="{BB962C8B-B14F-4D97-AF65-F5344CB8AC3E}">
        <p14:creationId xmlns:p14="http://schemas.microsoft.com/office/powerpoint/2010/main" val="1382885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0E5352-D6BE-4897-9D81-E1DB1C9321B6}"/>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xmlns="" id="{66E28805-2979-471A-8F79-B3AA4A4392A5}"/>
              </a:ext>
            </a:extLst>
          </p:cNvPr>
          <p:cNvSpPr>
            <a:spLocks noGrp="1"/>
          </p:cNvSpPr>
          <p:nvPr>
            <p:ph idx="1"/>
          </p:nvPr>
        </p:nvSpPr>
        <p:spPr/>
        <p:txBody>
          <a:bodyPr/>
          <a:lstStyle/>
          <a:p>
            <a:r>
              <a:rPr lang="en-GB" dirty="0"/>
              <a:t>Those seeking to expose or attack corruption often had a very difficult time because they were censored or accused of sedition</a:t>
            </a:r>
          </a:p>
          <a:p>
            <a:r>
              <a:rPr lang="en-GB" dirty="0"/>
              <a:t>But they often used the press to do so, after other means had failed</a:t>
            </a:r>
          </a:p>
          <a:p>
            <a:r>
              <a:rPr lang="en-GB" dirty="0"/>
              <a:t>And hence freedom of the press became an essential part of the story of anti-corruption and vice versa</a:t>
            </a:r>
          </a:p>
        </p:txBody>
      </p:sp>
    </p:spTree>
    <p:extLst>
      <p:ext uri="{BB962C8B-B14F-4D97-AF65-F5344CB8AC3E}">
        <p14:creationId xmlns:p14="http://schemas.microsoft.com/office/powerpoint/2010/main" val="1263326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Pamphlets</a:t>
            </a:r>
          </a:p>
        </p:txBody>
      </p:sp>
      <p:sp>
        <p:nvSpPr>
          <p:cNvPr id="3" name="Content Placeholder 2"/>
          <p:cNvSpPr>
            <a:spLocks noGrp="1"/>
          </p:cNvSpPr>
          <p:nvPr>
            <p:ph idx="1"/>
          </p:nvPr>
        </p:nvSpPr>
        <p:spPr>
          <a:xfrm>
            <a:off x="838200" y="1844834"/>
            <a:ext cx="6134100" cy="5257799"/>
          </a:xfrm>
        </p:spPr>
        <p:txBody>
          <a:bodyPr>
            <a:normAutofit/>
          </a:bodyPr>
          <a:lstStyle/>
          <a:p>
            <a:r>
              <a:rPr lang="en-GB" dirty="0"/>
              <a:t>Short books</a:t>
            </a:r>
          </a:p>
          <a:p>
            <a:r>
              <a:rPr lang="en-GB" dirty="0"/>
              <a:t>Achieved popularity in late Elizabethan period</a:t>
            </a:r>
          </a:p>
          <a:p>
            <a:r>
              <a:rPr lang="en-GB" dirty="0"/>
              <a:t>Myles Davies, </a:t>
            </a:r>
            <a:r>
              <a:rPr lang="en-GB" i="1" dirty="0"/>
              <a:t>Critical History of Pamphlets </a:t>
            </a:r>
            <a:r>
              <a:rPr lang="en-GB" dirty="0"/>
              <a:t>(1716) thought the word meant a thing beloved by all ‘adapted for every one’s understanding, for every one’s reading, for every one’s buying’.</a:t>
            </a:r>
          </a:p>
          <a:p>
            <a:r>
              <a:rPr lang="en-GB" dirty="0"/>
              <a:t>Some longer ones are more like books</a:t>
            </a:r>
          </a:p>
        </p:txBody>
      </p:sp>
      <p:sp>
        <p:nvSpPr>
          <p:cNvPr id="4" name="AutoShape 2" descr="https://data.historicaltexts.jisc.ac.uk/iipimage/iipsrv.fcgi?FIF=/mnt/s3/zoom/ecco/SS%20FA%2001-03/SSAndFineArt_02/0426602100/images/042660210000010.TIF&amp;CVT=jpg"/>
          <p:cNvSpPr>
            <a:spLocks noChangeAspect="1" noChangeArrowheads="1"/>
          </p:cNvSpPr>
          <p:nvPr/>
        </p:nvSpPr>
        <p:spPr bwMode="auto">
          <a:xfrm>
            <a:off x="63500" y="1690688"/>
            <a:ext cx="4402260" cy="59547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https://data.historicaltexts.jisc.ac.uk/iipimage/iipsrv.fcgi?FIF=/mnt/s3/zoom/ecco/SS%20FA%2001-03/SSAndFineArt_02/0426602100/images/042660210000010.TIF&amp;CVT=jpg"/>
          <p:cNvSpPr>
            <a:spLocks noChangeAspect="1" noChangeArrowheads="1"/>
          </p:cNvSpPr>
          <p:nvPr/>
        </p:nvSpPr>
        <p:spPr bwMode="auto">
          <a:xfrm>
            <a:off x="63500" y="-136525"/>
            <a:ext cx="5753100" cy="77819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3043" y="0"/>
            <a:ext cx="5068957" cy="6858000"/>
          </a:xfrm>
          <a:prstGeom prst="rect">
            <a:avLst/>
          </a:prstGeom>
        </p:spPr>
      </p:pic>
    </p:spTree>
    <p:extLst>
      <p:ext uri="{BB962C8B-B14F-4D97-AF65-F5344CB8AC3E}">
        <p14:creationId xmlns:p14="http://schemas.microsoft.com/office/powerpoint/2010/main" val="4001810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Periodicals and newspapers</a:t>
            </a:r>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721600" y="555625"/>
            <a:ext cx="3480974" cy="6208828"/>
          </a:xfrm>
        </p:spPr>
      </p:pic>
      <p:sp>
        <p:nvSpPr>
          <p:cNvPr id="5" name="Content Placeholder 4"/>
          <p:cNvSpPr>
            <a:spLocks noGrp="1"/>
          </p:cNvSpPr>
          <p:nvPr>
            <p:ph sz="half" idx="2"/>
          </p:nvPr>
        </p:nvSpPr>
        <p:spPr>
          <a:xfrm>
            <a:off x="1219200" y="1690687"/>
            <a:ext cx="5581650" cy="4802187"/>
          </a:xfrm>
        </p:spPr>
        <p:txBody>
          <a:bodyPr>
            <a:normAutofit fontScale="92500" lnSpcReduction="20000"/>
          </a:bodyPr>
          <a:lstStyle/>
          <a:p>
            <a:r>
              <a:rPr lang="en-GB" dirty="0"/>
              <a:t>Began in 1620s</a:t>
            </a:r>
          </a:p>
          <a:p>
            <a:r>
              <a:rPr lang="en-GB" dirty="0"/>
              <a:t>Popularised in 1640s</a:t>
            </a:r>
          </a:p>
          <a:p>
            <a:r>
              <a:rPr lang="en-GB" dirty="0"/>
              <a:t>Restrained after 1660</a:t>
            </a:r>
          </a:p>
          <a:p>
            <a:r>
              <a:rPr lang="en-GB" dirty="0"/>
              <a:t>Expanded rapidly after 1695</a:t>
            </a:r>
          </a:p>
          <a:p>
            <a:r>
              <a:rPr lang="en-GB" dirty="0"/>
              <a:t>Not just ‘news’</a:t>
            </a:r>
          </a:p>
          <a:p>
            <a:r>
              <a:rPr lang="en-GB" i="1" dirty="0"/>
              <a:t>The Craftsman </a:t>
            </a:r>
            <a:r>
              <a:rPr lang="en-GB" dirty="0"/>
              <a:t>1726-52 – set up to attack Walpolean corruption; Lord Bolingbroke</a:t>
            </a:r>
          </a:p>
          <a:p>
            <a:r>
              <a:rPr lang="en-GB" dirty="0"/>
              <a:t>The ‘Junius Letters’ appearing in </a:t>
            </a:r>
            <a:r>
              <a:rPr lang="en-GB" sz="3000" i="1" dirty="0"/>
              <a:t>The Public Advertiser </a:t>
            </a:r>
            <a:r>
              <a:rPr lang="en-GB" dirty="0"/>
              <a:t>1769-1772 – probably by Philip Francis who went on to become thorn in Warren Hastings’ side</a:t>
            </a:r>
          </a:p>
        </p:txBody>
      </p:sp>
    </p:spTree>
    <p:extLst>
      <p:ext uri="{BB962C8B-B14F-4D97-AF65-F5344CB8AC3E}">
        <p14:creationId xmlns:p14="http://schemas.microsoft.com/office/powerpoint/2010/main" val="313684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612" y="109537"/>
            <a:ext cx="10515600" cy="1325563"/>
          </a:xfrm>
        </p:spPr>
        <p:txBody>
          <a:bodyPr/>
          <a:lstStyle/>
          <a:p>
            <a:r>
              <a:rPr lang="en-GB" dirty="0"/>
              <a:t>Sermons</a:t>
            </a:r>
          </a:p>
        </p:txBody>
      </p:sp>
      <p:sp>
        <p:nvSpPr>
          <p:cNvPr id="3" name="Content Placeholder 2"/>
          <p:cNvSpPr>
            <a:spLocks noGrp="1"/>
          </p:cNvSpPr>
          <p:nvPr>
            <p:ph idx="1"/>
          </p:nvPr>
        </p:nvSpPr>
        <p:spPr>
          <a:xfrm>
            <a:off x="838200" y="1825625"/>
            <a:ext cx="4711700" cy="4351338"/>
          </a:xfrm>
        </p:spPr>
        <p:txBody>
          <a:bodyPr/>
          <a:lstStyle/>
          <a:p>
            <a:r>
              <a:rPr lang="en-US" b="1" dirty="0">
                <a:effectLst/>
              </a:rPr>
              <a:t>National corruption and depravity the principal cause of national disappointments. In a sermon </a:t>
            </a:r>
            <a:r>
              <a:rPr lang="en-US" b="1" dirty="0" err="1">
                <a:effectLst/>
              </a:rPr>
              <a:t>preach'd</a:t>
            </a:r>
            <a:r>
              <a:rPr lang="en-US" b="1" dirty="0">
                <a:effectLst/>
              </a:rPr>
              <a:t> at </a:t>
            </a:r>
            <a:r>
              <a:rPr lang="en-US" b="1" dirty="0" err="1">
                <a:effectLst/>
              </a:rPr>
              <a:t>Aysgarth</a:t>
            </a:r>
            <a:endParaRPr lang="en-GB" dirty="0"/>
          </a:p>
        </p:txBody>
      </p:sp>
      <p:pic>
        <p:nvPicPr>
          <p:cNvPr id="15" name="Picture 14" descr="A close up of a newspaper&#10;&#10;Description automatically generated">
            <a:extLst>
              <a:ext uri="{FF2B5EF4-FFF2-40B4-BE49-F238E27FC236}">
                <a16:creationId xmlns:a16="http://schemas.microsoft.com/office/drawing/2014/main" xmlns="" id="{2E5B54B7-17F2-455E-AA5A-EC84EFF326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7289" y="0"/>
            <a:ext cx="3384698" cy="6858000"/>
          </a:xfrm>
          <a:prstGeom prst="rect">
            <a:avLst/>
          </a:prstGeom>
        </p:spPr>
      </p:pic>
      <p:pic>
        <p:nvPicPr>
          <p:cNvPr id="17" name="Picture 16" descr="A close up of text on a black background&#10;&#10;Description automatically generated">
            <a:extLst>
              <a:ext uri="{FF2B5EF4-FFF2-40B4-BE49-F238E27FC236}">
                <a16:creationId xmlns:a16="http://schemas.microsoft.com/office/drawing/2014/main" xmlns="" id="{D7087674-1F9F-4905-9CB9-F666E93C7F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889" y="109537"/>
            <a:ext cx="4343400" cy="6467475"/>
          </a:xfrm>
          <a:prstGeom prst="rect">
            <a:avLst/>
          </a:prstGeom>
        </p:spPr>
      </p:pic>
      <p:pic>
        <p:nvPicPr>
          <p:cNvPr id="19" name="Picture 18" descr="A screenshot of a cell phone&#10;&#10;Description automatically generated">
            <a:extLst>
              <a:ext uri="{FF2B5EF4-FFF2-40B4-BE49-F238E27FC236}">
                <a16:creationId xmlns:a16="http://schemas.microsoft.com/office/drawing/2014/main" xmlns="" id="{E00D2C46-5D0C-4E95-BE6A-ABFB2D2AB0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13407"/>
            <a:ext cx="4463902" cy="5416017"/>
          </a:xfrm>
          <a:prstGeom prst="rect">
            <a:avLst/>
          </a:prstGeom>
        </p:spPr>
      </p:pic>
    </p:spTree>
    <p:extLst>
      <p:ext uri="{BB962C8B-B14F-4D97-AF65-F5344CB8AC3E}">
        <p14:creationId xmlns:p14="http://schemas.microsoft.com/office/powerpoint/2010/main" val="979605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Official reports</a:t>
            </a:r>
          </a:p>
        </p:txBody>
      </p:sp>
      <p:sp>
        <p:nvSpPr>
          <p:cNvPr id="3" name="Content Placeholder 2"/>
          <p:cNvSpPr>
            <a:spLocks noGrp="1"/>
          </p:cNvSpPr>
          <p:nvPr>
            <p:ph idx="1"/>
          </p:nvPr>
        </p:nvSpPr>
        <p:spPr>
          <a:xfrm>
            <a:off x="838200" y="1825625"/>
            <a:ext cx="3548063" cy="4351338"/>
          </a:xfrm>
        </p:spPr>
        <p:txBody>
          <a:bodyPr/>
          <a:lstStyle/>
          <a:p>
            <a:r>
              <a:rPr lang="en-GB" dirty="0"/>
              <a:t>Trials, prosecutions, impeachments</a:t>
            </a:r>
          </a:p>
          <a:p>
            <a:r>
              <a:rPr lang="en-GB" dirty="0"/>
              <a:t>Parliamentary reports</a:t>
            </a:r>
          </a:p>
          <a:p>
            <a:r>
              <a:rPr lang="en-GB" dirty="0"/>
              <a:t>From 1771 debates (and sometimes earlier)</a:t>
            </a:r>
          </a:p>
        </p:txBody>
      </p:sp>
      <p:pic>
        <p:nvPicPr>
          <p:cNvPr id="5" name="Picture 4">
            <a:extLst>
              <a:ext uri="{FF2B5EF4-FFF2-40B4-BE49-F238E27FC236}">
                <a16:creationId xmlns:a16="http://schemas.microsoft.com/office/drawing/2014/main" xmlns="" id="{39D35204-D166-4D73-82D0-7020ECCE2F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0485" y="0"/>
            <a:ext cx="1923669" cy="6858000"/>
          </a:xfrm>
          <a:prstGeom prst="rect">
            <a:avLst/>
          </a:prstGeom>
        </p:spPr>
      </p:pic>
      <p:pic>
        <p:nvPicPr>
          <p:cNvPr id="6" name="Picture 5" descr="A close up of text on a black background&#10;&#10;Description automatically generated">
            <a:extLst>
              <a:ext uri="{FF2B5EF4-FFF2-40B4-BE49-F238E27FC236}">
                <a16:creationId xmlns:a16="http://schemas.microsoft.com/office/drawing/2014/main" xmlns="" id="{078A8175-1304-4DC1-8127-4EBDF0CBC3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823" y="-57150"/>
            <a:ext cx="5386677" cy="6858000"/>
          </a:xfrm>
          <a:prstGeom prst="rect">
            <a:avLst/>
          </a:prstGeom>
        </p:spPr>
      </p:pic>
    </p:spTree>
    <p:extLst>
      <p:ext uri="{BB962C8B-B14F-4D97-AF65-F5344CB8AC3E}">
        <p14:creationId xmlns:p14="http://schemas.microsoft.com/office/powerpoint/2010/main" val="1954575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6" y="2103437"/>
            <a:ext cx="2108834" cy="1325563"/>
          </a:xfrm>
        </p:spPr>
        <p:txBody>
          <a:bodyPr>
            <a:normAutofit fontScale="90000"/>
          </a:bodyPr>
          <a:lstStyle/>
          <a:p>
            <a:r>
              <a:rPr lang="en-GB" dirty="0"/>
              <a:t>Graphic satire</a:t>
            </a:r>
            <a:br>
              <a:rPr lang="en-GB" dirty="0"/>
            </a:br>
            <a:r>
              <a:rPr lang="en-GB" dirty="0"/>
              <a:t/>
            </a:r>
            <a:br>
              <a:rPr lang="en-GB" dirty="0"/>
            </a:br>
            <a:r>
              <a:rPr lang="en-GB" dirty="0"/>
              <a:t>NB functions of satire</a:t>
            </a:r>
          </a:p>
        </p:txBody>
      </p:sp>
      <p:pic>
        <p:nvPicPr>
          <p:cNvPr id="5" name="Content Placeholder 4" descr="A picture containing text, book&#10;&#10;Description automatically generated">
            <a:extLst>
              <a:ext uri="{FF2B5EF4-FFF2-40B4-BE49-F238E27FC236}">
                <a16:creationId xmlns:a16="http://schemas.microsoft.com/office/drawing/2014/main" xmlns="" id="{3A20DFF6-77EF-4451-8898-4C588EF9214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28887" y="0"/>
            <a:ext cx="9544049" cy="6776275"/>
          </a:xfrm>
        </p:spPr>
      </p:pic>
    </p:spTree>
    <p:extLst>
      <p:ext uri="{BB962C8B-B14F-4D97-AF65-F5344CB8AC3E}">
        <p14:creationId xmlns:p14="http://schemas.microsoft.com/office/powerpoint/2010/main" val="2510188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6321425"/>
            <a:ext cx="3251200" cy="536575"/>
          </a:xfrm>
        </p:spPr>
        <p:txBody>
          <a:bodyPr>
            <a:normAutofit/>
          </a:bodyPr>
          <a:lstStyle/>
          <a:p>
            <a:r>
              <a:rPr lang="en-GB" sz="1100" dirty="0"/>
              <a:t>http://estc.ucr.edu/ESTCStatistics.html</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2900" y="133940"/>
            <a:ext cx="12268200" cy="6365285"/>
          </a:xfrm>
        </p:spPr>
      </p:pic>
    </p:spTree>
    <p:extLst>
      <p:ext uri="{BB962C8B-B14F-4D97-AF65-F5344CB8AC3E}">
        <p14:creationId xmlns:p14="http://schemas.microsoft.com/office/powerpoint/2010/main" val="4002553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765" y="469900"/>
            <a:ext cx="5100089" cy="1143000"/>
          </a:xfrm>
        </p:spPr>
        <p:txBody>
          <a:bodyPr/>
          <a:lstStyle/>
          <a:p>
            <a:r>
              <a:rPr lang="en-GB" sz="3600" b="1" dirty="0"/>
              <a:t>Print and America</a:t>
            </a:r>
          </a:p>
        </p:txBody>
      </p:sp>
      <p:sp>
        <p:nvSpPr>
          <p:cNvPr id="3" name="Content Placeholder 2"/>
          <p:cNvSpPr>
            <a:spLocks noGrp="1"/>
          </p:cNvSpPr>
          <p:nvPr>
            <p:ph idx="1"/>
          </p:nvPr>
        </p:nvSpPr>
        <p:spPr>
          <a:xfrm>
            <a:off x="5765799" y="193911"/>
            <a:ext cx="6297165" cy="4525963"/>
          </a:xfrm>
        </p:spPr>
        <p:txBody>
          <a:bodyPr/>
          <a:lstStyle/>
          <a:p>
            <a:r>
              <a:rPr lang="en-GB" sz="2000" dirty="0"/>
              <a:t>Amory and Hall observe increase in American book production over C17th:</a:t>
            </a:r>
          </a:p>
          <a:p>
            <a:pPr marL="0" indent="0">
              <a:buNone/>
            </a:pPr>
            <a:r>
              <a:rPr lang="en-GB" sz="2000" dirty="0"/>
              <a:t>- 1640-1670 – maximum of 12 original titles published from 	American printing presses per year</a:t>
            </a:r>
          </a:p>
          <a:p>
            <a:pPr marL="0" indent="0">
              <a:buNone/>
            </a:pPr>
            <a:r>
              <a:rPr lang="en-GB" sz="2000" dirty="0"/>
              <a:t>- by 1700 – 72 original book titles published per year</a:t>
            </a:r>
          </a:p>
          <a:p>
            <a:pPr marL="0" indent="0">
              <a:buNone/>
            </a:pPr>
            <a:r>
              <a:rPr lang="en-GB" sz="2000" dirty="0"/>
              <a:t>- Boston’s first printing press comes in 1675; 1704 Boston’s first newspaper on a continuous basis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8265" y="2883670"/>
            <a:ext cx="6027144" cy="3812169"/>
          </a:xfrm>
          <a:prstGeom prst="rect">
            <a:avLst/>
          </a:prstGeom>
        </p:spPr>
      </p:pic>
      <p:pic>
        <p:nvPicPr>
          <p:cNvPr id="7" name="Picture 6" descr="A close up of text on a white background&#10;&#10;Description automatically generated">
            <a:extLst>
              <a:ext uri="{FF2B5EF4-FFF2-40B4-BE49-F238E27FC236}">
                <a16:creationId xmlns:a16="http://schemas.microsoft.com/office/drawing/2014/main" xmlns="" id="{73874C05-76DF-48D5-A3B1-888892B52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87" y="1522915"/>
            <a:ext cx="5444112" cy="3812169"/>
          </a:xfrm>
          <a:prstGeom prst="rect">
            <a:avLst/>
          </a:prstGeom>
        </p:spPr>
      </p:pic>
    </p:spTree>
    <p:extLst>
      <p:ext uri="{BB962C8B-B14F-4D97-AF65-F5344CB8AC3E}">
        <p14:creationId xmlns:p14="http://schemas.microsoft.com/office/powerpoint/2010/main" val="31826919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1770</Words>
  <Application>Microsoft Office PowerPoint</Application>
  <PresentationFormat>Widescreen</PresentationFormat>
  <Paragraphs>127</Paragraphs>
  <Slides>24</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The Press                    and Corruption</vt:lpstr>
      <vt:lpstr>Outline</vt:lpstr>
      <vt:lpstr>Pamphlets</vt:lpstr>
      <vt:lpstr>Periodicals and newspapers</vt:lpstr>
      <vt:lpstr>Sermons</vt:lpstr>
      <vt:lpstr>Official reports</vt:lpstr>
      <vt:lpstr>Graphic satire  NB functions of satire</vt:lpstr>
      <vt:lpstr>http://estc.ucr.edu/ESTCStatistics.html</vt:lpstr>
      <vt:lpstr>Print and America</vt:lpstr>
      <vt:lpstr>PowerPoint Presentation</vt:lpstr>
      <vt:lpstr>PowerPoint Presentation</vt:lpstr>
      <vt:lpstr>The emergence of the ‘public sphere’</vt:lpstr>
      <vt:lpstr>What is ‘censorship’?</vt:lpstr>
      <vt:lpstr>The changing state of censorship</vt:lpstr>
      <vt:lpstr>John Lilburne, the Levellers, Corruption and Freedom of the Press</vt:lpstr>
      <vt:lpstr>PowerPoint Presentation</vt:lpstr>
      <vt:lpstr>PowerPoint Presentation</vt:lpstr>
      <vt:lpstr>After 1695</vt:lpstr>
      <vt:lpstr>But repression was not over</vt:lpstr>
      <vt:lpstr>Imperial story </vt:lpstr>
      <vt:lpstr>PowerPoint Presentation</vt:lpstr>
      <vt:lpstr>India</vt:lpstr>
      <vt:lpstr>PowerPoint Presentation</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Press and Corruption</dc:title>
  <dc:creator>Knights, Mark</dc:creator>
  <cp:lastModifiedBy>Knights, Mark</cp:lastModifiedBy>
  <cp:revision>10</cp:revision>
  <dcterms:created xsi:type="dcterms:W3CDTF">2019-03-09T16:21:07Z</dcterms:created>
  <dcterms:modified xsi:type="dcterms:W3CDTF">2019-03-11T11:37:10Z</dcterms:modified>
</cp:coreProperties>
</file>