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265" r:id="rId3"/>
    <p:sldId id="264" r:id="rId4"/>
    <p:sldId id="258" r:id="rId5"/>
    <p:sldId id="259" r:id="rId6"/>
    <p:sldId id="261" r:id="rId7"/>
    <p:sldId id="262" r:id="rId8"/>
    <p:sldId id="300" r:id="rId9"/>
    <p:sldId id="269" r:id="rId10"/>
    <p:sldId id="270" r:id="rId11"/>
    <p:sldId id="271" r:id="rId12"/>
    <p:sldId id="274" r:id="rId13"/>
    <p:sldId id="273" r:id="rId14"/>
    <p:sldId id="268" r:id="rId15"/>
    <p:sldId id="263" r:id="rId16"/>
    <p:sldId id="276" r:id="rId17"/>
    <p:sldId id="278" r:id="rId18"/>
    <p:sldId id="280" r:id="rId19"/>
    <p:sldId id="279" r:id="rId20"/>
    <p:sldId id="281" r:id="rId21"/>
    <p:sldId id="282" r:id="rId22"/>
    <p:sldId id="301" r:id="rId23"/>
    <p:sldId id="302" r:id="rId24"/>
    <p:sldId id="283" r:id="rId25"/>
    <p:sldId id="284" r:id="rId26"/>
    <p:sldId id="296" r:id="rId27"/>
    <p:sldId id="297" r:id="rId28"/>
    <p:sldId id="287" r:id="rId29"/>
    <p:sldId id="288" r:id="rId30"/>
    <p:sldId id="290" r:id="rId31"/>
    <p:sldId id="285" r:id="rId32"/>
    <p:sldId id="291" r:id="rId33"/>
    <p:sldId id="292" r:id="rId34"/>
    <p:sldId id="293" r:id="rId35"/>
    <p:sldId id="303" r:id="rId36"/>
    <p:sldId id="294" r:id="rId37"/>
    <p:sldId id="295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4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F2E0D-86A8-4E2A-9C41-E519D546288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D960A67-654E-464D-AD8D-696556DCDF43}">
      <dgm:prSet phldrT="[Text]" custT="1"/>
      <dgm:spPr/>
      <dgm:t>
        <a:bodyPr/>
        <a:lstStyle/>
        <a:p>
          <a:r>
            <a:rPr lang="en-GB" sz="2400" dirty="0"/>
            <a:t>Arts</a:t>
          </a:r>
          <a:endParaRPr lang="en-GB" sz="2400" i="1" dirty="0"/>
        </a:p>
      </dgm:t>
    </dgm:pt>
    <dgm:pt modelId="{DDD9638E-266F-4EAF-AC95-D174139CC38C}" type="parTrans" cxnId="{A7047D06-E2C4-4163-8C08-F547B6E58E2B}">
      <dgm:prSet/>
      <dgm:spPr/>
      <dgm:t>
        <a:bodyPr/>
        <a:lstStyle/>
        <a:p>
          <a:endParaRPr lang="en-GB"/>
        </a:p>
      </dgm:t>
    </dgm:pt>
    <dgm:pt modelId="{3271C81F-B604-4758-93A3-58A364990E6B}" type="sibTrans" cxnId="{A7047D06-E2C4-4163-8C08-F547B6E58E2B}">
      <dgm:prSet/>
      <dgm:spPr/>
      <dgm:t>
        <a:bodyPr/>
        <a:lstStyle/>
        <a:p>
          <a:endParaRPr lang="en-GB"/>
        </a:p>
      </dgm:t>
    </dgm:pt>
    <dgm:pt modelId="{00D45162-3F29-42A7-9AF6-05EA4D01D586}">
      <dgm:prSet phldrT="[Text]"/>
      <dgm:spPr/>
      <dgm:t>
        <a:bodyPr/>
        <a:lstStyle/>
        <a:p>
          <a:r>
            <a:rPr lang="en-GB" dirty="0"/>
            <a:t>Liberal</a:t>
          </a:r>
          <a:endParaRPr lang="en-GB" i="1" dirty="0"/>
        </a:p>
      </dgm:t>
    </dgm:pt>
    <dgm:pt modelId="{0AFA9DAA-CB8E-43E9-9E86-2C749B822610}" type="parTrans" cxnId="{63109348-603C-4589-B641-5FC1B74983E9}">
      <dgm:prSet/>
      <dgm:spPr/>
      <dgm:t>
        <a:bodyPr/>
        <a:lstStyle/>
        <a:p>
          <a:endParaRPr lang="en-GB"/>
        </a:p>
      </dgm:t>
    </dgm:pt>
    <dgm:pt modelId="{50D4712A-8105-4CB4-BB86-E6512963267D}" type="sibTrans" cxnId="{63109348-603C-4589-B641-5FC1B74983E9}">
      <dgm:prSet/>
      <dgm:spPr/>
      <dgm:t>
        <a:bodyPr/>
        <a:lstStyle/>
        <a:p>
          <a:endParaRPr lang="en-GB"/>
        </a:p>
      </dgm:t>
    </dgm:pt>
    <dgm:pt modelId="{1AEED56C-9C12-4D3B-B7A6-2206ACF3AEB5}">
      <dgm:prSet phldrT="[Text]"/>
      <dgm:spPr/>
      <dgm:t>
        <a:bodyPr/>
        <a:lstStyle/>
        <a:p>
          <a:r>
            <a:rPr lang="en-GB" dirty="0"/>
            <a:t>Mathematical</a:t>
          </a:r>
        </a:p>
      </dgm:t>
    </dgm:pt>
    <dgm:pt modelId="{2A7BCBD1-FC05-4125-81A5-D95F0665DE59}" type="parTrans" cxnId="{22972760-237F-40A6-8D58-B2AD07CE4882}">
      <dgm:prSet/>
      <dgm:spPr/>
      <dgm:t>
        <a:bodyPr/>
        <a:lstStyle/>
        <a:p>
          <a:endParaRPr lang="en-GB"/>
        </a:p>
      </dgm:t>
    </dgm:pt>
    <dgm:pt modelId="{2C39B5F7-22AB-44C4-8BC0-13A7E28A447E}" type="sibTrans" cxnId="{22972760-237F-40A6-8D58-B2AD07CE4882}">
      <dgm:prSet/>
      <dgm:spPr/>
      <dgm:t>
        <a:bodyPr/>
        <a:lstStyle/>
        <a:p>
          <a:endParaRPr lang="en-GB"/>
        </a:p>
      </dgm:t>
    </dgm:pt>
    <dgm:pt modelId="{084DA639-0048-4A3E-B785-3E182D3BEC23}">
      <dgm:prSet phldrT="[Text]"/>
      <dgm:spPr/>
      <dgm:t>
        <a:bodyPr/>
        <a:lstStyle/>
        <a:p>
          <a:r>
            <a:rPr lang="en-GB" dirty="0"/>
            <a:t>Mechanical</a:t>
          </a:r>
        </a:p>
      </dgm:t>
    </dgm:pt>
    <dgm:pt modelId="{75CCCBAC-864B-4A99-80D5-740CE15613E9}" type="parTrans" cxnId="{9CA7E8BD-EF8B-4FD0-BDDF-7A093D2A1F3B}">
      <dgm:prSet/>
      <dgm:spPr/>
      <dgm:t>
        <a:bodyPr/>
        <a:lstStyle/>
        <a:p>
          <a:endParaRPr lang="en-GB"/>
        </a:p>
      </dgm:t>
    </dgm:pt>
    <dgm:pt modelId="{DDE81760-1759-43EA-8244-46CD7D58BC6F}" type="sibTrans" cxnId="{9CA7E8BD-EF8B-4FD0-BDDF-7A093D2A1F3B}">
      <dgm:prSet/>
      <dgm:spPr/>
      <dgm:t>
        <a:bodyPr/>
        <a:lstStyle/>
        <a:p>
          <a:endParaRPr lang="en-GB"/>
        </a:p>
      </dgm:t>
    </dgm:pt>
    <dgm:pt modelId="{13D0D081-E200-4B8A-A3CC-DA434007AB1C}">
      <dgm:prSet phldrT="[Text]"/>
      <dgm:spPr>
        <a:ln w="38100">
          <a:solidFill>
            <a:srgbClr val="FF0000"/>
          </a:solidFill>
        </a:ln>
      </dgm:spPr>
      <dgm:t>
        <a:bodyPr/>
        <a:lstStyle/>
        <a:p>
          <a:r>
            <a:rPr lang="en-GB" dirty="0"/>
            <a:t>Textiles, arms, commerce, agriculture, hunting, theatre, architecture, </a:t>
          </a:r>
          <a:r>
            <a:rPr lang="en-GB" dirty="0" smtClean="0"/>
            <a:t>sports, navigation, divination, alchemy…</a:t>
          </a:r>
          <a:endParaRPr lang="en-GB" dirty="0"/>
        </a:p>
      </dgm:t>
    </dgm:pt>
    <dgm:pt modelId="{49387357-8BF9-4C78-A0FD-F32E06F74C4D}" type="parTrans" cxnId="{84E27467-DFB7-4B13-8492-B1E187EE1A56}">
      <dgm:prSet/>
      <dgm:spPr/>
      <dgm:t>
        <a:bodyPr/>
        <a:lstStyle/>
        <a:p>
          <a:endParaRPr lang="en-GB"/>
        </a:p>
      </dgm:t>
    </dgm:pt>
    <dgm:pt modelId="{A8426536-D024-4771-87E4-CFC01EEF4611}" type="sibTrans" cxnId="{84E27467-DFB7-4B13-8492-B1E187EE1A56}">
      <dgm:prSet/>
      <dgm:spPr/>
      <dgm:t>
        <a:bodyPr/>
        <a:lstStyle/>
        <a:p>
          <a:endParaRPr lang="en-GB"/>
        </a:p>
      </dgm:t>
    </dgm:pt>
    <dgm:pt modelId="{1E02B81A-A06E-40D9-8B53-472853F65A10}">
      <dgm:prSet/>
      <dgm:spPr/>
      <dgm:t>
        <a:bodyPr/>
        <a:lstStyle/>
        <a:p>
          <a:r>
            <a:rPr lang="en-GB" i="0" dirty="0"/>
            <a:t>Verbal</a:t>
          </a:r>
        </a:p>
      </dgm:t>
    </dgm:pt>
    <dgm:pt modelId="{88033E9A-5A02-441B-B3B2-E1C177C4256E}" type="parTrans" cxnId="{A5437536-1C00-40EB-8072-CE1041326AC9}">
      <dgm:prSet/>
      <dgm:spPr/>
      <dgm:t>
        <a:bodyPr/>
        <a:lstStyle/>
        <a:p>
          <a:endParaRPr lang="en-GB"/>
        </a:p>
      </dgm:t>
    </dgm:pt>
    <dgm:pt modelId="{4DEEA535-A8C5-4963-9E30-44077E1EC5AB}" type="sibTrans" cxnId="{A5437536-1C00-40EB-8072-CE1041326AC9}">
      <dgm:prSet/>
      <dgm:spPr/>
      <dgm:t>
        <a:bodyPr/>
        <a:lstStyle/>
        <a:p>
          <a:endParaRPr lang="en-GB"/>
        </a:p>
      </dgm:t>
    </dgm:pt>
    <dgm:pt modelId="{9B5ADD57-2B4B-4485-86B5-7B9B1CA53316}" type="pres">
      <dgm:prSet presAssocID="{234F2E0D-86A8-4E2A-9C41-E519D546288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BE5997A-24DC-4EA5-B543-4530985D1030}" type="pres">
      <dgm:prSet presAssocID="{2D960A67-654E-464D-AD8D-696556DCDF43}" presName="root1" presStyleCnt="0"/>
      <dgm:spPr/>
    </dgm:pt>
    <dgm:pt modelId="{C052B231-B90F-4FA0-AF26-06D13A568FA7}" type="pres">
      <dgm:prSet presAssocID="{2D960A67-654E-464D-AD8D-696556DCDF43}" presName="LevelOneTextNode" presStyleLbl="node0" presStyleIdx="0" presStyleCnt="1" custScaleY="16033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4462C3-E0FA-441A-B607-2D68225B0E59}" type="pres">
      <dgm:prSet presAssocID="{2D960A67-654E-464D-AD8D-696556DCDF43}" presName="level2hierChild" presStyleCnt="0"/>
      <dgm:spPr/>
    </dgm:pt>
    <dgm:pt modelId="{50077FEC-A54C-47A6-A041-7C0303BFB07F}" type="pres">
      <dgm:prSet presAssocID="{0AFA9DAA-CB8E-43E9-9E86-2C749B822610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46C2B4B8-EE21-4752-B300-85C4D300D7AA}" type="pres">
      <dgm:prSet presAssocID="{0AFA9DAA-CB8E-43E9-9E86-2C749B822610}" presName="connTx" presStyleLbl="parChTrans1D2" presStyleIdx="0" presStyleCnt="2"/>
      <dgm:spPr/>
      <dgm:t>
        <a:bodyPr/>
        <a:lstStyle/>
        <a:p>
          <a:endParaRPr lang="en-GB"/>
        </a:p>
      </dgm:t>
    </dgm:pt>
    <dgm:pt modelId="{791912F4-27BD-4D07-B43C-56FA1450A031}" type="pres">
      <dgm:prSet presAssocID="{00D45162-3F29-42A7-9AF6-05EA4D01D586}" presName="root2" presStyleCnt="0"/>
      <dgm:spPr/>
    </dgm:pt>
    <dgm:pt modelId="{B30D558F-D3BB-434B-AD32-E3FC2F7DB122}" type="pres">
      <dgm:prSet presAssocID="{00D45162-3F29-42A7-9AF6-05EA4D01D586}" presName="LevelTwoTextNode" presStyleLbl="node2" presStyleIdx="0" presStyleCnt="2" custScaleX="114427" custScaleY="14942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7C0D6D-7CC4-4B6F-86DF-7BEC59E7B2F4}" type="pres">
      <dgm:prSet presAssocID="{00D45162-3F29-42A7-9AF6-05EA4D01D586}" presName="level3hierChild" presStyleCnt="0"/>
      <dgm:spPr/>
    </dgm:pt>
    <dgm:pt modelId="{41F8D6F6-4B7D-4F12-8E40-EDAAA8A1E475}" type="pres">
      <dgm:prSet presAssocID="{88033E9A-5A02-441B-B3B2-E1C177C4256E}" presName="conn2-1" presStyleLbl="parChTrans1D3" presStyleIdx="0" presStyleCnt="3"/>
      <dgm:spPr/>
      <dgm:t>
        <a:bodyPr/>
        <a:lstStyle/>
        <a:p>
          <a:endParaRPr lang="en-GB"/>
        </a:p>
      </dgm:t>
    </dgm:pt>
    <dgm:pt modelId="{27E45D8D-3315-426A-8165-BB928FC4D0F8}" type="pres">
      <dgm:prSet presAssocID="{88033E9A-5A02-441B-B3B2-E1C177C4256E}" presName="connTx" presStyleLbl="parChTrans1D3" presStyleIdx="0" presStyleCnt="3"/>
      <dgm:spPr/>
      <dgm:t>
        <a:bodyPr/>
        <a:lstStyle/>
        <a:p>
          <a:endParaRPr lang="en-GB"/>
        </a:p>
      </dgm:t>
    </dgm:pt>
    <dgm:pt modelId="{3D328879-0680-49F2-875C-23497E2DC030}" type="pres">
      <dgm:prSet presAssocID="{1E02B81A-A06E-40D9-8B53-472853F65A10}" presName="root2" presStyleCnt="0"/>
      <dgm:spPr/>
    </dgm:pt>
    <dgm:pt modelId="{754192A8-A572-49BA-A7CE-F7B9B5005DEE}" type="pres">
      <dgm:prSet presAssocID="{1E02B81A-A06E-40D9-8B53-472853F65A10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4043412-88F0-474E-AE1A-DAE0DE07EE4E}" type="pres">
      <dgm:prSet presAssocID="{1E02B81A-A06E-40D9-8B53-472853F65A10}" presName="level3hierChild" presStyleCnt="0"/>
      <dgm:spPr/>
    </dgm:pt>
    <dgm:pt modelId="{08A92F82-AA30-458D-9B6A-ACFE8A1C2277}" type="pres">
      <dgm:prSet presAssocID="{2A7BCBD1-FC05-4125-81A5-D95F0665DE59}" presName="conn2-1" presStyleLbl="parChTrans1D3" presStyleIdx="1" presStyleCnt="3"/>
      <dgm:spPr/>
      <dgm:t>
        <a:bodyPr/>
        <a:lstStyle/>
        <a:p>
          <a:endParaRPr lang="en-GB"/>
        </a:p>
      </dgm:t>
    </dgm:pt>
    <dgm:pt modelId="{46B91B5E-8094-42D3-AFEA-025042FFA827}" type="pres">
      <dgm:prSet presAssocID="{2A7BCBD1-FC05-4125-81A5-D95F0665DE59}" presName="connTx" presStyleLbl="parChTrans1D3" presStyleIdx="1" presStyleCnt="3"/>
      <dgm:spPr/>
      <dgm:t>
        <a:bodyPr/>
        <a:lstStyle/>
        <a:p>
          <a:endParaRPr lang="en-GB"/>
        </a:p>
      </dgm:t>
    </dgm:pt>
    <dgm:pt modelId="{9042C8E3-F18E-40DF-A74B-EDF5D9A193D2}" type="pres">
      <dgm:prSet presAssocID="{1AEED56C-9C12-4D3B-B7A6-2206ACF3AEB5}" presName="root2" presStyleCnt="0"/>
      <dgm:spPr/>
    </dgm:pt>
    <dgm:pt modelId="{82C51C7B-2B77-4C1C-8B27-3E4DB07A6F0B}" type="pres">
      <dgm:prSet presAssocID="{1AEED56C-9C12-4D3B-B7A6-2206ACF3AEB5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31AFF43-50B2-49A4-9AEE-73C27F11FD0A}" type="pres">
      <dgm:prSet presAssocID="{1AEED56C-9C12-4D3B-B7A6-2206ACF3AEB5}" presName="level3hierChild" presStyleCnt="0"/>
      <dgm:spPr/>
    </dgm:pt>
    <dgm:pt modelId="{D6D329AA-F0D2-41A1-BF78-17DD54346973}" type="pres">
      <dgm:prSet presAssocID="{75CCCBAC-864B-4A99-80D5-740CE15613E9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FBDDD851-02C8-4D5F-9081-7A21D397CFD7}" type="pres">
      <dgm:prSet presAssocID="{75CCCBAC-864B-4A99-80D5-740CE15613E9}" presName="connTx" presStyleLbl="parChTrans1D2" presStyleIdx="1" presStyleCnt="2"/>
      <dgm:spPr/>
      <dgm:t>
        <a:bodyPr/>
        <a:lstStyle/>
        <a:p>
          <a:endParaRPr lang="en-GB"/>
        </a:p>
      </dgm:t>
    </dgm:pt>
    <dgm:pt modelId="{8E8B338A-9FFC-4A24-8743-AEFB77ED2F6D}" type="pres">
      <dgm:prSet presAssocID="{084DA639-0048-4A3E-B785-3E182D3BEC23}" presName="root2" presStyleCnt="0"/>
      <dgm:spPr/>
    </dgm:pt>
    <dgm:pt modelId="{319935B5-C4DE-4D91-B73F-54D35C5874FF}" type="pres">
      <dgm:prSet presAssocID="{084DA639-0048-4A3E-B785-3E182D3BEC23}" presName="LevelTwoTextNode" presStyleLbl="node2" presStyleIdx="1" presStyleCnt="2" custScaleX="112495" custScaleY="14526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F1E7924-3E66-4A26-B3A2-E161AB8B2A32}" type="pres">
      <dgm:prSet presAssocID="{084DA639-0048-4A3E-B785-3E182D3BEC23}" presName="level3hierChild" presStyleCnt="0"/>
      <dgm:spPr/>
    </dgm:pt>
    <dgm:pt modelId="{1710FB53-390D-4A42-A1DE-4D7C5CAC98A1}" type="pres">
      <dgm:prSet presAssocID="{49387357-8BF9-4C78-A0FD-F32E06F74C4D}" presName="conn2-1" presStyleLbl="parChTrans1D3" presStyleIdx="2" presStyleCnt="3"/>
      <dgm:spPr/>
      <dgm:t>
        <a:bodyPr/>
        <a:lstStyle/>
        <a:p>
          <a:endParaRPr lang="en-GB"/>
        </a:p>
      </dgm:t>
    </dgm:pt>
    <dgm:pt modelId="{F31B5670-ADEE-421F-9520-1DE88E1A69B2}" type="pres">
      <dgm:prSet presAssocID="{49387357-8BF9-4C78-A0FD-F32E06F74C4D}" presName="connTx" presStyleLbl="parChTrans1D3" presStyleIdx="2" presStyleCnt="3"/>
      <dgm:spPr/>
      <dgm:t>
        <a:bodyPr/>
        <a:lstStyle/>
        <a:p>
          <a:endParaRPr lang="en-GB"/>
        </a:p>
      </dgm:t>
    </dgm:pt>
    <dgm:pt modelId="{FBA6BD9F-5809-4806-B96A-A80FA7921490}" type="pres">
      <dgm:prSet presAssocID="{13D0D081-E200-4B8A-A3CC-DA434007AB1C}" presName="root2" presStyleCnt="0"/>
      <dgm:spPr/>
    </dgm:pt>
    <dgm:pt modelId="{C7D1A5FB-EFFA-4BC0-A223-C5D32117D098}" type="pres">
      <dgm:prSet presAssocID="{13D0D081-E200-4B8A-A3CC-DA434007AB1C}" presName="LevelTwoTextNode" presStyleLbl="node3" presStyleIdx="2" presStyleCnt="3" custScaleX="213601" custScaleY="214137" custLinFactNeighborX="-1235" custLinFactNeighborY="2588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48F20E2-6BF5-4904-9470-411BD033016A}" type="pres">
      <dgm:prSet presAssocID="{13D0D081-E200-4B8A-A3CC-DA434007AB1C}" presName="level3hierChild" presStyleCnt="0"/>
      <dgm:spPr/>
    </dgm:pt>
  </dgm:ptLst>
  <dgm:cxnLst>
    <dgm:cxn modelId="{84E27467-DFB7-4B13-8492-B1E187EE1A56}" srcId="{084DA639-0048-4A3E-B785-3E182D3BEC23}" destId="{13D0D081-E200-4B8A-A3CC-DA434007AB1C}" srcOrd="0" destOrd="0" parTransId="{49387357-8BF9-4C78-A0FD-F32E06F74C4D}" sibTransId="{A8426536-D024-4771-87E4-CFC01EEF4611}"/>
    <dgm:cxn modelId="{22972760-237F-40A6-8D58-B2AD07CE4882}" srcId="{00D45162-3F29-42A7-9AF6-05EA4D01D586}" destId="{1AEED56C-9C12-4D3B-B7A6-2206ACF3AEB5}" srcOrd="1" destOrd="0" parTransId="{2A7BCBD1-FC05-4125-81A5-D95F0665DE59}" sibTransId="{2C39B5F7-22AB-44C4-8BC0-13A7E28A447E}"/>
    <dgm:cxn modelId="{34F335A2-2EBF-41E0-A2F9-7F129D67FE7E}" type="presOf" srcId="{084DA639-0048-4A3E-B785-3E182D3BEC23}" destId="{319935B5-C4DE-4D91-B73F-54D35C5874FF}" srcOrd="0" destOrd="0" presId="urn:microsoft.com/office/officeart/2005/8/layout/hierarchy2"/>
    <dgm:cxn modelId="{C8D5A773-44B3-4361-A83A-4982799C313E}" type="presOf" srcId="{13D0D081-E200-4B8A-A3CC-DA434007AB1C}" destId="{C7D1A5FB-EFFA-4BC0-A223-C5D32117D098}" srcOrd="0" destOrd="0" presId="urn:microsoft.com/office/officeart/2005/8/layout/hierarchy2"/>
    <dgm:cxn modelId="{93FF6A99-58F1-4943-84BB-2CF1489D7FA3}" type="presOf" srcId="{88033E9A-5A02-441B-B3B2-E1C177C4256E}" destId="{41F8D6F6-4B7D-4F12-8E40-EDAAA8A1E475}" srcOrd="0" destOrd="0" presId="urn:microsoft.com/office/officeart/2005/8/layout/hierarchy2"/>
    <dgm:cxn modelId="{A5437536-1C00-40EB-8072-CE1041326AC9}" srcId="{00D45162-3F29-42A7-9AF6-05EA4D01D586}" destId="{1E02B81A-A06E-40D9-8B53-472853F65A10}" srcOrd="0" destOrd="0" parTransId="{88033E9A-5A02-441B-B3B2-E1C177C4256E}" sibTransId="{4DEEA535-A8C5-4963-9E30-44077E1EC5AB}"/>
    <dgm:cxn modelId="{27250C76-FA06-4C9C-89E0-EEBFEE8F79FB}" type="presOf" srcId="{1E02B81A-A06E-40D9-8B53-472853F65A10}" destId="{754192A8-A572-49BA-A7CE-F7B9B5005DEE}" srcOrd="0" destOrd="0" presId="urn:microsoft.com/office/officeart/2005/8/layout/hierarchy2"/>
    <dgm:cxn modelId="{A7047D06-E2C4-4163-8C08-F547B6E58E2B}" srcId="{234F2E0D-86A8-4E2A-9C41-E519D5462888}" destId="{2D960A67-654E-464D-AD8D-696556DCDF43}" srcOrd="0" destOrd="0" parTransId="{DDD9638E-266F-4EAF-AC95-D174139CC38C}" sibTransId="{3271C81F-B604-4758-93A3-58A364990E6B}"/>
    <dgm:cxn modelId="{CE3B67A0-DEFA-4181-8BBD-E7F22699B13B}" type="presOf" srcId="{0AFA9DAA-CB8E-43E9-9E86-2C749B822610}" destId="{50077FEC-A54C-47A6-A041-7C0303BFB07F}" srcOrd="0" destOrd="0" presId="urn:microsoft.com/office/officeart/2005/8/layout/hierarchy2"/>
    <dgm:cxn modelId="{BFAE5B43-31FF-401D-A11C-25FFF0343FBB}" type="presOf" srcId="{2A7BCBD1-FC05-4125-81A5-D95F0665DE59}" destId="{08A92F82-AA30-458D-9B6A-ACFE8A1C2277}" srcOrd="0" destOrd="0" presId="urn:microsoft.com/office/officeart/2005/8/layout/hierarchy2"/>
    <dgm:cxn modelId="{3A7A1672-0B02-4E4E-9E9F-896D2CCD896A}" type="presOf" srcId="{1AEED56C-9C12-4D3B-B7A6-2206ACF3AEB5}" destId="{82C51C7B-2B77-4C1C-8B27-3E4DB07A6F0B}" srcOrd="0" destOrd="0" presId="urn:microsoft.com/office/officeart/2005/8/layout/hierarchy2"/>
    <dgm:cxn modelId="{C98933FF-67B6-4DBA-8375-E8C8761BB165}" type="presOf" srcId="{234F2E0D-86A8-4E2A-9C41-E519D5462888}" destId="{9B5ADD57-2B4B-4485-86B5-7B9B1CA53316}" srcOrd="0" destOrd="0" presId="urn:microsoft.com/office/officeart/2005/8/layout/hierarchy2"/>
    <dgm:cxn modelId="{F8DC3497-9330-432F-9C9D-408B0E4EF4FF}" type="presOf" srcId="{75CCCBAC-864B-4A99-80D5-740CE15613E9}" destId="{FBDDD851-02C8-4D5F-9081-7A21D397CFD7}" srcOrd="1" destOrd="0" presId="urn:microsoft.com/office/officeart/2005/8/layout/hierarchy2"/>
    <dgm:cxn modelId="{872291D6-8EAE-4139-B9BD-EE1A0180B9C3}" type="presOf" srcId="{2A7BCBD1-FC05-4125-81A5-D95F0665DE59}" destId="{46B91B5E-8094-42D3-AFEA-025042FFA827}" srcOrd="1" destOrd="0" presId="urn:microsoft.com/office/officeart/2005/8/layout/hierarchy2"/>
    <dgm:cxn modelId="{63109348-603C-4589-B641-5FC1B74983E9}" srcId="{2D960A67-654E-464D-AD8D-696556DCDF43}" destId="{00D45162-3F29-42A7-9AF6-05EA4D01D586}" srcOrd="0" destOrd="0" parTransId="{0AFA9DAA-CB8E-43E9-9E86-2C749B822610}" sibTransId="{50D4712A-8105-4CB4-BB86-E6512963267D}"/>
    <dgm:cxn modelId="{DAFBAD0B-30DC-46A0-AFE8-74583CBE3934}" type="presOf" srcId="{75CCCBAC-864B-4A99-80D5-740CE15613E9}" destId="{D6D329AA-F0D2-41A1-BF78-17DD54346973}" srcOrd="0" destOrd="0" presId="urn:microsoft.com/office/officeart/2005/8/layout/hierarchy2"/>
    <dgm:cxn modelId="{9CA7E8BD-EF8B-4FD0-BDDF-7A093D2A1F3B}" srcId="{2D960A67-654E-464D-AD8D-696556DCDF43}" destId="{084DA639-0048-4A3E-B785-3E182D3BEC23}" srcOrd="1" destOrd="0" parTransId="{75CCCBAC-864B-4A99-80D5-740CE15613E9}" sibTransId="{DDE81760-1759-43EA-8244-46CD7D58BC6F}"/>
    <dgm:cxn modelId="{B070C088-5086-48E1-8E6C-BA08245D3C07}" type="presOf" srcId="{49387357-8BF9-4C78-A0FD-F32E06F74C4D}" destId="{1710FB53-390D-4A42-A1DE-4D7C5CAC98A1}" srcOrd="0" destOrd="0" presId="urn:microsoft.com/office/officeart/2005/8/layout/hierarchy2"/>
    <dgm:cxn modelId="{28A5E48F-CAB1-4E7C-A9C1-CE302257A171}" type="presOf" srcId="{00D45162-3F29-42A7-9AF6-05EA4D01D586}" destId="{B30D558F-D3BB-434B-AD32-E3FC2F7DB122}" srcOrd="0" destOrd="0" presId="urn:microsoft.com/office/officeart/2005/8/layout/hierarchy2"/>
    <dgm:cxn modelId="{4A7C5FB8-8A3B-451D-A03C-CD824A47A4DF}" type="presOf" srcId="{2D960A67-654E-464D-AD8D-696556DCDF43}" destId="{C052B231-B90F-4FA0-AF26-06D13A568FA7}" srcOrd="0" destOrd="0" presId="urn:microsoft.com/office/officeart/2005/8/layout/hierarchy2"/>
    <dgm:cxn modelId="{D7D30D1D-FC62-4FBF-88DD-13282D6B9E25}" type="presOf" srcId="{88033E9A-5A02-441B-B3B2-E1C177C4256E}" destId="{27E45D8D-3315-426A-8165-BB928FC4D0F8}" srcOrd="1" destOrd="0" presId="urn:microsoft.com/office/officeart/2005/8/layout/hierarchy2"/>
    <dgm:cxn modelId="{A52A9C42-6996-4643-AA1F-7BDA62E2F7D6}" type="presOf" srcId="{49387357-8BF9-4C78-A0FD-F32E06F74C4D}" destId="{F31B5670-ADEE-421F-9520-1DE88E1A69B2}" srcOrd="1" destOrd="0" presId="urn:microsoft.com/office/officeart/2005/8/layout/hierarchy2"/>
    <dgm:cxn modelId="{BC0A6F7D-DD9D-4DE8-85AA-F1CAFF4BA204}" type="presOf" srcId="{0AFA9DAA-CB8E-43E9-9E86-2C749B822610}" destId="{46C2B4B8-EE21-4752-B300-85C4D300D7AA}" srcOrd="1" destOrd="0" presId="urn:microsoft.com/office/officeart/2005/8/layout/hierarchy2"/>
    <dgm:cxn modelId="{CBF82ECD-5C58-4C41-BA17-B085B8B9F175}" type="presParOf" srcId="{9B5ADD57-2B4B-4485-86B5-7B9B1CA53316}" destId="{1BE5997A-24DC-4EA5-B543-4530985D1030}" srcOrd="0" destOrd="0" presId="urn:microsoft.com/office/officeart/2005/8/layout/hierarchy2"/>
    <dgm:cxn modelId="{D882CECF-8EB9-413D-92B2-CB3D21B3C497}" type="presParOf" srcId="{1BE5997A-24DC-4EA5-B543-4530985D1030}" destId="{C052B231-B90F-4FA0-AF26-06D13A568FA7}" srcOrd="0" destOrd="0" presId="urn:microsoft.com/office/officeart/2005/8/layout/hierarchy2"/>
    <dgm:cxn modelId="{DB742D80-BE0B-49F4-A41C-5512633FE2A2}" type="presParOf" srcId="{1BE5997A-24DC-4EA5-B543-4530985D1030}" destId="{A74462C3-E0FA-441A-B607-2D68225B0E59}" srcOrd="1" destOrd="0" presId="urn:microsoft.com/office/officeart/2005/8/layout/hierarchy2"/>
    <dgm:cxn modelId="{D8A7AC0E-2396-471E-85AD-40E24436871D}" type="presParOf" srcId="{A74462C3-E0FA-441A-B607-2D68225B0E59}" destId="{50077FEC-A54C-47A6-A041-7C0303BFB07F}" srcOrd="0" destOrd="0" presId="urn:microsoft.com/office/officeart/2005/8/layout/hierarchy2"/>
    <dgm:cxn modelId="{7262B1E5-A16D-4A79-8B3A-694A19286B9F}" type="presParOf" srcId="{50077FEC-A54C-47A6-A041-7C0303BFB07F}" destId="{46C2B4B8-EE21-4752-B300-85C4D300D7AA}" srcOrd="0" destOrd="0" presId="urn:microsoft.com/office/officeart/2005/8/layout/hierarchy2"/>
    <dgm:cxn modelId="{FDE481C2-8123-42B8-AD48-B48409A2AF2D}" type="presParOf" srcId="{A74462C3-E0FA-441A-B607-2D68225B0E59}" destId="{791912F4-27BD-4D07-B43C-56FA1450A031}" srcOrd="1" destOrd="0" presId="urn:microsoft.com/office/officeart/2005/8/layout/hierarchy2"/>
    <dgm:cxn modelId="{81C2FBDD-3E51-4192-AB88-4DAF3A786AC1}" type="presParOf" srcId="{791912F4-27BD-4D07-B43C-56FA1450A031}" destId="{B30D558F-D3BB-434B-AD32-E3FC2F7DB122}" srcOrd="0" destOrd="0" presId="urn:microsoft.com/office/officeart/2005/8/layout/hierarchy2"/>
    <dgm:cxn modelId="{C622B764-ABB6-41E8-8BF8-E842A49ECBCE}" type="presParOf" srcId="{791912F4-27BD-4D07-B43C-56FA1450A031}" destId="{097C0D6D-7CC4-4B6F-86DF-7BEC59E7B2F4}" srcOrd="1" destOrd="0" presId="urn:microsoft.com/office/officeart/2005/8/layout/hierarchy2"/>
    <dgm:cxn modelId="{93769EE5-0B5C-48EB-839F-8EB6DFB0AE36}" type="presParOf" srcId="{097C0D6D-7CC4-4B6F-86DF-7BEC59E7B2F4}" destId="{41F8D6F6-4B7D-4F12-8E40-EDAAA8A1E475}" srcOrd="0" destOrd="0" presId="urn:microsoft.com/office/officeart/2005/8/layout/hierarchy2"/>
    <dgm:cxn modelId="{54B03764-FD61-4E41-9FF5-F45A2EBF02E5}" type="presParOf" srcId="{41F8D6F6-4B7D-4F12-8E40-EDAAA8A1E475}" destId="{27E45D8D-3315-426A-8165-BB928FC4D0F8}" srcOrd="0" destOrd="0" presId="urn:microsoft.com/office/officeart/2005/8/layout/hierarchy2"/>
    <dgm:cxn modelId="{E23CF170-BC67-4A22-AC87-362E2DEC6726}" type="presParOf" srcId="{097C0D6D-7CC4-4B6F-86DF-7BEC59E7B2F4}" destId="{3D328879-0680-49F2-875C-23497E2DC030}" srcOrd="1" destOrd="0" presId="urn:microsoft.com/office/officeart/2005/8/layout/hierarchy2"/>
    <dgm:cxn modelId="{13E95857-B8DE-47B7-A225-207A84BC8194}" type="presParOf" srcId="{3D328879-0680-49F2-875C-23497E2DC030}" destId="{754192A8-A572-49BA-A7CE-F7B9B5005DEE}" srcOrd="0" destOrd="0" presId="urn:microsoft.com/office/officeart/2005/8/layout/hierarchy2"/>
    <dgm:cxn modelId="{3BD3C9C9-E1FB-4600-A781-F2B2902D1A82}" type="presParOf" srcId="{3D328879-0680-49F2-875C-23497E2DC030}" destId="{14043412-88F0-474E-AE1A-DAE0DE07EE4E}" srcOrd="1" destOrd="0" presId="urn:microsoft.com/office/officeart/2005/8/layout/hierarchy2"/>
    <dgm:cxn modelId="{D1E50BB6-E095-4450-9B03-BF9BBD2AA614}" type="presParOf" srcId="{097C0D6D-7CC4-4B6F-86DF-7BEC59E7B2F4}" destId="{08A92F82-AA30-458D-9B6A-ACFE8A1C2277}" srcOrd="2" destOrd="0" presId="urn:microsoft.com/office/officeart/2005/8/layout/hierarchy2"/>
    <dgm:cxn modelId="{A4A7D88A-E889-460C-B06B-D71CFAC7646C}" type="presParOf" srcId="{08A92F82-AA30-458D-9B6A-ACFE8A1C2277}" destId="{46B91B5E-8094-42D3-AFEA-025042FFA827}" srcOrd="0" destOrd="0" presId="urn:microsoft.com/office/officeart/2005/8/layout/hierarchy2"/>
    <dgm:cxn modelId="{0E34BF56-057F-46DD-8B8A-025FFBC827DB}" type="presParOf" srcId="{097C0D6D-7CC4-4B6F-86DF-7BEC59E7B2F4}" destId="{9042C8E3-F18E-40DF-A74B-EDF5D9A193D2}" srcOrd="3" destOrd="0" presId="urn:microsoft.com/office/officeart/2005/8/layout/hierarchy2"/>
    <dgm:cxn modelId="{1BA1805B-B186-4932-A0B5-8CB5CFDCDE65}" type="presParOf" srcId="{9042C8E3-F18E-40DF-A74B-EDF5D9A193D2}" destId="{82C51C7B-2B77-4C1C-8B27-3E4DB07A6F0B}" srcOrd="0" destOrd="0" presId="urn:microsoft.com/office/officeart/2005/8/layout/hierarchy2"/>
    <dgm:cxn modelId="{E33690F2-6ABF-42B9-B9AE-DEFE4506B371}" type="presParOf" srcId="{9042C8E3-F18E-40DF-A74B-EDF5D9A193D2}" destId="{631AFF43-50B2-49A4-9AEE-73C27F11FD0A}" srcOrd="1" destOrd="0" presId="urn:microsoft.com/office/officeart/2005/8/layout/hierarchy2"/>
    <dgm:cxn modelId="{67CD501D-3302-4A82-A4FF-391F0C561EDB}" type="presParOf" srcId="{A74462C3-E0FA-441A-B607-2D68225B0E59}" destId="{D6D329AA-F0D2-41A1-BF78-17DD54346973}" srcOrd="2" destOrd="0" presId="urn:microsoft.com/office/officeart/2005/8/layout/hierarchy2"/>
    <dgm:cxn modelId="{4A1C7ABD-7BE2-494A-A83D-8FF660AB266B}" type="presParOf" srcId="{D6D329AA-F0D2-41A1-BF78-17DD54346973}" destId="{FBDDD851-02C8-4D5F-9081-7A21D397CFD7}" srcOrd="0" destOrd="0" presId="urn:microsoft.com/office/officeart/2005/8/layout/hierarchy2"/>
    <dgm:cxn modelId="{04C2DB3D-7753-4CDF-BA9D-DC62A5550C91}" type="presParOf" srcId="{A74462C3-E0FA-441A-B607-2D68225B0E59}" destId="{8E8B338A-9FFC-4A24-8743-AEFB77ED2F6D}" srcOrd="3" destOrd="0" presId="urn:microsoft.com/office/officeart/2005/8/layout/hierarchy2"/>
    <dgm:cxn modelId="{940569AC-A555-4140-959F-0CCDAD01BB25}" type="presParOf" srcId="{8E8B338A-9FFC-4A24-8743-AEFB77ED2F6D}" destId="{319935B5-C4DE-4D91-B73F-54D35C5874FF}" srcOrd="0" destOrd="0" presId="urn:microsoft.com/office/officeart/2005/8/layout/hierarchy2"/>
    <dgm:cxn modelId="{7411BDFF-45D3-4A73-BEA6-08F809C7C8BB}" type="presParOf" srcId="{8E8B338A-9FFC-4A24-8743-AEFB77ED2F6D}" destId="{EF1E7924-3E66-4A26-B3A2-E161AB8B2A32}" srcOrd="1" destOrd="0" presId="urn:microsoft.com/office/officeart/2005/8/layout/hierarchy2"/>
    <dgm:cxn modelId="{8250A4E5-E08E-4EA6-B824-980B5A0C69A6}" type="presParOf" srcId="{EF1E7924-3E66-4A26-B3A2-E161AB8B2A32}" destId="{1710FB53-390D-4A42-A1DE-4D7C5CAC98A1}" srcOrd="0" destOrd="0" presId="urn:microsoft.com/office/officeart/2005/8/layout/hierarchy2"/>
    <dgm:cxn modelId="{A1441D88-0C28-493F-A0AD-5D754BB70920}" type="presParOf" srcId="{1710FB53-390D-4A42-A1DE-4D7C5CAC98A1}" destId="{F31B5670-ADEE-421F-9520-1DE88E1A69B2}" srcOrd="0" destOrd="0" presId="urn:microsoft.com/office/officeart/2005/8/layout/hierarchy2"/>
    <dgm:cxn modelId="{7A3AA9E7-CAC3-4E80-B09C-92F539A38916}" type="presParOf" srcId="{EF1E7924-3E66-4A26-B3A2-E161AB8B2A32}" destId="{FBA6BD9F-5809-4806-B96A-A80FA7921490}" srcOrd="1" destOrd="0" presId="urn:microsoft.com/office/officeart/2005/8/layout/hierarchy2"/>
    <dgm:cxn modelId="{CE78D6E5-DF13-4411-A89D-3809B2063044}" type="presParOf" srcId="{FBA6BD9F-5809-4806-B96A-A80FA7921490}" destId="{C7D1A5FB-EFFA-4BC0-A223-C5D32117D098}" srcOrd="0" destOrd="0" presId="urn:microsoft.com/office/officeart/2005/8/layout/hierarchy2"/>
    <dgm:cxn modelId="{5FE027F3-6973-4117-8EDE-62BEFD68A660}" type="presParOf" srcId="{FBA6BD9F-5809-4806-B96A-A80FA7921490}" destId="{948F20E2-6BF5-4904-9470-411BD033016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2B231-B90F-4FA0-AF26-06D13A568FA7}">
      <dsp:nvSpPr>
        <dsp:cNvPr id="0" name=""/>
        <dsp:cNvSpPr/>
      </dsp:nvSpPr>
      <dsp:spPr>
        <a:xfrm>
          <a:off x="3496" y="2180364"/>
          <a:ext cx="2176782" cy="17450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/>
            <a:t>Arts</a:t>
          </a:r>
          <a:endParaRPr lang="en-GB" sz="2400" i="1" kern="1200" dirty="0"/>
        </a:p>
      </dsp:txBody>
      <dsp:txXfrm>
        <a:off x="54606" y="2231474"/>
        <a:ext cx="2074562" cy="1642808"/>
      </dsp:txXfrm>
    </dsp:sp>
    <dsp:sp modelId="{50077FEC-A54C-47A6-A041-7C0303BFB07F}">
      <dsp:nvSpPr>
        <dsp:cNvPr id="0" name=""/>
        <dsp:cNvSpPr/>
      </dsp:nvSpPr>
      <dsp:spPr>
        <a:xfrm rot="18307194">
          <a:off x="1858873" y="2417890"/>
          <a:ext cx="1513521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1513521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577796" y="2396048"/>
        <a:ext cx="75676" cy="75676"/>
      </dsp:txXfrm>
    </dsp:sp>
    <dsp:sp modelId="{B30D558F-D3BB-434B-AD32-E3FC2F7DB122}">
      <dsp:nvSpPr>
        <dsp:cNvPr id="0" name=""/>
        <dsp:cNvSpPr/>
      </dsp:nvSpPr>
      <dsp:spPr>
        <a:xfrm>
          <a:off x="3050991" y="1001740"/>
          <a:ext cx="2490826" cy="1626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/>
            <a:t>Liberal</a:t>
          </a:r>
          <a:endParaRPr lang="en-GB" sz="2700" i="1" kern="1200" dirty="0"/>
        </a:p>
      </dsp:txBody>
      <dsp:txXfrm>
        <a:off x="3098624" y="1049373"/>
        <a:ext cx="2395560" cy="1531040"/>
      </dsp:txXfrm>
    </dsp:sp>
    <dsp:sp modelId="{41F8D6F6-4B7D-4F12-8E40-EDAAA8A1E475}">
      <dsp:nvSpPr>
        <dsp:cNvPr id="0" name=""/>
        <dsp:cNvSpPr/>
      </dsp:nvSpPr>
      <dsp:spPr>
        <a:xfrm rot="19457599">
          <a:off x="5441031" y="1485985"/>
          <a:ext cx="1072286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1072286" y="1599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50367" y="1475174"/>
        <a:ext cx="53614" cy="53614"/>
      </dsp:txXfrm>
    </dsp:sp>
    <dsp:sp modelId="{754192A8-A572-49BA-A7CE-F7B9B5005DEE}">
      <dsp:nvSpPr>
        <dsp:cNvPr id="0" name=""/>
        <dsp:cNvSpPr/>
      </dsp:nvSpPr>
      <dsp:spPr>
        <a:xfrm>
          <a:off x="6412530" y="644873"/>
          <a:ext cx="2176782" cy="1088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i="0" kern="1200" dirty="0"/>
            <a:t>Verbal</a:t>
          </a:r>
        </a:p>
      </dsp:txBody>
      <dsp:txXfrm>
        <a:off x="6444408" y="676751"/>
        <a:ext cx="2113026" cy="1024635"/>
      </dsp:txXfrm>
    </dsp:sp>
    <dsp:sp modelId="{08A92F82-AA30-458D-9B6A-ACFE8A1C2277}">
      <dsp:nvSpPr>
        <dsp:cNvPr id="0" name=""/>
        <dsp:cNvSpPr/>
      </dsp:nvSpPr>
      <dsp:spPr>
        <a:xfrm rot="2142401">
          <a:off x="5441031" y="2111810"/>
          <a:ext cx="1072286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1072286" y="1599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950367" y="2100999"/>
        <a:ext cx="53614" cy="53614"/>
      </dsp:txXfrm>
    </dsp:sp>
    <dsp:sp modelId="{82C51C7B-2B77-4C1C-8B27-3E4DB07A6F0B}">
      <dsp:nvSpPr>
        <dsp:cNvPr id="0" name=""/>
        <dsp:cNvSpPr/>
      </dsp:nvSpPr>
      <dsp:spPr>
        <a:xfrm>
          <a:off x="6412530" y="1896523"/>
          <a:ext cx="2176782" cy="1088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/>
            <a:t>Mathematical</a:t>
          </a:r>
        </a:p>
      </dsp:txBody>
      <dsp:txXfrm>
        <a:off x="6444408" y="1928401"/>
        <a:ext cx="2113026" cy="1024635"/>
      </dsp:txXfrm>
    </dsp:sp>
    <dsp:sp modelId="{D6D329AA-F0D2-41A1-BF78-17DD54346973}">
      <dsp:nvSpPr>
        <dsp:cNvPr id="0" name=""/>
        <dsp:cNvSpPr/>
      </dsp:nvSpPr>
      <dsp:spPr>
        <a:xfrm rot="3322022">
          <a:off x="1849589" y="3667192"/>
          <a:ext cx="1532089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1532089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577332" y="3644885"/>
        <a:ext cx="76604" cy="76604"/>
      </dsp:txXfrm>
    </dsp:sp>
    <dsp:sp modelId="{319935B5-C4DE-4D91-B73F-54D35C5874FF}">
      <dsp:nvSpPr>
        <dsp:cNvPr id="0" name=""/>
        <dsp:cNvSpPr/>
      </dsp:nvSpPr>
      <dsp:spPr>
        <a:xfrm>
          <a:off x="3050991" y="3522977"/>
          <a:ext cx="2448771" cy="15810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/>
            <a:t>Mechanical</a:t>
          </a:r>
        </a:p>
      </dsp:txBody>
      <dsp:txXfrm>
        <a:off x="3097298" y="3569284"/>
        <a:ext cx="2356157" cy="1488426"/>
      </dsp:txXfrm>
    </dsp:sp>
    <dsp:sp modelId="{1710FB53-390D-4A42-A1DE-4D7C5CAC98A1}">
      <dsp:nvSpPr>
        <dsp:cNvPr id="0" name=""/>
        <dsp:cNvSpPr/>
      </dsp:nvSpPr>
      <dsp:spPr>
        <a:xfrm rot="1107759">
          <a:off x="5476868" y="4438366"/>
          <a:ext cx="889618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889618" y="1599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899436" y="4432121"/>
        <a:ext cx="44480" cy="44480"/>
      </dsp:txXfrm>
    </dsp:sp>
    <dsp:sp modelId="{C7D1A5FB-EFFA-4BC0-A223-C5D32117D098}">
      <dsp:nvSpPr>
        <dsp:cNvPr id="0" name=""/>
        <dsp:cNvSpPr/>
      </dsp:nvSpPr>
      <dsp:spPr>
        <a:xfrm>
          <a:off x="6343592" y="3429903"/>
          <a:ext cx="4649628" cy="23306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/>
            <a:t>Textiles, arms, commerce, agriculture, hunting, theatre, architecture, </a:t>
          </a:r>
          <a:r>
            <a:rPr lang="en-GB" sz="2700" kern="1200" dirty="0" smtClean="0"/>
            <a:t>sports, navigation, divination, alchemy…</a:t>
          </a:r>
          <a:endParaRPr lang="en-GB" sz="2700" kern="1200" dirty="0"/>
        </a:p>
      </dsp:txBody>
      <dsp:txXfrm>
        <a:off x="6411854" y="3498165"/>
        <a:ext cx="4513104" cy="2194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5AE875-D8CD-4489-9C20-C5192D8316A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54C84-D28B-4416-B945-E7B7904DE7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8A4AC-4A67-4C53-9FEE-FD3FC8D9F48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549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8A4AC-4A67-4C53-9FEE-FD3FC8D9F48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486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8A4AC-4A67-4C53-9FEE-FD3FC8D9F48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277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aseline="0" dirty="0"/>
          </a:p>
          <a:p>
            <a:endParaRPr lang="en-NZ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74761-C68F-4C10-88DD-834D9D43880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227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8A4AC-4A67-4C53-9FEE-FD3FC8D9F48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24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8A4AC-4A67-4C53-9FEE-FD3FC8D9F48A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997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6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225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16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832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93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670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30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964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207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65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46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1F751-82C9-4B67-A16A-1A612D81F41E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F4BE1-3677-476D-AC9E-D087C37DB8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485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3121" y="954938"/>
            <a:ext cx="7645758" cy="2387600"/>
          </a:xfrm>
        </p:spPr>
        <p:txBody>
          <a:bodyPr/>
          <a:lstStyle/>
          <a:p>
            <a:r>
              <a:rPr lang="en-GB" dirty="0" smtClean="0"/>
              <a:t>Scholars and artisans, 1500-1700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HI2D5 week 3</a:t>
            </a:r>
          </a:p>
          <a:p>
            <a:r>
              <a:rPr lang="en-GB" dirty="0" smtClean="0"/>
              <a:t>14 </a:t>
            </a:r>
            <a:r>
              <a:rPr lang="en-GB" dirty="0" smtClean="0"/>
              <a:t>October </a:t>
            </a:r>
            <a:r>
              <a:rPr lang="en-GB" dirty="0" smtClean="0"/>
              <a:t>2019</a:t>
            </a:r>
            <a:endParaRPr lang="en-GB" dirty="0" smtClean="0"/>
          </a:p>
          <a:p>
            <a:r>
              <a:rPr lang="en-GB" dirty="0" err="1" smtClean="0"/>
              <a:t>Dr.</a:t>
            </a:r>
            <a:r>
              <a:rPr lang="en-GB" dirty="0" smtClean="0"/>
              <a:t> Michael Bycroft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71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374175" y="838673"/>
            <a:ext cx="9692640" cy="5489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/>
              <a:t>‘There is nothing in the mind that is not first in the senses’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 smtClean="0"/>
              <a:t>‘credence must be given to observation rather than to theory, and to theory only insofar as it agrees with what is observed’</a:t>
            </a:r>
          </a:p>
          <a:p>
            <a:pPr marL="0" indent="0">
              <a:buNone/>
            </a:pPr>
            <a:endParaRPr lang="en-GB" sz="3200" dirty="0"/>
          </a:p>
          <a:p>
            <a:pPr marL="0" indent="0" algn="r">
              <a:buNone/>
            </a:pPr>
            <a:r>
              <a:rPr lang="en-GB" sz="2400" dirty="0" smtClean="0"/>
              <a:t>Top: medieval scholastic maxim</a:t>
            </a:r>
          </a:p>
          <a:p>
            <a:pPr marL="0" indent="0" algn="r">
              <a:buNone/>
            </a:pPr>
            <a:r>
              <a:rPr lang="en-GB" sz="2400" dirty="0" smtClean="0"/>
              <a:t>Bottom: quote from Aristotle, </a:t>
            </a:r>
            <a:r>
              <a:rPr lang="en-GB" sz="2400" i="1" dirty="0" smtClean="0"/>
              <a:t>Generation of Animals</a:t>
            </a:r>
            <a:r>
              <a:rPr lang="en-GB" sz="2400" dirty="0" smtClean="0"/>
              <a:t>, 4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century BC</a:t>
            </a:r>
          </a:p>
        </p:txBody>
      </p:sp>
    </p:spTree>
    <p:extLst>
      <p:ext uri="{BB962C8B-B14F-4D97-AF65-F5344CB8AC3E}">
        <p14:creationId xmlns:p14="http://schemas.microsoft.com/office/powerpoint/2010/main" val="72427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49570" y="1777041"/>
            <a:ext cx="904048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These are the days that must lay a new Foundation of a more magnificent Philosophy, never to be overthrown: that will Empirically and Sensibly canvass the Phaenomena of Nature, deducing the Causes of things from such Originals in Nature, as we observe are </a:t>
            </a:r>
            <a:r>
              <a:rPr lang="en-GB" sz="2800" dirty="0" smtClean="0">
                <a:solidFill>
                  <a:srgbClr val="FF0000"/>
                </a:solidFill>
              </a:rPr>
              <a:t>producible by Art</a:t>
            </a:r>
          </a:p>
          <a:p>
            <a:endParaRPr lang="en-GB" sz="2800" dirty="0"/>
          </a:p>
          <a:p>
            <a:pPr algn="r"/>
            <a:r>
              <a:rPr lang="en-GB" sz="2400" dirty="0" smtClean="0"/>
              <a:t>-- Henry Power, </a:t>
            </a:r>
            <a:r>
              <a:rPr lang="en-GB" sz="2400" i="1" dirty="0" smtClean="0"/>
              <a:t>Experimental Philosophy </a:t>
            </a:r>
            <a:r>
              <a:rPr lang="en-GB" sz="2400" dirty="0" smtClean="0"/>
              <a:t>(London, 1664)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8812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50" y="-40039"/>
            <a:ext cx="10515600" cy="91440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Medieval division of arts (</a:t>
            </a:r>
            <a:r>
              <a:rPr lang="en-GB" i="1" dirty="0" err="1"/>
              <a:t>artes</a:t>
            </a:r>
            <a:r>
              <a:rPr lang="en-GB" i="1" dirty="0"/>
              <a:t>)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37135350"/>
              </p:ext>
            </p:extLst>
          </p:nvPr>
        </p:nvGraphicFramePr>
        <p:xfrm>
          <a:off x="666750" y="546100"/>
          <a:ext cx="11023600" cy="6123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H="1">
            <a:off x="9410701" y="5473700"/>
            <a:ext cx="720724" cy="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91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969"/>
    </mc:Choice>
    <mc:Fallback xmlns="">
      <p:transition spd="slow" advTm="6596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973" y="228600"/>
            <a:ext cx="11201400" cy="66294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sz="5100" dirty="0"/>
              <a:t>1. History of the Heavenly Bodies; or Astronomical </a:t>
            </a:r>
            <a:r>
              <a:rPr lang="en-GB" sz="5100" dirty="0" smtClean="0"/>
              <a:t>History</a:t>
            </a:r>
            <a:endParaRPr lang="en-GB" sz="5100" dirty="0"/>
          </a:p>
          <a:p>
            <a:pPr marL="0" indent="0">
              <a:buNone/>
            </a:pPr>
            <a:r>
              <a:rPr lang="en-GB" sz="5100" dirty="0"/>
              <a:t>2. History of the Configuration of the </a:t>
            </a:r>
            <a:r>
              <a:rPr lang="en-GB" sz="5100" dirty="0" smtClean="0"/>
              <a:t>Heaven</a:t>
            </a:r>
          </a:p>
          <a:p>
            <a:pPr marL="0" indent="0">
              <a:buNone/>
            </a:pPr>
            <a:r>
              <a:rPr lang="en-GB" sz="5100" dirty="0" smtClean="0"/>
              <a:t>9. History </a:t>
            </a:r>
            <a:r>
              <a:rPr lang="en-GB" sz="5100" dirty="0"/>
              <a:t>of the Blue Expanse, of Twilight, of Mock-Suns, Mock-Moons, Haloes, various </a:t>
            </a:r>
            <a:r>
              <a:rPr lang="en-GB" sz="5100" dirty="0" err="1"/>
              <a:t>colors</a:t>
            </a:r>
            <a:r>
              <a:rPr lang="en-GB" sz="5100" dirty="0"/>
              <a:t> of the </a:t>
            </a:r>
            <a:r>
              <a:rPr lang="en-GB" sz="5100" dirty="0" smtClean="0"/>
              <a:t>Sun</a:t>
            </a:r>
          </a:p>
          <a:p>
            <a:pPr marL="0" indent="0">
              <a:buNone/>
            </a:pPr>
            <a:endParaRPr lang="en-GB" sz="5100" dirty="0" smtClean="0"/>
          </a:p>
          <a:p>
            <a:pPr marL="0" indent="0">
              <a:buNone/>
            </a:pPr>
            <a:r>
              <a:rPr lang="en-GB" sz="5100" dirty="0" smtClean="0"/>
              <a:t>29</a:t>
            </a:r>
            <a:r>
              <a:rPr lang="en-GB" sz="5100" dirty="0"/>
              <a:t>. </a:t>
            </a:r>
            <a:r>
              <a:rPr lang="en-GB" sz="5100" dirty="0" smtClean="0"/>
              <a:t>History </a:t>
            </a:r>
            <a:r>
              <a:rPr lang="en-GB" sz="5100" dirty="0"/>
              <a:t>of Gems; as the Diamond, the Ruby, etc</a:t>
            </a:r>
            <a:r>
              <a:rPr lang="en-GB" sz="5100" dirty="0" smtClean="0"/>
              <a:t>.</a:t>
            </a:r>
          </a:p>
          <a:p>
            <a:pPr marL="0" indent="0">
              <a:buNone/>
            </a:pPr>
            <a:r>
              <a:rPr lang="en-GB" sz="5100" dirty="0"/>
              <a:t>35. Chemical History of Vegetables</a:t>
            </a:r>
            <a:r>
              <a:rPr lang="en-GB" sz="5100" dirty="0" smtClean="0"/>
              <a:t>.</a:t>
            </a:r>
          </a:p>
          <a:p>
            <a:pPr marL="0" indent="0">
              <a:buNone/>
            </a:pPr>
            <a:r>
              <a:rPr lang="en-GB" sz="5100" dirty="0" smtClean="0"/>
              <a:t>46</a:t>
            </a:r>
            <a:r>
              <a:rPr lang="en-GB" sz="5100" dirty="0"/>
              <a:t>. History of Excrements; Spittle, Urine, Sweats, Stools, Hair of the Head, Hairs of the Body, Whitlows, Nails, and the like</a:t>
            </a:r>
            <a:r>
              <a:rPr lang="en-GB" sz="5100" dirty="0" smtClean="0"/>
              <a:t>.</a:t>
            </a:r>
          </a:p>
          <a:p>
            <a:pPr marL="0" indent="0">
              <a:buNone/>
            </a:pPr>
            <a:endParaRPr lang="en-GB" sz="5100" dirty="0" smtClean="0"/>
          </a:p>
          <a:p>
            <a:pPr marL="0" indent="0">
              <a:buNone/>
            </a:pPr>
            <a:r>
              <a:rPr lang="en-GB" sz="5100" dirty="0" smtClean="0"/>
              <a:t>90</a:t>
            </a:r>
            <a:r>
              <a:rPr lang="en-GB" sz="5100" dirty="0"/>
              <a:t>. Miscellaneous History concerning the care of the body — as of Barbers, Perfumers, etc</a:t>
            </a:r>
            <a:r>
              <a:rPr lang="en-GB" sz="5100" dirty="0" smtClean="0"/>
              <a:t>.</a:t>
            </a:r>
          </a:p>
          <a:p>
            <a:pPr marL="0" indent="0">
              <a:buNone/>
            </a:pPr>
            <a:r>
              <a:rPr lang="en-GB" sz="5100" dirty="0"/>
              <a:t>95. History of manufactures of Feathers</a:t>
            </a:r>
            <a:r>
              <a:rPr lang="en-GB" sz="5100" dirty="0" smtClean="0"/>
              <a:t>.</a:t>
            </a:r>
          </a:p>
          <a:p>
            <a:pPr marL="0" indent="0">
              <a:buNone/>
            </a:pPr>
            <a:r>
              <a:rPr lang="en-GB" sz="5100" dirty="0"/>
              <a:t>98. History of Leather-making, Tanning, and the arts thereto belonging</a:t>
            </a:r>
            <a:r>
              <a:rPr lang="en-GB" sz="5100" dirty="0" smtClean="0"/>
              <a:t>.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 algn="r">
              <a:buNone/>
            </a:pPr>
            <a:r>
              <a:rPr lang="en-GB" sz="3400" dirty="0" smtClean="0"/>
              <a:t>From ‘Catalogue of Particular Natural Histories by Titles,’ in Francis Bacon, </a:t>
            </a:r>
            <a:r>
              <a:rPr lang="en-GB" sz="3400" i="1" dirty="0" smtClean="0"/>
              <a:t>Preparative Toward Natural and Experimental History </a:t>
            </a:r>
            <a:r>
              <a:rPr lang="en-GB" sz="3400" dirty="0" smtClean="0"/>
              <a:t>(1620)</a:t>
            </a:r>
            <a:endParaRPr lang="en-GB" sz="3400" dirty="0"/>
          </a:p>
        </p:txBody>
      </p:sp>
    </p:spTree>
    <p:extLst>
      <p:ext uri="{BB962C8B-B14F-4D97-AF65-F5344CB8AC3E}">
        <p14:creationId xmlns:p14="http://schemas.microsoft.com/office/powerpoint/2010/main" val="374469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20-10historia.com/images/imagenes_articulos/v1m2012_art9_im6_g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02525" cy="709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07087" y="3911600"/>
            <a:ext cx="42690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Frontispiece, from Thomas Sprat, </a:t>
            </a:r>
            <a:r>
              <a:rPr lang="en-GB" sz="2800" i="1" dirty="0">
                <a:solidFill>
                  <a:schemeClr val="bg1"/>
                </a:solidFill>
              </a:rPr>
              <a:t>History of the Royal Society of London for the Improvement of Natural Knowledge </a:t>
            </a:r>
            <a:r>
              <a:rPr lang="en-GB" sz="2800" dirty="0">
                <a:solidFill>
                  <a:schemeClr val="bg1"/>
                </a:solidFill>
              </a:rPr>
              <a:t>[est. 1662] (1671)</a:t>
            </a:r>
          </a:p>
        </p:txBody>
      </p:sp>
    </p:spTree>
    <p:extLst>
      <p:ext uri="{BB962C8B-B14F-4D97-AF65-F5344CB8AC3E}">
        <p14:creationId xmlns:p14="http://schemas.microsoft.com/office/powerpoint/2010/main" val="361654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8813" y="1040014"/>
            <a:ext cx="8614893" cy="506457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sz="2800" dirty="0" smtClean="0"/>
              <a:t>‘The </a:t>
            </a:r>
            <a:r>
              <a:rPr lang="en-GB" sz="2800" dirty="0"/>
              <a:t>social rise of the experimental method from the class of manual labourers to the ranks of university scholars in the early seventeenth century was a decisive event in the history of </a:t>
            </a:r>
            <a:r>
              <a:rPr lang="en-GB" sz="2800" dirty="0" smtClean="0"/>
              <a:t>science’</a:t>
            </a:r>
          </a:p>
          <a:p>
            <a:pPr marL="457200" lvl="1" indent="0">
              <a:buNone/>
            </a:pPr>
            <a:endParaRPr lang="en-GB" sz="2800" dirty="0"/>
          </a:p>
          <a:p>
            <a:pPr marL="457200" lvl="1" indent="0">
              <a:buNone/>
            </a:pPr>
            <a:r>
              <a:rPr lang="en-GB" sz="2800" dirty="0" smtClean="0"/>
              <a:t>‘England, the country of iron mines and advancing navigation, produced the first learned book on experimental physics’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 algn="r">
              <a:buNone/>
            </a:pPr>
            <a:r>
              <a:rPr lang="en-GB" sz="2000" dirty="0" smtClean="0"/>
              <a:t>-- </a:t>
            </a:r>
            <a:r>
              <a:rPr lang="en-GB" sz="2000" dirty="0" err="1" smtClean="0"/>
              <a:t>Zilsel</a:t>
            </a:r>
            <a:r>
              <a:rPr lang="en-GB" sz="2000" dirty="0"/>
              <a:t>, Edgar. “The Origins of William Gilbert’s Scientific Method.” </a:t>
            </a:r>
            <a:r>
              <a:rPr lang="en-GB" sz="2000" i="1" dirty="0"/>
              <a:t>Journal of the History of Ideas</a:t>
            </a:r>
            <a:r>
              <a:rPr lang="en-GB" sz="2000" dirty="0"/>
              <a:t> 2, no. 1 </a:t>
            </a:r>
            <a:r>
              <a:rPr lang="en-GB" sz="2000" dirty="0" smtClean="0"/>
              <a:t>(1941</a:t>
            </a:r>
            <a:r>
              <a:rPr lang="en-GB" sz="2000" dirty="0"/>
              <a:t>): </a:t>
            </a:r>
            <a:r>
              <a:rPr lang="en-GB" sz="2000" dirty="0" smtClean="0"/>
              <a:t>1–32</a:t>
            </a:r>
            <a:endParaRPr lang="en-GB" dirty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8009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592" y="651221"/>
            <a:ext cx="11179628" cy="573132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err="1"/>
              <a:t>Benvenuto</a:t>
            </a:r>
            <a:r>
              <a:rPr lang="en-GB" dirty="0"/>
              <a:t> Cellini on </a:t>
            </a:r>
            <a:r>
              <a:rPr lang="en-GB" dirty="0" err="1"/>
              <a:t>goldsmithery</a:t>
            </a:r>
            <a:r>
              <a:rPr lang="en-GB" dirty="0"/>
              <a:t> and sculpture (Italy, 1568)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Konrad Keyser on instruments of warfare (Germany, 1405)</a:t>
            </a:r>
          </a:p>
          <a:p>
            <a:pPr marL="0" indent="0">
              <a:buNone/>
            </a:pPr>
            <a:r>
              <a:rPr lang="en-GB" dirty="0"/>
              <a:t>Roberto </a:t>
            </a:r>
            <a:r>
              <a:rPr lang="en-GB" dirty="0" err="1"/>
              <a:t>Valturio</a:t>
            </a:r>
            <a:r>
              <a:rPr lang="en-GB" dirty="0"/>
              <a:t> on military machines (Italy, 1472)</a:t>
            </a:r>
          </a:p>
          <a:p>
            <a:pPr marL="0" indent="0">
              <a:buNone/>
            </a:pPr>
            <a:r>
              <a:rPr lang="en-GB" dirty="0"/>
              <a:t>Albrecht Durer on descriptive geometry and fortifications (Germany, 1525 and 1527)</a:t>
            </a:r>
          </a:p>
          <a:p>
            <a:pPr marL="0" indent="0">
              <a:buNone/>
            </a:pPr>
            <a:r>
              <a:rPr lang="en-GB" dirty="0"/>
              <a:t>Nicola </a:t>
            </a:r>
            <a:r>
              <a:rPr lang="en-GB" dirty="0" err="1"/>
              <a:t>Tartaglia</a:t>
            </a:r>
            <a:r>
              <a:rPr lang="en-GB" dirty="0"/>
              <a:t> on ballistics </a:t>
            </a:r>
            <a:r>
              <a:rPr lang="en-GB" dirty="0" err="1"/>
              <a:t>ie</a:t>
            </a:r>
            <a:r>
              <a:rPr lang="en-GB" dirty="0"/>
              <a:t>. trajectories of cannons (Italy, 1537)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Georg Agricola on mining and metallurgy (Germany, 1546 and 1556)</a:t>
            </a:r>
          </a:p>
          <a:p>
            <a:pPr marL="0" indent="0">
              <a:buNone/>
            </a:pPr>
            <a:r>
              <a:rPr lang="en-GB" dirty="0" err="1"/>
              <a:t>Vannoccio</a:t>
            </a:r>
            <a:r>
              <a:rPr lang="en-GB" dirty="0"/>
              <a:t> </a:t>
            </a:r>
            <a:r>
              <a:rPr lang="en-GB" dirty="0" err="1"/>
              <a:t>Biringuccio</a:t>
            </a:r>
            <a:r>
              <a:rPr lang="en-GB" dirty="0"/>
              <a:t> on metals and metallurgy (Italy, 1570)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Simon Stevin on machines, </a:t>
            </a:r>
            <a:r>
              <a:rPr lang="en-GB" dirty="0" err="1"/>
              <a:t>eg</a:t>
            </a:r>
            <a:r>
              <a:rPr lang="en-GB" dirty="0"/>
              <a:t> windmills and drainage systems (Low Countries, 1586)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Pedro </a:t>
            </a:r>
            <a:r>
              <a:rPr lang="en-GB" dirty="0" err="1"/>
              <a:t>Nunes</a:t>
            </a:r>
            <a:r>
              <a:rPr lang="en-GB" dirty="0"/>
              <a:t> on navigation (Portugal, 1530s and 1540s)</a:t>
            </a:r>
          </a:p>
          <a:p>
            <a:pPr marL="0" indent="0">
              <a:buNone/>
            </a:pPr>
            <a:r>
              <a:rPr lang="en-GB" dirty="0"/>
              <a:t>Robert Norman on navigating with a magnet (England, 1581)</a:t>
            </a:r>
          </a:p>
          <a:p>
            <a:pPr marL="0" indent="0">
              <a:buNone/>
            </a:pPr>
            <a:r>
              <a:rPr lang="en-GB" dirty="0"/>
              <a:t>Thomas </a:t>
            </a:r>
            <a:r>
              <a:rPr lang="en-GB" dirty="0" err="1"/>
              <a:t>Harriot</a:t>
            </a:r>
            <a:r>
              <a:rPr lang="en-GB" dirty="0"/>
              <a:t> on navigation (England, 1594)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66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233"/>
    </mc:Choice>
    <mc:Fallback xmlns="">
      <p:transition spd="slow" advTm="134233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0164"/>
            <a:ext cx="11179628" cy="573132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err="1">
                <a:solidFill>
                  <a:srgbClr val="FF0000"/>
                </a:solidFill>
              </a:rPr>
              <a:t>Benvenuto</a:t>
            </a:r>
            <a:r>
              <a:rPr lang="en-GB" dirty="0">
                <a:solidFill>
                  <a:srgbClr val="FF0000"/>
                </a:solidFill>
              </a:rPr>
              <a:t> Cellini </a:t>
            </a:r>
            <a:r>
              <a:rPr lang="en-GB" dirty="0"/>
              <a:t>on </a:t>
            </a:r>
            <a:r>
              <a:rPr lang="en-GB" dirty="0" err="1"/>
              <a:t>goldsmithery</a:t>
            </a:r>
            <a:r>
              <a:rPr lang="en-GB" dirty="0"/>
              <a:t> and sculpture (Italy, 1568)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Konrad Keyser on instruments of warfare (Germany, 1405)</a:t>
            </a:r>
          </a:p>
          <a:p>
            <a:pPr marL="0" indent="0">
              <a:buNone/>
            </a:pPr>
            <a:r>
              <a:rPr lang="en-GB" dirty="0"/>
              <a:t>Roberto </a:t>
            </a:r>
            <a:r>
              <a:rPr lang="en-GB" dirty="0" err="1"/>
              <a:t>Valturio</a:t>
            </a:r>
            <a:r>
              <a:rPr lang="en-GB" dirty="0"/>
              <a:t> on military machines (Italy, 1472)</a:t>
            </a:r>
          </a:p>
          <a:p>
            <a:pPr marL="0" indent="0">
              <a:buNone/>
            </a:pPr>
            <a:r>
              <a:rPr lang="en-GB" dirty="0"/>
              <a:t>Albrecht Durer on descriptive geometry and fortifications (Germany, 1525 and 1527)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Nicola </a:t>
            </a:r>
            <a:r>
              <a:rPr lang="en-GB" dirty="0" err="1">
                <a:solidFill>
                  <a:srgbClr val="FF0000"/>
                </a:solidFill>
              </a:rPr>
              <a:t>Tartaglia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on ballistics </a:t>
            </a:r>
            <a:r>
              <a:rPr lang="en-GB" dirty="0" err="1"/>
              <a:t>ie</a:t>
            </a:r>
            <a:r>
              <a:rPr lang="en-GB" dirty="0"/>
              <a:t>. trajectories of cannons (Italy, 1537)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Georg Agricola </a:t>
            </a:r>
            <a:r>
              <a:rPr lang="en-GB" dirty="0"/>
              <a:t>on mining and metallurgy (Germany, 1546 and 1556)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FF0000"/>
                </a:solidFill>
              </a:rPr>
              <a:t>Vannoccio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Biringuccio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on metals and metallurgy (Italy, 1570)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Simon Stevin </a:t>
            </a:r>
            <a:r>
              <a:rPr lang="en-GB" dirty="0"/>
              <a:t>on machines, </a:t>
            </a:r>
            <a:r>
              <a:rPr lang="en-GB" dirty="0" err="1"/>
              <a:t>eg</a:t>
            </a:r>
            <a:r>
              <a:rPr lang="en-GB" dirty="0"/>
              <a:t> windmills and drainage systems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Pedro </a:t>
            </a:r>
            <a:r>
              <a:rPr lang="en-GB" dirty="0" err="1"/>
              <a:t>Nunes</a:t>
            </a:r>
            <a:r>
              <a:rPr lang="en-GB" dirty="0"/>
              <a:t> on navigation (Portugal, 1530s and 1540s)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Robert Norman </a:t>
            </a:r>
            <a:r>
              <a:rPr lang="en-GB" dirty="0"/>
              <a:t>on navigating with a magnet (England, 1581)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Thomas </a:t>
            </a:r>
            <a:r>
              <a:rPr lang="en-GB" dirty="0" err="1">
                <a:solidFill>
                  <a:srgbClr val="0070C0"/>
                </a:solidFill>
              </a:rPr>
              <a:t>Harriot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on navigation (England, 1594)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686799" y="0"/>
            <a:ext cx="33800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425541" y="4062752"/>
            <a:ext cx="3641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262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163"/>
    </mc:Choice>
    <mc:Fallback xmlns="">
      <p:transition spd="slow" advTm="14916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etmuseum.org/toah/images/h2/h2_38.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5740"/>
            <a:ext cx="4568825" cy="695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1935480" y="746760"/>
            <a:ext cx="746760" cy="9439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560320" y="3110723"/>
            <a:ext cx="746760" cy="9439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242560" y="602344"/>
            <a:ext cx="669471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/>
              <a:t>The [professor] is perched on a </a:t>
            </a:r>
            <a:r>
              <a:rPr lang="en-GB" sz="3000" dirty="0">
                <a:solidFill>
                  <a:srgbClr val="FF0000"/>
                </a:solidFill>
              </a:rPr>
              <a:t>high pulpit like a crow </a:t>
            </a:r>
            <a:r>
              <a:rPr lang="en-GB" sz="3000" dirty="0"/>
              <a:t>and with an air of great disdain, he repeats to the point of monotony accounts concerning </a:t>
            </a:r>
            <a:r>
              <a:rPr lang="en-GB" sz="3000" dirty="0">
                <a:solidFill>
                  <a:srgbClr val="FF0000"/>
                </a:solidFill>
              </a:rPr>
              <a:t>facts that he has not observed…</a:t>
            </a:r>
            <a:r>
              <a:rPr lang="en-GB" sz="3000" dirty="0"/>
              <a:t>Thus the students are confusedly taught </a:t>
            </a:r>
            <a:r>
              <a:rPr lang="en-GB" sz="3000" dirty="0">
                <a:solidFill>
                  <a:srgbClr val="FF0000"/>
                </a:solidFill>
              </a:rPr>
              <a:t>less than what a butcher, from his meat-block, could teach the doctor</a:t>
            </a:r>
          </a:p>
          <a:p>
            <a:endParaRPr lang="en-GB" sz="2400" dirty="0"/>
          </a:p>
          <a:p>
            <a:pPr algn="r"/>
            <a:r>
              <a:rPr lang="en-GB" sz="2400" dirty="0"/>
              <a:t>-- Andreas Vesalius, preface to </a:t>
            </a:r>
            <a:r>
              <a:rPr lang="en-GB" sz="2400" i="1" dirty="0"/>
              <a:t>On the Fabric of the Human Body </a:t>
            </a:r>
            <a:r>
              <a:rPr lang="en-GB" sz="2400" dirty="0"/>
              <a:t>(1543)</a:t>
            </a:r>
          </a:p>
        </p:txBody>
      </p:sp>
    </p:spTree>
    <p:extLst>
      <p:ext uri="{BB962C8B-B14F-4D97-AF65-F5344CB8AC3E}">
        <p14:creationId xmlns:p14="http://schemas.microsoft.com/office/powerpoint/2010/main" val="239473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205"/>
    </mc:Choice>
    <mc:Fallback xmlns="">
      <p:transition spd="slow" advTm="382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4E895A-595C-4CD2-A1E2-DC5E85DAE5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1"/>
          <a:stretch/>
        </p:blipFill>
        <p:spPr>
          <a:xfrm>
            <a:off x="0" y="-805462"/>
            <a:ext cx="12400768" cy="76634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3" y="6483190"/>
            <a:ext cx="93629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Title-page of Vesalius, </a:t>
            </a:r>
            <a:r>
              <a:rPr lang="en-GB" sz="2400" i="1" dirty="0"/>
              <a:t>On the Fabric of the Human Body </a:t>
            </a:r>
            <a:r>
              <a:rPr lang="en-GB" sz="2400" dirty="0"/>
              <a:t>(1543)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64872" y="-512619"/>
            <a:ext cx="1357746" cy="1025237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322618" y="2423227"/>
            <a:ext cx="1316182" cy="415637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25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robert hooke glass dro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7559899" cy="687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72400" y="4249519"/>
            <a:ext cx="42218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Glass drops, as shown in Robert Hooke, </a:t>
            </a:r>
            <a:r>
              <a:rPr lang="en-GB" sz="2400" i="1" dirty="0" err="1" smtClean="0">
                <a:solidFill>
                  <a:schemeClr val="bg1"/>
                </a:solidFill>
              </a:rPr>
              <a:t>Micrographia</a:t>
            </a:r>
            <a:r>
              <a:rPr lang="en-GB" sz="2400" i="1" dirty="0" smtClean="0">
                <a:solidFill>
                  <a:schemeClr val="bg1"/>
                </a:solidFill>
              </a:rPr>
              <a:t>: or Some Physiological Descriptions of Minute Bodies Made by Magnifying Glasses </a:t>
            </a:r>
            <a:r>
              <a:rPr lang="en-GB" sz="2400" dirty="0" smtClean="0">
                <a:solidFill>
                  <a:schemeClr val="bg1"/>
                </a:solidFill>
              </a:rPr>
              <a:t>(London, 1665) 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35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40486" cy="101089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0" y="235418"/>
            <a:ext cx="5087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John Dee (1527-1609), with preface by </a:t>
            </a:r>
            <a:r>
              <a:rPr lang="en-GB" sz="2000" dirty="0" err="1">
                <a:solidFill>
                  <a:schemeClr val="bg1"/>
                </a:solidFill>
              </a:rPr>
              <a:t>Meric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Casauban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43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pload.wikimedia.org/wikipedia/commons/9/9c/Palissy_rusticware_featuring_casts_of_sea_life_French_15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942" y="0"/>
            <a:ext cx="8257058" cy="6206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9383" y="3894985"/>
            <a:ext cx="3505200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Rustic earthenware featuring life casts of marine creatures, c.1550</a:t>
            </a:r>
          </a:p>
          <a:p>
            <a:r>
              <a:rPr lang="en-GB" sz="2400" dirty="0"/>
              <a:t>Bernard Palissy </a:t>
            </a:r>
            <a:r>
              <a:rPr lang="en-GB" sz="2400" dirty="0" smtClean="0"/>
              <a:t>(1510-1590), ‘the king’s inventor of rustic figurines’ from 1562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9473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673"/>
    </mc:Choice>
    <mc:Fallback xmlns="">
      <p:transition spd="slow" advTm="5367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eaponsandwarfare.files.wordpress.com/2015/09/venice_arsenale_2_17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" y="-639364"/>
            <a:ext cx="16250791" cy="1033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4331" y="6243594"/>
            <a:ext cx="509598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dirty="0"/>
              <a:t>Venetian arsenal, c. 1724</a:t>
            </a:r>
          </a:p>
        </p:txBody>
      </p:sp>
    </p:spTree>
    <p:extLst>
      <p:ext uri="{BB962C8B-B14F-4D97-AF65-F5344CB8AC3E}">
        <p14:creationId xmlns:p14="http://schemas.microsoft.com/office/powerpoint/2010/main" val="20323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623737" y="5855898"/>
            <a:ext cx="3349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First published 1589</a:t>
            </a:r>
          </a:p>
          <a:p>
            <a:r>
              <a:rPr lang="en-GB" sz="2400" dirty="0"/>
              <a:t>English translation 1658</a:t>
            </a:r>
          </a:p>
        </p:txBody>
      </p:sp>
      <p:pic>
        <p:nvPicPr>
          <p:cNvPr id="1026" name="Picture 2" descr="https://ia802301.us.archive.org/BookReader/BookReaderImages.php?zip=/9/items/naturalmagick00port/naturalmagick00port_jp2.zip&amp;file=naturalmagick00port_jp2/naturalmagick00port_0009.jp2&amp;scale=2&amp;rotate=0">
            <a:extLst>
              <a:ext uri="{FF2B5EF4-FFF2-40B4-BE49-F238E27FC236}">
                <a16:creationId xmlns:a16="http://schemas.microsoft.com/office/drawing/2014/main" id="{FA3FA351-021C-46DB-8F6B-588FB94CE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276" y="0"/>
            <a:ext cx="5969953" cy="989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83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319"/>
    </mc:Choice>
    <mc:Fallback xmlns="">
      <p:transition spd="slow" advTm="71319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477" y="1476355"/>
            <a:ext cx="4961734" cy="3818209"/>
          </a:xfrm>
          <a:prstGeom prst="rect">
            <a:avLst/>
          </a:prstGeom>
        </p:spPr>
      </p:pic>
      <p:pic>
        <p:nvPicPr>
          <p:cNvPr id="6" name="Picture 2" descr="https://www.princeton.edu/%7Ehos/mike/articles/whysketch/whyskpics/monde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000" y="728723"/>
            <a:ext cx="2828925" cy="43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3236" y="5902036"/>
            <a:ext cx="17940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Walking stick and tennis racquet from René Descartes, </a:t>
            </a:r>
            <a:r>
              <a:rPr lang="en-GB" sz="2400" i="1" dirty="0" smtClean="0"/>
              <a:t>The World </a:t>
            </a:r>
            <a:r>
              <a:rPr lang="en-GB" sz="2400" dirty="0" smtClean="0"/>
              <a:t>(1664) and </a:t>
            </a:r>
            <a:r>
              <a:rPr lang="en-GB" sz="2400" i="1" dirty="0" err="1" smtClean="0"/>
              <a:t>Dioptrics</a:t>
            </a:r>
            <a:r>
              <a:rPr lang="en-GB" sz="2400" dirty="0" smtClean="0"/>
              <a:t> (1637)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4984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0764" y="-992113"/>
            <a:ext cx="7010400" cy="131762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3237" y="5874327"/>
            <a:ext cx="47105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From Robert Boyle, </a:t>
            </a:r>
            <a:r>
              <a:rPr lang="en-GB" sz="2000" i="1" dirty="0" smtClean="0"/>
              <a:t>Experiments and Considerations Touching Colours </a:t>
            </a:r>
            <a:r>
              <a:rPr lang="en-GB" sz="2000" dirty="0" smtClean="0"/>
              <a:t>(1664)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3731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584" y="0"/>
            <a:ext cx="1129170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4111" y="2285999"/>
            <a:ext cx="2424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Journal of the History of Ideas</a:t>
            </a:r>
            <a:r>
              <a:rPr lang="en-GB" dirty="0" smtClean="0"/>
              <a:t>, 1992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921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4E895A-595C-4CD2-A1E2-DC5E85DAE5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1"/>
          <a:stretch/>
        </p:blipFill>
        <p:spPr>
          <a:xfrm>
            <a:off x="0" y="-805462"/>
            <a:ext cx="12400768" cy="76634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B05398-16D2-4D0B-AAFD-472377F5C462}"/>
              </a:ext>
            </a:extLst>
          </p:cNvPr>
          <p:cNvSpPr txBox="1"/>
          <p:nvPr/>
        </p:nvSpPr>
        <p:spPr>
          <a:xfrm>
            <a:off x="2795393" y="1678488"/>
            <a:ext cx="101251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Galen</a:t>
            </a:r>
            <a:endParaRPr lang="en-GB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D31CD3-D2A8-4E2E-9CBF-41C5A55D5688}"/>
              </a:ext>
            </a:extLst>
          </p:cNvPr>
          <p:cNvSpPr txBox="1"/>
          <p:nvPr/>
        </p:nvSpPr>
        <p:spPr>
          <a:xfrm>
            <a:off x="3237469" y="-163652"/>
            <a:ext cx="16764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Hippocrates</a:t>
            </a:r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925969-F668-4667-AD40-9CC744CB9765}"/>
              </a:ext>
            </a:extLst>
          </p:cNvPr>
          <p:cNvSpPr txBox="1"/>
          <p:nvPr/>
        </p:nvSpPr>
        <p:spPr>
          <a:xfrm>
            <a:off x="8835024" y="2795436"/>
            <a:ext cx="152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Aristotle</a:t>
            </a:r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-3" y="6483190"/>
            <a:ext cx="64749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Title-page of Vesalius, </a:t>
            </a:r>
            <a:r>
              <a:rPr lang="en-GB" i="1" dirty="0" smtClean="0"/>
              <a:t>On the Fabric of the Human Body </a:t>
            </a:r>
            <a:r>
              <a:rPr lang="en-GB" dirty="0" smtClean="0"/>
              <a:t>(1543)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49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7760" y="959850"/>
            <a:ext cx="10058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cs typeface="Arial" panose="020B0604020202020204" pitchFamily="34" charset="0"/>
              </a:rPr>
              <a:t>And no </a:t>
            </a:r>
            <a:r>
              <a:rPr lang="en-GB" sz="3200" dirty="0">
                <a:cs typeface="Arial" panose="020B0604020202020204" pitchFamily="34" charset="0"/>
              </a:rPr>
              <a:t>doubt, </a:t>
            </a:r>
            <a:r>
              <a:rPr lang="en-GB" sz="3200" dirty="0">
                <a:solidFill>
                  <a:srgbClr val="FF0000"/>
                </a:solidFill>
                <a:cs typeface="Arial" panose="020B0604020202020204" pitchFamily="34" charset="0"/>
              </a:rPr>
              <a:t>if the Worship of false Gods had not blinded the Heathen</a:t>
            </a:r>
            <a:r>
              <a:rPr lang="en-GB" sz="3200" dirty="0">
                <a:cs typeface="Arial" panose="020B0604020202020204" pitchFamily="34" charset="0"/>
              </a:rPr>
              <a:t>, their moral Philosophy </a:t>
            </a:r>
            <a:r>
              <a:rPr lang="en-GB" sz="3200" dirty="0" smtClean="0">
                <a:cs typeface="Arial" panose="020B0604020202020204" pitchFamily="34" charset="0"/>
              </a:rPr>
              <a:t>would have </a:t>
            </a:r>
            <a:r>
              <a:rPr lang="en-GB" sz="3200" dirty="0">
                <a:cs typeface="Arial" panose="020B0604020202020204" pitchFamily="34" charset="0"/>
              </a:rPr>
              <a:t>gone farther than to the four Cardinal Virtues; and instead of teaching the Transmigration </a:t>
            </a:r>
            <a:r>
              <a:rPr lang="en-GB" sz="3200" dirty="0" smtClean="0">
                <a:cs typeface="Arial" panose="020B0604020202020204" pitchFamily="34" charset="0"/>
              </a:rPr>
              <a:t>of Souls [</a:t>
            </a:r>
            <a:r>
              <a:rPr lang="en-GB" sz="3200" dirty="0" err="1" smtClean="0">
                <a:cs typeface="Arial" panose="020B0604020202020204" pitchFamily="34" charset="0"/>
              </a:rPr>
              <a:t>ie</a:t>
            </a:r>
            <a:r>
              <a:rPr lang="en-GB" sz="3200" dirty="0" smtClean="0">
                <a:cs typeface="Arial" panose="020B0604020202020204" pitchFamily="34" charset="0"/>
              </a:rPr>
              <a:t>. reincarnation], </a:t>
            </a:r>
            <a:r>
              <a:rPr lang="en-GB" sz="3200" dirty="0">
                <a:cs typeface="Arial" panose="020B0604020202020204" pitchFamily="34" charset="0"/>
              </a:rPr>
              <a:t>and to worship the Sun and Moon, and dead Heroes, they would have taught us to worship </a:t>
            </a:r>
            <a:r>
              <a:rPr lang="en-GB" sz="3200" dirty="0" smtClean="0">
                <a:cs typeface="Arial" panose="020B0604020202020204" pitchFamily="34" charset="0"/>
              </a:rPr>
              <a:t>our true </a:t>
            </a:r>
            <a:r>
              <a:rPr lang="en-GB" sz="3200" dirty="0">
                <a:cs typeface="Arial" panose="020B0604020202020204" pitchFamily="34" charset="0"/>
              </a:rPr>
              <a:t>Author and Benefactor, as their Ancestors did under </a:t>
            </a:r>
            <a:r>
              <a:rPr lang="en-GB" sz="3200" dirty="0" smtClean="0">
                <a:cs typeface="Arial" panose="020B0604020202020204" pitchFamily="34" charset="0"/>
              </a:rPr>
              <a:t>the </a:t>
            </a:r>
            <a:r>
              <a:rPr lang="en-GB" sz="3200" dirty="0" smtClean="0">
                <a:solidFill>
                  <a:srgbClr val="FF0000"/>
                </a:solidFill>
                <a:cs typeface="Arial" panose="020B0604020202020204" pitchFamily="34" charset="0"/>
              </a:rPr>
              <a:t>Government of Noah and </a:t>
            </a:r>
            <a:r>
              <a:rPr lang="en-GB" sz="3200" dirty="0">
                <a:solidFill>
                  <a:srgbClr val="FF0000"/>
                </a:solidFill>
                <a:cs typeface="Arial" panose="020B0604020202020204" pitchFamily="34" charset="0"/>
              </a:rPr>
              <a:t>his </a:t>
            </a:r>
            <a:r>
              <a:rPr lang="en-GB" sz="3200" dirty="0" smtClean="0">
                <a:solidFill>
                  <a:srgbClr val="FF0000"/>
                </a:solidFill>
                <a:cs typeface="Arial" panose="020B0604020202020204" pitchFamily="34" charset="0"/>
              </a:rPr>
              <a:t>Sons before </a:t>
            </a:r>
            <a:r>
              <a:rPr lang="en-GB" sz="3200" dirty="0">
                <a:solidFill>
                  <a:srgbClr val="FF0000"/>
                </a:solidFill>
                <a:cs typeface="Arial" panose="020B0604020202020204" pitchFamily="34" charset="0"/>
              </a:rPr>
              <a:t>they corrupted </a:t>
            </a:r>
            <a:r>
              <a:rPr lang="en-GB" sz="3200" dirty="0" smtClean="0">
                <a:solidFill>
                  <a:srgbClr val="FF0000"/>
                </a:solidFill>
                <a:cs typeface="Arial" panose="020B0604020202020204" pitchFamily="34" charset="0"/>
              </a:rPr>
              <a:t>themselves</a:t>
            </a:r>
          </a:p>
          <a:p>
            <a:endParaRPr lang="en-GB" sz="3200" dirty="0">
              <a:solidFill>
                <a:srgbClr val="FF0000"/>
              </a:solidFill>
              <a:effectLst/>
              <a:cs typeface="Arial" panose="020B0604020202020204" pitchFamily="34" charset="0"/>
            </a:endParaRPr>
          </a:p>
          <a:p>
            <a:pPr algn="r"/>
            <a:r>
              <a:rPr lang="en-GB" sz="2400" dirty="0" smtClean="0">
                <a:cs typeface="Arial" panose="020B0604020202020204" pitchFamily="34" charset="0"/>
              </a:rPr>
              <a:t>-- last sentence in Newton’s </a:t>
            </a:r>
            <a:r>
              <a:rPr lang="en-GB" sz="2400" i="1" dirty="0" err="1" smtClean="0">
                <a:cs typeface="Arial" panose="020B0604020202020204" pitchFamily="34" charset="0"/>
              </a:rPr>
              <a:t>Opticks</a:t>
            </a:r>
            <a:r>
              <a:rPr lang="en-GB" sz="2400" dirty="0" smtClean="0">
                <a:cs typeface="Arial" panose="020B0604020202020204" pitchFamily="34" charset="0"/>
              </a:rPr>
              <a:t>, 1704</a:t>
            </a:r>
            <a:endParaRPr lang="en-GB" sz="2400" dirty="0"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29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4344174" cy="61098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6970" y="0"/>
            <a:ext cx="375806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2558" y="0"/>
            <a:ext cx="37762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23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149" y="1593805"/>
            <a:ext cx="7803522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 smtClean="0"/>
              <a:t>Modern </a:t>
            </a:r>
            <a:r>
              <a:rPr lang="en-GB" sz="3200" dirty="0"/>
              <a:t>science was invented between 1572, when </a:t>
            </a:r>
            <a:r>
              <a:rPr lang="en-GB" sz="3200" dirty="0" err="1"/>
              <a:t>Tycho</a:t>
            </a:r>
            <a:r>
              <a:rPr lang="en-GB" sz="3200" dirty="0"/>
              <a:t> Brahe saw a nova, or a new star, and 1704, when Newton published his </a:t>
            </a:r>
            <a:r>
              <a:rPr lang="en-GB" sz="3200" i="1" dirty="0" smtClean="0"/>
              <a:t>Optics</a:t>
            </a:r>
            <a:endParaRPr lang="en-GB" sz="3200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 algn="r">
              <a:buNone/>
            </a:pPr>
            <a:r>
              <a:rPr lang="en-GB" sz="2400" dirty="0" smtClean="0"/>
              <a:t>-- David Wootton, </a:t>
            </a:r>
            <a:r>
              <a:rPr lang="en-GB" sz="2400" i="1" dirty="0" smtClean="0"/>
              <a:t>The Invention of Science</a:t>
            </a:r>
            <a:r>
              <a:rPr lang="en-GB" sz="2400" dirty="0" smtClean="0"/>
              <a:t>, 2015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1835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a800500.us.archive.org/BookReader/BookReaderImages.php?zip=/30/items/sylvasylvarumorn00baco/sylvasylvarumorn00baco_jp2.zip&amp;file=sylvasylvarumorn00baco_jp2/sylvasylvarumorn00baco_0260.jp2&amp;scale=2&amp;rotate=0">
            <a:extLst>
              <a:ext uri="{FF2B5EF4-FFF2-40B4-BE49-F238E27FC236}">
                <a16:creationId xmlns:a16="http://schemas.microsoft.com/office/drawing/2014/main" id="{EA513C2D-8FF0-4F00-86BC-FC324CA5D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26685" cy="1165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135776-E4D8-4D3C-B2BC-43056C599F57}"/>
              </a:ext>
            </a:extLst>
          </p:cNvPr>
          <p:cNvSpPr txBox="1"/>
          <p:nvPr/>
        </p:nvSpPr>
        <p:spPr>
          <a:xfrm>
            <a:off x="6976997" y="4812653"/>
            <a:ext cx="51106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From Francis Bacon, </a:t>
            </a:r>
            <a:r>
              <a:rPr lang="en-GB" sz="2400" i="1" dirty="0">
                <a:solidFill>
                  <a:schemeClr val="bg1"/>
                </a:solidFill>
              </a:rPr>
              <a:t>Sylva </a:t>
            </a:r>
            <a:r>
              <a:rPr lang="en-GB" sz="2400" i="1" dirty="0" err="1">
                <a:solidFill>
                  <a:schemeClr val="bg1"/>
                </a:solidFill>
              </a:rPr>
              <a:t>Sylvarum</a:t>
            </a:r>
            <a:r>
              <a:rPr lang="en-GB" sz="2400" i="1" dirty="0">
                <a:solidFill>
                  <a:schemeClr val="bg1"/>
                </a:solidFill>
              </a:rPr>
              <a:t>: Or, a Natural History, in Ten Centuries </a:t>
            </a:r>
            <a:r>
              <a:rPr lang="en-GB" sz="2400" dirty="0">
                <a:solidFill>
                  <a:schemeClr val="bg1"/>
                </a:solidFill>
              </a:rPr>
              <a:t>(first published 1627)</a:t>
            </a:r>
          </a:p>
          <a:p>
            <a:r>
              <a:rPr lang="en-GB" sz="2400" dirty="0">
                <a:solidFill>
                  <a:schemeClr val="bg1"/>
                </a:solidFill>
              </a:rPr>
              <a:t>Cf. Bacon, </a:t>
            </a:r>
            <a:r>
              <a:rPr lang="en-GB" sz="2400" i="1" dirty="0">
                <a:solidFill>
                  <a:schemeClr val="bg1"/>
                </a:solidFill>
              </a:rPr>
              <a:t>New Organon </a:t>
            </a:r>
            <a:r>
              <a:rPr lang="en-GB" sz="2400" dirty="0">
                <a:solidFill>
                  <a:schemeClr val="bg1"/>
                </a:solidFill>
              </a:rPr>
              <a:t>(1620)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C18ED4-AEA0-49C1-B676-6DAB3C1C0A41}"/>
              </a:ext>
            </a:extLst>
          </p:cNvPr>
          <p:cNvCxnSpPr>
            <a:cxnSpLocks/>
          </p:cNvCxnSpPr>
          <p:nvPr/>
        </p:nvCxnSpPr>
        <p:spPr>
          <a:xfrm>
            <a:off x="1357312" y="5472113"/>
            <a:ext cx="28575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21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39" y="0"/>
            <a:ext cx="6802504" cy="72498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21236" y="5721927"/>
            <a:ext cx="482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Volume 1, number 1 of the </a:t>
            </a:r>
            <a:r>
              <a:rPr lang="en-GB" i="1" dirty="0" smtClean="0"/>
              <a:t>Philosophical Transactions of the Royal Society of London</a:t>
            </a:r>
            <a:r>
              <a:rPr lang="en-GB" dirty="0" smtClean="0"/>
              <a:t>, 1664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16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cientistseessquirrel.files.wordpress.com/2017/06/monstrous-head-figur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3749">
            <a:off x="2048616" y="193672"/>
            <a:ext cx="4192491" cy="658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5845" y="735401"/>
            <a:ext cx="63261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From Robert Boyle, “Observables Upon a Monstrous Head”, </a:t>
            </a:r>
            <a:r>
              <a:rPr lang="en-GB" sz="2800" i="1" dirty="0" smtClean="0"/>
              <a:t>Phil. Trans</a:t>
            </a:r>
            <a:r>
              <a:rPr lang="en-GB" sz="2800" dirty="0" smtClean="0"/>
              <a:t> (1665)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9958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42245" y="1705842"/>
            <a:ext cx="731520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…a compilation, or particular natural history, must be made of all monsters and prodigious births of nature; of every thing, in short, which is new, rare, and unusual in nature.</a:t>
            </a:r>
          </a:p>
          <a:p>
            <a:endParaRPr lang="en-GB" sz="2800" dirty="0"/>
          </a:p>
          <a:p>
            <a:pPr algn="r"/>
            <a:r>
              <a:rPr lang="en-GB" sz="2400" dirty="0" smtClean="0"/>
              <a:t>-- Francis Bacon, </a:t>
            </a:r>
            <a:r>
              <a:rPr lang="en-GB" sz="2400" i="1" dirty="0" smtClean="0"/>
              <a:t>New </a:t>
            </a:r>
            <a:r>
              <a:rPr lang="en-GB" sz="2400" i="1" dirty="0" err="1" smtClean="0"/>
              <a:t>Organon</a:t>
            </a:r>
            <a:r>
              <a:rPr lang="en-GB" sz="2400" i="1" dirty="0" smtClean="0"/>
              <a:t> </a:t>
            </a:r>
            <a:r>
              <a:rPr lang="en-GB" sz="2400" dirty="0" smtClean="0"/>
              <a:t>(1620)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7561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477" y="1476355"/>
            <a:ext cx="4961734" cy="3818209"/>
          </a:xfrm>
          <a:prstGeom prst="rect">
            <a:avLst/>
          </a:prstGeom>
        </p:spPr>
      </p:pic>
      <p:pic>
        <p:nvPicPr>
          <p:cNvPr id="6" name="Picture 2" descr="https://www.princeton.edu/%7Ehos/mike/articles/whysketch/whyskpics/monde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000" y="728723"/>
            <a:ext cx="2828925" cy="43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3236" y="5902036"/>
            <a:ext cx="17940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Walking stick and tennis racquet from René Descartes, </a:t>
            </a:r>
            <a:r>
              <a:rPr lang="en-GB" sz="2400" i="1" dirty="0" smtClean="0"/>
              <a:t>The World </a:t>
            </a:r>
            <a:r>
              <a:rPr lang="en-GB" sz="2400" dirty="0" smtClean="0"/>
              <a:t>(1664) and </a:t>
            </a:r>
            <a:r>
              <a:rPr lang="en-GB" sz="2400" i="1" dirty="0" err="1" smtClean="0"/>
              <a:t>Dioptrics</a:t>
            </a:r>
            <a:r>
              <a:rPr lang="en-GB" sz="2400" dirty="0" smtClean="0"/>
              <a:t> (1637)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1200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0764" y="-992113"/>
            <a:ext cx="7010400" cy="131762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3237" y="5874327"/>
            <a:ext cx="47105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From Robert Boyle, </a:t>
            </a:r>
            <a:r>
              <a:rPr lang="en-GB" sz="2000" i="1" dirty="0" smtClean="0"/>
              <a:t>Experiments and Considerations Touching Colours </a:t>
            </a:r>
            <a:r>
              <a:rPr lang="en-GB" sz="2000" dirty="0" smtClean="0"/>
              <a:t>(1664)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9753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8909" y="443345"/>
            <a:ext cx="8548255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Although </a:t>
            </a:r>
            <a:r>
              <a:rPr lang="en-US" sz="2400" dirty="0"/>
              <a:t>I am not able to give a solid judgment of the Art of </a:t>
            </a:r>
            <a:r>
              <a:rPr lang="en-US" sz="2400" i="1" dirty="0" err="1" smtClean="0"/>
              <a:t>Micrography</a:t>
            </a:r>
            <a:r>
              <a:rPr lang="en-US" sz="2400" i="1" dirty="0" smtClean="0"/>
              <a:t>…</a:t>
            </a:r>
            <a:r>
              <a:rPr lang="en-US" sz="2400" dirty="0" smtClean="0"/>
              <a:t>yet </a:t>
            </a:r>
            <a:r>
              <a:rPr lang="en-US" sz="2400" dirty="0"/>
              <a:t>of this I am confident, that this same Art, with all its Instruments, is not able to discover the interior natural motions of </a:t>
            </a:r>
            <a:r>
              <a:rPr lang="en-US" sz="2400" dirty="0" smtClean="0"/>
              <a:t>any </a:t>
            </a:r>
            <a:r>
              <a:rPr lang="en-US" sz="2400" dirty="0"/>
              <a:t>part or creature of Nature;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nay</a:t>
            </a:r>
            <a:r>
              <a:rPr lang="en-US" sz="2400" dirty="0"/>
              <a:t>, the </a:t>
            </a:r>
            <a:r>
              <a:rPr lang="en-US" sz="2400" dirty="0" smtClean="0"/>
              <a:t>question </a:t>
            </a:r>
            <a:r>
              <a:rPr lang="en-US" sz="2400" dirty="0"/>
              <a:t>is, whether it can represent yet the exterior shapes and motions so exactly, as naturally they are; </a:t>
            </a:r>
            <a:r>
              <a:rPr lang="en-US" sz="2400" dirty="0">
                <a:solidFill>
                  <a:srgbClr val="FF0000"/>
                </a:solidFill>
              </a:rPr>
              <a:t>for Art doth more easily alter then inform</a:t>
            </a:r>
            <a:r>
              <a:rPr lang="en-US" sz="2400" dirty="0"/>
              <a:t>: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As </a:t>
            </a:r>
            <a:r>
              <a:rPr lang="en-US" sz="2400" dirty="0"/>
              <a:t>for example; Art makes Cylinders, Concave and Convex-glasses, and the like, which represent the figure of an object in no part exactly and truly, but very deformed and </a:t>
            </a:r>
            <a:r>
              <a:rPr lang="en-US" sz="2400" dirty="0" smtClean="0"/>
              <a:t>misshaped</a:t>
            </a:r>
          </a:p>
          <a:p>
            <a:endParaRPr lang="en-US" sz="2400" dirty="0" smtClean="0"/>
          </a:p>
          <a:p>
            <a:endParaRPr lang="en-US" dirty="0"/>
          </a:p>
          <a:p>
            <a:pPr algn="r"/>
            <a:r>
              <a:rPr lang="en-US" sz="2000" dirty="0" smtClean="0"/>
              <a:t>-- Margaret Cavendish, Duchess of Newcastle</a:t>
            </a:r>
            <a:r>
              <a:rPr lang="en-US" sz="2000" i="1" dirty="0" smtClean="0"/>
              <a:t>, Observations Upon Experimental Philosophy</a:t>
            </a:r>
            <a:r>
              <a:rPr lang="en-US" sz="2000" dirty="0" smtClean="0"/>
              <a:t> (1666)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8858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20289" y="1568164"/>
            <a:ext cx="725978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…there was a party arising in the </a:t>
            </a:r>
            <a:r>
              <a:rPr lang="en-GB" sz="2800" dirty="0" smtClean="0"/>
              <a:t>Society [the RSL], </a:t>
            </a:r>
            <a:r>
              <a:rPr lang="en-GB" sz="2800" dirty="0"/>
              <a:t>that were for rejecting all kinds of useful knowledge except ranking and filing of shells, insects, fishes, birds, etc., under their several species and classes; and this they termed Natural History, and Investigating </a:t>
            </a:r>
            <a:r>
              <a:rPr lang="en-GB" sz="2800" dirty="0" smtClean="0"/>
              <a:t>Nature</a:t>
            </a:r>
          </a:p>
          <a:p>
            <a:endParaRPr lang="en-GB" sz="2800" dirty="0">
              <a:solidFill>
                <a:srgbClr val="0070C0"/>
              </a:solidFill>
            </a:endParaRPr>
          </a:p>
          <a:p>
            <a:pPr algn="r"/>
            <a:r>
              <a:rPr lang="en-GB" sz="2400" dirty="0"/>
              <a:t>-- William </a:t>
            </a:r>
            <a:r>
              <a:rPr lang="en-GB" sz="2400" dirty="0" err="1" smtClean="0"/>
              <a:t>Molyneux</a:t>
            </a:r>
            <a:r>
              <a:rPr lang="en-GB" sz="2400" dirty="0" smtClean="0"/>
              <a:t>, Fellow of the RSL (writing in 1686</a:t>
            </a:r>
            <a:r>
              <a:rPr lang="en-GB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8395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15911" y="1455312"/>
            <a:ext cx="1188290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GB" sz="2800" dirty="0"/>
              <a:t>Nicolas Copernicus, </a:t>
            </a:r>
            <a:r>
              <a:rPr lang="en-GB" sz="2800" i="1" dirty="0"/>
              <a:t>On the Revolutions of the Heavenly Spheres</a:t>
            </a:r>
            <a:r>
              <a:rPr lang="en-GB" sz="2800" dirty="0"/>
              <a:t> (1543)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GB" sz="2800" dirty="0"/>
              <a:t>Andreas Vesalius, </a:t>
            </a:r>
            <a:r>
              <a:rPr lang="en-GB" sz="2800" i="1" dirty="0"/>
              <a:t>On the Fabric of the Human Body</a:t>
            </a:r>
            <a:r>
              <a:rPr lang="en-GB" sz="2800" dirty="0"/>
              <a:t> (1543)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GB" sz="2800" dirty="0"/>
              <a:t>William Gilbert, </a:t>
            </a:r>
            <a:r>
              <a:rPr lang="en-GB" sz="2800" i="1" dirty="0"/>
              <a:t>On the Magnet</a:t>
            </a:r>
            <a:r>
              <a:rPr lang="en-GB" sz="2800" dirty="0"/>
              <a:t> (1600)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GB" sz="2800" dirty="0"/>
              <a:t>William Harvey, </a:t>
            </a:r>
            <a:r>
              <a:rPr lang="en-GB" sz="2800" i="1" dirty="0"/>
              <a:t>On the Motion of the Heart and Blood</a:t>
            </a:r>
            <a:r>
              <a:rPr lang="en-GB" sz="2800" dirty="0"/>
              <a:t> (1628) 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GB" sz="2800" dirty="0"/>
              <a:t>Galileo Galilei, </a:t>
            </a:r>
            <a:r>
              <a:rPr lang="en-GB" sz="2800" i="1" dirty="0"/>
              <a:t>Dialogue on the Two Chief World Systems </a:t>
            </a:r>
            <a:r>
              <a:rPr lang="en-GB" sz="2800" dirty="0"/>
              <a:t>(1632)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GB" sz="2800" dirty="0"/>
              <a:t>Robert Boyle, </a:t>
            </a:r>
            <a:r>
              <a:rPr lang="en-GB" sz="2800" i="1" dirty="0"/>
              <a:t>On the Spring of the Air</a:t>
            </a:r>
            <a:r>
              <a:rPr lang="en-GB" sz="2800" dirty="0"/>
              <a:t> (1660)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GB" sz="2800" dirty="0"/>
              <a:t>Isaac Newton, </a:t>
            </a:r>
            <a:r>
              <a:rPr lang="en-GB" sz="2800" i="1" dirty="0"/>
              <a:t>Mathematical Principles of Natural Philosophy</a:t>
            </a:r>
            <a:r>
              <a:rPr lang="en-GB" sz="2800" dirty="0"/>
              <a:t> (1687)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GB" sz="2800" dirty="0"/>
              <a:t>Isaac Newton, </a:t>
            </a:r>
            <a:r>
              <a:rPr lang="en-GB" sz="2800" i="1" dirty="0"/>
              <a:t>Optics</a:t>
            </a:r>
            <a:r>
              <a:rPr lang="en-GB" sz="2800" dirty="0"/>
              <a:t> (London, 1704)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490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8967" y="1503654"/>
            <a:ext cx="8717924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 smtClean="0"/>
              <a:t>[in the 17c] change is brought about, not by new observations or additional evidence in the first instance, but by transpositions that were taking place in the minds of the scientists themselves 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sz="2400" dirty="0" smtClean="0"/>
              <a:t>— Herbert Butterfield, </a:t>
            </a:r>
            <a:r>
              <a:rPr lang="en-GB" sz="2400" i="1" dirty="0" smtClean="0"/>
              <a:t>The Origins of Modern Science, 1300-1800</a:t>
            </a:r>
            <a:r>
              <a:rPr lang="en-GB" sz="2400" dirty="0" smtClean="0"/>
              <a:t> (1949).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23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27066"/>
            <a:ext cx="10869385" cy="4851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The scientific revolution needs not so much to be rewritten as </a:t>
            </a:r>
            <a:r>
              <a:rPr lang="en-GB" dirty="0">
                <a:solidFill>
                  <a:srgbClr val="FF0000"/>
                </a:solidFill>
              </a:rPr>
              <a:t>written off </a:t>
            </a:r>
          </a:p>
          <a:p>
            <a:pPr marL="0" indent="0" algn="r">
              <a:buNone/>
            </a:pPr>
            <a:r>
              <a:rPr lang="en-GB" sz="2400" dirty="0"/>
              <a:t>– Nick </a:t>
            </a:r>
            <a:r>
              <a:rPr lang="en-GB" sz="2400" dirty="0" err="1"/>
              <a:t>Jardine</a:t>
            </a:r>
            <a:r>
              <a:rPr lang="en-GB" sz="2400" dirty="0"/>
              <a:t>, 1991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We do not want to discuss here the last twenty years or so of attempts to put </a:t>
            </a:r>
            <a:r>
              <a:rPr lang="en-GB" dirty="0">
                <a:solidFill>
                  <a:srgbClr val="FF0000"/>
                </a:solidFill>
              </a:rPr>
              <a:t>Humpty Dumpty together again</a:t>
            </a:r>
            <a:r>
              <a:rPr lang="en-GB" dirty="0"/>
              <a:t>. Our argument here is that such attempts are doomed to failure…</a:t>
            </a:r>
          </a:p>
          <a:p>
            <a:pPr marL="0" indent="0" algn="r">
              <a:buNone/>
            </a:pPr>
            <a:r>
              <a:rPr lang="en-GB" sz="2400" dirty="0"/>
              <a:t>– Cunningham and Williams, 1993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There was no such thing as the scientific revolution</a:t>
            </a:r>
            <a:r>
              <a:rPr lang="en-GB" dirty="0"/>
              <a:t>, and this is a book about it</a:t>
            </a:r>
          </a:p>
          <a:p>
            <a:pPr marL="0" indent="0" algn="r">
              <a:buNone/>
            </a:pPr>
            <a:r>
              <a:rPr lang="en-GB" sz="2400" dirty="0"/>
              <a:t>– </a:t>
            </a:r>
            <a:r>
              <a:rPr lang="en-GB" sz="2400" dirty="0" err="1"/>
              <a:t>Shapin</a:t>
            </a:r>
            <a:r>
              <a:rPr lang="en-GB" sz="2400" dirty="0"/>
              <a:t>, 1996</a:t>
            </a:r>
          </a:p>
        </p:txBody>
      </p:sp>
    </p:spTree>
    <p:extLst>
      <p:ext uri="{BB962C8B-B14F-4D97-AF65-F5344CB8AC3E}">
        <p14:creationId xmlns:p14="http://schemas.microsoft.com/office/powerpoint/2010/main" val="290285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8291" y="913439"/>
            <a:ext cx="8220565" cy="4851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..we can now see it as the greatest event in human history since the Neolithic Revolution [12-7,000 years ago!]</a:t>
            </a:r>
          </a:p>
          <a:p>
            <a:pPr marL="0" indent="0" algn="r">
              <a:buNone/>
            </a:pPr>
            <a:r>
              <a:rPr lang="en-GB" sz="2400" dirty="0"/>
              <a:t>– </a:t>
            </a:r>
            <a:r>
              <a:rPr lang="en-GB" sz="2400" dirty="0" smtClean="0"/>
              <a:t>David Wootton, 2015</a:t>
            </a:r>
            <a:endParaRPr lang="en-GB" sz="24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advent of modern science [was] a decisive event in world history, really the most outstanding among prime motors of our modern world</a:t>
            </a:r>
          </a:p>
          <a:p>
            <a:pPr marL="0" indent="0" algn="r">
              <a:buNone/>
            </a:pPr>
            <a:r>
              <a:rPr lang="en-GB" sz="2400" dirty="0"/>
              <a:t>– </a:t>
            </a:r>
            <a:r>
              <a:rPr lang="en-GB" sz="2400" dirty="0" smtClean="0"/>
              <a:t>Floris Cohen, 2015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7732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1973" y="1429497"/>
            <a:ext cx="793148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This is the Age wherein Philosophy comes in with a Spring-tide; and the </a:t>
            </a:r>
            <a:r>
              <a:rPr lang="en-GB" sz="2800" dirty="0" err="1" smtClean="0"/>
              <a:t>Peripateticks</a:t>
            </a:r>
            <a:r>
              <a:rPr lang="en-GB" sz="2800" dirty="0" smtClean="0"/>
              <a:t> may as well hope to stop the Current of the Tide, or to fetter the Ocean, as hinder the overflowing of free Philosophy: Me-thinks, I see how all the old Rubbish must be thrown away, and the rotten Buildings overthrown, and carried away by so powerful an Inundation.</a:t>
            </a:r>
          </a:p>
          <a:p>
            <a:endParaRPr lang="en-GB" sz="2400" dirty="0"/>
          </a:p>
          <a:p>
            <a:pPr algn="r"/>
            <a:r>
              <a:rPr lang="en-GB" sz="2400" dirty="0" smtClean="0"/>
              <a:t>Henry Power, </a:t>
            </a:r>
            <a:r>
              <a:rPr lang="en-GB" sz="2400" i="1" dirty="0" smtClean="0"/>
              <a:t>Experimental Philosophy </a:t>
            </a:r>
            <a:r>
              <a:rPr lang="en-GB" sz="2400" dirty="0" smtClean="0"/>
              <a:t>(London, 1664)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2992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49570" y="1777041"/>
            <a:ext cx="904048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These are the days that must lay a new Foundation of a more magnificent Philosophy, never to be overthrown: that will </a:t>
            </a:r>
            <a:r>
              <a:rPr lang="en-GB" sz="2800" dirty="0" smtClean="0">
                <a:solidFill>
                  <a:srgbClr val="FF0000"/>
                </a:solidFill>
              </a:rPr>
              <a:t>Empirically and Sensibly </a:t>
            </a:r>
            <a:r>
              <a:rPr lang="en-GB" sz="2800" dirty="0" smtClean="0"/>
              <a:t>canvass the Phaenomena of Nature, deducing the Causes of things from such Originals in Nature, as we observe are producible by Art</a:t>
            </a:r>
          </a:p>
          <a:p>
            <a:endParaRPr lang="en-GB" sz="2800" dirty="0"/>
          </a:p>
          <a:p>
            <a:pPr algn="r"/>
            <a:r>
              <a:rPr lang="en-GB" sz="2400" dirty="0" smtClean="0"/>
              <a:t>-- Henry Power, </a:t>
            </a:r>
            <a:r>
              <a:rPr lang="en-GB" sz="2400" i="1" dirty="0" smtClean="0"/>
              <a:t>Experimental Philosophy </a:t>
            </a:r>
            <a:r>
              <a:rPr lang="en-GB" sz="2400" dirty="0" smtClean="0"/>
              <a:t>(London, 1664)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2858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1813</Words>
  <Application>Microsoft Office PowerPoint</Application>
  <PresentationFormat>Widescreen</PresentationFormat>
  <Paragraphs>154</Paragraphs>
  <Slides>37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Wingdings</vt:lpstr>
      <vt:lpstr>Office Theme</vt:lpstr>
      <vt:lpstr>Scholars and artisans, 1500-1700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Medieval division of arts (artes)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Scholars and artisans, 1500-1700</dc:title>
  <dc:creator>Bycroft, Michael</dc:creator>
  <cp:lastModifiedBy>Bycroft, Michael</cp:lastModifiedBy>
  <cp:revision>24</cp:revision>
  <dcterms:created xsi:type="dcterms:W3CDTF">2018-10-12T14:35:31Z</dcterms:created>
  <dcterms:modified xsi:type="dcterms:W3CDTF">2019-10-14T11:36:30Z</dcterms:modified>
</cp:coreProperties>
</file>