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302" r:id="rId4"/>
    <p:sldId id="269" r:id="rId5"/>
    <p:sldId id="270" r:id="rId6"/>
    <p:sldId id="271" r:id="rId7"/>
    <p:sldId id="272" r:id="rId8"/>
    <p:sldId id="273" r:id="rId9"/>
    <p:sldId id="288" r:id="rId10"/>
    <p:sldId id="274" r:id="rId11"/>
    <p:sldId id="289" r:id="rId12"/>
    <p:sldId id="275" r:id="rId13"/>
    <p:sldId id="280" r:id="rId14"/>
    <p:sldId id="283" r:id="rId15"/>
    <p:sldId id="290" r:id="rId16"/>
    <p:sldId id="284" r:id="rId17"/>
    <p:sldId id="286" r:id="rId18"/>
    <p:sldId id="291" r:id="rId19"/>
    <p:sldId id="292" r:id="rId20"/>
    <p:sldId id="293" r:id="rId21"/>
    <p:sldId id="294" r:id="rId22"/>
    <p:sldId id="296" r:id="rId23"/>
    <p:sldId id="297" r:id="rId24"/>
    <p:sldId id="298" r:id="rId25"/>
    <p:sldId id="303" r:id="rId26"/>
    <p:sldId id="304" r:id="rId27"/>
    <p:sldId id="29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765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7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4432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738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917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383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887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985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265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055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829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0664-7E52-4869-9531-4EFDB1B8F54F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0E750-E210-48FC-9BD1-D1B55A63AB5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127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1987062" y="187226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Science in the public </a:t>
            </a:r>
            <a:r>
              <a:rPr lang="fr-FR" dirty="0" err="1" smtClean="0"/>
              <a:t>sphere</a:t>
            </a:r>
            <a:r>
              <a:rPr lang="fr-FR" dirty="0" smtClean="0"/>
              <a:t>, 1650-1800</a:t>
            </a:r>
            <a:endParaRPr lang="fr-FR" dirty="0"/>
          </a:p>
        </p:txBody>
      </p:sp>
      <p:sp>
        <p:nvSpPr>
          <p:cNvPr id="8" name="Sous-titre 3"/>
          <p:cNvSpPr txBox="1">
            <a:spLocks/>
          </p:cNvSpPr>
          <p:nvPr/>
        </p:nvSpPr>
        <p:spPr>
          <a:xfrm>
            <a:off x="2672862" y="362804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/>
              <a:t>HI2D5 </a:t>
            </a:r>
            <a:r>
              <a:rPr lang="fr-FR" sz="1800" dirty="0" err="1" smtClean="0"/>
              <a:t>week</a:t>
            </a:r>
            <a:r>
              <a:rPr lang="fr-FR" sz="1800" dirty="0" smtClean="0"/>
              <a:t> 7</a:t>
            </a:r>
          </a:p>
          <a:p>
            <a:r>
              <a:rPr lang="fr-FR" sz="1800" dirty="0" smtClean="0"/>
              <a:t>11 </a:t>
            </a:r>
            <a:r>
              <a:rPr lang="fr-FR" sz="1800" dirty="0" err="1" smtClean="0"/>
              <a:t>November</a:t>
            </a:r>
            <a:r>
              <a:rPr lang="fr-FR" sz="1800" dirty="0" smtClean="0"/>
              <a:t> </a:t>
            </a:r>
            <a:r>
              <a:rPr lang="fr-FR" sz="1800" dirty="0" smtClean="0"/>
              <a:t>2019</a:t>
            </a:r>
            <a:endParaRPr lang="fr-FR" sz="1800" dirty="0" smtClean="0"/>
          </a:p>
          <a:p>
            <a:r>
              <a:rPr lang="fr-FR" sz="1800" dirty="0" smtClean="0"/>
              <a:t>Dr. Michael Bycroft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089652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7" y="-4234471"/>
            <a:ext cx="6789005" cy="1109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79065" y="6088479"/>
            <a:ext cx="4103687" cy="61335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Jean-Antoine </a:t>
            </a:r>
            <a:r>
              <a:rPr lang="en-GB" dirty="0" err="1">
                <a:latin typeface="Arial" pitchFamily="18"/>
                <a:ea typeface="Droid Sans Fallback" pitchFamily="2"/>
                <a:cs typeface="Lohit Hindi" pitchFamily="2"/>
              </a:rPr>
              <a:t>Nollet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, </a:t>
            </a:r>
            <a:r>
              <a:rPr lang="en-GB" i="1" dirty="0">
                <a:latin typeface="Arial" pitchFamily="18"/>
                <a:ea typeface="Droid Sans Fallback" pitchFamily="2"/>
                <a:cs typeface="Lohit Hindi" pitchFamily="2"/>
              </a:rPr>
              <a:t>Essay on the electricity of bodies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 (1746)</a:t>
            </a:r>
          </a:p>
        </p:txBody>
      </p:sp>
    </p:spTree>
    <p:extLst>
      <p:ext uri="{BB962C8B-B14F-4D97-AF65-F5344CB8AC3E}">
        <p14:creationId xmlns:p14="http://schemas.microsoft.com/office/powerpoint/2010/main" val="32375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ritisharchaeology.ashmus.ox.ac.uk/images/collections/Old_Ashmolean_1685_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854" y="-1"/>
            <a:ext cx="7275146" cy="68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69632" y="5416063"/>
            <a:ext cx="20867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 smtClean="0">
                <a:solidFill>
                  <a:schemeClr val="bg1"/>
                </a:solidFill>
              </a:rPr>
              <a:t>‘Old’ </a:t>
            </a:r>
            <a:r>
              <a:rPr lang="fr-FR" sz="2000" dirty="0" err="1" smtClean="0">
                <a:solidFill>
                  <a:schemeClr val="bg1"/>
                </a:solidFill>
              </a:rPr>
              <a:t>Ashmolean</a:t>
            </a:r>
            <a:r>
              <a:rPr lang="fr-FR" sz="2000" dirty="0" smtClean="0">
                <a:solidFill>
                  <a:schemeClr val="bg1"/>
                </a:solidFill>
              </a:rPr>
              <a:t> Museum, est. 1683, </a:t>
            </a:r>
            <a:r>
              <a:rPr lang="fr-FR" sz="2000" dirty="0" err="1" smtClean="0">
                <a:solidFill>
                  <a:schemeClr val="bg1"/>
                </a:solidFill>
              </a:rPr>
              <a:t>engraving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from</a:t>
            </a:r>
            <a:r>
              <a:rPr lang="fr-FR" sz="2000" dirty="0" smtClean="0">
                <a:solidFill>
                  <a:schemeClr val="bg1"/>
                </a:solidFill>
              </a:rPr>
              <a:t> 1685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npg.org.uk/800_800/2/3/mw05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9536" cy="731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78879" y="1085299"/>
            <a:ext cx="56223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For the ‘glory </a:t>
            </a:r>
            <a:r>
              <a:rPr lang="en-NZ" sz="2800" dirty="0"/>
              <a:t>of God, confutation of atheism, use and improvement of physic, other arts and </a:t>
            </a:r>
            <a:r>
              <a:rPr lang="en-NZ" sz="2800" dirty="0" smtClean="0"/>
              <a:t>sciences…</a:t>
            </a:r>
          </a:p>
          <a:p>
            <a:r>
              <a:rPr lang="en-NZ" sz="2800" dirty="0" smtClean="0"/>
              <a:t> </a:t>
            </a:r>
          </a:p>
          <a:p>
            <a:r>
              <a:rPr lang="en-NZ" sz="2800" dirty="0" smtClean="0"/>
              <a:t>‘whatever could </a:t>
            </a:r>
            <a:r>
              <a:rPr lang="en-NZ" sz="2800" dirty="0"/>
              <a:t>be procured that was rare and </a:t>
            </a:r>
            <a:r>
              <a:rPr lang="en-NZ" sz="2800" dirty="0" smtClean="0"/>
              <a:t>curious’</a:t>
            </a:r>
          </a:p>
          <a:p>
            <a:endParaRPr lang="en-NZ" sz="2800" dirty="0" smtClean="0"/>
          </a:p>
          <a:p>
            <a:r>
              <a:rPr lang="en-NZ" sz="2800" dirty="0" smtClean="0"/>
              <a:t>‘seen </a:t>
            </a:r>
            <a:r>
              <a:rPr lang="en-NZ" sz="2800" dirty="0"/>
              <a:t>by all persons desirous of seeing and viewing the </a:t>
            </a:r>
            <a:r>
              <a:rPr lang="en-NZ" sz="2800" dirty="0" smtClean="0"/>
              <a:t>same’</a:t>
            </a:r>
          </a:p>
          <a:p>
            <a:endParaRPr lang="en-NZ" sz="2800" dirty="0"/>
          </a:p>
          <a:p>
            <a:pPr lvl="1" algn="r"/>
            <a:r>
              <a:rPr lang="en-NZ" sz="2000" dirty="0" smtClean="0"/>
              <a:t>-- will of Sir Hans Sloane (1660-1753)</a:t>
            </a:r>
          </a:p>
          <a:p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46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bcshop.com/content/ebiz/bbc/invt/9780007386901/solar_system_book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058" y="0"/>
            <a:ext cx="4374222" cy="603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48" y="-2146326"/>
            <a:ext cx="5005331" cy="817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0154" y="6302533"/>
            <a:ext cx="6097950" cy="318399"/>
          </a:xfrm>
          <a:prstGeom prst="rect">
            <a:avLst/>
          </a:prstGeom>
          <a:noFill/>
          <a:ln>
            <a:noFill/>
          </a:ln>
        </p:spPr>
        <p:txBody>
          <a:bodyPr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Jean-Antoine </a:t>
            </a:r>
            <a:r>
              <a:rPr lang="en-GB" sz="1600" dirty="0" err="1" smtClean="0">
                <a:latin typeface="Arial" pitchFamily="18"/>
                <a:ea typeface="Droid Sans Fallback" pitchFamily="2"/>
                <a:cs typeface="Lohit Hindi" pitchFamily="2"/>
              </a:rPr>
              <a:t>Nollet</a:t>
            </a:r>
            <a:r>
              <a:rPr lang="en-GB" sz="1600" dirty="0" smtClean="0">
                <a:latin typeface="Arial" pitchFamily="18"/>
                <a:ea typeface="Droid Sans Fallback" pitchFamily="2"/>
                <a:cs typeface="Lohit Hindi" pitchFamily="2"/>
              </a:rPr>
              <a:t>, </a:t>
            </a:r>
            <a:r>
              <a:rPr lang="en-GB" sz="1600" i="1" dirty="0" smtClean="0">
                <a:latin typeface="Arial" pitchFamily="18"/>
                <a:ea typeface="Droid Sans Fallback" pitchFamily="2"/>
                <a:cs typeface="Lohit Hindi" pitchFamily="2"/>
              </a:rPr>
              <a:t>Essay </a:t>
            </a:r>
            <a:r>
              <a:rPr lang="en-GB" sz="1600" i="1" dirty="0">
                <a:latin typeface="Arial" pitchFamily="18"/>
                <a:ea typeface="Droid Sans Fallback" pitchFamily="2"/>
                <a:cs typeface="Lohit Hindi" pitchFamily="2"/>
              </a:rPr>
              <a:t>on the </a:t>
            </a:r>
            <a:r>
              <a:rPr lang="en-GB" sz="1600" i="1" dirty="0" smtClean="0">
                <a:latin typeface="Arial" pitchFamily="18"/>
                <a:ea typeface="Droid Sans Fallback" pitchFamily="2"/>
                <a:cs typeface="Lohit Hindi" pitchFamily="2"/>
              </a:rPr>
              <a:t>Electricity </a:t>
            </a:r>
            <a:r>
              <a:rPr lang="en-GB" sz="1600" i="1" dirty="0">
                <a:latin typeface="Arial" pitchFamily="18"/>
                <a:ea typeface="Droid Sans Fallback" pitchFamily="2"/>
                <a:cs typeface="Lohit Hindi" pitchFamily="2"/>
              </a:rPr>
              <a:t>of </a:t>
            </a:r>
            <a:r>
              <a:rPr lang="en-GB" sz="1600" i="1" dirty="0" smtClean="0">
                <a:latin typeface="Arial" pitchFamily="18"/>
                <a:ea typeface="Droid Sans Fallback" pitchFamily="2"/>
                <a:cs typeface="Lohit Hindi" pitchFamily="2"/>
              </a:rPr>
              <a:t>Bodies</a:t>
            </a:r>
            <a:r>
              <a:rPr lang="en-GB" sz="1600" dirty="0" smtClean="0">
                <a:latin typeface="Arial" pitchFamily="18"/>
                <a:ea typeface="Droid Sans Fallback" pitchFamily="2"/>
                <a:cs typeface="Lohit Hindi" pitchFamily="2"/>
              </a:rPr>
              <a:t> </a:t>
            </a: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(1746)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6399827" y="6316572"/>
            <a:ext cx="6097950" cy="318399"/>
          </a:xfrm>
          <a:prstGeom prst="rect">
            <a:avLst/>
          </a:prstGeom>
          <a:noFill/>
          <a:ln>
            <a:noFill/>
          </a:ln>
        </p:spPr>
        <p:txBody>
          <a:bodyPr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latin typeface="Arial" pitchFamily="18"/>
                <a:ea typeface="Droid Sans Fallback" pitchFamily="2"/>
                <a:cs typeface="Lohit Hindi" pitchFamily="2"/>
              </a:rPr>
              <a:t>Brian Cox, </a:t>
            </a:r>
            <a:r>
              <a:rPr lang="en-GB" sz="1600" i="1" dirty="0" smtClean="0">
                <a:latin typeface="Arial" pitchFamily="18"/>
                <a:ea typeface="Droid Sans Fallback" pitchFamily="2"/>
                <a:cs typeface="Lohit Hindi" pitchFamily="2"/>
              </a:rPr>
              <a:t>Wonders of the Solar System DVD </a:t>
            </a:r>
            <a:r>
              <a:rPr lang="en-GB" sz="1600" dirty="0" smtClean="0">
                <a:latin typeface="Arial" pitchFamily="18"/>
                <a:ea typeface="Droid Sans Fallback" pitchFamily="2"/>
                <a:cs typeface="Lohit Hindi" pitchFamily="2"/>
              </a:rPr>
              <a:t>(2010)</a:t>
            </a:r>
            <a:endParaRPr lang="en-GB" sz="1600" dirty="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154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wga.hu/art/l/leroy/miner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45921" cy="1043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666892" y="5767754"/>
            <a:ext cx="4103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Crystallised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minerals</a:t>
            </a:r>
            <a:r>
              <a:rPr lang="fr-FR" dirty="0" smtClean="0">
                <a:solidFill>
                  <a:schemeClr val="bg1"/>
                </a:solidFill>
              </a:rPr>
              <a:t> in a </a:t>
            </a:r>
            <a:r>
              <a:rPr lang="fr-FR" dirty="0" err="1" smtClean="0">
                <a:solidFill>
                  <a:schemeClr val="bg1"/>
                </a:solidFill>
              </a:rPr>
              <a:t>mineral</a:t>
            </a:r>
            <a:r>
              <a:rPr lang="fr-FR" dirty="0" smtClean="0">
                <a:solidFill>
                  <a:schemeClr val="bg1"/>
                </a:solidFill>
              </a:rPr>
              <a:t> cabinet, painting by Alexandre-Isidore Le Roy de Barde, 1803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8477" y="844917"/>
            <a:ext cx="8798168" cy="5649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Aristotle, c. 300BC</a:t>
            </a:r>
            <a:r>
              <a:rPr lang="en-GB" dirty="0" smtClean="0"/>
              <a:t>: ‘</a:t>
            </a:r>
            <a:r>
              <a:rPr lang="en-GB" dirty="0" smtClean="0">
                <a:solidFill>
                  <a:srgbClr val="FF0000"/>
                </a:solidFill>
              </a:rPr>
              <a:t>People say that </a:t>
            </a:r>
            <a:r>
              <a:rPr lang="en-GB" dirty="0" smtClean="0"/>
              <a:t>a wine cask holds as much wine when the wine is enveloped in a skin as when it is not’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Robert Boyle, c. 1660</a:t>
            </a:r>
            <a:r>
              <a:rPr lang="en-GB" dirty="0" smtClean="0"/>
              <a:t>: ‘</a:t>
            </a:r>
            <a:r>
              <a:rPr lang="en-GB" dirty="0" smtClean="0">
                <a:solidFill>
                  <a:srgbClr val="FF0000"/>
                </a:solidFill>
              </a:rPr>
              <a:t>One day last year</a:t>
            </a:r>
            <a:r>
              <a:rPr lang="en-GB" dirty="0" smtClean="0"/>
              <a:t>, in the presence of the </a:t>
            </a:r>
            <a:r>
              <a:rPr lang="en-GB" dirty="0" smtClean="0">
                <a:solidFill>
                  <a:srgbClr val="FF0000"/>
                </a:solidFill>
              </a:rPr>
              <a:t>respectable and knowledgeable persons </a:t>
            </a:r>
            <a:r>
              <a:rPr lang="en-GB" dirty="0" smtClean="0"/>
              <a:t>X, Y and Z, </a:t>
            </a:r>
            <a:r>
              <a:rPr lang="en-GB" dirty="0" smtClean="0">
                <a:solidFill>
                  <a:srgbClr val="FF0000"/>
                </a:solidFill>
              </a:rPr>
              <a:t>I placed </a:t>
            </a:r>
            <a:r>
              <a:rPr lang="en-GB" dirty="0" smtClean="0"/>
              <a:t>a pig’s bladder in the receiver of my air pump, removed the air, and saw the bladder expand as I did so. The bladder was </a:t>
            </a:r>
            <a:r>
              <a:rPr lang="en-GB" dirty="0" smtClean="0">
                <a:solidFill>
                  <a:srgbClr val="FF0000"/>
                </a:solidFill>
              </a:rPr>
              <a:t>brown with a rough texture, I hung it from the top of the receiver with a piece of twine</a:t>
            </a:r>
            <a:r>
              <a:rPr lang="en-GB" dirty="0" smtClean="0"/>
              <a:t>…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The bladder </a:t>
            </a:r>
            <a:r>
              <a:rPr lang="en-GB" dirty="0" smtClean="0">
                <a:solidFill>
                  <a:srgbClr val="FF0000"/>
                </a:solidFill>
              </a:rPr>
              <a:t>expanded slowly at first then more quickly, it made a creaking sound as it expanded</a:t>
            </a:r>
            <a:r>
              <a:rPr lang="en-GB" dirty="0" smtClean="0"/>
              <a:t>…’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9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gallica.bnf.fr/ark:/12148/bpt6k5534491g/f4.high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48" y="-108804"/>
            <a:ext cx="5713885" cy="86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5386" y="6504039"/>
            <a:ext cx="625608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FF0000"/>
                </a:solidFill>
              </a:rPr>
              <a:t>René Descartes, </a:t>
            </a:r>
            <a:r>
              <a:rPr lang="en-NZ" sz="2000" i="1" dirty="0" smtClean="0">
                <a:solidFill>
                  <a:srgbClr val="FF0000"/>
                </a:solidFill>
              </a:rPr>
              <a:t>The World</a:t>
            </a:r>
            <a:r>
              <a:rPr lang="en-NZ" sz="2000" dirty="0" smtClean="0">
                <a:solidFill>
                  <a:srgbClr val="FF0000"/>
                </a:solidFill>
              </a:rPr>
              <a:t>, first published 1644</a:t>
            </a:r>
            <a:endParaRPr lang="en-NZ" sz="2000" dirty="0">
              <a:solidFill>
                <a:srgbClr val="FF0000"/>
              </a:solidFill>
            </a:endParaRPr>
          </a:p>
        </p:txBody>
      </p:sp>
      <p:pic>
        <p:nvPicPr>
          <p:cNvPr id="2056" name="Picture 8" descr="https://blogs.otago.ac.nz/emxphi/files/2012/03/Desaguli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041" y="82061"/>
            <a:ext cx="5857099" cy="872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49814" y="6504782"/>
            <a:ext cx="64618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FF0000"/>
                </a:solidFill>
              </a:rPr>
              <a:t>John </a:t>
            </a:r>
            <a:r>
              <a:rPr lang="en-NZ" sz="2000" dirty="0" err="1" smtClean="0">
                <a:solidFill>
                  <a:srgbClr val="FF0000"/>
                </a:solidFill>
              </a:rPr>
              <a:t>Desaguliers</a:t>
            </a:r>
            <a:r>
              <a:rPr lang="en-NZ" sz="2000" dirty="0" smtClean="0">
                <a:solidFill>
                  <a:srgbClr val="FF0000"/>
                </a:solidFill>
              </a:rPr>
              <a:t>, </a:t>
            </a:r>
            <a:r>
              <a:rPr lang="en-NZ" sz="2000" i="1" dirty="0" smtClean="0">
                <a:solidFill>
                  <a:srgbClr val="FF0000"/>
                </a:solidFill>
              </a:rPr>
              <a:t>Lectures of Experimental Philosophy</a:t>
            </a:r>
            <a:r>
              <a:rPr lang="en-NZ" sz="2000" dirty="0" smtClean="0">
                <a:solidFill>
                  <a:srgbClr val="FF0000"/>
                </a:solidFill>
              </a:rPr>
              <a:t>, 1719</a:t>
            </a:r>
            <a:endParaRPr lang="en-NZ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43838" y="5159658"/>
            <a:ext cx="766119" cy="1235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819643" y="2898372"/>
            <a:ext cx="2797493" cy="411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994962" y="3157864"/>
            <a:ext cx="841006" cy="205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81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9196"/>
            <a:ext cx="7792504" cy="40184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94799" y="5574526"/>
            <a:ext cx="4841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i="1" dirty="0" smtClean="0"/>
              <a:t>Gentleman’s Magazine</a:t>
            </a:r>
            <a:r>
              <a:rPr lang="en-NZ" sz="2400" dirty="0" smtClean="0"/>
              <a:t>, vol. 15, 1745</a:t>
            </a:r>
            <a:endParaRPr lang="en-NZ" sz="2400" dirty="0"/>
          </a:p>
        </p:txBody>
      </p:sp>
      <p:pic>
        <p:nvPicPr>
          <p:cNvPr id="3074" name="Picture 2" descr="http://a1.files.biography.com/image/upload/c_fit,cs_srgb,dpr_1.0,q_80,w_620/MTE1ODA0OTcxNjMyNzg5MD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504" y="1375857"/>
            <a:ext cx="4003590" cy="400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51119" y="5559001"/>
            <a:ext cx="4827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Benjamin Franklin, 1706-1790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9902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693" y="1100564"/>
            <a:ext cx="8171033" cy="5128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 smtClean="0"/>
              <a:t>I hope that you will be good enough to grant me the favour of conducting the experiment yourself. 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dirty="0" smtClean="0"/>
              <a:t>I have encouraged all our interested Parisians to expect it, among others the Revd. Father Marin </a:t>
            </a:r>
            <a:r>
              <a:rPr lang="en-GB" sz="3000" dirty="0" err="1" smtClean="0"/>
              <a:t>Mersenne</a:t>
            </a:r>
            <a:r>
              <a:rPr lang="en-GB" sz="3000" dirty="0" smtClean="0"/>
              <a:t> [1588-1648], who has already pledged himself by letters to Italy, Poland, Sweden, Holland, and elsewhere, to convey the results to the friends his great merit has won him in those countries.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000" dirty="0" smtClean="0"/>
              <a:t>-- Blaise Pascal to Mr. </a:t>
            </a:r>
            <a:r>
              <a:rPr lang="en-GB" sz="2000" dirty="0" err="1" smtClean="0"/>
              <a:t>Perier</a:t>
            </a:r>
            <a:r>
              <a:rPr lang="en-GB" sz="2000" dirty="0" smtClean="0"/>
              <a:t>, Paris, Nov. 15, 1647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522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152" y="1001241"/>
            <a:ext cx="9139502" cy="378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8863" y="5214937"/>
            <a:ext cx="85327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letter-article in the </a:t>
            </a:r>
            <a:r>
              <a:rPr lang="en-GB" sz="2800" i="1" dirty="0" smtClean="0"/>
              <a:t>Philosophical Transactions of the Roy. Soc. </a:t>
            </a:r>
            <a:r>
              <a:rPr lang="en-GB" sz="2800" i="1" dirty="0" err="1" smtClean="0"/>
              <a:t>Lond</a:t>
            </a:r>
            <a:r>
              <a:rPr lang="en-GB" sz="2800" dirty="0" smtClean="0"/>
              <a:t>., 1744 vol. 43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704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aculty.humanities.uci.edu/bjbecker/RevoltingIdeas/newton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42" y="598320"/>
            <a:ext cx="10514129" cy="498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2686894" y="5747177"/>
            <a:ext cx="6961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Isaac Newton’s experiment designed to show that white light is made up of coloured rays of light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27666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6"/>
            <a:ext cx="12192000" cy="5785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5531" y="6015038"/>
            <a:ext cx="7500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Letters to and from Benjamin Franklin, 1756-1763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876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7" y="-4234471"/>
            <a:ext cx="6789005" cy="1109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79065" y="6088479"/>
            <a:ext cx="4103687" cy="61335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Jean-Antoine </a:t>
            </a:r>
            <a:r>
              <a:rPr lang="en-GB" dirty="0" err="1">
                <a:latin typeface="Arial" pitchFamily="18"/>
                <a:ea typeface="Droid Sans Fallback" pitchFamily="2"/>
                <a:cs typeface="Lohit Hindi" pitchFamily="2"/>
              </a:rPr>
              <a:t>Nollet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, </a:t>
            </a:r>
            <a:r>
              <a:rPr lang="en-GB" i="1" dirty="0">
                <a:latin typeface="Arial" pitchFamily="18"/>
                <a:ea typeface="Droid Sans Fallback" pitchFamily="2"/>
                <a:cs typeface="Lohit Hindi" pitchFamily="2"/>
              </a:rPr>
              <a:t>Essay on the electricity of bodies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 (1746)</a:t>
            </a:r>
          </a:p>
        </p:txBody>
      </p:sp>
    </p:spTree>
    <p:extLst>
      <p:ext uri="{BB962C8B-B14F-4D97-AF65-F5344CB8AC3E}">
        <p14:creationId xmlns:p14="http://schemas.microsoft.com/office/powerpoint/2010/main" val="36714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chatelet Principes mathÃ©matiqu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5262" cy="1042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93678" y="5694219"/>
            <a:ext cx="37768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First (and only) translation of Newton’s </a:t>
            </a:r>
            <a:r>
              <a:rPr lang="en-GB" sz="2000" i="1" dirty="0" smtClean="0">
                <a:solidFill>
                  <a:schemeClr val="bg1"/>
                </a:solidFill>
              </a:rPr>
              <a:t>Principia Mathematica </a:t>
            </a:r>
            <a:r>
              <a:rPr lang="en-GB" sz="2000" dirty="0" smtClean="0">
                <a:solidFill>
                  <a:schemeClr val="bg1"/>
                </a:solidFill>
              </a:rPr>
              <a:t>into French, 1746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a801203.us.archive.org/BookReader/BookReaderImages.php?zip=/31/items/b22012850/b22012850_jp2.zip&amp;file=b22012850_jp2/b22012850_0011.jp2&amp;scale=4&amp;rotate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40582" cy="864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99199" y="6197600"/>
            <a:ext cx="5412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Margaret Bryan, </a:t>
            </a:r>
            <a:r>
              <a:rPr lang="en-GB" i="1" dirty="0" smtClean="0">
                <a:solidFill>
                  <a:schemeClr val="bg1"/>
                </a:solidFill>
              </a:rPr>
              <a:t>Lectures on Natural Philosophy</a:t>
            </a:r>
            <a:r>
              <a:rPr lang="en-GB" dirty="0" smtClean="0">
                <a:solidFill>
                  <a:schemeClr val="bg1"/>
                </a:solidFill>
              </a:rPr>
              <a:t>, 1806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ébastien Leclerc, Louis XIV visits the Académie des Scien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05225"/>
            <a:ext cx="9525000" cy="1251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307285" y="-277586"/>
            <a:ext cx="353786" cy="73478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9525000" y="4793773"/>
            <a:ext cx="2485768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1660s engraving of Paris Academy of Science, 1666-1793, showing Louis XIV surrounded by academicians</a:t>
            </a:r>
          </a:p>
        </p:txBody>
      </p:sp>
    </p:spTree>
    <p:extLst>
      <p:ext uri="{BB962C8B-B14F-4D97-AF65-F5344CB8AC3E}">
        <p14:creationId xmlns:p14="http://schemas.microsoft.com/office/powerpoint/2010/main" val="13013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57863" cy="9396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57888" y="5486400"/>
            <a:ext cx="5743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Illustration of Robert Boyle’s air pump, in Boyle, </a:t>
            </a:r>
            <a:r>
              <a:rPr lang="en-GB" sz="2400" i="1" dirty="0" smtClean="0"/>
              <a:t>New Experiments Touching the Spring of the Air</a:t>
            </a:r>
            <a:r>
              <a:rPr lang="en-GB" sz="2400" dirty="0" smtClean="0"/>
              <a:t>, 1660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853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924" y="1439863"/>
            <a:ext cx="843438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There exist artisans who are also men of letters, but there are very few. Most became engaged in the mechanical arts by necessity, and work only by instinct. In a thousand artisans there are barely a dozen who can express themselves clearly about the instruments they employ and the works they manufacture.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dirty="0" smtClean="0"/>
              <a:t>Denis Diderot, </a:t>
            </a:r>
            <a:r>
              <a:rPr lang="en-GB" sz="2400" i="1" dirty="0" smtClean="0"/>
              <a:t>Prospectus</a:t>
            </a:r>
            <a:r>
              <a:rPr lang="en-GB" sz="2400" dirty="0" smtClean="0"/>
              <a:t> to the </a:t>
            </a:r>
            <a:r>
              <a:rPr lang="en-GB" sz="2400" i="1" dirty="0" err="1" smtClean="0"/>
              <a:t>Encyclopédie</a:t>
            </a:r>
            <a:r>
              <a:rPr lang="en-GB" sz="2400" dirty="0" smtClean="0"/>
              <a:t> of Diderot and </a:t>
            </a:r>
            <a:r>
              <a:rPr lang="en-GB" sz="2400" dirty="0" err="1" smtClean="0"/>
              <a:t>d’Alembert</a:t>
            </a:r>
            <a:r>
              <a:rPr lang="en-GB" sz="2400" dirty="0" smtClean="0"/>
              <a:t>, 1750</a:t>
            </a:r>
          </a:p>
        </p:txBody>
      </p:sp>
    </p:spTree>
    <p:extLst>
      <p:ext uri="{BB962C8B-B14F-4D97-AF65-F5344CB8AC3E}">
        <p14:creationId xmlns:p14="http://schemas.microsoft.com/office/powerpoint/2010/main" val="364722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researchgate.net/profile/Pere_Grapi/publication/319644774/figure/fig1/AS:538042953474048@1505290844508/One-of-the-two-drawings-by-Marie-Anne-Paulze-Madame-Lavoisier-c-17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109" y="-280"/>
            <a:ext cx="9080502" cy="539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6132" y="5557657"/>
            <a:ext cx="8693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‘Experiment on the respiration of man while working’, c. 1790-1, by Marie-Anne </a:t>
            </a:r>
            <a:r>
              <a:rPr lang="en-GB" sz="2400" dirty="0" err="1" smtClean="0"/>
              <a:t>Paulze</a:t>
            </a:r>
            <a:r>
              <a:rPr lang="en-GB" sz="2400" dirty="0" smtClean="0"/>
              <a:t> Lavoisier, to illustrate a work by her husband Antoine-Laurent Lavoisier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91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57349" y="1114427"/>
            <a:ext cx="945832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In the beginning of the year 1666, I procured a triangular glass prism, and having darkened my chamber, and made a small hole in the window-shuts, I placed my prism at its entrance.</a:t>
            </a:r>
          </a:p>
          <a:p>
            <a:endParaRPr lang="en-GB" sz="2400" dirty="0"/>
          </a:p>
          <a:p>
            <a:pPr algn="r"/>
            <a:r>
              <a:rPr lang="en-GB" sz="2000" dirty="0" smtClean="0"/>
              <a:t>-- Newton, in 1672 paper in the </a:t>
            </a:r>
            <a:r>
              <a:rPr lang="en-GB" sz="2000" i="1" dirty="0" smtClean="0"/>
              <a:t>Philosophical Transactions of the Roy. Soc. </a:t>
            </a:r>
            <a:r>
              <a:rPr lang="en-GB" sz="2000" i="1" dirty="0" err="1" smtClean="0"/>
              <a:t>Lond</a:t>
            </a:r>
            <a:r>
              <a:rPr lang="en-GB" sz="2000" i="1" dirty="0" smtClean="0"/>
              <a:t>.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Let F </a:t>
            </a:r>
            <a:r>
              <a:rPr lang="en-GB" sz="2400" dirty="0"/>
              <a:t>be any </a:t>
            </a:r>
            <a:r>
              <a:rPr lang="en-GB" sz="2400" dirty="0" smtClean="0"/>
              <a:t>hole </a:t>
            </a:r>
            <a:r>
              <a:rPr lang="en-GB" sz="2400" dirty="0"/>
              <a:t>in the </a:t>
            </a:r>
            <a:r>
              <a:rPr lang="en-GB" sz="2400" dirty="0" smtClean="0"/>
              <a:t>wall </a:t>
            </a:r>
            <a:r>
              <a:rPr lang="en-GB" sz="2400" dirty="0"/>
              <a:t>or </a:t>
            </a:r>
            <a:r>
              <a:rPr lang="en-GB" sz="2400" dirty="0" smtClean="0"/>
              <a:t>shut </a:t>
            </a:r>
            <a:r>
              <a:rPr lang="en-GB" sz="2400" dirty="0"/>
              <a:t>of a </a:t>
            </a:r>
            <a:r>
              <a:rPr lang="en-GB" sz="2400" dirty="0" smtClean="0"/>
              <a:t>chamber window</a:t>
            </a:r>
            <a:r>
              <a:rPr lang="en-GB" sz="2400" dirty="0"/>
              <a:t>, through which the solar </a:t>
            </a:r>
            <a:r>
              <a:rPr lang="en-GB" sz="2400" dirty="0" smtClean="0"/>
              <a:t>rays may be </a:t>
            </a:r>
            <a:r>
              <a:rPr lang="en-GB" sz="2400" dirty="0"/>
              <a:t>transmitted, all other </a:t>
            </a:r>
            <a:r>
              <a:rPr lang="en-GB" sz="2400" dirty="0" smtClean="0"/>
              <a:t>avenues </a:t>
            </a:r>
            <a:r>
              <a:rPr lang="en-GB" sz="2400" dirty="0"/>
              <a:t>being every where carefully closed, lest the </a:t>
            </a:r>
            <a:r>
              <a:rPr lang="en-GB" sz="2400" dirty="0" smtClean="0"/>
              <a:t>light </a:t>
            </a:r>
            <a:r>
              <a:rPr lang="en-GB" sz="2400" dirty="0"/>
              <a:t>may enter </a:t>
            </a:r>
            <a:r>
              <a:rPr lang="en-GB" sz="2400" dirty="0" smtClean="0"/>
              <a:t>elsewhere…</a:t>
            </a:r>
          </a:p>
          <a:p>
            <a:endParaRPr lang="en-GB" sz="2400" dirty="0"/>
          </a:p>
          <a:p>
            <a:pPr algn="r"/>
            <a:r>
              <a:rPr lang="en-GB" sz="2000" dirty="0" smtClean="0"/>
              <a:t>-- Newton, start of optical lecture given at University of Cambridge in 1670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52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1/17/17th_century_coffeehouse_england_1-58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8736037" cy="60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5936" y="6052558"/>
            <a:ext cx="480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A seventeenth-century English coffee-house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1902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12" y="1432699"/>
            <a:ext cx="6818784" cy="375439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684420" y="4091353"/>
            <a:ext cx="288387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09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706" y="0"/>
            <a:ext cx="6962775" cy="6257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4546" y="6388631"/>
            <a:ext cx="5090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i="1" dirty="0" smtClean="0"/>
              <a:t>Daily courant</a:t>
            </a:r>
            <a:r>
              <a:rPr lang="en-NZ" sz="2000" dirty="0" smtClean="0"/>
              <a:t>, October 13, 1722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89477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65" y="408519"/>
            <a:ext cx="9305119" cy="543726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3348111" y="1547447"/>
            <a:ext cx="5064369" cy="42203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047914" y="3967090"/>
            <a:ext cx="3486443" cy="11724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01571" y="5994443"/>
            <a:ext cx="6752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i="1" dirty="0" smtClean="0"/>
              <a:t>London Evening Post</a:t>
            </a:r>
            <a:r>
              <a:rPr lang="en-NZ" sz="2400" dirty="0" smtClean="0"/>
              <a:t>, December 8-11, 1733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83748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105" y="0"/>
            <a:ext cx="6638413" cy="669249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4513368" y="4079630"/>
            <a:ext cx="2644727" cy="422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848605" y="4499316"/>
            <a:ext cx="2290691" cy="304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835731" y="6241365"/>
            <a:ext cx="2158220" cy="1875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17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706" y="0"/>
            <a:ext cx="6962775" cy="6257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4546" y="6388631"/>
            <a:ext cx="5090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i="1" dirty="0" smtClean="0"/>
              <a:t>Daily courant</a:t>
            </a:r>
            <a:r>
              <a:rPr lang="en-NZ" sz="2000" dirty="0" smtClean="0"/>
              <a:t>, October 13, 1722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6809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737</Words>
  <Application>Microsoft Office PowerPoint</Application>
  <PresentationFormat>Widescreen</PresentationFormat>
  <Paragraphs>53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Droid Sans Fallback</vt:lpstr>
      <vt:lpstr>Lohit Hindi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in the public sphere</dc:title>
  <dc:creator>Michael Bycroft</dc:creator>
  <cp:lastModifiedBy>Bycroft, Michael</cp:lastModifiedBy>
  <cp:revision>71</cp:revision>
  <dcterms:created xsi:type="dcterms:W3CDTF">2016-02-22T07:35:10Z</dcterms:created>
  <dcterms:modified xsi:type="dcterms:W3CDTF">2019-11-11T12:36:53Z</dcterms:modified>
</cp:coreProperties>
</file>