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7" r:id="rId17"/>
    <p:sldId id="278" r:id="rId18"/>
    <p:sldId id="279" r:id="rId19"/>
    <p:sldId id="280" r:id="rId20"/>
    <p:sldId id="2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78D0F-3467-48E9-BEEE-CB52B1665117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8F9F8-B7A6-471F-839E-F984814F7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62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CFE7F5"/>
          </a:solidFill>
          <a:ln w="25400">
            <a:solidFill>
              <a:srgbClr val="80808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Traditionally study of mind or soul seen as part of theology, science of God. Soul was incorporeal, considered alongside other incorporeal substances like God and angels.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Began to change in 18C. Part of science of man, or even science of nature.</a:t>
            </a:r>
          </a:p>
        </p:txBody>
      </p:sp>
    </p:spTree>
    <p:extLst>
      <p:ext uri="{BB962C8B-B14F-4D97-AF65-F5344CB8AC3E}">
        <p14:creationId xmlns:p14="http://schemas.microsoft.com/office/powerpoint/2010/main" val="327074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28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19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3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94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37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6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57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860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6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22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D2FAA-16CA-4471-9405-DDB4ABF529CB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6848-1DF4-4802-AD74-348F48B95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8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com/url?sa=i&amp;rct=j&amp;q=&amp;esrc=s&amp;source=images&amp;cd=&amp;ved=2ahUKEwiwkevCut7eAhUGhxoKHWgxDeUQjRx6BAgBEAU&amp;url=https://commons.wikimedia.org/wiki/File:Petrus_Camper_facial_angles_by_son_Adriaan_Gilles_-_orangutan_to_moor.jpg&amp;psig=AOvVaw1YNGoN_2SYG4SPiGckMWLz&amp;ust=1542648085117557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Human nature and the Enlightenment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1667"/>
            <a:ext cx="9144000" cy="1655762"/>
          </a:xfrm>
        </p:spPr>
        <p:txBody>
          <a:bodyPr/>
          <a:lstStyle/>
          <a:p>
            <a:r>
              <a:rPr lang="en-GB" dirty="0" smtClean="0"/>
              <a:t>HI2D5 week 8</a:t>
            </a:r>
          </a:p>
          <a:p>
            <a:r>
              <a:rPr lang="en-GB" dirty="0" smtClean="0"/>
              <a:t>18/11/2019</a:t>
            </a:r>
          </a:p>
          <a:p>
            <a:r>
              <a:rPr lang="en-GB" dirty="0" err="1" smtClean="0"/>
              <a:t>Dr.</a:t>
            </a:r>
            <a:r>
              <a:rPr lang="en-GB" dirty="0" smtClean="0"/>
              <a:t> Michael Bycroft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595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ürgerkinder_zur_Biedermeierzeit_(um_1820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479" y="743004"/>
            <a:ext cx="3623207" cy="4751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2785" y="5793971"/>
            <a:ext cx="491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18</a:t>
            </a:r>
            <a:r>
              <a:rPr lang="en-GB" baseline="30000" dirty="0" smtClean="0"/>
              <a:t>th</a:t>
            </a:r>
            <a:r>
              <a:rPr lang="en-GB" dirty="0" smtClean="0"/>
              <a:t>-century image showing two children and an instructor</a:t>
            </a:r>
          </a:p>
        </p:txBody>
      </p:sp>
    </p:spTree>
    <p:extLst>
      <p:ext uri="{BB962C8B-B14F-4D97-AF65-F5344CB8AC3E}">
        <p14:creationId xmlns:p14="http://schemas.microsoft.com/office/powerpoint/2010/main" val="189771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4618" y="1546273"/>
            <a:ext cx="6145877" cy="3224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not from the benevolence of the butcher, the brewer, or the baker, that we expect our dinner, but from their regard to their own interest.</a:t>
            </a:r>
          </a:p>
          <a:p>
            <a:pPr lvl="1" algn="r"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Adam Smith, </a:t>
            </a:r>
            <a:r>
              <a:rPr lang="en-GB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Wealth of Nations</a:t>
            </a:r>
            <a:endParaRPr lang="en-GB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Image result for association for private enterprise edu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" y="108423"/>
            <a:ext cx="3704590" cy="651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74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96360" y="5560932"/>
            <a:ext cx="401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Georges-Louis Leclerc, Comte de Buffon </a:t>
            </a:r>
            <a:r>
              <a:rPr lang="en-US" i="1" dirty="0" smtClean="0"/>
              <a:t>Histoire </a:t>
            </a:r>
            <a:r>
              <a:rPr lang="en-US" i="1" dirty="0" err="1" smtClean="0"/>
              <a:t>naturelle</a:t>
            </a:r>
            <a:r>
              <a:rPr lang="en-US" i="1" dirty="0" smtClean="0"/>
              <a:t>, </a:t>
            </a:r>
            <a:r>
              <a:rPr lang="en-US" i="1" dirty="0" err="1" smtClean="0"/>
              <a:t>générale</a:t>
            </a:r>
            <a:r>
              <a:rPr lang="en-US" i="1" dirty="0" smtClean="0"/>
              <a:t> et </a:t>
            </a:r>
            <a:r>
              <a:rPr lang="en-US" i="1" dirty="0" err="1" smtClean="0"/>
              <a:t>particulière</a:t>
            </a:r>
            <a:r>
              <a:rPr lang="en-US" i="1" dirty="0" smtClean="0"/>
              <a:t> </a:t>
            </a:r>
            <a:r>
              <a:rPr lang="en-US" dirty="0" smtClean="0"/>
              <a:t>(1749–1788)</a:t>
            </a:r>
            <a:endParaRPr lang="en-US" dirty="0"/>
          </a:p>
        </p:txBody>
      </p:sp>
      <p:pic>
        <p:nvPicPr>
          <p:cNvPr id="4" name="Picture 3" descr="640px-Buffon_1707-17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885" y="347542"/>
            <a:ext cx="3419985" cy="507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35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40px-Carl_von_Linné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571" y="360215"/>
            <a:ext cx="4319994" cy="52177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60639" y="5749610"/>
            <a:ext cx="2434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Carl </a:t>
            </a:r>
            <a:r>
              <a:rPr lang="en-US" dirty="0" smtClean="0"/>
              <a:t>Linnaeus</a:t>
            </a:r>
            <a:endParaRPr lang="en-US" dirty="0"/>
          </a:p>
          <a:p>
            <a:r>
              <a:rPr lang="en-US" i="1" dirty="0" err="1" smtClean="0"/>
              <a:t>Systema</a:t>
            </a:r>
            <a:r>
              <a:rPr lang="en-US" i="1" dirty="0" smtClean="0"/>
              <a:t> </a:t>
            </a:r>
            <a:r>
              <a:rPr lang="en-US" i="1" dirty="0" err="1" smtClean="0"/>
              <a:t>Naturae</a:t>
            </a:r>
            <a:r>
              <a:rPr lang="en-US" i="1" dirty="0" smtClean="0"/>
              <a:t> </a:t>
            </a:r>
            <a:r>
              <a:rPr lang="en-US" dirty="0" smtClean="0"/>
              <a:t>(1735)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4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menbach's_five_rac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837" y="1296763"/>
            <a:ext cx="7798494" cy="2942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6568" y="4555170"/>
            <a:ext cx="7468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Johann Friedrich Blumenbach, </a:t>
            </a:r>
            <a:r>
              <a:rPr lang="en-US" i="1" dirty="0" smtClean="0"/>
              <a:t>De </a:t>
            </a:r>
            <a:r>
              <a:rPr lang="en-US" i="1" dirty="0"/>
              <a:t>generis </a:t>
            </a:r>
            <a:r>
              <a:rPr lang="en-US" i="1" dirty="0" err="1"/>
              <a:t>humani</a:t>
            </a:r>
            <a:r>
              <a:rPr lang="en-US" i="1" dirty="0"/>
              <a:t> </a:t>
            </a:r>
            <a:r>
              <a:rPr lang="en-US" i="1" dirty="0" err="1"/>
              <a:t>varietate</a:t>
            </a:r>
            <a:r>
              <a:rPr lang="en-US" i="1" dirty="0"/>
              <a:t> </a:t>
            </a:r>
            <a:r>
              <a:rPr lang="en-US" i="1" dirty="0" err="1"/>
              <a:t>nativa</a:t>
            </a:r>
            <a:r>
              <a:rPr lang="en-US" dirty="0"/>
              <a:t> (</a:t>
            </a:r>
            <a:r>
              <a:rPr lang="en-US" i="1" dirty="0"/>
              <a:t>On the Natural </a:t>
            </a:r>
            <a:r>
              <a:rPr lang="en-US" i="1" dirty="0" smtClean="0"/>
              <a:t>Variety of Mankind)</a:t>
            </a:r>
            <a:r>
              <a:rPr lang="en-US" dirty="0" smtClean="0"/>
              <a:t> </a:t>
            </a:r>
            <a:r>
              <a:rPr lang="en-US" dirty="0"/>
              <a:t>(1775)</a:t>
            </a:r>
          </a:p>
        </p:txBody>
      </p:sp>
    </p:spTree>
    <p:extLst>
      <p:ext uri="{BB962C8B-B14F-4D97-AF65-F5344CB8AC3E}">
        <p14:creationId xmlns:p14="http://schemas.microsoft.com/office/powerpoint/2010/main" val="1938895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31622" y="1064135"/>
            <a:ext cx="71184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Caucasian or white race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the Mongolian or yellow race, including all East Asians and some Central Asians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the Malayan or brown race, including Southeast Asian and Pacific Islanders</a:t>
            </a:r>
          </a:p>
          <a:p>
            <a:endParaRPr lang="en-US" sz="2400" dirty="0"/>
          </a:p>
          <a:p>
            <a:r>
              <a:rPr lang="en-US" sz="2400" dirty="0" smtClean="0"/>
              <a:t>the Ethiopian or black race, including sub-Saharan Africans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r>
              <a:rPr lang="en-US" sz="2400" dirty="0" smtClean="0"/>
              <a:t>the American or red race, including American Indians</a:t>
            </a:r>
          </a:p>
        </p:txBody>
      </p:sp>
    </p:spTree>
    <p:extLst>
      <p:ext uri="{BB962C8B-B14F-4D97-AF65-F5344CB8AC3E}">
        <p14:creationId xmlns:p14="http://schemas.microsoft.com/office/powerpoint/2010/main" val="2169827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Image result for camper petrus facial angle">
            <a:hlinkClick r:id="rId2"/>
            <a:extLst>
              <a:ext uri="{FF2B5EF4-FFF2-40B4-BE49-F238E27FC236}">
                <a16:creationId xmlns:a16="http://schemas.microsoft.com/office/drawing/2014/main" id="{1C21DC85-2E74-2C4B-9DB3-F6BD0CE29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762" y="58997"/>
            <a:ext cx="8801100" cy="562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35800" y="5918662"/>
            <a:ext cx="8737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Petrus Camper, Report </a:t>
            </a:r>
            <a:r>
              <a:rPr lang="en-GB" i="1" dirty="0"/>
              <a:t>of the content of two </a:t>
            </a:r>
            <a:r>
              <a:rPr lang="en-GB" i="1" dirty="0" smtClean="0"/>
              <a:t>lectures </a:t>
            </a:r>
            <a:r>
              <a:rPr lang="en-GB" dirty="0" smtClean="0"/>
              <a:t>[delivered to the Amsterdam Drawing Academy by the Professor of Anatomy Petrus Camper], delivered 1770, published 1791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590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angela saini superi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543" y="251056"/>
            <a:ext cx="4334182" cy="642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1367" y="6210132"/>
            <a:ext cx="791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2014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60799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troublesome inherita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11" y="334673"/>
            <a:ext cx="3618071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34320" y="5819434"/>
            <a:ext cx="791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2014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11422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474" y="393296"/>
            <a:ext cx="9829800" cy="4857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1411" y="5843847"/>
            <a:ext cx="965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“Ancient Flows of Dark and Light,” in article entitled “There’s No Scientific Basis for Race—It's a Made-Up Label”, in </a:t>
            </a:r>
            <a:r>
              <a:rPr lang="en-GB" i="1" dirty="0" smtClean="0"/>
              <a:t>National Geographic</a:t>
            </a:r>
            <a:r>
              <a:rPr lang="en-GB" dirty="0" smtClean="0"/>
              <a:t>, April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00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4640" y="5677593"/>
            <a:ext cx="6650182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8" name="Picture 4" descr="http://news.mit.edu/sites/mit.edu.newsoffice/files/images/2019/MIT-Duflo-Banerjee-Nobel-Econ-0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814" y="220104"/>
            <a:ext cx="8345834" cy="556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88225" y="5935287"/>
            <a:ext cx="9543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Esther </a:t>
            </a:r>
            <a:r>
              <a:rPr lang="en-GB" dirty="0" err="1" smtClean="0"/>
              <a:t>Duflo</a:t>
            </a:r>
            <a:r>
              <a:rPr lang="en-GB" dirty="0" smtClean="0"/>
              <a:t> and </a:t>
            </a:r>
            <a:r>
              <a:rPr lang="en-GB" dirty="0" err="1" smtClean="0"/>
              <a:t>Abhijit</a:t>
            </a:r>
            <a:r>
              <a:rPr lang="en-GB" dirty="0" smtClean="0"/>
              <a:t> Banerjee, MIT economists, co-winners of the Nobel Prize in economics 2019 "for their experimental approach to alleviating global poverty."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797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425" y="441960"/>
            <a:ext cx="4772025" cy="5095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7477" y="6084050"/>
            <a:ext cx="408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Philosophy of Science</a:t>
            </a:r>
            <a:r>
              <a:rPr lang="en-GB" dirty="0" smtClean="0"/>
              <a:t>, vol. 81, no. 5,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36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9011" y="1400609"/>
            <a:ext cx="81549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1. The science of human nature</a:t>
            </a:r>
          </a:p>
          <a:p>
            <a:pPr marL="342900" indent="-342900" algn="ctr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2. Assumptions about human nature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3. Race science in the 18</a:t>
            </a:r>
            <a:r>
              <a:rPr lang="en-GB" sz="3600" baseline="30000" dirty="0" smtClean="0">
                <a:solidFill>
                  <a:schemeClr val="bg1"/>
                </a:solidFill>
              </a:rPr>
              <a:t>th</a:t>
            </a:r>
            <a:r>
              <a:rPr lang="en-GB" sz="3600" dirty="0" smtClean="0">
                <a:solidFill>
                  <a:schemeClr val="bg1"/>
                </a:solidFill>
              </a:rPr>
              <a:t> century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4. Race science today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921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7" y="-4234471"/>
            <a:ext cx="6789005" cy="1109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79065" y="6088479"/>
            <a:ext cx="4103687" cy="613352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Jean-Antoine </a:t>
            </a:r>
            <a:r>
              <a:rPr lang="en-GB" dirty="0" err="1">
                <a:latin typeface="Arial" pitchFamily="18"/>
                <a:ea typeface="Droid Sans Fallback" pitchFamily="2"/>
                <a:cs typeface="Lohit Hindi" pitchFamily="2"/>
              </a:rPr>
              <a:t>Nollet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, </a:t>
            </a:r>
            <a:r>
              <a:rPr lang="en-GB" i="1" dirty="0">
                <a:latin typeface="Arial" pitchFamily="18"/>
                <a:ea typeface="Droid Sans Fallback" pitchFamily="2"/>
                <a:cs typeface="Lohit Hindi" pitchFamily="2"/>
              </a:rPr>
              <a:t>Essay on the electricity of bodies</a:t>
            </a:r>
            <a:r>
              <a:rPr lang="en-GB" dirty="0">
                <a:latin typeface="Arial" pitchFamily="18"/>
                <a:ea typeface="Droid Sans Fallback" pitchFamily="2"/>
                <a:cs typeface="Lohit Hindi" pitchFamily="2"/>
              </a:rPr>
              <a:t> (1746)</a:t>
            </a:r>
          </a:p>
        </p:txBody>
      </p:sp>
    </p:spTree>
    <p:extLst>
      <p:ext uri="{BB962C8B-B14F-4D97-AF65-F5344CB8AC3E}">
        <p14:creationId xmlns:p14="http://schemas.microsoft.com/office/powerpoint/2010/main" val="27668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19" y="287338"/>
            <a:ext cx="6923087" cy="631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traight Connector 2"/>
          <p:cNvSpPr/>
          <p:nvPr/>
        </p:nvSpPr>
        <p:spPr>
          <a:xfrm>
            <a:off x="1461743" y="1893888"/>
            <a:ext cx="4113212" cy="0"/>
          </a:xfrm>
          <a:prstGeom prst="line">
            <a:avLst/>
          </a:prstGeom>
          <a:noFill/>
          <a:ln w="72000">
            <a:solidFill>
              <a:srgbClr val="FF0000"/>
            </a:solidFill>
            <a:prstDash val="solid"/>
          </a:ln>
        </p:spPr>
        <p:txBody>
          <a:bodyPr wrap="none" lIns="114295" tIns="73475" rIns="114295" bIns="73475" anchor="ctr" compatLnSpc="0"/>
          <a:lstStyle/>
          <a:p>
            <a:pPr hangingPunct="0">
              <a:defRPr/>
            </a:pPr>
            <a:endParaRPr lang="en-GB" sz="16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807693" y="522289"/>
            <a:ext cx="1371600" cy="7842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wrap="none" lIns="97967" tIns="57147" rIns="97967" bIns="57147" anchor="ctr" compatLnSpc="0"/>
          <a:lstStyle/>
          <a:p>
            <a:pPr hangingPunct="0">
              <a:defRPr/>
            </a:pPr>
            <a:endParaRPr lang="en-GB" sz="16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644181" y="3919539"/>
            <a:ext cx="784225" cy="235108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wrap="none" lIns="97967" tIns="57147" rIns="97967" bIns="57147" anchor="ctr" compatLnSpc="0"/>
          <a:lstStyle/>
          <a:p>
            <a:pPr hangingPunct="0">
              <a:defRPr/>
            </a:pPr>
            <a:endParaRPr lang="en-GB" sz="16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80465" y="5511338"/>
            <a:ext cx="3640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Extract from Denis Diderot and Jean Le </a:t>
            </a:r>
            <a:r>
              <a:rPr lang="en-GB" dirty="0" err="1" smtClean="0"/>
              <a:t>Rond</a:t>
            </a:r>
            <a:r>
              <a:rPr lang="en-GB" dirty="0" smtClean="0"/>
              <a:t> </a:t>
            </a:r>
            <a:r>
              <a:rPr lang="en-GB" dirty="0" err="1" smtClean="0"/>
              <a:t>d’Alembert</a:t>
            </a:r>
            <a:r>
              <a:rPr lang="en-GB" dirty="0" smtClean="0"/>
              <a:t>, </a:t>
            </a:r>
            <a:r>
              <a:rPr lang="en-GB" i="1" dirty="0" err="1" smtClean="0"/>
              <a:t>Encyclopédie</a:t>
            </a:r>
            <a:r>
              <a:rPr lang="en-GB" dirty="0" smtClean="0"/>
              <a:t>, 1749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1730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6822" y="1330035"/>
            <a:ext cx="74565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And as the science of man is the only solid foundation for the other sciences, so the only solid foundation we can give to this science itself [</a:t>
            </a:r>
            <a:r>
              <a:rPr lang="en-GB" sz="2400" dirty="0" err="1" smtClean="0"/>
              <a:t>ie</a:t>
            </a:r>
            <a:r>
              <a:rPr lang="en-GB" sz="2400" dirty="0" smtClean="0"/>
              <a:t>. ‘the science of human nature’] must be laid on experience and observation.</a:t>
            </a:r>
          </a:p>
          <a:p>
            <a:endParaRPr lang="en-GB" sz="2400" dirty="0"/>
          </a:p>
          <a:p>
            <a:r>
              <a:rPr lang="en-GB" sz="2400" dirty="0" smtClean="0"/>
              <a:t>It is no astonishing reflection to consider, that the application of experimental philosophy to moral subjects should come after that to natural at the distance of above a whole century.</a:t>
            </a:r>
          </a:p>
          <a:p>
            <a:endParaRPr lang="en-GB" sz="2400" dirty="0"/>
          </a:p>
          <a:p>
            <a:pPr algn="r"/>
            <a:r>
              <a:rPr lang="en-GB" sz="2000" dirty="0" smtClean="0"/>
              <a:t>David Hume, </a:t>
            </a:r>
            <a:r>
              <a:rPr lang="en-GB" sz="2000" i="1" dirty="0" smtClean="0"/>
              <a:t>A Treatise of Human Nature</a:t>
            </a:r>
            <a:r>
              <a:rPr lang="en-GB" sz="2000" dirty="0" smtClean="0"/>
              <a:t>, 1739-40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44792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9877" y="668012"/>
            <a:ext cx="9399672" cy="5465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Hans Sloane,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Voyage to Jamaica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(London, 1707-1725)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Bernard de Mandeville,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Fable of The Bees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(London, 1714)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Montesquieu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Persian Letters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(Bordeaux, 1721)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Linnaeus,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of Nature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[botanical book] (Uppsala, 1735)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David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Hume,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Treatise of Human Nature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(Edinburgh, 1739-40)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Jean-Jacques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Rousseau,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Contract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Emile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(Geneva, 1762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Catharine </a:t>
            </a:r>
            <a:r>
              <a:rPr lang="en-GB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Macauley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History of England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(London, 1763-1783)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Adam Ferguson, </a:t>
            </a:r>
            <a:r>
              <a:rPr lang="en-GB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History of Civil Society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(Edinburgh, 1767)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Adam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Smith, </a:t>
            </a:r>
            <a:r>
              <a:rPr lang="en-GB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Wealth of Nations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(Glasgow,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1776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Adam Smith, </a:t>
            </a:r>
            <a:r>
              <a:rPr lang="en-GB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Theory of Moral Sentiments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(Glasgow, 1759)</a:t>
            </a:r>
            <a:endParaRPr lang="en-GB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Mary Wollstonecraft, </a:t>
            </a:r>
            <a:r>
              <a:rPr lang="en-GB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Vindication of the Rights of Men </a:t>
            </a:r>
            <a:r>
              <a:rPr lang="en-GB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(London, 1790)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04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inting_of_David_Hu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53887" cy="57239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9954" y="5797242"/>
            <a:ext cx="133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David </a:t>
            </a:r>
            <a:r>
              <a:rPr lang="en-US" dirty="0" smtClean="0"/>
              <a:t>Hume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30463" y="4579397"/>
            <a:ext cx="424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70022" y="695973"/>
            <a:ext cx="608775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‘</a:t>
            </a:r>
            <a:r>
              <a:rPr lang="en-GB" sz="2400" dirty="0"/>
              <a:t>Mankind are so much the same, in all times  and places, that history informs us of nothing  new or strange in this particular. </a:t>
            </a:r>
            <a:r>
              <a:rPr lang="en-GB" sz="2400" b="1" dirty="0"/>
              <a:t>Its chief use is only to discover the constant and universal </a:t>
            </a:r>
          </a:p>
          <a:p>
            <a:r>
              <a:rPr lang="en-GB" sz="2400" b="1" dirty="0"/>
              <a:t>principles of human nature</a:t>
            </a:r>
            <a:r>
              <a:rPr lang="en-GB" sz="2400" dirty="0"/>
              <a:t>, by showing </a:t>
            </a:r>
            <a:r>
              <a:rPr lang="en-GB" sz="2400" dirty="0" smtClean="0"/>
              <a:t>men  </a:t>
            </a:r>
            <a:r>
              <a:rPr lang="en-GB" sz="2400" dirty="0"/>
              <a:t>in all varieties of circumstances and situations and furnishing us with materials from which  we may form our observations and become  acquainted with the regular spring of human  action and behaviour…’</a:t>
            </a:r>
          </a:p>
          <a:p>
            <a:endParaRPr lang="en-GB" sz="2400" dirty="0"/>
          </a:p>
          <a:p>
            <a:pPr algn="r"/>
            <a:r>
              <a:rPr lang="en-GB" sz="2000" dirty="0" smtClean="0"/>
              <a:t>David Hume</a:t>
            </a:r>
            <a:r>
              <a:rPr lang="en-GB" sz="2000" dirty="0"/>
              <a:t>, </a:t>
            </a:r>
            <a:r>
              <a:rPr lang="en-GB" sz="2000" i="1" dirty="0"/>
              <a:t>Enquiry Concerning Human </a:t>
            </a:r>
            <a:r>
              <a:rPr lang="en-GB" sz="2000" i="1" dirty="0" smtClean="0"/>
              <a:t>Understanding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93470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6319" y="537157"/>
            <a:ext cx="77474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sz="2400" b="1" dirty="0"/>
              <a:t>		</a:t>
            </a:r>
            <a:endParaRPr lang="en-GB" sz="2400" dirty="0"/>
          </a:p>
          <a:p>
            <a:r>
              <a:rPr lang="en-GB" sz="2400" dirty="0"/>
              <a:t>1. </a:t>
            </a:r>
            <a:r>
              <a:rPr lang="en-GB" sz="2400" b="1" dirty="0"/>
              <a:t>Hunting –</a:t>
            </a:r>
            <a:r>
              <a:rPr lang="en-GB" sz="2400" dirty="0"/>
              <a:t> no property, no wealth to accumulate, stage of </a:t>
            </a:r>
            <a:r>
              <a:rPr lang="en-GB" sz="2400" dirty="0"/>
              <a:t>savagery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2. </a:t>
            </a:r>
            <a:r>
              <a:rPr lang="en-GB" sz="2400" b="1" dirty="0"/>
              <a:t>Pastoral </a:t>
            </a:r>
            <a:r>
              <a:rPr lang="en-GB" sz="2400" dirty="0"/>
              <a:t>– less mobile but still nomadic, wealth can be accumulated</a:t>
            </a:r>
          </a:p>
          <a:p>
            <a:endParaRPr lang="en-GB" sz="2400" dirty="0"/>
          </a:p>
          <a:p>
            <a:r>
              <a:rPr lang="en-GB" sz="2400" dirty="0"/>
              <a:t>3. </a:t>
            </a:r>
            <a:r>
              <a:rPr lang="en-GB" sz="2400" b="1" dirty="0"/>
              <a:t>Agriculture</a:t>
            </a:r>
            <a:r>
              <a:rPr lang="en-GB" sz="2400" dirty="0"/>
              <a:t>  -- even less mobile, farmer live on land in own houses, </a:t>
            </a:r>
            <a:r>
              <a:rPr lang="en-GB" sz="2400" dirty="0" smtClean="0"/>
              <a:t>more </a:t>
            </a:r>
            <a:r>
              <a:rPr lang="en-GB" sz="2400" dirty="0"/>
              <a:t>wealth and greater inequality </a:t>
            </a:r>
          </a:p>
          <a:p>
            <a:endParaRPr lang="en-GB" sz="2400" dirty="0"/>
          </a:p>
          <a:p>
            <a:r>
              <a:rPr lang="en-GB" sz="2400" dirty="0"/>
              <a:t>4. </a:t>
            </a:r>
            <a:r>
              <a:rPr lang="en-GB" sz="2400" b="1" dirty="0"/>
              <a:t>Commerce</a:t>
            </a:r>
            <a:r>
              <a:rPr lang="en-GB" sz="2400" dirty="0"/>
              <a:t> – property ownership, laws governing property, complex societies</a:t>
            </a:r>
          </a:p>
          <a:p>
            <a:r>
              <a:rPr lang="en-GB" dirty="0"/>
              <a:t> 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38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661</Words>
  <Application>Microsoft Office PowerPoint</Application>
  <PresentationFormat>Widescreen</PresentationFormat>
  <Paragraphs>69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Droid Sans Fallback</vt:lpstr>
      <vt:lpstr>Lohit Hindi</vt:lpstr>
      <vt:lpstr>Times New Roman</vt:lpstr>
      <vt:lpstr>Office Theme</vt:lpstr>
      <vt:lpstr>Human nature and the Enlightenment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nature and the Enlightenment</dc:title>
  <dc:creator>Bycroft, Michael</dc:creator>
  <cp:lastModifiedBy>Bycroft, Michael</cp:lastModifiedBy>
  <cp:revision>17</cp:revision>
  <dcterms:created xsi:type="dcterms:W3CDTF">2019-11-18T10:59:50Z</dcterms:created>
  <dcterms:modified xsi:type="dcterms:W3CDTF">2019-11-18T12:37:18Z</dcterms:modified>
</cp:coreProperties>
</file>