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71" r:id="rId16"/>
    <p:sldId id="272" r:id="rId17"/>
    <p:sldId id="270" r:id="rId18"/>
    <p:sldId id="269" r:id="rId19"/>
    <p:sldId id="273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5D4C49-6C12-465E-B67E-E681D198845F}" v="1" dt="2019-10-18T11:36:27.3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lie Wilkinson" userId="86c6f037d7322b7a" providerId="LiveId" clId="{105D4C49-6C12-465E-B67E-E681D198845F}"/>
    <pc:docChg chg="delSld modSld sldOrd">
      <pc:chgData name="Callie Wilkinson" userId="86c6f037d7322b7a" providerId="LiveId" clId="{105D4C49-6C12-465E-B67E-E681D198845F}" dt="2019-10-18T12:16:13.436" v="1" actId="2696"/>
      <pc:docMkLst>
        <pc:docMk/>
      </pc:docMkLst>
      <pc:sldChg chg="del ord">
        <pc:chgData name="Callie Wilkinson" userId="86c6f037d7322b7a" providerId="LiveId" clId="{105D4C49-6C12-465E-B67E-E681D198845F}" dt="2019-10-18T12:16:13.436" v="1" actId="2696"/>
        <pc:sldMkLst>
          <pc:docMk/>
          <pc:sldMk cId="2879316217" sldId="27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367E2-797E-46C9-9F19-102D0E4202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170D0E-DF20-4A3C-9882-51AFD9448B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A9C09-1103-4623-B755-15ABFBE3D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C916-7172-4AA8-9EE5-B94D0EFE9848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F06B6-6403-4927-B6B5-789762C33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63B15-250E-4BD5-8E20-1CD47B897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99F5-B690-46CF-8FA4-DD55BE543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674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166D3-4DE7-44E8-A077-DBC19E116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BE4D79-436A-4A44-87C3-BD6ADCC581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905B1D-84A3-4141-BEBA-817E8E832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C916-7172-4AA8-9EE5-B94D0EFE9848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4A9F1-7FF4-4DDB-9860-BDBCC180A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D0EED-EDEB-4835-98B0-5C5EEDB4C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99F5-B690-46CF-8FA4-DD55BE543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922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3E4605-4A0A-4EB5-84A1-A36CBC85E0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A362C7-4190-470B-BFD3-8BF085475E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F83EF-4E69-4751-980C-6DD56D3D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C916-7172-4AA8-9EE5-B94D0EFE9848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161E6-0CC3-404B-93E6-7EE6678EB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FDA2F-2F33-443A-8122-DDFD124BF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99F5-B690-46CF-8FA4-DD55BE543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930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7107C-BC33-42AD-B14B-906CE0A0D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401A24-8DB2-4F60-82F8-E15DA7BF9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D2A654-11F2-4221-B90E-957521223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C916-7172-4AA8-9EE5-B94D0EFE9848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D88F2C-1337-46E3-8B13-3C60CF077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A380BA-D443-4753-9FA9-6B20314E9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99F5-B690-46CF-8FA4-DD55BE543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327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F672C-6D93-442F-9EF4-E89B52E45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415445-1517-4DAC-B3A2-E5627E1595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8E705-31E5-4860-B0B3-C13DEED2D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C916-7172-4AA8-9EE5-B94D0EFE9848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790CC8-1B28-45D0-A7E0-D5E8CF1FF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DA5C9-E2C4-4AE3-91D5-968F56AB2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99F5-B690-46CF-8FA4-DD55BE543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428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695E3-A1E8-48BC-AD23-FEC82D1F6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B2F952-1187-4367-A1DD-7155215CBE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52C63-B1A3-489F-89E9-3EF25890A5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510C35-B006-4026-ADF5-34D0E5519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C916-7172-4AA8-9EE5-B94D0EFE9848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6BB6CC-F6B4-4DBA-8000-E61D652A1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732E34-0BEA-4B76-B3F8-CBF63A544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99F5-B690-46CF-8FA4-DD55BE543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48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E13B8-05A3-41DD-91F0-B302ED813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2970AD-298A-44FB-97AF-9EC896CFB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4F0705-323E-4DFD-818A-7A3EA8C704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012DC3-4501-4CF1-A5BE-7F550FDC87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DE6369-F902-45B1-AACD-35730FB162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81ECA0-C350-4C9B-B8C5-290546526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C916-7172-4AA8-9EE5-B94D0EFE9848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1EBCEA-B2DD-4F42-A2E0-BED2D1AAF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64EFD6-7602-462E-A6B7-56B1D9F56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99F5-B690-46CF-8FA4-DD55BE543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09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BA49A-4D6B-422D-AD22-21287535E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A09779-8D86-43FE-8BD2-21C2F6AFC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C916-7172-4AA8-9EE5-B94D0EFE9848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CAB5B9-4457-4811-B97A-9A813B644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53F281-7FAF-4A82-89F4-DEC9D12F1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99F5-B690-46CF-8FA4-DD55BE543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897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F50BCD-F549-4F16-8049-E1A2386A9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C916-7172-4AA8-9EE5-B94D0EFE9848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3F0FEE-2F38-4EE2-9482-15359B3A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8133A7-9622-46C1-912A-7AC47C704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99F5-B690-46CF-8FA4-DD55BE543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90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8523-C3FC-4EA4-B001-4998AA403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F4F1C-9C66-4425-AB24-10B5C2684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2394EF-1288-4C40-B7B0-19FD3FCEF1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96CC6E-2B9C-4F17-82A7-713914D0F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C916-7172-4AA8-9EE5-B94D0EFE9848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5B44A-C194-4BE2-BB86-11D36FBD9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3C8D4E-9AC9-4F23-AC8B-2D182C478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99F5-B690-46CF-8FA4-DD55BE543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479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1ACD9-96CA-4CBC-99D8-C403E702D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89C203-E49A-4DCB-82B0-DF4D09903D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0FDA49-1483-41D6-B88A-EA46A91776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8774F2-AB29-4299-8A59-BCDECE47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C916-7172-4AA8-9EE5-B94D0EFE9848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808516-7934-4B76-8549-7A017B61E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5C7FA1-E972-4AB1-A10E-11C0B8624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399F5-B690-46CF-8FA4-DD55BE543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45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F8FB20-EAB2-44FE-BC43-61217B627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132D46-8705-4E92-9B94-A814C967C3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2C565-6278-411A-BB46-147ED38557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7C916-7172-4AA8-9EE5-B94D0EFE9848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33608-DDE1-4A71-8F13-28C7AA3D1D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96154-08CA-4D84-BDD0-B9DF3293D0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399F5-B690-46CF-8FA4-DD55BE543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54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xgRd7DHM79k?feature=oembed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k_IE74U32jo?feature=oembed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53A5B-8320-42DF-88BD-BCBC14EBF3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Steamships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B5314C-D393-4419-A3C6-6AB2E59199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Disaster to decadence</a:t>
            </a:r>
          </a:p>
        </p:txBody>
      </p:sp>
    </p:spTree>
    <p:extLst>
      <p:ext uri="{BB962C8B-B14F-4D97-AF65-F5344CB8AC3E}">
        <p14:creationId xmlns:p14="http://schemas.microsoft.com/office/powerpoint/2010/main" val="812410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2C860-4D94-499D-926F-281C93F83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5127031" cy="167660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i="1" dirty="0">
                <a:latin typeface="Garamond" panose="02020404030301010803" pitchFamily="18" charset="0"/>
              </a:rPr>
              <a:t>American Notes for General Circulation, </a:t>
            </a:r>
            <a:r>
              <a:rPr lang="en-US" dirty="0">
                <a:latin typeface="Garamond" panose="02020404030301010803" pitchFamily="18" charset="0"/>
              </a:rPr>
              <a:t>Charles Dickens (1850) </a:t>
            </a:r>
            <a:endParaRPr lang="en-US" i="1" dirty="0">
              <a:latin typeface="Garamond" panose="02020404030301010803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6028C0-CF98-4F2F-ADBE-C520D93028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8930" y="2438400"/>
            <a:ext cx="5127029" cy="378541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Charles Dickens, novelist (1812-1870) </a:t>
            </a:r>
          </a:p>
          <a:p>
            <a:r>
              <a:rPr lang="en-US" sz="2000" dirty="0">
                <a:latin typeface="Garamond" panose="02020404030301010803" pitchFamily="18" charset="0"/>
              </a:rPr>
              <a:t>Early successes include </a:t>
            </a:r>
            <a:r>
              <a:rPr lang="en-US" sz="2000" i="1" dirty="0">
                <a:latin typeface="Garamond" panose="02020404030301010803" pitchFamily="18" charset="0"/>
              </a:rPr>
              <a:t>Pickwick Papers </a:t>
            </a:r>
            <a:r>
              <a:rPr lang="en-US" sz="2000" dirty="0">
                <a:latin typeface="Garamond" panose="02020404030301010803" pitchFamily="18" charset="0"/>
              </a:rPr>
              <a:t>(1836-7), </a:t>
            </a:r>
            <a:r>
              <a:rPr lang="en-US" sz="2000" i="1" dirty="0">
                <a:latin typeface="Garamond" panose="02020404030301010803" pitchFamily="18" charset="0"/>
              </a:rPr>
              <a:t>Oliver Twist </a:t>
            </a:r>
            <a:r>
              <a:rPr lang="en-US" sz="2000" dirty="0">
                <a:latin typeface="Garamond" panose="02020404030301010803" pitchFamily="18" charset="0"/>
              </a:rPr>
              <a:t>(1837), Nicholas Nickleby (1838-9), and </a:t>
            </a:r>
            <a:r>
              <a:rPr lang="en-US" sz="2000" i="1" dirty="0">
                <a:latin typeface="Garamond" panose="02020404030301010803" pitchFamily="18" charset="0"/>
              </a:rPr>
              <a:t>The Old Curiosity Shop </a:t>
            </a:r>
            <a:r>
              <a:rPr lang="en-US" sz="2000" dirty="0">
                <a:latin typeface="Garamond" panose="02020404030301010803" pitchFamily="18" charset="0"/>
              </a:rPr>
              <a:t>(1840-41). </a:t>
            </a:r>
          </a:p>
          <a:p>
            <a:r>
              <a:rPr lang="en-US" sz="2000" dirty="0">
                <a:latin typeface="Garamond" panose="02020404030301010803" pitchFamily="18" charset="0"/>
              </a:rPr>
              <a:t>Voyage to America in 1842 aboard the paddle steamship Britannia, a Cunard vessel renowned for their comfort and safety </a:t>
            </a:r>
          </a:p>
          <a:p>
            <a:r>
              <a:rPr lang="en-US" sz="2000" dirty="0">
                <a:latin typeface="Garamond" panose="02020404030301010803" pitchFamily="18" charset="0"/>
              </a:rPr>
              <a:t>Travelled from Liverpool to Boston via Halifax, Canada.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19F716A-9EE6-42DF-938A-4F9A9DDDC79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r="2" b="13453"/>
          <a:stretch/>
        </p:blipFill>
        <p:spPr>
          <a:xfrm>
            <a:off x="6090612" y="10"/>
            <a:ext cx="6101387" cy="6857990"/>
          </a:xfrm>
          <a:prstGeom prst="rect">
            <a:avLst/>
          </a:prstGeom>
          <a:effectLst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B49DA1-C1AC-47DE-83BA-688D8DD9ABBA}"/>
              </a:ext>
            </a:extLst>
          </p:cNvPr>
          <p:cNvSpPr txBox="1"/>
          <p:nvPr/>
        </p:nvSpPr>
        <p:spPr>
          <a:xfrm>
            <a:off x="648929" y="6223819"/>
            <a:ext cx="5127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latin typeface="Garamond" panose="02020404030301010803" pitchFamily="18" charset="0"/>
              </a:rPr>
              <a:t>Maclise</a:t>
            </a:r>
            <a:r>
              <a:rPr lang="en-GB" dirty="0">
                <a:latin typeface="Garamond" panose="02020404030301010803" pitchFamily="18" charset="0"/>
              </a:rPr>
              <a:t>, Daniel. </a:t>
            </a:r>
            <a:r>
              <a:rPr lang="en-GB" i="1" dirty="0">
                <a:latin typeface="Garamond" panose="02020404030301010803" pitchFamily="18" charset="0"/>
              </a:rPr>
              <a:t>Charles Dickens. </a:t>
            </a:r>
            <a:r>
              <a:rPr lang="en-GB" dirty="0">
                <a:latin typeface="Garamond" panose="02020404030301010803" pitchFamily="18" charset="0"/>
              </a:rPr>
              <a:t>Oil on canvas. 1839. Tate, London </a:t>
            </a:r>
          </a:p>
        </p:txBody>
      </p:sp>
    </p:spTree>
    <p:extLst>
      <p:ext uri="{BB962C8B-B14F-4D97-AF65-F5344CB8AC3E}">
        <p14:creationId xmlns:p14="http://schemas.microsoft.com/office/powerpoint/2010/main" val="2864988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Titanic - 1997 Take Her To Sea Mr Murdoch Scene">
            <a:hlinkClick r:id="" action="ppaction://media"/>
            <a:extLst>
              <a:ext uri="{FF2B5EF4-FFF2-40B4-BE49-F238E27FC236}">
                <a16:creationId xmlns:a16="http://schemas.microsoft.com/office/drawing/2014/main" id="{988909CD-6F25-4983-BA33-01FD138A7E7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61053" y="540592"/>
            <a:ext cx="9920515" cy="558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78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Views of engine controls and boilers of the SS Leviathan troop transport ship dur...HD Stock Footage">
            <a:hlinkClick r:id="" action="ppaction://media"/>
            <a:extLst>
              <a:ext uri="{FF2B5EF4-FFF2-40B4-BE49-F238E27FC236}">
                <a16:creationId xmlns:a16="http://schemas.microsoft.com/office/drawing/2014/main" id="{65B4856C-4FBC-4ADF-A3EF-A0E22CA71D6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09530" y="747031"/>
            <a:ext cx="8972939" cy="50472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FC88779-F780-48C4-B9F1-9514D6FD8FEE}"/>
              </a:ext>
            </a:extLst>
          </p:cNvPr>
          <p:cNvSpPr txBox="1"/>
          <p:nvPr/>
        </p:nvSpPr>
        <p:spPr>
          <a:xfrm>
            <a:off x="1609530" y="6046237"/>
            <a:ext cx="8972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Views of engine controls and boilers of the SS Leviathan troop transport ship during World War I, Atlantic, 1918. </a:t>
            </a:r>
          </a:p>
        </p:txBody>
      </p:sp>
    </p:spTree>
    <p:extLst>
      <p:ext uri="{BB962C8B-B14F-4D97-AF65-F5344CB8AC3E}">
        <p14:creationId xmlns:p14="http://schemas.microsoft.com/office/powerpoint/2010/main" val="399800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FE991-0DE9-4512-97C5-C94B7A73D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Shipboard labour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93A35-7DC9-48E8-BBCC-6A736880BC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Stewards </a:t>
            </a:r>
          </a:p>
          <a:p>
            <a:r>
              <a:rPr lang="en-GB" dirty="0">
                <a:latin typeface="Garamond" panose="02020404030301010803" pitchFamily="18" charset="0"/>
              </a:rPr>
              <a:t>Deckhands</a:t>
            </a:r>
          </a:p>
          <a:p>
            <a:r>
              <a:rPr lang="en-GB" dirty="0">
                <a:latin typeface="Garamond" panose="02020404030301010803" pitchFamily="18" charset="0"/>
              </a:rPr>
              <a:t>Fireroom </a:t>
            </a:r>
          </a:p>
        </p:txBody>
      </p:sp>
    </p:spTree>
    <p:extLst>
      <p:ext uri="{BB962C8B-B14F-4D97-AF65-F5344CB8AC3E}">
        <p14:creationId xmlns:p14="http://schemas.microsoft.com/office/powerpoint/2010/main" val="678782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7A2F36C3-7AA7-4E5C-829C-11E2B2E65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23" y="0"/>
            <a:ext cx="86233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58137F-2EC9-4C44-A8D9-00C6E0CB4BA9}"/>
              </a:ext>
            </a:extLst>
          </p:cNvPr>
          <p:cNvSpPr txBox="1"/>
          <p:nvPr/>
        </p:nvSpPr>
        <p:spPr>
          <a:xfrm>
            <a:off x="9339943" y="149290"/>
            <a:ext cx="26965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‘Boiler Room’. Lascar stokers in the hold of a P&amp;O steamer shovelling coal to keep the fires burning. Getty Images. </a:t>
            </a:r>
          </a:p>
        </p:txBody>
      </p:sp>
    </p:spTree>
    <p:extLst>
      <p:ext uri="{BB962C8B-B14F-4D97-AF65-F5344CB8AC3E}">
        <p14:creationId xmlns:p14="http://schemas.microsoft.com/office/powerpoint/2010/main" val="14456503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5A56036-66E0-41BC-A53A-BA554E82D6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4" t="658"/>
          <a:stretch/>
        </p:blipFill>
        <p:spPr>
          <a:xfrm rot="5400000">
            <a:off x="2978106" y="-555949"/>
            <a:ext cx="6657222" cy="79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480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D75576-4108-4750-8743-55A77EEBE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696075" cy="4914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CBDACD1-31E0-40AA-8441-43086C5674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29" t="-1675" r="7020" b="1"/>
          <a:stretch/>
        </p:blipFill>
        <p:spPr>
          <a:xfrm>
            <a:off x="6587411" y="1436914"/>
            <a:ext cx="5604589" cy="527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400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650CD3-74EE-4E3A-9B62-461BB9B1BA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4" t="1002" r="1551" b="2757"/>
          <a:stretch/>
        </p:blipFill>
        <p:spPr>
          <a:xfrm>
            <a:off x="1450665" y="68752"/>
            <a:ext cx="9531016" cy="673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6962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ostcard; printed paper; photograph showing the entrance to the Suez canal and offices to the Suez Company at Port Said, with moored boats in the foreground.">
            <a:extLst>
              <a:ext uri="{FF2B5EF4-FFF2-40B4-BE49-F238E27FC236}">
                <a16:creationId xmlns:a16="http://schemas.microsoft.com/office/drawing/2014/main" id="{2D599122-C4A3-422E-B7A2-253EE61BA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50" y="190307"/>
            <a:ext cx="714375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E98099-B09C-4B8F-8F27-DE1956E39D28}"/>
              </a:ext>
            </a:extLst>
          </p:cNvPr>
          <p:cNvSpPr txBox="1"/>
          <p:nvPr/>
        </p:nvSpPr>
        <p:spPr>
          <a:xfrm>
            <a:off x="154150" y="4939588"/>
            <a:ext cx="36762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Postcard, printed paper, c. 1910; photograph showing the entrance to the Suez Canal and offices to the Suez Company at Port Said. British Museum, London. </a:t>
            </a:r>
          </a:p>
        </p:txBody>
      </p:sp>
      <p:pic>
        <p:nvPicPr>
          <p:cNvPr id="4100" name="Picture 4" descr="Printed postcard entitled Main Street, Aden; stamp postmarked Aden April 17, 1906">
            <a:extLst>
              <a:ext uri="{FF2B5EF4-FFF2-40B4-BE49-F238E27FC236}">
                <a16:creationId xmlns:a16="http://schemas.microsoft.com/office/drawing/2014/main" id="{D138E6C0-1B90-49B2-B882-35BC22CE7F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418" y="0"/>
            <a:ext cx="43894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0E964D6-9E39-4DDE-AA59-B54A4061BA0C}"/>
              </a:ext>
            </a:extLst>
          </p:cNvPr>
          <p:cNvSpPr txBox="1"/>
          <p:nvPr/>
        </p:nvSpPr>
        <p:spPr>
          <a:xfrm>
            <a:off x="4683967" y="4939588"/>
            <a:ext cx="2771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Printed postcard, stamp postmarked Aden 17 April, 1906. British Museum, London. </a:t>
            </a:r>
          </a:p>
        </p:txBody>
      </p:sp>
    </p:spTree>
    <p:extLst>
      <p:ext uri="{BB962C8B-B14F-4D97-AF65-F5344CB8AC3E}">
        <p14:creationId xmlns:p14="http://schemas.microsoft.com/office/powerpoint/2010/main" val="38538112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87CA04A-A9DB-46C8-9BB4-F61315159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06" y="0"/>
            <a:ext cx="3796245" cy="6858000"/>
          </a:xfrm>
          <a:prstGeom prst="rect">
            <a:avLst/>
          </a:prstGeom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5CA2840C-1D39-4470-9376-73ED0689A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426" y="0"/>
            <a:ext cx="56546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6EEEC0C-52DE-494E-8442-8AB42908CE64}"/>
              </a:ext>
            </a:extLst>
          </p:cNvPr>
          <p:cNvSpPr txBox="1"/>
          <p:nvPr/>
        </p:nvSpPr>
        <p:spPr>
          <a:xfrm>
            <a:off x="9735101" y="0"/>
            <a:ext cx="24568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First class bathrooms on the passenger liner </a:t>
            </a:r>
            <a:r>
              <a:rPr lang="en-GB" i="1" dirty="0">
                <a:latin typeface="Garamond" panose="02020404030301010803" pitchFamily="18" charset="0"/>
              </a:rPr>
              <a:t>Royal George </a:t>
            </a:r>
            <a:r>
              <a:rPr lang="en-GB" dirty="0">
                <a:latin typeface="Garamond" panose="02020404030301010803" pitchFamily="18" charset="0"/>
              </a:rPr>
              <a:t>(1907). National Maritime Museum, London. </a:t>
            </a:r>
          </a:p>
        </p:txBody>
      </p:sp>
    </p:spTree>
    <p:extLst>
      <p:ext uri="{BB962C8B-B14F-4D97-AF65-F5344CB8AC3E}">
        <p14:creationId xmlns:p14="http://schemas.microsoft.com/office/powerpoint/2010/main" val="1677259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720A442-BE6C-4901-AAD3-BCD8570EDC78}"/>
              </a:ext>
            </a:extLst>
          </p:cNvPr>
          <p:cNvSpPr txBox="1"/>
          <p:nvPr/>
        </p:nvSpPr>
        <p:spPr>
          <a:xfrm>
            <a:off x="171839" y="158620"/>
            <a:ext cx="506263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Garamond" panose="02020404030301010803" pitchFamily="18" charset="0"/>
              </a:rPr>
              <a:t>Boilers heat the water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Garamond" panose="02020404030301010803" pitchFamily="18" charset="0"/>
              </a:rPr>
              <a:t>Boiling water generates steam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Garamond" panose="02020404030301010803" pitchFamily="18" charset="0"/>
              </a:rPr>
              <a:t>Steam is piped to the ship’s cylinder (or cylinders)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Garamond" panose="02020404030301010803" pitchFamily="18" charset="0"/>
              </a:rPr>
              <a:t>Movement of the steam entering and exiting the cylinder exerts pressure on the pistons, creating motion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Garamond" panose="02020404030301010803" pitchFamily="18" charset="0"/>
              </a:rPr>
              <a:t>Movement of the pistons is translated into rotary motion by the crank shaft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Garamond" panose="02020404030301010803" pitchFamily="18" charset="0"/>
              </a:rPr>
              <a:t>The crank shaft turns the paddle shaft (rod), which turns the paddle wheels.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9BF5E6-E45B-4D78-8BF4-8CBB74E2F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20942"/>
            <a:ext cx="5822641" cy="3463834"/>
          </a:xfrm>
          <a:prstGeom prst="rect">
            <a:avLst/>
          </a:prstGeom>
        </p:spPr>
      </p:pic>
      <p:pic>
        <p:nvPicPr>
          <p:cNvPr id="5" name="Picture 4" descr="A airplane that is parked on the side of a road&#10;&#10;Description automatically generated">
            <a:extLst>
              <a:ext uri="{FF2B5EF4-FFF2-40B4-BE49-F238E27FC236}">
                <a16:creationId xmlns:a16="http://schemas.microsoft.com/office/drawing/2014/main" id="{9E055293-653C-4136-8D15-9715247A2D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370" y="190847"/>
            <a:ext cx="5973945" cy="49452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3C94DD-210A-4FD8-B8F3-59AA8C2869C4}"/>
              </a:ext>
            </a:extLst>
          </p:cNvPr>
          <p:cNvSpPr txBox="1"/>
          <p:nvPr/>
        </p:nvSpPr>
        <p:spPr>
          <a:xfrm>
            <a:off x="5722370" y="5215812"/>
            <a:ext cx="5973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Stern view of the ‘Aquitania’ in drydock. Royal Museums Greenwich, London. </a:t>
            </a:r>
          </a:p>
        </p:txBody>
      </p:sp>
    </p:spTree>
    <p:extLst>
      <p:ext uri="{BB962C8B-B14F-4D97-AF65-F5344CB8AC3E}">
        <p14:creationId xmlns:p14="http://schemas.microsoft.com/office/powerpoint/2010/main" val="33951100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655A202C-4EE1-4964-9E80-B1A57521A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82" y="0"/>
            <a:ext cx="83105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F760E7-37B3-4DC3-9175-7692E5040EE2}"/>
              </a:ext>
            </a:extLst>
          </p:cNvPr>
          <p:cNvSpPr txBox="1"/>
          <p:nvPr/>
        </p:nvSpPr>
        <p:spPr>
          <a:xfrm>
            <a:off x="8808098" y="0"/>
            <a:ext cx="30977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First class smokers’ lounge on the ‘Balmoral Castle’ (1910). National Maritime Museum, Greenwich, London. </a:t>
            </a:r>
          </a:p>
        </p:txBody>
      </p:sp>
    </p:spTree>
    <p:extLst>
      <p:ext uri="{BB962C8B-B14F-4D97-AF65-F5344CB8AC3E}">
        <p14:creationId xmlns:p14="http://schemas.microsoft.com/office/powerpoint/2010/main" val="396327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4679B456-2926-424E-B51C-DF9B737C8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39" y="139765"/>
            <a:ext cx="9144000" cy="596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33FDBC-B5C7-419A-997A-789BFA03A85B}"/>
              </a:ext>
            </a:extLst>
          </p:cNvPr>
          <p:cNvSpPr txBox="1"/>
          <p:nvPr/>
        </p:nvSpPr>
        <p:spPr>
          <a:xfrm>
            <a:off x="9377265" y="139765"/>
            <a:ext cx="25565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Duncan, E. </a:t>
            </a:r>
            <a:r>
              <a:rPr lang="en-GB" i="1" dirty="0">
                <a:latin typeface="Garamond" panose="02020404030301010803" pitchFamily="18" charset="0"/>
              </a:rPr>
              <a:t>The East India Company’s iron steamship Nemesis, Lieutenant W H Hall RN, Commander, with boats of Sulphur, Calliope, Larne and Starling destroying Chinese war junks in Anson’s Bay, January 7</a:t>
            </a:r>
            <a:r>
              <a:rPr lang="en-GB" i="1" baseline="30000" dirty="0">
                <a:latin typeface="Garamond" panose="02020404030301010803" pitchFamily="18" charset="0"/>
              </a:rPr>
              <a:t>th</a:t>
            </a:r>
            <a:r>
              <a:rPr lang="en-GB" i="1" dirty="0">
                <a:latin typeface="Garamond" panose="02020404030301010803" pitchFamily="18" charset="0"/>
              </a:rPr>
              <a:t> 1841. </a:t>
            </a:r>
            <a:r>
              <a:rPr lang="en-GB" dirty="0">
                <a:latin typeface="Garamond" panose="02020404030301010803" pitchFamily="18" charset="0"/>
              </a:rPr>
              <a:t>National Army Museum, London. </a:t>
            </a:r>
          </a:p>
        </p:txBody>
      </p:sp>
    </p:spTree>
    <p:extLst>
      <p:ext uri="{BB962C8B-B14F-4D97-AF65-F5344CB8AC3E}">
        <p14:creationId xmlns:p14="http://schemas.microsoft.com/office/powerpoint/2010/main" val="3064975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water, boat, photo&#10;&#10;Description automatically generated">
            <a:extLst>
              <a:ext uri="{FF2B5EF4-FFF2-40B4-BE49-F238E27FC236}">
                <a16:creationId xmlns:a16="http://schemas.microsoft.com/office/drawing/2014/main" id="{0ACD1AD3-DD9C-4E51-958A-A0BF01BE1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734567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26FD88-9C6A-41EE-B155-A001ADF81648}"/>
              </a:ext>
            </a:extLst>
          </p:cNvPr>
          <p:cNvSpPr txBox="1"/>
          <p:nvPr/>
        </p:nvSpPr>
        <p:spPr>
          <a:xfrm>
            <a:off x="8836090" y="93306"/>
            <a:ext cx="31350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Bourne, JC and CF Cheffins. </a:t>
            </a:r>
            <a:r>
              <a:rPr lang="en-GB" i="1" dirty="0">
                <a:latin typeface="Garamond" panose="02020404030301010803" pitchFamily="18" charset="0"/>
              </a:rPr>
              <a:t>The Charlotte Dundas, </a:t>
            </a:r>
            <a:r>
              <a:rPr lang="en-GB" i="1" dirty="0" err="1">
                <a:latin typeface="Garamond" panose="02020404030301010803" pitchFamily="18" charset="0"/>
              </a:rPr>
              <a:t>Willm</a:t>
            </a:r>
            <a:r>
              <a:rPr lang="en-GB" i="1" dirty="0">
                <a:latin typeface="Garamond" panose="02020404030301010803" pitchFamily="18" charset="0"/>
              </a:rPr>
              <a:t> Symington, 1803. </a:t>
            </a:r>
            <a:r>
              <a:rPr lang="en-GB" dirty="0">
                <a:latin typeface="Garamond" panose="02020404030301010803" pitchFamily="18" charset="0"/>
              </a:rPr>
              <a:t>Coloured lithograph. 1848. National Maritime Museum, London. </a:t>
            </a:r>
          </a:p>
        </p:txBody>
      </p:sp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A4877F52-B452-4E6E-886E-1E024292D7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567" y="1690137"/>
            <a:ext cx="3477725" cy="347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791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arge ship in a body of water&#10;&#10;Description automatically generated">
            <a:extLst>
              <a:ext uri="{FF2B5EF4-FFF2-40B4-BE49-F238E27FC236}">
                <a16:creationId xmlns:a16="http://schemas.microsoft.com/office/drawing/2014/main" id="{E8B75CCE-919A-4455-AB35-C3B77CC24C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717550"/>
            <a:ext cx="10160000" cy="5422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31D484-7126-4D0A-B881-459512B98872}"/>
              </a:ext>
            </a:extLst>
          </p:cNvPr>
          <p:cNvSpPr txBox="1"/>
          <p:nvPr/>
        </p:nvSpPr>
        <p:spPr>
          <a:xfrm>
            <a:off x="1016000" y="6242180"/>
            <a:ext cx="101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Griffin, William. </a:t>
            </a:r>
            <a:r>
              <a:rPr lang="en-GB" i="1" dirty="0">
                <a:latin typeface="Garamond" panose="02020404030301010803" pitchFamily="18" charset="0"/>
              </a:rPr>
              <a:t>Paddle steamers ‘Rob Roy’, ‘Emperor’, and ‘Queen of Scotland’. Oil on canvas. </a:t>
            </a:r>
            <a:r>
              <a:rPr lang="en-GB" dirty="0">
                <a:latin typeface="Garamond" panose="02020404030301010803" pitchFamily="18" charset="0"/>
              </a:rPr>
              <a:t>1848. Hull Maritime Museum. </a:t>
            </a:r>
          </a:p>
        </p:txBody>
      </p:sp>
    </p:spTree>
    <p:extLst>
      <p:ext uri="{BB962C8B-B14F-4D97-AF65-F5344CB8AC3E}">
        <p14:creationId xmlns:p14="http://schemas.microsoft.com/office/powerpoint/2010/main" val="1557189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B25C22D7-8117-4913-90A6-24528D37D7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" t="1905" r="1916" b="3810"/>
          <a:stretch/>
        </p:blipFill>
        <p:spPr>
          <a:xfrm>
            <a:off x="233265" y="130628"/>
            <a:ext cx="8705461" cy="64661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FD8E125-6C1E-41EA-9B28-DEF0357B57F7}"/>
              </a:ext>
            </a:extLst>
          </p:cNvPr>
          <p:cNvSpPr txBox="1"/>
          <p:nvPr/>
        </p:nvSpPr>
        <p:spPr>
          <a:xfrm>
            <a:off x="9060024" y="130629"/>
            <a:ext cx="2911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latin typeface="Garamond" panose="02020404030301010803" pitchFamily="18" charset="0"/>
              </a:rPr>
              <a:t>Kramp</a:t>
            </a:r>
            <a:r>
              <a:rPr lang="en-GB" dirty="0">
                <a:latin typeface="Garamond" panose="02020404030301010803" pitchFamily="18" charset="0"/>
              </a:rPr>
              <a:t>, WC, George T. Sanford and G&amp;W Endicott. </a:t>
            </a:r>
            <a:r>
              <a:rPr lang="en-GB" i="1" dirty="0">
                <a:latin typeface="Garamond" panose="02020404030301010803" pitchFamily="18" charset="0"/>
              </a:rPr>
              <a:t>The steam ship Great Western. </a:t>
            </a:r>
            <a:r>
              <a:rPr lang="en-GB" dirty="0">
                <a:latin typeface="Garamond" panose="02020404030301010803" pitchFamily="18" charset="0"/>
              </a:rPr>
              <a:t>Coloured lithograph. </a:t>
            </a:r>
          </a:p>
        </p:txBody>
      </p:sp>
    </p:spTree>
    <p:extLst>
      <p:ext uri="{BB962C8B-B14F-4D97-AF65-F5344CB8AC3E}">
        <p14:creationId xmlns:p14="http://schemas.microsoft.com/office/powerpoint/2010/main" val="3829392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arge ship in the background&#10;&#10;Description automatically generated">
            <a:extLst>
              <a:ext uri="{FF2B5EF4-FFF2-40B4-BE49-F238E27FC236}">
                <a16:creationId xmlns:a16="http://schemas.microsoft.com/office/drawing/2014/main" id="{FDDE38C0-BD8C-45B5-BD4A-26A36DE590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526" y="0"/>
            <a:ext cx="10266947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7FE899A-EBFA-4BE9-9B5A-EA2074B9250F}"/>
              </a:ext>
            </a:extLst>
          </p:cNvPr>
          <p:cNvSpPr txBox="1"/>
          <p:nvPr/>
        </p:nvSpPr>
        <p:spPr>
          <a:xfrm>
            <a:off x="1045029" y="74645"/>
            <a:ext cx="33403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Walters, Samuel. </a:t>
            </a:r>
            <a:r>
              <a:rPr lang="en-GB" i="1" dirty="0">
                <a:latin typeface="Garamond" panose="02020404030301010803" pitchFamily="18" charset="0"/>
              </a:rPr>
              <a:t>Paddle steamer ‘President’ in the Mersey off Liverpool. </a:t>
            </a:r>
            <a:r>
              <a:rPr lang="en-GB" dirty="0">
                <a:latin typeface="Garamond" panose="02020404030301010803" pitchFamily="18" charset="0"/>
              </a:rPr>
              <a:t>Oil on canvas. 1841. National Maritime Museum, Greenwich, London. </a:t>
            </a:r>
          </a:p>
        </p:txBody>
      </p:sp>
    </p:spTree>
    <p:extLst>
      <p:ext uri="{BB962C8B-B14F-4D97-AF65-F5344CB8AC3E}">
        <p14:creationId xmlns:p14="http://schemas.microsoft.com/office/powerpoint/2010/main" val="2382829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book, wave&#10;&#10;Description automatically generated">
            <a:extLst>
              <a:ext uri="{FF2B5EF4-FFF2-40B4-BE49-F238E27FC236}">
                <a16:creationId xmlns:a16="http://schemas.microsoft.com/office/drawing/2014/main" id="{BADE92CA-D87F-429F-8AE9-497014ECC0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76071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F90640-93C9-414D-8FA7-EB27DB64AA79}"/>
              </a:ext>
            </a:extLst>
          </p:cNvPr>
          <p:cNvSpPr txBox="1"/>
          <p:nvPr/>
        </p:nvSpPr>
        <p:spPr>
          <a:xfrm>
            <a:off x="8836090" y="83976"/>
            <a:ext cx="30697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latin typeface="Garamond" panose="02020404030301010803" pitchFamily="18" charset="0"/>
              </a:rPr>
              <a:t>Caucanen</a:t>
            </a:r>
            <a:r>
              <a:rPr lang="en-GB" dirty="0">
                <a:latin typeface="Garamond" panose="02020404030301010803" pitchFamily="18" charset="0"/>
              </a:rPr>
              <a:t>, </a:t>
            </a:r>
            <a:r>
              <a:rPr lang="en-GB" dirty="0" err="1">
                <a:latin typeface="Garamond" panose="02020404030301010803" pitchFamily="18" charset="0"/>
              </a:rPr>
              <a:t>Chavanne</a:t>
            </a:r>
            <a:r>
              <a:rPr lang="en-GB" dirty="0">
                <a:latin typeface="Garamond" panose="02020404030301010803" pitchFamily="18" charset="0"/>
              </a:rPr>
              <a:t>, and Read &amp; Co. </a:t>
            </a:r>
            <a:r>
              <a:rPr lang="en-GB" i="1" dirty="0">
                <a:latin typeface="Garamond" panose="02020404030301010803" pitchFamily="18" charset="0"/>
              </a:rPr>
              <a:t>Destruction by fire of the Amazon West India Mail Steamer in the Bay of Biscay </a:t>
            </a:r>
            <a:r>
              <a:rPr lang="en-GB" i="1" dirty="0" err="1">
                <a:latin typeface="Garamond" panose="02020404030301010803" pitchFamily="18" charset="0"/>
              </a:rPr>
              <a:t>Jany</a:t>
            </a:r>
            <a:r>
              <a:rPr lang="en-GB" i="1" dirty="0">
                <a:latin typeface="Garamond" panose="02020404030301010803" pitchFamily="18" charset="0"/>
              </a:rPr>
              <a:t> 4</a:t>
            </a:r>
            <a:r>
              <a:rPr lang="en-GB" i="1" baseline="30000" dirty="0">
                <a:latin typeface="Garamond" panose="02020404030301010803" pitchFamily="18" charset="0"/>
              </a:rPr>
              <a:t>th</a:t>
            </a:r>
            <a:r>
              <a:rPr lang="en-GB" i="1" dirty="0">
                <a:latin typeface="Garamond" panose="02020404030301010803" pitchFamily="18" charset="0"/>
              </a:rPr>
              <a:t> 1852. </a:t>
            </a:r>
            <a:r>
              <a:rPr lang="en-GB" dirty="0">
                <a:latin typeface="Garamond" panose="02020404030301010803" pitchFamily="18" charset="0"/>
              </a:rPr>
              <a:t>Engraving &amp; etching, coloured. National Maritime Museum, Greenwich. </a:t>
            </a:r>
          </a:p>
        </p:txBody>
      </p:sp>
    </p:spTree>
    <p:extLst>
      <p:ext uri="{BB962C8B-B14F-4D97-AF65-F5344CB8AC3E}">
        <p14:creationId xmlns:p14="http://schemas.microsoft.com/office/powerpoint/2010/main" val="373193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arge ship in the water&#10;&#10;Description automatically generated">
            <a:extLst>
              <a:ext uri="{FF2B5EF4-FFF2-40B4-BE49-F238E27FC236}">
                <a16:creationId xmlns:a16="http://schemas.microsoft.com/office/drawing/2014/main" id="{82EBE52A-823D-4BC7-BB23-8FD5CA4F9F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30" y="0"/>
            <a:ext cx="1060173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3563CE-F606-418D-8BE4-F07379087BC8}"/>
              </a:ext>
            </a:extLst>
          </p:cNvPr>
          <p:cNvSpPr txBox="1"/>
          <p:nvPr/>
        </p:nvSpPr>
        <p:spPr>
          <a:xfrm>
            <a:off x="839755" y="93306"/>
            <a:ext cx="36949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Garamond" panose="02020404030301010803" pitchFamily="18" charset="0"/>
              </a:rPr>
              <a:t>The First Royal Mail Steamer, the Britannia (Cunard Steamship Company). </a:t>
            </a:r>
            <a:r>
              <a:rPr lang="en-GB" dirty="0">
                <a:latin typeface="Garamond" panose="02020404030301010803" pitchFamily="18" charset="0"/>
              </a:rPr>
              <a:t>National  Maritime Museum, Greenwich. </a:t>
            </a:r>
          </a:p>
        </p:txBody>
      </p:sp>
    </p:spTree>
    <p:extLst>
      <p:ext uri="{BB962C8B-B14F-4D97-AF65-F5344CB8AC3E}">
        <p14:creationId xmlns:p14="http://schemas.microsoft.com/office/powerpoint/2010/main" val="4019533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531</Words>
  <Application>Microsoft Office PowerPoint</Application>
  <PresentationFormat>Widescreen</PresentationFormat>
  <Paragraphs>32</Paragraphs>
  <Slides>20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Garamond</vt:lpstr>
      <vt:lpstr>Office Theme</vt:lpstr>
      <vt:lpstr>Steamships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American Notes for General Circulation, Charles Dickens (1850) </vt:lpstr>
      <vt:lpstr>PowerPoint Presentation</vt:lpstr>
      <vt:lpstr>PowerPoint Presentation</vt:lpstr>
      <vt:lpstr>Shipboard labour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Callie Wilkinson</dc:creator>
  <cp:lastModifiedBy>Callie Wilkinson</cp:lastModifiedBy>
  <cp:revision>9</cp:revision>
  <dcterms:created xsi:type="dcterms:W3CDTF">2019-10-18T09:17:22Z</dcterms:created>
  <dcterms:modified xsi:type="dcterms:W3CDTF">2019-10-18T12:16:16Z</dcterms:modified>
</cp:coreProperties>
</file>