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660"/>
  </p:normalViewPr>
  <p:slideViewPr>
    <p:cSldViewPr snapToGrid="0">
      <p:cViewPr varScale="1">
        <p:scale>
          <a:sx n="146" d="100"/>
          <a:sy n="146" d="100"/>
        </p:scale>
        <p:origin x="192" y="10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77A6596-8EEB-41D7-8B86-14F10273E114}" type="datetimeFigureOut">
              <a:rPr lang="en-GB" smtClean="0"/>
              <a:t>30/09/2024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774071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77A6596-8EEB-41D7-8B86-14F10273E114}" type="datetimeFigureOut">
              <a:rPr lang="en-GB" smtClean="0"/>
              <a:t>30/09/2024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987194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77A6596-8EEB-41D7-8B86-14F10273E114}" type="datetimeFigureOut">
              <a:rPr lang="en-GB" smtClean="0"/>
              <a:t>30/09/2024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4236109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77A6596-8EEB-41D7-8B86-14F10273E114}" type="datetimeFigureOut">
              <a:rPr lang="en-GB" smtClean="0"/>
              <a:t>30/09/2024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461504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7A6596-8EEB-41D7-8B86-14F10273E114}" type="datetimeFigureOut">
              <a:rPr lang="en-GB" smtClean="0"/>
              <a:t>30/09/2024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295297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77A6596-8EEB-41D7-8B86-14F10273E114}" type="datetimeFigureOut">
              <a:rPr lang="en-GB" smtClean="0"/>
              <a:t>30/09/2024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3204639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77A6596-8EEB-41D7-8B86-14F10273E114}" type="datetimeFigureOut">
              <a:rPr lang="en-GB" smtClean="0"/>
              <a:t>30/09/2024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642280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77A6596-8EEB-41D7-8B86-14F10273E114}" type="datetimeFigureOut">
              <a:rPr lang="en-GB" smtClean="0"/>
              <a:t>30/09/2024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876681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7A6596-8EEB-41D7-8B86-14F10273E114}" type="datetimeFigureOut">
              <a:rPr lang="en-GB" smtClean="0"/>
              <a:t>30/09/2024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191060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7A6596-8EEB-41D7-8B86-14F10273E114}" type="datetimeFigureOut">
              <a:rPr lang="en-GB" smtClean="0"/>
              <a:t>30/09/2024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185058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7A6596-8EEB-41D7-8B86-14F10273E114}" type="datetimeFigureOut">
              <a:rPr lang="en-GB" smtClean="0"/>
              <a:t>30/09/2024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764FD6-C52B-483B-A7C0-0449E0E88556}" type="slidenum">
              <a:rPr lang="en-GB" smtClean="0"/>
              <a:t>‹Nr.›</a:t>
            </a:fld>
            <a:endParaRPr lang="en-GB"/>
          </a:p>
        </p:txBody>
      </p:sp>
    </p:spTree>
    <p:extLst>
      <p:ext uri="{BB962C8B-B14F-4D97-AF65-F5344CB8AC3E}">
        <p14:creationId xmlns:p14="http://schemas.microsoft.com/office/powerpoint/2010/main" val="857746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7A6596-8EEB-41D7-8B86-14F10273E114}" type="datetimeFigureOut">
              <a:rPr lang="en-GB" smtClean="0"/>
              <a:t>30/09/2024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764FD6-C52B-483B-A7C0-0449E0E88556}" type="slidenum">
              <a:rPr lang="en-GB" smtClean="0"/>
              <a:t>‹Nr.›</a:t>
            </a:fld>
            <a:endParaRPr lang="en-GB"/>
          </a:p>
        </p:txBody>
      </p:sp>
    </p:spTree>
    <p:extLst>
      <p:ext uri="{BB962C8B-B14F-4D97-AF65-F5344CB8AC3E}">
        <p14:creationId xmlns:p14="http://schemas.microsoft.com/office/powerpoint/2010/main" val="1544078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HI2E1 Historiography: Introduction</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246468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In this module we’ll study….</a:t>
            </a:r>
          </a:p>
        </p:txBody>
      </p:sp>
      <p:sp>
        <p:nvSpPr>
          <p:cNvPr id="3" name="Content Placeholder 2"/>
          <p:cNvSpPr>
            <a:spLocks noGrp="1"/>
          </p:cNvSpPr>
          <p:nvPr>
            <p:ph idx="1"/>
          </p:nvPr>
        </p:nvSpPr>
        <p:spPr/>
        <p:txBody>
          <a:bodyPr/>
          <a:lstStyle/>
          <a:p>
            <a:r>
              <a:rPr lang="en-GB" dirty="0"/>
              <a:t>Influential and pioneering ways of looking at history, from the 18</a:t>
            </a:r>
            <a:r>
              <a:rPr lang="en-GB" baseline="30000" dirty="0"/>
              <a:t>th</a:t>
            </a:r>
            <a:r>
              <a:rPr lang="en-GB" dirty="0"/>
              <a:t> century to the late 20</a:t>
            </a:r>
            <a:r>
              <a:rPr lang="en-GB" baseline="30000" dirty="0"/>
              <a:t>th</a:t>
            </a:r>
            <a:r>
              <a:rPr lang="en-GB" dirty="0"/>
              <a:t> century</a:t>
            </a:r>
          </a:p>
          <a:p>
            <a:r>
              <a:rPr lang="en-GB" dirty="0"/>
              <a:t>Central questions:</a:t>
            </a:r>
          </a:p>
          <a:p>
            <a:pPr marL="0" indent="0">
              <a:buNone/>
            </a:pPr>
            <a:r>
              <a:rPr lang="en-GB" dirty="0"/>
              <a:t>   - </a:t>
            </a:r>
            <a:r>
              <a:rPr lang="en-GB" b="1" dirty="0"/>
              <a:t>Themes: </a:t>
            </a:r>
            <a:r>
              <a:rPr lang="en-GB" dirty="0"/>
              <a:t>what have historians considered important in the study of history?</a:t>
            </a:r>
          </a:p>
          <a:p>
            <a:pPr marL="0" indent="0">
              <a:buNone/>
            </a:pPr>
            <a:r>
              <a:rPr lang="en-GB" dirty="0"/>
              <a:t>   - </a:t>
            </a:r>
            <a:r>
              <a:rPr lang="en-GB" b="1" dirty="0"/>
              <a:t>Methods: </a:t>
            </a:r>
            <a:r>
              <a:rPr lang="en-GB" dirty="0"/>
              <a:t>how have they gone about studying these themes?</a:t>
            </a:r>
          </a:p>
          <a:p>
            <a:pPr marL="0" indent="0">
              <a:buNone/>
            </a:pPr>
            <a:r>
              <a:rPr lang="en-GB" dirty="0"/>
              <a:t>   - </a:t>
            </a:r>
            <a:r>
              <a:rPr lang="en-GB" b="1" dirty="0"/>
              <a:t>Purposes: </a:t>
            </a:r>
            <a:r>
              <a:rPr lang="en-GB" dirty="0"/>
              <a:t>what have their </a:t>
            </a:r>
            <a:r>
              <a:rPr lang="en-GB" i="1" dirty="0"/>
              <a:t>aims </a:t>
            </a:r>
            <a:r>
              <a:rPr lang="en-GB" dirty="0"/>
              <a:t>been? Why have they studied and written history?</a:t>
            </a:r>
          </a:p>
        </p:txBody>
      </p:sp>
    </p:spTree>
    <p:extLst>
      <p:ext uri="{BB962C8B-B14F-4D97-AF65-F5344CB8AC3E}">
        <p14:creationId xmlns:p14="http://schemas.microsoft.com/office/powerpoint/2010/main" val="3401653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652"/>
            <a:ext cx="10515600" cy="1325563"/>
          </a:xfrm>
        </p:spPr>
        <p:txBody>
          <a:bodyPr/>
          <a:lstStyle/>
          <a:p>
            <a:pPr algn="ctr"/>
            <a:r>
              <a:rPr lang="en-GB" dirty="0"/>
              <a:t>What is ‘Historiography’?</a:t>
            </a:r>
          </a:p>
        </p:txBody>
      </p:sp>
      <p:sp>
        <p:nvSpPr>
          <p:cNvPr id="3" name="Content Placeholder 2"/>
          <p:cNvSpPr>
            <a:spLocks noGrp="1"/>
          </p:cNvSpPr>
          <p:nvPr>
            <p:ph idx="1"/>
          </p:nvPr>
        </p:nvSpPr>
        <p:spPr>
          <a:xfrm>
            <a:off x="838200" y="1366982"/>
            <a:ext cx="10515600" cy="5763491"/>
          </a:xfrm>
        </p:spPr>
        <p:txBody>
          <a:bodyPr>
            <a:normAutofit/>
          </a:bodyPr>
          <a:lstStyle/>
          <a:p>
            <a:r>
              <a:rPr lang="en-GB" dirty="0"/>
              <a:t>3 potential meanings:</a:t>
            </a:r>
          </a:p>
          <a:p>
            <a:endParaRPr lang="en-GB" dirty="0"/>
          </a:p>
          <a:p>
            <a:pPr marL="0" indent="0">
              <a:buNone/>
            </a:pPr>
            <a:r>
              <a:rPr lang="en-GB" dirty="0"/>
              <a:t>1. The scholarly literature on any given subject-area: </a:t>
            </a:r>
            <a:r>
              <a:rPr lang="en-GB" dirty="0" err="1"/>
              <a:t>eg</a:t>
            </a:r>
            <a:r>
              <a:rPr lang="en-GB" dirty="0"/>
              <a:t>. Historiography of early modern China; historiography of Spanish Civil War; historiography of popular sport</a:t>
            </a:r>
          </a:p>
          <a:p>
            <a:pPr marL="0" indent="0">
              <a:buNone/>
            </a:pPr>
            <a:endParaRPr lang="en-GB" dirty="0"/>
          </a:p>
          <a:p>
            <a:pPr marL="0" indent="0">
              <a:buNone/>
            </a:pPr>
            <a:r>
              <a:rPr lang="en-GB" dirty="0"/>
              <a:t>2. The history of history – how have historians approached their craft? This overlaps with…</a:t>
            </a:r>
          </a:p>
          <a:p>
            <a:pPr marL="0" indent="0">
              <a:buNone/>
            </a:pPr>
            <a:endParaRPr lang="en-GB" dirty="0"/>
          </a:p>
          <a:p>
            <a:pPr marL="0" indent="0">
              <a:buNone/>
            </a:pPr>
            <a:r>
              <a:rPr lang="en-GB" dirty="0"/>
              <a:t>3. The critical philosophy of history: reflections on the meaning, nature and purpose of history.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481388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Purposes of History</a:t>
            </a:r>
          </a:p>
        </p:txBody>
      </p:sp>
      <p:sp>
        <p:nvSpPr>
          <p:cNvPr id="3" name="Content Placeholder 2"/>
          <p:cNvSpPr>
            <a:spLocks noGrp="1"/>
          </p:cNvSpPr>
          <p:nvPr>
            <p:ph idx="1"/>
          </p:nvPr>
        </p:nvSpPr>
        <p:spPr/>
        <p:txBody>
          <a:bodyPr/>
          <a:lstStyle/>
          <a:p>
            <a:r>
              <a:rPr lang="en-GB" dirty="0"/>
              <a:t>Moral improvement and progress?</a:t>
            </a:r>
          </a:p>
          <a:p>
            <a:r>
              <a:rPr lang="en-GB" dirty="0"/>
              <a:t>The establishment of scientific ‘laws’ and patterns?</a:t>
            </a:r>
          </a:p>
          <a:p>
            <a:r>
              <a:rPr lang="en-GB" dirty="0"/>
              <a:t>A tool in political struggle?</a:t>
            </a:r>
          </a:p>
          <a:p>
            <a:r>
              <a:rPr lang="en-GB" dirty="0"/>
              <a:t>A way of constructing identities and collective memory?</a:t>
            </a:r>
          </a:p>
          <a:p>
            <a:endParaRPr lang="en-GB" dirty="0"/>
          </a:p>
        </p:txBody>
      </p:sp>
    </p:spTree>
    <p:extLst>
      <p:ext uri="{BB962C8B-B14F-4D97-AF65-F5344CB8AC3E}">
        <p14:creationId xmlns:p14="http://schemas.microsoft.com/office/powerpoint/2010/main" val="2560398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Which historical phenomena truly ‘count’?</a:t>
            </a:r>
          </a:p>
        </p:txBody>
      </p:sp>
      <p:sp>
        <p:nvSpPr>
          <p:cNvPr id="3" name="Content Placeholder 2"/>
          <p:cNvSpPr>
            <a:spLocks noGrp="1"/>
          </p:cNvSpPr>
          <p:nvPr>
            <p:ph idx="1"/>
          </p:nvPr>
        </p:nvSpPr>
        <p:spPr/>
        <p:txBody>
          <a:bodyPr/>
          <a:lstStyle/>
          <a:p>
            <a:r>
              <a:rPr lang="en-GB" dirty="0"/>
              <a:t>Politics, war and ‘great’ individuals?</a:t>
            </a:r>
          </a:p>
          <a:p>
            <a:r>
              <a:rPr lang="en-GB" dirty="0"/>
              <a:t>Ordinary people and social relations – i.e. social history?</a:t>
            </a:r>
          </a:p>
          <a:p>
            <a:r>
              <a:rPr lang="en-GB" dirty="0"/>
              <a:t>Forms of social power: class, gender, race, sexuality?</a:t>
            </a:r>
          </a:p>
          <a:p>
            <a:r>
              <a:rPr lang="en-GB" dirty="0"/>
              <a:t>Ideas and ideologies?</a:t>
            </a:r>
          </a:p>
        </p:txBody>
      </p:sp>
    </p:spTree>
    <p:extLst>
      <p:ext uri="{BB962C8B-B14F-4D97-AF65-F5344CB8AC3E}">
        <p14:creationId xmlns:p14="http://schemas.microsoft.com/office/powerpoint/2010/main" val="391916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Historical thinking: diversity and variations</a:t>
            </a:r>
          </a:p>
        </p:txBody>
      </p:sp>
      <p:sp>
        <p:nvSpPr>
          <p:cNvPr id="3" name="Content Placeholder 2"/>
          <p:cNvSpPr>
            <a:spLocks noGrp="1"/>
          </p:cNvSpPr>
          <p:nvPr>
            <p:ph idx="1"/>
          </p:nvPr>
        </p:nvSpPr>
        <p:spPr/>
        <p:txBody>
          <a:bodyPr/>
          <a:lstStyle/>
          <a:p>
            <a:r>
              <a:rPr lang="en-GB" dirty="0"/>
              <a:t>Historians dispute each others’ arguments at any given point in time</a:t>
            </a:r>
          </a:p>
          <a:p>
            <a:r>
              <a:rPr lang="en-GB" dirty="0"/>
              <a:t>Emphases of historical thinking are not constant – they change over time</a:t>
            </a:r>
          </a:p>
          <a:p>
            <a:r>
              <a:rPr lang="en-GB" dirty="0"/>
              <a:t>So history is never ‘neutral’, ‘objective’ or fixed</a:t>
            </a:r>
          </a:p>
          <a:p>
            <a:r>
              <a:rPr lang="en-GB" dirty="0"/>
              <a:t>There is a ‘history of history’: the ways in which we think historically are bound up with historical processes</a:t>
            </a:r>
          </a:p>
          <a:p>
            <a:r>
              <a:rPr lang="en-GB" dirty="0"/>
              <a:t>Studying historiography means studying the foundations of our own historical thinking </a:t>
            </a:r>
            <a:r>
              <a:rPr lang="en-GB" i="1" dirty="0"/>
              <a:t>critically</a:t>
            </a:r>
            <a:endParaRPr lang="en-GB" dirty="0"/>
          </a:p>
        </p:txBody>
      </p:sp>
    </p:spTree>
    <p:extLst>
      <p:ext uri="{BB962C8B-B14F-4D97-AF65-F5344CB8AC3E}">
        <p14:creationId xmlns:p14="http://schemas.microsoft.com/office/powerpoint/2010/main" val="1930078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Transformations of Historical Thinking</a:t>
            </a:r>
          </a:p>
        </p:txBody>
      </p:sp>
      <p:sp>
        <p:nvSpPr>
          <p:cNvPr id="3" name="Content Placeholder 2"/>
          <p:cNvSpPr>
            <a:spLocks noGrp="1"/>
          </p:cNvSpPr>
          <p:nvPr>
            <p:ph idx="1"/>
          </p:nvPr>
        </p:nvSpPr>
        <p:spPr/>
        <p:txBody>
          <a:bodyPr/>
          <a:lstStyle/>
          <a:p>
            <a:r>
              <a:rPr lang="en-GB" dirty="0"/>
              <a:t>Enlightenment: philosophies of historical progress and moral improvement</a:t>
            </a:r>
          </a:p>
          <a:p>
            <a:r>
              <a:rPr lang="en-GB" dirty="0"/>
              <a:t>19</a:t>
            </a:r>
            <a:r>
              <a:rPr lang="en-GB" baseline="30000" dirty="0"/>
              <a:t>th</a:t>
            </a:r>
            <a:r>
              <a:rPr lang="en-GB" dirty="0"/>
              <a:t> century: history writing as ‘art’ and emergence of attempts to render history along the lines of natural sciences</a:t>
            </a:r>
          </a:p>
          <a:p>
            <a:r>
              <a:rPr lang="en-GB" dirty="0"/>
              <a:t>20</a:t>
            </a:r>
            <a:r>
              <a:rPr lang="en-GB" baseline="30000" dirty="0"/>
              <a:t>th</a:t>
            </a:r>
            <a:r>
              <a:rPr lang="en-GB" dirty="0"/>
              <a:t> century: democratization of historical themes and inquiry</a:t>
            </a:r>
          </a:p>
        </p:txBody>
      </p:sp>
    </p:spTree>
    <p:extLst>
      <p:ext uri="{BB962C8B-B14F-4D97-AF65-F5344CB8AC3E}">
        <p14:creationId xmlns:p14="http://schemas.microsoft.com/office/powerpoint/2010/main" val="1111745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Exclusions and power relations in Historiography</a:t>
            </a:r>
          </a:p>
        </p:txBody>
      </p:sp>
      <p:sp>
        <p:nvSpPr>
          <p:cNvPr id="3" name="Content Placeholder 2"/>
          <p:cNvSpPr>
            <a:spLocks noGrp="1"/>
          </p:cNvSpPr>
          <p:nvPr>
            <p:ph idx="1"/>
          </p:nvPr>
        </p:nvSpPr>
        <p:spPr/>
        <p:txBody>
          <a:bodyPr>
            <a:normAutofit fontScale="85000" lnSpcReduction="20000"/>
          </a:bodyPr>
          <a:lstStyle/>
          <a:p>
            <a:r>
              <a:rPr lang="en-GB" dirty="0"/>
              <a:t>Most historians studied this term white, male, European: why?</a:t>
            </a:r>
          </a:p>
          <a:p>
            <a:pPr marL="0" indent="0">
              <a:buNone/>
            </a:pPr>
            <a:r>
              <a:rPr lang="en-GB" dirty="0"/>
              <a:t>                - distinctive nature of </a:t>
            </a:r>
            <a:r>
              <a:rPr lang="en-GB" i="1" dirty="0"/>
              <a:t>modern </a:t>
            </a:r>
            <a:r>
              <a:rPr lang="en-GB" dirty="0"/>
              <a:t>historiography</a:t>
            </a:r>
          </a:p>
          <a:p>
            <a:pPr marL="0" indent="0">
              <a:buNone/>
            </a:pPr>
            <a:r>
              <a:rPr lang="en-GB" dirty="0"/>
              <a:t>                - shaped by real asymmetries of power: history of European </a:t>
            </a:r>
          </a:p>
          <a:p>
            <a:pPr marL="0" indent="0">
              <a:buNone/>
            </a:pPr>
            <a:r>
              <a:rPr lang="en-GB" dirty="0"/>
              <a:t>                  economic, political, cultural domination</a:t>
            </a:r>
          </a:p>
          <a:p>
            <a:pPr marL="0" indent="0">
              <a:buNone/>
            </a:pPr>
            <a:r>
              <a:rPr lang="en-GB" dirty="0"/>
              <a:t>                - these asymmetries mark both the material infrastructure of </a:t>
            </a:r>
          </a:p>
          <a:p>
            <a:pPr marL="0" indent="0">
              <a:buNone/>
            </a:pPr>
            <a:r>
              <a:rPr lang="en-GB" dirty="0"/>
              <a:t>                  history </a:t>
            </a:r>
            <a:r>
              <a:rPr lang="en-GB" i="1" dirty="0"/>
              <a:t>and </a:t>
            </a:r>
            <a:r>
              <a:rPr lang="en-GB" dirty="0"/>
              <a:t>forms of historical thinking</a:t>
            </a:r>
          </a:p>
          <a:p>
            <a:pPr marL="0" indent="0">
              <a:buNone/>
            </a:pPr>
            <a:r>
              <a:rPr lang="en-GB" dirty="0"/>
              <a:t>                - most of the crucial challenges to this intellectual order</a:t>
            </a:r>
          </a:p>
          <a:p>
            <a:pPr marL="0" indent="0">
              <a:buNone/>
            </a:pPr>
            <a:r>
              <a:rPr lang="en-GB" dirty="0"/>
              <a:t>                  appear on a large scale only in the late 20</a:t>
            </a:r>
            <a:r>
              <a:rPr lang="en-GB" baseline="30000" dirty="0"/>
              <a:t>th</a:t>
            </a:r>
            <a:r>
              <a:rPr lang="en-GB" dirty="0"/>
              <a:t> century</a:t>
            </a:r>
          </a:p>
          <a:p>
            <a:pPr marL="0" indent="0">
              <a:buNone/>
            </a:pPr>
            <a:r>
              <a:rPr lang="en-GB" dirty="0"/>
              <a:t>                - pitfalls to be avoided in examining Historiography:</a:t>
            </a:r>
          </a:p>
          <a:p>
            <a:pPr marL="0" indent="0">
              <a:buNone/>
            </a:pPr>
            <a:r>
              <a:rPr lang="en-GB" dirty="0"/>
              <a:t>                   a) uncritical veneration of past thinkers, b) dismissiveness and </a:t>
            </a:r>
          </a:p>
          <a:p>
            <a:pPr marL="0" indent="0">
              <a:buNone/>
            </a:pPr>
            <a:r>
              <a:rPr lang="en-GB" dirty="0"/>
              <a:t>                   presentism</a:t>
            </a:r>
          </a:p>
          <a:p>
            <a:endParaRPr lang="en-GB" dirty="0"/>
          </a:p>
        </p:txBody>
      </p:sp>
    </p:spTree>
    <p:extLst>
      <p:ext uri="{BB962C8B-B14F-4D97-AF65-F5344CB8AC3E}">
        <p14:creationId xmlns:p14="http://schemas.microsoft.com/office/powerpoint/2010/main" val="2062126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Module organization</a:t>
            </a:r>
          </a:p>
        </p:txBody>
      </p:sp>
      <p:sp>
        <p:nvSpPr>
          <p:cNvPr id="3" name="Content Placeholder 2"/>
          <p:cNvSpPr>
            <a:spLocks noGrp="1"/>
          </p:cNvSpPr>
          <p:nvPr>
            <p:ph idx="1"/>
          </p:nvPr>
        </p:nvSpPr>
        <p:spPr/>
        <p:txBody>
          <a:bodyPr>
            <a:normAutofit fontScale="92500"/>
          </a:bodyPr>
          <a:lstStyle/>
          <a:p>
            <a:r>
              <a:rPr lang="en-GB" dirty="0"/>
              <a:t>Power point files of lectures on Moodle, uploaded at the beginning of the week</a:t>
            </a:r>
          </a:p>
          <a:p>
            <a:r>
              <a:rPr lang="en-GB" dirty="0"/>
              <a:t>Recordings of Lectures on Moodle: Echo 360</a:t>
            </a:r>
          </a:p>
          <a:p>
            <a:r>
              <a:rPr lang="en-GB" dirty="0"/>
              <a:t>Compulsory readings (1. ‘Texts/Documents/Arguments/Sources and 2. Seminar Readings) are listed (with links) on the module website, and are also available online through Talis Aspire. Optional (but recommended) ‘further readings’ are listed on the module website for each week. </a:t>
            </a:r>
          </a:p>
          <a:p>
            <a:r>
              <a:rPr lang="en-GB" dirty="0"/>
              <a:t>Assessment: a) seminar participation</a:t>
            </a:r>
          </a:p>
          <a:p>
            <a:pPr marL="0" indent="0">
              <a:buNone/>
            </a:pPr>
            <a:r>
              <a:rPr lang="en-GB" dirty="0"/>
              <a:t>                          b) 1500 word essay</a:t>
            </a:r>
          </a:p>
          <a:p>
            <a:pPr marL="0" indent="0">
              <a:buNone/>
            </a:pPr>
            <a:r>
              <a:rPr lang="en-GB" dirty="0"/>
              <a:t>                          c) 3000 word essay </a:t>
            </a:r>
          </a:p>
        </p:txBody>
      </p:sp>
    </p:spTree>
    <p:extLst>
      <p:ext uri="{BB962C8B-B14F-4D97-AF65-F5344CB8AC3E}">
        <p14:creationId xmlns:p14="http://schemas.microsoft.com/office/powerpoint/2010/main" val="1875366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561</Words>
  <Application>Microsoft Macintosh PowerPoint</Application>
  <PresentationFormat>Breitbild</PresentationFormat>
  <Paragraphs>55</Paragraphs>
  <Slides>9</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Calibri Light</vt:lpstr>
      <vt:lpstr>Office Theme</vt:lpstr>
      <vt:lpstr>HI2E1 Historiography: Introduction</vt:lpstr>
      <vt:lpstr>               In this module we’ll study….</vt:lpstr>
      <vt:lpstr>What is ‘Historiography’?</vt:lpstr>
      <vt:lpstr>Purposes of History</vt:lpstr>
      <vt:lpstr>Which historical phenomena truly ‘count’?</vt:lpstr>
      <vt:lpstr>Historical thinking: diversity and variations</vt:lpstr>
      <vt:lpstr>Transformations of Historical Thinking</vt:lpstr>
      <vt:lpstr>Exclusions and power relations in Historiography</vt:lpstr>
      <vt:lpstr>Module organization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HI2E1 Historiography: Introduction</dc:title>
  <dc:creator>Sarkar, Aditya</dc:creator>
  <cp:lastModifiedBy>Mick, Christoph</cp:lastModifiedBy>
  <cp:revision>14</cp:revision>
  <dcterms:created xsi:type="dcterms:W3CDTF">2020-10-04T02:10:40Z</dcterms:created>
  <dcterms:modified xsi:type="dcterms:W3CDTF">2024-09-30T19:26:20Z</dcterms:modified>
</cp:coreProperties>
</file>