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7"/>
  </p:notesMasterIdLst>
  <p:sldIdLst>
    <p:sldId id="256" r:id="rId2"/>
    <p:sldId id="315" r:id="rId3"/>
    <p:sldId id="280" r:id="rId4"/>
    <p:sldId id="310" r:id="rId5"/>
    <p:sldId id="258" r:id="rId6"/>
    <p:sldId id="257" r:id="rId7"/>
    <p:sldId id="297" r:id="rId8"/>
    <p:sldId id="291" r:id="rId9"/>
    <p:sldId id="298" r:id="rId10"/>
    <p:sldId id="260" r:id="rId11"/>
    <p:sldId id="281" r:id="rId12"/>
    <p:sldId id="294" r:id="rId13"/>
    <p:sldId id="295" r:id="rId14"/>
    <p:sldId id="296" r:id="rId15"/>
    <p:sldId id="304" r:id="rId16"/>
    <p:sldId id="270" r:id="rId17"/>
    <p:sldId id="271" r:id="rId18"/>
    <p:sldId id="272" r:id="rId19"/>
    <p:sldId id="278" r:id="rId20"/>
    <p:sldId id="277" r:id="rId21"/>
    <p:sldId id="282" r:id="rId22"/>
    <p:sldId id="283" r:id="rId23"/>
    <p:sldId id="292" r:id="rId24"/>
    <p:sldId id="274" r:id="rId25"/>
    <p:sldId id="287" r:id="rId26"/>
    <p:sldId id="288" r:id="rId27"/>
    <p:sldId id="284" r:id="rId28"/>
    <p:sldId id="299" r:id="rId29"/>
    <p:sldId id="273" r:id="rId30"/>
    <p:sldId id="300" r:id="rId31"/>
    <p:sldId id="301" r:id="rId32"/>
    <p:sldId id="303" r:id="rId33"/>
    <p:sldId id="313" r:id="rId34"/>
    <p:sldId id="316" r:id="rId35"/>
    <p:sldId id="314"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68" autoAdjust="0"/>
    <p:restoredTop sz="94407" autoAdjust="0"/>
  </p:normalViewPr>
  <p:slideViewPr>
    <p:cSldViewPr snapToGrid="0" snapToObjects="1">
      <p:cViewPr varScale="1">
        <p:scale>
          <a:sx n="65" d="100"/>
          <a:sy n="65" d="100"/>
        </p:scale>
        <p:origin x="1388" y="40"/>
      </p:cViewPr>
      <p:guideLst>
        <p:guide orient="horz" pos="2160"/>
        <p:guide pos="2880"/>
      </p:guideLst>
    </p:cSldViewPr>
  </p:slideViewPr>
  <p:outlineViewPr>
    <p:cViewPr>
      <p:scale>
        <a:sx n="33" d="100"/>
        <a:sy n="33" d="100"/>
      </p:scale>
      <p:origin x="0" y="700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91" d="100"/>
          <a:sy n="91" d="100"/>
        </p:scale>
        <p:origin x="-3184"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EFC4A5-013E-8D4F-A51C-836DED5EF3FD}" type="datetimeFigureOut">
              <a:rPr lang="en-US" smtClean="0"/>
              <a:t>12/2/2020</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9F46D8-A6CF-3943-9C53-C025ADA7C577}" type="slidenum">
              <a:rPr lang="fr-FR" smtClean="0"/>
              <a:t>‹#›</a:t>
            </a:fld>
            <a:endParaRPr lang="fr-FR"/>
          </a:p>
        </p:txBody>
      </p:sp>
    </p:spTree>
    <p:extLst>
      <p:ext uri="{BB962C8B-B14F-4D97-AF65-F5344CB8AC3E}">
        <p14:creationId xmlns:p14="http://schemas.microsoft.com/office/powerpoint/2010/main" val="268736811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A09F46D8-A6CF-3943-9C53-C025ADA7C577}" type="slidenum">
              <a:rPr lang="fr-FR" smtClean="0"/>
              <a:t>21</a:t>
            </a:fld>
            <a:endParaRPr lang="fr-FR"/>
          </a:p>
        </p:txBody>
      </p:sp>
    </p:spTree>
    <p:extLst>
      <p:ext uri="{BB962C8B-B14F-4D97-AF65-F5344CB8AC3E}">
        <p14:creationId xmlns:p14="http://schemas.microsoft.com/office/powerpoint/2010/main" val="2167134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A09F46D8-A6CF-3943-9C53-C025ADA7C577}" type="slidenum">
              <a:rPr lang="fr-FR" smtClean="0"/>
              <a:t>31</a:t>
            </a:fld>
            <a:endParaRPr lang="fr-FR"/>
          </a:p>
        </p:txBody>
      </p:sp>
    </p:spTree>
    <p:extLst>
      <p:ext uri="{BB962C8B-B14F-4D97-AF65-F5344CB8AC3E}">
        <p14:creationId xmlns:p14="http://schemas.microsoft.com/office/powerpoint/2010/main" val="24820085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fr-FR"/>
          </a:p>
        </p:txBody>
      </p:sp>
      <p:sp>
        <p:nvSpPr>
          <p:cNvPr id="4" name="Date Placeholder 3"/>
          <p:cNvSpPr>
            <a:spLocks noGrp="1"/>
          </p:cNvSpPr>
          <p:nvPr>
            <p:ph type="dt" sz="half" idx="10"/>
          </p:nvPr>
        </p:nvSpPr>
        <p:spPr/>
        <p:txBody>
          <a:bodyPr/>
          <a:lstStyle/>
          <a:p>
            <a:fld id="{A0126F08-4E16-1C47-BC7C-DE9C92A32B34}" type="datetimeFigureOut">
              <a:rPr lang="en-US" smtClean="0"/>
              <a:pPr/>
              <a:t>12/2/2020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BC8F6D-1ADF-1740-B0D0-75AF6BE55C8A}" type="slidenum">
              <a:rPr lang="en-US" smtClean="0"/>
              <a:pPr/>
              <a:t>‹#›</a:t>
            </a:fld>
            <a:endParaRPr lang="en-US"/>
          </a:p>
        </p:txBody>
      </p:sp>
    </p:spTree>
    <p:extLst>
      <p:ext uri="{BB962C8B-B14F-4D97-AF65-F5344CB8AC3E}">
        <p14:creationId xmlns:p14="http://schemas.microsoft.com/office/powerpoint/2010/main" val="8297449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4" name="Date Placeholder 3"/>
          <p:cNvSpPr>
            <a:spLocks noGrp="1"/>
          </p:cNvSpPr>
          <p:nvPr>
            <p:ph type="dt" sz="half" idx="10"/>
          </p:nvPr>
        </p:nvSpPr>
        <p:spPr/>
        <p:txBody>
          <a:bodyPr/>
          <a:lstStyle/>
          <a:p>
            <a:fld id="{A0126F08-4E16-1C47-BC7C-DE9C92A32B34}" type="datetimeFigureOut">
              <a:rPr lang="en-US" smtClean="0"/>
              <a:pPr/>
              <a:t>12/2/2020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BC8F6D-1ADF-1740-B0D0-75AF6BE55C8A}" type="slidenum">
              <a:rPr lang="en-US" smtClean="0"/>
              <a:pPr/>
              <a:t>‹#›</a:t>
            </a:fld>
            <a:endParaRPr lang="en-US"/>
          </a:p>
        </p:txBody>
      </p:sp>
    </p:spTree>
    <p:extLst>
      <p:ext uri="{BB962C8B-B14F-4D97-AF65-F5344CB8AC3E}">
        <p14:creationId xmlns:p14="http://schemas.microsoft.com/office/powerpoint/2010/main" val="2434165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fr-F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4" name="Date Placeholder 3"/>
          <p:cNvSpPr>
            <a:spLocks noGrp="1"/>
          </p:cNvSpPr>
          <p:nvPr>
            <p:ph type="dt" sz="half" idx="10"/>
          </p:nvPr>
        </p:nvSpPr>
        <p:spPr/>
        <p:txBody>
          <a:bodyPr/>
          <a:lstStyle/>
          <a:p>
            <a:fld id="{A0126F08-4E16-1C47-BC7C-DE9C92A32B34}" type="datetimeFigureOut">
              <a:rPr lang="en-US" smtClean="0"/>
              <a:pPr/>
              <a:t>12/2/2020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BC8F6D-1ADF-1740-B0D0-75AF6BE55C8A}" type="slidenum">
              <a:rPr lang="en-US" smtClean="0"/>
              <a:pPr/>
              <a:t>‹#›</a:t>
            </a:fld>
            <a:endParaRPr lang="en-US"/>
          </a:p>
        </p:txBody>
      </p:sp>
    </p:spTree>
    <p:extLst>
      <p:ext uri="{BB962C8B-B14F-4D97-AF65-F5344CB8AC3E}">
        <p14:creationId xmlns:p14="http://schemas.microsoft.com/office/powerpoint/2010/main" val="4217563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fr-F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4" name="Date Placeholder 3"/>
          <p:cNvSpPr>
            <a:spLocks noGrp="1"/>
          </p:cNvSpPr>
          <p:nvPr>
            <p:ph type="dt" sz="half" idx="10"/>
          </p:nvPr>
        </p:nvSpPr>
        <p:spPr/>
        <p:txBody>
          <a:bodyPr/>
          <a:lstStyle/>
          <a:p>
            <a:fld id="{A0126F08-4E16-1C47-BC7C-DE9C92A32B34}" type="datetimeFigureOut">
              <a:rPr lang="en-US" smtClean="0"/>
              <a:pPr/>
              <a:t>12/2/2020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BC8F6D-1ADF-1740-B0D0-75AF6BE55C8A}" type="slidenum">
              <a:rPr lang="en-US" smtClean="0"/>
              <a:pPr/>
              <a:t>‹#›</a:t>
            </a:fld>
            <a:endParaRPr lang="en-US"/>
          </a:p>
        </p:txBody>
      </p:sp>
    </p:spTree>
    <p:extLst>
      <p:ext uri="{BB962C8B-B14F-4D97-AF65-F5344CB8AC3E}">
        <p14:creationId xmlns:p14="http://schemas.microsoft.com/office/powerpoint/2010/main" val="891135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A0126F08-4E16-1C47-BC7C-DE9C92A32B34}" type="datetimeFigureOut">
              <a:rPr lang="en-US" smtClean="0"/>
              <a:pPr/>
              <a:t>12/2/2020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BC8F6D-1ADF-1740-B0D0-75AF6BE55C8A}" type="slidenum">
              <a:rPr lang="en-US" smtClean="0"/>
              <a:pPr/>
              <a:t>‹#›</a:t>
            </a:fld>
            <a:endParaRPr lang="en-US"/>
          </a:p>
        </p:txBody>
      </p:sp>
    </p:spTree>
    <p:extLst>
      <p:ext uri="{BB962C8B-B14F-4D97-AF65-F5344CB8AC3E}">
        <p14:creationId xmlns:p14="http://schemas.microsoft.com/office/powerpoint/2010/main" val="1360442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fr-F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5" name="Date Placeholder 4"/>
          <p:cNvSpPr>
            <a:spLocks noGrp="1"/>
          </p:cNvSpPr>
          <p:nvPr>
            <p:ph type="dt" sz="half" idx="10"/>
          </p:nvPr>
        </p:nvSpPr>
        <p:spPr/>
        <p:txBody>
          <a:bodyPr/>
          <a:lstStyle/>
          <a:p>
            <a:fld id="{A0126F08-4E16-1C47-BC7C-DE9C92A32B34}" type="datetimeFigureOut">
              <a:rPr lang="en-US" smtClean="0"/>
              <a:pPr/>
              <a:t>12/2/2020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BC8F6D-1ADF-1740-B0D0-75AF6BE55C8A}" type="slidenum">
              <a:rPr lang="en-US" smtClean="0"/>
              <a:pPr/>
              <a:t>‹#›</a:t>
            </a:fld>
            <a:endParaRPr lang="en-US"/>
          </a:p>
        </p:txBody>
      </p:sp>
    </p:spTree>
    <p:extLst>
      <p:ext uri="{BB962C8B-B14F-4D97-AF65-F5344CB8AC3E}">
        <p14:creationId xmlns:p14="http://schemas.microsoft.com/office/powerpoint/2010/main" val="174522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7" name="Date Placeholder 6"/>
          <p:cNvSpPr>
            <a:spLocks noGrp="1"/>
          </p:cNvSpPr>
          <p:nvPr>
            <p:ph type="dt" sz="half" idx="10"/>
          </p:nvPr>
        </p:nvSpPr>
        <p:spPr/>
        <p:txBody>
          <a:bodyPr/>
          <a:lstStyle/>
          <a:p>
            <a:fld id="{A0126F08-4E16-1C47-BC7C-DE9C92A32B34}" type="datetimeFigureOut">
              <a:rPr lang="en-US" smtClean="0"/>
              <a:pPr/>
              <a:t>12/2/2020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4BC8F6D-1ADF-1740-B0D0-75AF6BE55C8A}" type="slidenum">
              <a:rPr lang="en-US" smtClean="0"/>
              <a:pPr/>
              <a:t>‹#›</a:t>
            </a:fld>
            <a:endParaRPr lang="en-US"/>
          </a:p>
        </p:txBody>
      </p:sp>
    </p:spTree>
    <p:extLst>
      <p:ext uri="{BB962C8B-B14F-4D97-AF65-F5344CB8AC3E}">
        <p14:creationId xmlns:p14="http://schemas.microsoft.com/office/powerpoint/2010/main" val="3829242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fr-FR"/>
          </a:p>
        </p:txBody>
      </p:sp>
      <p:sp>
        <p:nvSpPr>
          <p:cNvPr id="3" name="Date Placeholder 2"/>
          <p:cNvSpPr>
            <a:spLocks noGrp="1"/>
          </p:cNvSpPr>
          <p:nvPr>
            <p:ph type="dt" sz="half" idx="10"/>
          </p:nvPr>
        </p:nvSpPr>
        <p:spPr/>
        <p:txBody>
          <a:bodyPr/>
          <a:lstStyle/>
          <a:p>
            <a:fld id="{A0126F08-4E16-1C47-BC7C-DE9C92A32B34}" type="datetimeFigureOut">
              <a:rPr lang="en-US" smtClean="0"/>
              <a:pPr/>
              <a:t>12/2/2020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4BC8F6D-1ADF-1740-B0D0-75AF6BE55C8A}" type="slidenum">
              <a:rPr lang="en-US" smtClean="0"/>
              <a:pPr/>
              <a:t>‹#›</a:t>
            </a:fld>
            <a:endParaRPr lang="en-US"/>
          </a:p>
        </p:txBody>
      </p:sp>
    </p:spTree>
    <p:extLst>
      <p:ext uri="{BB962C8B-B14F-4D97-AF65-F5344CB8AC3E}">
        <p14:creationId xmlns:p14="http://schemas.microsoft.com/office/powerpoint/2010/main" val="559278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126F08-4E16-1C47-BC7C-DE9C92A32B34}" type="datetimeFigureOut">
              <a:rPr lang="en-US" smtClean="0"/>
              <a:pPr/>
              <a:t>12/2/2020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4BC8F6D-1ADF-1740-B0D0-75AF6BE55C8A}" type="slidenum">
              <a:rPr lang="en-US" smtClean="0"/>
              <a:pPr/>
              <a:t>‹#›</a:t>
            </a:fld>
            <a:endParaRPr lang="en-US"/>
          </a:p>
        </p:txBody>
      </p:sp>
    </p:spTree>
    <p:extLst>
      <p:ext uri="{BB962C8B-B14F-4D97-AF65-F5344CB8AC3E}">
        <p14:creationId xmlns:p14="http://schemas.microsoft.com/office/powerpoint/2010/main" val="3984895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A0126F08-4E16-1C47-BC7C-DE9C92A32B34}" type="datetimeFigureOut">
              <a:rPr lang="en-US" smtClean="0"/>
              <a:pPr/>
              <a:t>12/2/2020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BC8F6D-1ADF-1740-B0D0-75AF6BE55C8A}" type="slidenum">
              <a:rPr lang="en-US" smtClean="0"/>
              <a:pPr/>
              <a:t>‹#›</a:t>
            </a:fld>
            <a:endParaRPr lang="en-US"/>
          </a:p>
        </p:txBody>
      </p:sp>
    </p:spTree>
    <p:extLst>
      <p:ext uri="{BB962C8B-B14F-4D97-AF65-F5344CB8AC3E}">
        <p14:creationId xmlns:p14="http://schemas.microsoft.com/office/powerpoint/2010/main" val="17523399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A0126F08-4E16-1C47-BC7C-DE9C92A32B34}" type="datetimeFigureOut">
              <a:rPr lang="en-US" smtClean="0"/>
              <a:pPr/>
              <a:t>12/2/2020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BC8F6D-1ADF-1740-B0D0-75AF6BE55C8A}" type="slidenum">
              <a:rPr lang="en-US" smtClean="0"/>
              <a:pPr/>
              <a:t>‹#›</a:t>
            </a:fld>
            <a:endParaRPr lang="en-US"/>
          </a:p>
        </p:txBody>
      </p:sp>
    </p:spTree>
    <p:extLst>
      <p:ext uri="{BB962C8B-B14F-4D97-AF65-F5344CB8AC3E}">
        <p14:creationId xmlns:p14="http://schemas.microsoft.com/office/powerpoint/2010/main" val="30303419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fr-F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126F08-4E16-1C47-BC7C-DE9C92A32B34}" type="datetimeFigureOut">
              <a:rPr lang="en-US" smtClean="0"/>
              <a:pPr/>
              <a:t>12/2/2020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BC8F6D-1ADF-1740-B0D0-75AF6BE55C8A}" type="slidenum">
              <a:rPr lang="en-US" smtClean="0"/>
              <a:pPr/>
              <a:t>‹#›</a:t>
            </a:fld>
            <a:endParaRPr lang="en-US"/>
          </a:p>
        </p:txBody>
      </p:sp>
    </p:spTree>
    <p:extLst>
      <p:ext uri="{BB962C8B-B14F-4D97-AF65-F5344CB8AC3E}">
        <p14:creationId xmlns:p14="http://schemas.microsoft.com/office/powerpoint/2010/main" val="23261907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en.wikipedia.org/wiki/Image:Tree.gif" TargetMode="External"/><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extLst>
              <a:ext uri="{BEBA8EAE-BF5A-486C-A8C5-ECC9F3942E4B}">
                <a14:imgProps xmlns:a14="http://schemas.microsoft.com/office/drawing/2010/main">
                  <a14:imgLayer r:embed="rId3">
                    <a14:imgEffect>
                      <a14:brightnessContrast bright="-7000"/>
                    </a14:imgEffect>
                  </a14:imgLayer>
                </a14:imgProps>
              </a:ext>
            </a:extLst>
          </a:blip>
          <a:stretch>
            <a:fillRect/>
          </a:stretch>
        </a:blip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a:xfrm>
            <a:off x="685800" y="5391711"/>
            <a:ext cx="7772400" cy="1160812"/>
          </a:xfrm>
        </p:spPr>
        <p:txBody>
          <a:bodyPr>
            <a:normAutofit fontScale="90000"/>
          </a:bodyPr>
          <a:lstStyle/>
          <a:p>
            <a:r>
              <a:rPr lang="en-GB" noProof="0" dirty="0">
                <a:solidFill>
                  <a:srgbClr val="FFFFFF"/>
                </a:solidFill>
              </a:rPr>
              <a:t>Historiography</a:t>
            </a:r>
            <a:br>
              <a:rPr lang="en-GB" noProof="0" dirty="0">
                <a:solidFill>
                  <a:srgbClr val="FFFFFF"/>
                </a:solidFill>
              </a:rPr>
            </a:br>
            <a:r>
              <a:rPr lang="en-GB" noProof="0" dirty="0">
                <a:solidFill>
                  <a:srgbClr val="FFFFFF"/>
                </a:solidFill>
              </a:rPr>
              <a:t>The Linguistic Turn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9325" y="999738"/>
            <a:ext cx="7715145" cy="3785652"/>
          </a:xfrm>
          <a:prstGeom prst="rect">
            <a:avLst/>
          </a:prstGeom>
          <a:noFill/>
        </p:spPr>
        <p:txBody>
          <a:bodyPr wrap="square" rtlCol="0">
            <a:spAutoFit/>
          </a:bodyPr>
          <a:lstStyle/>
          <a:p>
            <a:r>
              <a:rPr lang="en-US" sz="2400" b="1" dirty="0"/>
              <a:t>What postmodernist writings offer</a:t>
            </a:r>
          </a:p>
          <a:p>
            <a:endParaRPr lang="en-US" sz="2400" dirty="0"/>
          </a:p>
          <a:p>
            <a:pPr marL="285750" indent="-285750">
              <a:buFont typeface="Arial"/>
              <a:buChar char="•"/>
            </a:pPr>
            <a:r>
              <a:rPr lang="en-GB" sz="2400" dirty="0"/>
              <a:t>They embrace fluid and multiple perspectives, typically refusing to privilege any one 'truth claim' over another </a:t>
            </a:r>
          </a:p>
          <a:p>
            <a:endParaRPr lang="en-GB" sz="2400" dirty="0"/>
          </a:p>
          <a:p>
            <a:pPr marL="285750" indent="-285750">
              <a:buFont typeface="Arial"/>
              <a:buChar char="•"/>
            </a:pPr>
            <a:r>
              <a:rPr lang="en-GB" sz="2400" dirty="0"/>
              <a:t>Ideals of universally applicable truths give way to provisional, de-</a:t>
            </a:r>
            <a:r>
              <a:rPr lang="en-GB" sz="2400" dirty="0" err="1"/>
              <a:t>centered</a:t>
            </a:r>
            <a:r>
              <a:rPr lang="en-GB" sz="2400" dirty="0"/>
              <a:t>, local </a:t>
            </a:r>
            <a:r>
              <a:rPr lang="en-GB" sz="2400" i="1" dirty="0"/>
              <a:t>petits </a:t>
            </a:r>
            <a:r>
              <a:rPr lang="en-GB" sz="2400" i="1" dirty="0" err="1"/>
              <a:t>récits</a:t>
            </a:r>
            <a:r>
              <a:rPr lang="en-GB" sz="2400" dirty="0"/>
              <a:t> -- rather than referencing some underlying universal 'Truth’ (e.g. </a:t>
            </a:r>
            <a:r>
              <a:rPr lang="en-GB" sz="2400" dirty="0" err="1"/>
              <a:t>Walkowitz</a:t>
            </a:r>
            <a:r>
              <a:rPr lang="en-GB" sz="2400" dirty="0"/>
              <a:t> </a:t>
            </a:r>
            <a:r>
              <a:rPr lang="en-GB" sz="2400" i="1" dirty="0"/>
              <a:t>City of Dreadful Delight</a:t>
            </a:r>
            <a:r>
              <a:rPr lang="en-GB" sz="2400" dirty="0"/>
              <a:t>)</a:t>
            </a:r>
          </a:p>
          <a:p>
            <a:endParaRPr lang="en-GB"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25px-Nietzsche187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51607"/>
            <a:ext cx="4036670" cy="5471989"/>
          </a:xfrm>
          <a:prstGeom prst="rect">
            <a:avLst/>
          </a:prstGeom>
        </p:spPr>
      </p:pic>
      <p:pic>
        <p:nvPicPr>
          <p:cNvPr id="3" name="Picture 2" descr="ludwig-wittgenstein-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71143" y="999925"/>
            <a:ext cx="3810000" cy="3175000"/>
          </a:xfrm>
          <a:prstGeom prst="rect">
            <a:avLst/>
          </a:prstGeom>
        </p:spPr>
      </p:pic>
      <p:sp>
        <p:nvSpPr>
          <p:cNvPr id="4" name="TextBox 3"/>
          <p:cNvSpPr txBox="1"/>
          <p:nvPr/>
        </p:nvSpPr>
        <p:spPr>
          <a:xfrm>
            <a:off x="943429" y="6241143"/>
            <a:ext cx="3172976" cy="369332"/>
          </a:xfrm>
          <a:prstGeom prst="rect">
            <a:avLst/>
          </a:prstGeom>
          <a:noFill/>
        </p:spPr>
        <p:txBody>
          <a:bodyPr wrap="none" rtlCol="0">
            <a:spAutoFit/>
          </a:bodyPr>
          <a:lstStyle/>
          <a:p>
            <a:r>
              <a:rPr lang="en-US" dirty="0"/>
              <a:t>Friedrich Nietzsche (1844-1900) </a:t>
            </a:r>
          </a:p>
        </p:txBody>
      </p:sp>
      <p:sp>
        <p:nvSpPr>
          <p:cNvPr id="5" name="TextBox 4"/>
          <p:cNvSpPr txBox="1"/>
          <p:nvPr/>
        </p:nvSpPr>
        <p:spPr>
          <a:xfrm>
            <a:off x="5326694" y="4572000"/>
            <a:ext cx="3317336" cy="369332"/>
          </a:xfrm>
          <a:prstGeom prst="rect">
            <a:avLst/>
          </a:prstGeom>
          <a:noFill/>
        </p:spPr>
        <p:txBody>
          <a:bodyPr wrap="square" rtlCol="0">
            <a:spAutoFit/>
          </a:bodyPr>
          <a:lstStyle/>
          <a:p>
            <a:r>
              <a:rPr lang="en-US" dirty="0"/>
              <a:t>Ludwig Wittgenstein (1889-1951) </a:t>
            </a:r>
          </a:p>
        </p:txBody>
      </p:sp>
      <p:sp>
        <p:nvSpPr>
          <p:cNvPr id="6" name="TextBox 5"/>
          <p:cNvSpPr txBox="1"/>
          <p:nvPr/>
        </p:nvSpPr>
        <p:spPr>
          <a:xfrm>
            <a:off x="4492621" y="322283"/>
            <a:ext cx="3536019" cy="369332"/>
          </a:xfrm>
          <a:prstGeom prst="rect">
            <a:avLst/>
          </a:prstGeom>
          <a:noFill/>
        </p:spPr>
        <p:txBody>
          <a:bodyPr wrap="none" rtlCol="0">
            <a:spAutoFit/>
          </a:bodyPr>
          <a:lstStyle/>
          <a:p>
            <a:r>
              <a:rPr lang="en-US" dirty="0"/>
              <a:t>‘Heroes’ of postmodern scholarship</a:t>
            </a:r>
          </a:p>
        </p:txBody>
      </p:sp>
    </p:spTree>
    <p:extLst>
      <p:ext uri="{BB962C8B-B14F-4D97-AF65-F5344CB8AC3E}">
        <p14:creationId xmlns:p14="http://schemas.microsoft.com/office/powerpoint/2010/main" val="6203348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noProof="0"/>
              <a:t>Nietzsche’s</a:t>
            </a:r>
            <a:br>
              <a:rPr lang="en-GB" noProof="0"/>
            </a:br>
            <a:r>
              <a:rPr lang="en-GB" noProof="0"/>
              <a:t>genealogy of metaphysical concepts</a:t>
            </a:r>
          </a:p>
        </p:txBody>
      </p:sp>
      <p:sp>
        <p:nvSpPr>
          <p:cNvPr id="3" name="Content Placeholder 2"/>
          <p:cNvSpPr>
            <a:spLocks noGrp="1"/>
          </p:cNvSpPr>
          <p:nvPr>
            <p:ph idx="1"/>
          </p:nvPr>
        </p:nvSpPr>
        <p:spPr/>
        <p:txBody>
          <a:bodyPr>
            <a:normAutofit/>
          </a:bodyPr>
          <a:lstStyle/>
          <a:p>
            <a:r>
              <a:rPr lang="en-GB" i="1" noProof="0" dirty="0"/>
              <a:t>The Genealogy of Morals </a:t>
            </a:r>
            <a:r>
              <a:rPr lang="en-GB" noProof="0" dirty="0"/>
              <a:t>(1887)</a:t>
            </a:r>
            <a:endParaRPr lang="en-GB" i="1" noProof="0" dirty="0"/>
          </a:p>
          <a:p>
            <a:pPr lvl="1"/>
            <a:r>
              <a:rPr lang="en-GB" noProof="0" dirty="0"/>
              <a:t>Moral concepts and truth claims are not absolute. They have a history and depend on one’s perspective. </a:t>
            </a:r>
          </a:p>
          <a:p>
            <a:r>
              <a:rPr lang="en-GB" noProof="0" dirty="0"/>
              <a:t>The invention of « I » (me)</a:t>
            </a:r>
          </a:p>
          <a:p>
            <a:pPr lvl="1"/>
            <a:r>
              <a:rPr lang="en-GB" noProof="0" dirty="0"/>
              <a:t>Imposes moral responsibility on individual. It opens the door to the moral regulation of the individual… Behind the « I » are social/moral constraints … </a:t>
            </a:r>
            <a:r>
              <a:rPr lang="en-GB" u="sng" noProof="0" dirty="0"/>
              <a:t>lonely</a:t>
            </a:r>
            <a:r>
              <a:rPr lang="en-GB" noProof="0" dirty="0"/>
              <a:t> constraints</a:t>
            </a:r>
          </a:p>
          <a:p>
            <a:endParaRPr lang="en-GB" noProof="0" dirty="0"/>
          </a:p>
          <a:p>
            <a:endParaRPr lang="en-GB" noProof="0" dirty="0"/>
          </a:p>
          <a:p>
            <a:pPr lvl="1"/>
            <a:endParaRPr lang="en-GB" noProof="0" dirty="0"/>
          </a:p>
          <a:p>
            <a:endParaRPr lang="en-GB" noProof="0" dirty="0"/>
          </a:p>
          <a:p>
            <a:endParaRPr lang="en-GB" noProof="0" dirty="0"/>
          </a:p>
          <a:p>
            <a:endParaRPr lang="en-GB" noProof="0" dirty="0"/>
          </a:p>
          <a:p>
            <a:endParaRPr lang="en-GB" noProof="0" dirty="0"/>
          </a:p>
        </p:txBody>
      </p:sp>
    </p:spTree>
    <p:extLst>
      <p:ext uri="{BB962C8B-B14F-4D97-AF65-F5344CB8AC3E}">
        <p14:creationId xmlns:p14="http://schemas.microsoft.com/office/powerpoint/2010/main" val="26133741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noProof="0"/>
              <a:t>Nietzsche:</a:t>
            </a:r>
            <a:br>
              <a:rPr lang="en-GB" noProof="0"/>
            </a:br>
            <a:r>
              <a:rPr lang="en-GB" noProof="0"/>
              <a:t>It’s all in your head!</a:t>
            </a:r>
          </a:p>
        </p:txBody>
      </p:sp>
      <p:sp>
        <p:nvSpPr>
          <p:cNvPr id="3" name="Content Placeholder 2"/>
          <p:cNvSpPr>
            <a:spLocks noGrp="1"/>
          </p:cNvSpPr>
          <p:nvPr>
            <p:ph idx="1"/>
          </p:nvPr>
        </p:nvSpPr>
        <p:spPr/>
        <p:txBody>
          <a:bodyPr/>
          <a:lstStyle/>
          <a:p>
            <a:r>
              <a:rPr lang="en-GB" noProof="0" dirty="0"/>
              <a:t>“It is true, there </a:t>
            </a:r>
            <a:r>
              <a:rPr lang="en-GB" i="1" noProof="0" dirty="0"/>
              <a:t>could </a:t>
            </a:r>
            <a:r>
              <a:rPr lang="en-GB" noProof="0" dirty="0"/>
              <a:t>be a metaphysical world; the absolute possibility of it is hardly to be disputed [irony]. We behold all things through the human head and cannot cut off this head; while the question nonetheless remains what of the world would still be there if one had cut it off.”</a:t>
            </a:r>
          </a:p>
          <a:p>
            <a:pPr lvl="1"/>
            <a:r>
              <a:rPr lang="en-GB" i="1" noProof="0" dirty="0"/>
              <a:t>Human, all too human </a:t>
            </a:r>
            <a:r>
              <a:rPr lang="en-GB" noProof="0" dirty="0"/>
              <a:t>(1878)</a:t>
            </a:r>
            <a:endParaRPr lang="en-GB" i="1" noProof="0" dirty="0"/>
          </a:p>
          <a:p>
            <a:endParaRPr lang="en-GB" noProof="0" dirty="0"/>
          </a:p>
        </p:txBody>
      </p:sp>
    </p:spTree>
    <p:extLst>
      <p:ext uri="{BB962C8B-B14F-4D97-AF65-F5344CB8AC3E}">
        <p14:creationId xmlns:p14="http://schemas.microsoft.com/office/powerpoint/2010/main" val="35253674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noProof="0"/>
              <a:t>Nietzsche</a:t>
            </a:r>
            <a:br>
              <a:rPr lang="en-GB" noProof="0"/>
            </a:br>
            <a:r>
              <a:rPr lang="en-GB" noProof="0"/>
              <a:t>What is truth?</a:t>
            </a:r>
          </a:p>
        </p:txBody>
      </p:sp>
      <p:sp>
        <p:nvSpPr>
          <p:cNvPr id="3" name="Content Placeholder 2"/>
          <p:cNvSpPr>
            <a:spLocks noGrp="1"/>
          </p:cNvSpPr>
          <p:nvPr>
            <p:ph idx="1"/>
          </p:nvPr>
        </p:nvSpPr>
        <p:spPr/>
        <p:txBody>
          <a:bodyPr>
            <a:normAutofit lnSpcReduction="10000"/>
          </a:bodyPr>
          <a:lstStyle/>
          <a:p>
            <a:r>
              <a:rPr lang="en-GB" dirty="0"/>
              <a:t>‘</a:t>
            </a:r>
            <a:r>
              <a:rPr lang="en-GB" noProof="0" dirty="0"/>
              <a:t>To be truthful means using the customary metaphors - in moral terms, the obligation to lie according to fixed convention, to lie herd-like in a style obligatory for all.’</a:t>
            </a:r>
          </a:p>
          <a:p>
            <a:r>
              <a:rPr lang="en-GB" dirty="0"/>
              <a:t>‘</a:t>
            </a:r>
            <a:r>
              <a:rPr lang="en-GB" noProof="0" dirty="0"/>
              <a:t>What about these linguistic conventions themselves? Are designations congruent with things? Is language the adequate expression of all realities?’</a:t>
            </a:r>
          </a:p>
          <a:p>
            <a:pPr lvl="1"/>
            <a:r>
              <a:rPr lang="en-GB" noProof="0" dirty="0"/>
              <a:t>‘On truth and lie and in extra-moral sense’ (1873)</a:t>
            </a:r>
          </a:p>
          <a:p>
            <a:endParaRPr lang="en-GB" noProof="0" dirty="0"/>
          </a:p>
          <a:p>
            <a:endParaRPr lang="en-GB" noProof="0" dirty="0"/>
          </a:p>
        </p:txBody>
      </p:sp>
    </p:spTree>
    <p:extLst>
      <p:ext uri="{BB962C8B-B14F-4D97-AF65-F5344CB8AC3E}">
        <p14:creationId xmlns:p14="http://schemas.microsoft.com/office/powerpoint/2010/main" val="32341205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Wittgenstein</a:t>
            </a:r>
          </a:p>
        </p:txBody>
      </p:sp>
      <p:sp>
        <p:nvSpPr>
          <p:cNvPr id="4" name="Content Placeholder 3"/>
          <p:cNvSpPr>
            <a:spLocks noGrp="1"/>
          </p:cNvSpPr>
          <p:nvPr>
            <p:ph sz="half" idx="1"/>
          </p:nvPr>
        </p:nvSpPr>
        <p:spPr/>
        <p:txBody>
          <a:bodyPr>
            <a:normAutofit/>
          </a:bodyPr>
          <a:lstStyle/>
          <a:p>
            <a:r>
              <a:rPr lang="en-GB" sz="2200" dirty="0"/>
              <a:t>Professor of Logic, Language, Mathematics at Cambridge University</a:t>
            </a:r>
          </a:p>
          <a:p>
            <a:endParaRPr lang="en-GB" sz="2200" i="1" dirty="0"/>
          </a:p>
          <a:p>
            <a:r>
              <a:rPr lang="en-GB" sz="2200" i="1" dirty="0" err="1"/>
              <a:t>Tractatus</a:t>
            </a:r>
            <a:r>
              <a:rPr lang="en-GB" sz="2200" i="1" dirty="0"/>
              <a:t> </a:t>
            </a:r>
            <a:r>
              <a:rPr lang="en-GB" sz="2200" i="1" dirty="0" err="1"/>
              <a:t>Logico-Philosophicus</a:t>
            </a:r>
            <a:r>
              <a:rPr lang="en-GB" sz="2200" i="1" dirty="0"/>
              <a:t> </a:t>
            </a:r>
            <a:r>
              <a:rPr lang="en-GB" sz="2200" dirty="0"/>
              <a:t>(1921)</a:t>
            </a:r>
            <a:r>
              <a:rPr lang="en-GB" sz="2200" i="1" dirty="0"/>
              <a:t> – </a:t>
            </a:r>
            <a:r>
              <a:rPr lang="en-GB" sz="2200" dirty="0"/>
              <a:t>only 75 pages long.</a:t>
            </a:r>
          </a:p>
          <a:p>
            <a:endParaRPr lang="en-GB" sz="2200" i="1" dirty="0"/>
          </a:p>
          <a:p>
            <a:r>
              <a:rPr lang="en-GB" sz="2200" dirty="0"/>
              <a:t>‘Can language objectively describe truth?’ No.</a:t>
            </a:r>
          </a:p>
          <a:p>
            <a:endParaRPr lang="fr-FR" sz="2200" dirty="0"/>
          </a:p>
          <a:p>
            <a:r>
              <a:rPr lang="fr-FR" sz="2200" dirty="0" err="1"/>
              <a:t>Language</a:t>
            </a:r>
            <a:r>
              <a:rPr lang="fr-FR" sz="2200" dirty="0"/>
              <a:t> </a:t>
            </a:r>
            <a:r>
              <a:rPr lang="fr-FR" sz="2200" dirty="0" err="1"/>
              <a:t>games</a:t>
            </a:r>
            <a:r>
              <a:rPr lang="fr-FR" sz="2200" dirty="0"/>
              <a:t>, </a:t>
            </a:r>
            <a:r>
              <a:rPr lang="fr-FR" sz="2200" dirty="0" err="1"/>
              <a:t>with</a:t>
            </a:r>
            <a:r>
              <a:rPr lang="fr-FR" sz="2200" dirty="0"/>
              <a:t> </a:t>
            </a:r>
            <a:r>
              <a:rPr lang="fr-FR" sz="2200" dirty="0" err="1"/>
              <a:t>rules</a:t>
            </a:r>
            <a:r>
              <a:rPr lang="fr-FR" sz="2200" dirty="0"/>
              <a:t> </a:t>
            </a:r>
            <a:r>
              <a:rPr lang="fr-FR" sz="2200" dirty="0" err="1"/>
              <a:t>that</a:t>
            </a:r>
            <a:r>
              <a:rPr lang="fr-FR" sz="2200" dirty="0"/>
              <a:t> are </a:t>
            </a:r>
            <a:r>
              <a:rPr lang="fr-FR" sz="2200" dirty="0" err="1"/>
              <a:t>socially</a:t>
            </a:r>
            <a:r>
              <a:rPr lang="fr-FR" sz="2200" dirty="0"/>
              <a:t> </a:t>
            </a:r>
            <a:r>
              <a:rPr lang="fr-FR" sz="2200" dirty="0" err="1"/>
              <a:t>conditioned</a:t>
            </a:r>
            <a:endParaRPr lang="fr-FR" sz="2200" dirty="0"/>
          </a:p>
        </p:txBody>
      </p:sp>
      <p:pic>
        <p:nvPicPr>
          <p:cNvPr id="6" name="Content Placeholder 5" descr="ludwig-wittgenstein-1.jpg"/>
          <p:cNvPicPr>
            <a:picLocks noGrp="1" noChangeAspect="1"/>
          </p:cNvPicPr>
          <p:nvPr>
            <p:ph sz="half" idx="2"/>
          </p:nvPr>
        </p:nvPicPr>
        <p:blipFill>
          <a:blip r:embed="rId2">
            <a:extLst>
              <a:ext uri="{28A0092B-C50C-407E-A947-70E740481C1C}">
                <a14:useLocalDpi xmlns:a14="http://schemas.microsoft.com/office/drawing/2010/main" val="0"/>
              </a:ext>
            </a:extLst>
          </a:blip>
          <a:srcRect l="12820" r="12820"/>
          <a:stretch>
            <a:fillRect/>
          </a:stretch>
        </p:blipFill>
        <p:spPr>
          <a:prstGeom prst="rect">
            <a:avLst/>
          </a:prstGeom>
        </p:spPr>
      </p:pic>
    </p:spTree>
    <p:extLst>
      <p:ext uri="{BB962C8B-B14F-4D97-AF65-F5344CB8AC3E}">
        <p14:creationId xmlns:p14="http://schemas.microsoft.com/office/powerpoint/2010/main" val="10179748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ChangeArrowheads="1"/>
          </p:cNvSpPr>
          <p:nvPr/>
        </p:nvSpPr>
        <p:spPr bwMode="auto">
          <a:xfrm>
            <a:off x="4479925" y="3048000"/>
            <a:ext cx="184150" cy="76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endParaRPr lang="en-US" sz="4400">
              <a:solidFill>
                <a:schemeClr val="tx2"/>
              </a:solidFill>
            </a:endParaRPr>
          </a:p>
        </p:txBody>
      </p:sp>
      <p:pic>
        <p:nvPicPr>
          <p:cNvPr id="20482" name="Picture 6" descr="309443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5" y="0"/>
            <a:ext cx="4324350" cy="5659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TextBox 2"/>
          <p:cNvSpPr txBox="1"/>
          <p:nvPr/>
        </p:nvSpPr>
        <p:spPr>
          <a:xfrm>
            <a:off x="381001" y="5987143"/>
            <a:ext cx="3447142" cy="738664"/>
          </a:xfrm>
          <a:prstGeom prst="rect">
            <a:avLst/>
          </a:prstGeom>
          <a:noFill/>
        </p:spPr>
        <p:txBody>
          <a:bodyPr wrap="square" rtlCol="0">
            <a:spAutoFit/>
          </a:bodyPr>
          <a:lstStyle/>
          <a:p>
            <a:r>
              <a:rPr lang="en-US" sz="2400" dirty="0"/>
              <a:t>Ferdinand de Saussure</a:t>
            </a:r>
          </a:p>
          <a:p>
            <a:r>
              <a:rPr lang="en-US" dirty="0"/>
              <a:t>1857-1913</a:t>
            </a:r>
          </a:p>
        </p:txBody>
      </p:sp>
      <p:pic>
        <p:nvPicPr>
          <p:cNvPr id="5" name="Picture 4" descr="Cours_de_linguistique_générale-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8585" y="0"/>
            <a:ext cx="2956275" cy="4463989"/>
          </a:xfrm>
          <a:prstGeom prst="rect">
            <a:avLst/>
          </a:prstGeom>
        </p:spPr>
      </p:pic>
      <p:sp>
        <p:nvSpPr>
          <p:cNvPr id="8" name="TextBox 7"/>
          <p:cNvSpPr txBox="1"/>
          <p:nvPr/>
        </p:nvSpPr>
        <p:spPr>
          <a:xfrm>
            <a:off x="4934857" y="5043714"/>
            <a:ext cx="4009572" cy="369332"/>
          </a:xfrm>
          <a:prstGeom prst="rect">
            <a:avLst/>
          </a:prstGeom>
          <a:noFill/>
        </p:spPr>
        <p:txBody>
          <a:bodyPr wrap="square" rtlCol="0">
            <a:spAutoFit/>
          </a:bodyPr>
          <a:lstStyle/>
          <a:p>
            <a:r>
              <a:rPr lang="fr-FR" i="1" dirty="0"/>
              <a:t>Cours de linguistique générale</a:t>
            </a:r>
            <a:r>
              <a:rPr lang="fr-FR" dirty="0"/>
              <a:t> (1916)</a:t>
            </a:r>
            <a:endParaRPr lang="en-US" dirty="0"/>
          </a:p>
        </p:txBody>
      </p:sp>
      <p:sp>
        <p:nvSpPr>
          <p:cNvPr id="9" name="TextBox 8"/>
          <p:cNvSpPr txBox="1"/>
          <p:nvPr/>
        </p:nvSpPr>
        <p:spPr>
          <a:xfrm>
            <a:off x="4479925" y="5659438"/>
            <a:ext cx="5117646" cy="923330"/>
          </a:xfrm>
          <a:prstGeom prst="rect">
            <a:avLst/>
          </a:prstGeom>
          <a:noFill/>
        </p:spPr>
        <p:txBody>
          <a:bodyPr wrap="square" rtlCol="0">
            <a:spAutoFit/>
          </a:bodyPr>
          <a:lstStyle/>
          <a:p>
            <a:r>
              <a:rPr lang="en-US" dirty="0"/>
              <a:t>Linguistics: scientific study of language in broadly three aspects: language form, language meaning, and language in context</a:t>
            </a:r>
          </a:p>
        </p:txBody>
      </p:sp>
    </p:spTree>
    <p:extLst>
      <p:ext uri="{BB962C8B-B14F-4D97-AF65-F5344CB8AC3E}">
        <p14:creationId xmlns:p14="http://schemas.microsoft.com/office/powerpoint/2010/main" val="18733535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2" descr="Sauss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1971" y="301171"/>
            <a:ext cx="3698875" cy="2974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1506" name="Picture 3" descr="Image:Tree.gif">
            <a:hlinkClick r:id="rId3" tooltip="Image:Tree.gif"/>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5800" y="170543"/>
            <a:ext cx="4340225" cy="325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1507" name="TextBox 3"/>
          <p:cNvSpPr txBox="1">
            <a:spLocks noChangeArrowheads="1"/>
          </p:cNvSpPr>
          <p:nvPr/>
        </p:nvSpPr>
        <p:spPr bwMode="auto">
          <a:xfrm>
            <a:off x="609599" y="3737429"/>
            <a:ext cx="8226425" cy="3046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b="1" dirty="0"/>
              <a:t>Sign, signifier, signified</a:t>
            </a:r>
            <a:r>
              <a:rPr lang="en-GB" dirty="0"/>
              <a:t>: The sign is constituted by the relationship of a signifier (a medium, such as a road sign, a word, a gesture) to a signified (also known as the referent, the ‘thing’ being signed.) </a:t>
            </a:r>
          </a:p>
          <a:p>
            <a:pPr eaLnBrk="1" hangingPunct="1"/>
            <a:endParaRPr lang="en-GB" dirty="0"/>
          </a:p>
          <a:p>
            <a:pPr eaLnBrk="1" hangingPunct="1"/>
            <a:r>
              <a:rPr lang="en-GB" i="1" u="sng" dirty="0"/>
              <a:t>Note bene</a:t>
            </a:r>
            <a:r>
              <a:rPr lang="en-GB" dirty="0"/>
              <a:t>: The signified is not the thing itself, only a mental concept of it which the ‘speaker’ and ‘listener’ share. </a:t>
            </a:r>
          </a:p>
          <a:p>
            <a:pPr eaLnBrk="1" hangingPunct="1"/>
            <a:endParaRPr lang="en-US" dirty="0"/>
          </a:p>
        </p:txBody>
      </p:sp>
    </p:spTree>
    <p:extLst>
      <p:ext uri="{BB962C8B-B14F-4D97-AF65-F5344CB8AC3E}">
        <p14:creationId xmlns:p14="http://schemas.microsoft.com/office/powerpoint/2010/main" val="30470074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ChangeArrowheads="1"/>
          </p:cNvSpPr>
          <p:nvPr/>
        </p:nvSpPr>
        <p:spPr bwMode="auto">
          <a:xfrm>
            <a:off x="326571" y="0"/>
            <a:ext cx="6531429" cy="68634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GB" sz="2000" b="1" dirty="0"/>
              <a:t>Saussure’s Central Claims</a:t>
            </a:r>
          </a:p>
          <a:p>
            <a:pPr marL="457200" indent="-457200">
              <a:buFontTx/>
              <a:buAutoNum type="arabicPeriod"/>
            </a:pPr>
            <a:endParaRPr lang="en-GB" sz="2000" b="1" dirty="0"/>
          </a:p>
          <a:p>
            <a:pPr marL="457200" indent="-457200">
              <a:buFontTx/>
              <a:buAutoNum type="arabicPeriod"/>
            </a:pPr>
            <a:r>
              <a:rPr lang="en-GB" sz="2000" dirty="0"/>
              <a:t>Languages are not confined to words but include any system of communication that uses ’signs’.</a:t>
            </a:r>
          </a:p>
          <a:p>
            <a:pPr marL="457200" indent="-457200">
              <a:buFontTx/>
              <a:buAutoNum type="arabicPeriod"/>
            </a:pPr>
            <a:endParaRPr lang="en-GB" sz="2000" dirty="0"/>
          </a:p>
          <a:p>
            <a:pPr marL="457200" indent="-457200">
              <a:buFontTx/>
              <a:buAutoNum type="arabicPeriod"/>
            </a:pPr>
            <a:r>
              <a:rPr lang="en-GB" sz="2000" dirty="0"/>
              <a:t>A sign is composed of a </a:t>
            </a:r>
            <a:r>
              <a:rPr lang="ja-JP" altLang="en-GB" sz="2000" dirty="0"/>
              <a:t>‘</a:t>
            </a:r>
            <a:r>
              <a:rPr lang="en-GB" altLang="ja-JP" sz="2000" dirty="0"/>
              <a:t>signifier</a:t>
            </a:r>
            <a:r>
              <a:rPr lang="ja-JP" altLang="en-GB" sz="2000" dirty="0"/>
              <a:t>’</a:t>
            </a:r>
            <a:r>
              <a:rPr lang="en-GB" altLang="ja-JP" sz="2000" dirty="0"/>
              <a:t> (vocal sound, image, gesture) and a </a:t>
            </a:r>
            <a:r>
              <a:rPr lang="ja-JP" altLang="en-GB" sz="2000" dirty="0"/>
              <a:t>‘</a:t>
            </a:r>
            <a:r>
              <a:rPr lang="en-GB" altLang="ja-JP" sz="2000" dirty="0"/>
              <a:t>signified</a:t>
            </a:r>
            <a:r>
              <a:rPr lang="ja-JP" altLang="en-GB" sz="2000" dirty="0"/>
              <a:t>’</a:t>
            </a:r>
            <a:r>
              <a:rPr lang="en-GB" altLang="ja-JP" sz="2000" dirty="0"/>
              <a:t> (the mental concept or structure that speaker and listener share). </a:t>
            </a:r>
          </a:p>
          <a:p>
            <a:pPr marL="457200" indent="-457200">
              <a:buFontTx/>
              <a:buAutoNum type="arabicPeriod"/>
            </a:pPr>
            <a:endParaRPr lang="en-GB" sz="2000" dirty="0"/>
          </a:p>
          <a:p>
            <a:pPr marL="457200" indent="-457200">
              <a:buFontTx/>
              <a:buAutoNum type="arabicPeriod"/>
            </a:pPr>
            <a:r>
              <a:rPr lang="en-GB" sz="2000" b="1" dirty="0"/>
              <a:t>Important:</a:t>
            </a:r>
            <a:r>
              <a:rPr lang="en-GB" sz="2000" dirty="0"/>
              <a:t> The mental concept/structure precedes the </a:t>
            </a:r>
            <a:r>
              <a:rPr lang="ja-JP" altLang="en-GB" sz="2000" dirty="0"/>
              <a:t>‘</a:t>
            </a:r>
            <a:r>
              <a:rPr lang="en-GB" altLang="ja-JP" sz="2000" dirty="0"/>
              <a:t>signifier</a:t>
            </a:r>
            <a:r>
              <a:rPr lang="ja-JP" altLang="en-GB" sz="2000" dirty="0"/>
              <a:t>’</a:t>
            </a:r>
            <a:r>
              <a:rPr lang="en-GB" altLang="ja-JP" sz="2000" dirty="0"/>
              <a:t> in existence, according to Saussure and later ‘structuralists’ (poststructuralists will reject this).</a:t>
            </a:r>
          </a:p>
          <a:p>
            <a:pPr marL="457200" indent="-457200">
              <a:buFontTx/>
              <a:buAutoNum type="arabicPeriod"/>
            </a:pPr>
            <a:endParaRPr lang="en-GB" sz="2000" dirty="0"/>
          </a:p>
          <a:p>
            <a:pPr marL="457200" indent="-457200">
              <a:buFontTx/>
              <a:buAutoNum type="arabicPeriod"/>
            </a:pPr>
            <a:r>
              <a:rPr lang="en-GB" sz="2000" dirty="0"/>
              <a:t>A</a:t>
            </a:r>
            <a:r>
              <a:rPr lang="ja-JP" altLang="en-GB" sz="2000"/>
              <a:t>‘</a:t>
            </a:r>
            <a:r>
              <a:rPr lang="en-GB" altLang="ja-JP" sz="2000" dirty="0"/>
              <a:t>signifier is established quite arbitrarily and bears no resemblance to the’ signified’. Different languages use different ‘signifiers’ for the same mental images.</a:t>
            </a:r>
          </a:p>
          <a:p>
            <a:pPr marL="457200" indent="-457200">
              <a:buFontTx/>
              <a:buAutoNum type="arabicPeriod"/>
            </a:pPr>
            <a:endParaRPr lang="en-GB" sz="2000" dirty="0"/>
          </a:p>
          <a:p>
            <a:pPr marL="457200" indent="-457200">
              <a:buFontTx/>
              <a:buAutoNum type="arabicPeriod"/>
            </a:pPr>
            <a:r>
              <a:rPr lang="en-GB" sz="2000" dirty="0"/>
              <a:t>Every sign acquires meaning by belonging to a network of other signs. There is in every sign a suggestion of another, oppositional sign.</a:t>
            </a:r>
            <a:r>
              <a:rPr lang="en-GB" altLang="ja-JP" sz="2000" dirty="0"/>
              <a:t> </a:t>
            </a:r>
          </a:p>
          <a:p>
            <a:pPr marL="457200" indent="-457200">
              <a:buFontTx/>
              <a:buAutoNum type="arabicPeriod"/>
            </a:pPr>
            <a:endParaRPr lang="en-GB" sz="2000" dirty="0"/>
          </a:p>
          <a:p>
            <a:pPr marL="457200" indent="-457200">
              <a:buFontTx/>
              <a:buAutoNum type="arabicPeriod"/>
            </a:pPr>
            <a:endParaRPr lang="en-GB" sz="2000" dirty="0"/>
          </a:p>
        </p:txBody>
      </p:sp>
      <p:pic>
        <p:nvPicPr>
          <p:cNvPr id="3" name="Picture 2" descr="Sauss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0" y="4187344"/>
            <a:ext cx="2440762" cy="19630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9651945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43858" y="254000"/>
            <a:ext cx="6368143" cy="10064294"/>
          </a:xfrm>
          <a:prstGeom prst="rect">
            <a:avLst/>
          </a:prstGeom>
          <a:noFill/>
        </p:spPr>
        <p:txBody>
          <a:bodyPr wrap="square" rtlCol="0">
            <a:spAutoFit/>
          </a:bodyPr>
          <a:lstStyle/>
          <a:p>
            <a:pPr algn="ctr"/>
            <a:r>
              <a:rPr lang="en-US" b="1" dirty="0"/>
              <a:t>Significance of Saussure’s claims for historians</a:t>
            </a:r>
          </a:p>
          <a:p>
            <a:endParaRPr lang="en-US" dirty="0"/>
          </a:p>
          <a:p>
            <a:pPr marL="285750" indent="-285750">
              <a:buFont typeface="Wingdings" charset="2"/>
              <a:buChar char="v"/>
            </a:pPr>
            <a:r>
              <a:rPr lang="en-US" dirty="0"/>
              <a:t>Relationship to knowledge becomes uncertain by undermining a) the necessary connection between a ‘word’ (signifier) and its corresponding concept ( (signified); </a:t>
            </a:r>
          </a:p>
          <a:p>
            <a:r>
              <a:rPr lang="en-US" dirty="0"/>
              <a:t>      b) between the sign (word and concept) and the ‘real’ world.</a:t>
            </a:r>
          </a:p>
          <a:p>
            <a:pPr marL="285750" indent="-285750">
              <a:buFont typeface="Wingdings" charset="2"/>
              <a:buChar char="v"/>
            </a:pPr>
            <a:endParaRPr lang="en-US" dirty="0"/>
          </a:p>
          <a:p>
            <a:pPr marL="285750" indent="-285750">
              <a:buFont typeface="Wingdings" charset="2"/>
              <a:buChar char="v"/>
            </a:pPr>
            <a:r>
              <a:rPr lang="en-US" dirty="0"/>
              <a:t>The arbitrariness of the sign challenged the correspondence theory of truth: if words relate only to each other within a semiotic system (a meaning system of signs), how could language be deemed to refer to the ‘real’ world out there? And how could historians argue that their analyses of the past matched up with ‘what really or essentially happened’ (Ranke)? </a:t>
            </a:r>
          </a:p>
          <a:p>
            <a:endParaRPr lang="en-US" dirty="0"/>
          </a:p>
          <a:p>
            <a:r>
              <a:rPr lang="en-US" b="1" dirty="0"/>
              <a:t>During the ‘</a:t>
            </a:r>
            <a:r>
              <a:rPr lang="en-US" b="1" dirty="0" err="1"/>
              <a:t>lingustic</a:t>
            </a:r>
            <a:r>
              <a:rPr lang="en-US" b="1" dirty="0"/>
              <a:t> turn’ Saussure’s ideas were applied to wider human culture; central claims became:</a:t>
            </a:r>
          </a:p>
          <a:p>
            <a:endParaRPr lang="en-US" dirty="0"/>
          </a:p>
          <a:p>
            <a:pPr marL="285750" indent="-285750">
              <a:buFont typeface="Wingdings" charset="2"/>
              <a:buChar char="v"/>
            </a:pPr>
            <a:r>
              <a:rPr lang="en-US" dirty="0"/>
              <a:t>Reality is un-representable in any form of human culture (whether written, spoken, visual or dramatic) </a:t>
            </a:r>
          </a:p>
          <a:p>
            <a:pPr marL="285750" indent="-285750">
              <a:buFont typeface="Wingdings" charset="2"/>
              <a:buChar char="v"/>
            </a:pPr>
            <a:endParaRPr lang="en-US" dirty="0"/>
          </a:p>
          <a:p>
            <a:pPr marL="285750" indent="-285750">
              <a:buFont typeface="Wingdings" charset="2"/>
              <a:buChar char="v"/>
            </a:pPr>
            <a:r>
              <a:rPr lang="en-US" dirty="0"/>
              <a:t>No authoritative account can exists of anything. Nobody can know everything, and there is never one authority on a given subject. </a:t>
            </a:r>
          </a:p>
          <a:p>
            <a:endParaRPr lang="en-US" dirty="0"/>
          </a:p>
          <a:p>
            <a:pPr marL="285750" indent="-285750">
              <a:buFont typeface="Wingdings" charset="2"/>
              <a:buChar char="v"/>
            </a:pPr>
            <a:endParaRPr lang="en-US" dirty="0"/>
          </a:p>
          <a:p>
            <a:pPr marL="285750" indent="-285750">
              <a:buFont typeface="Wingdings" charset="2"/>
              <a:buChar char="v"/>
            </a:pPr>
            <a:endParaRPr lang="en-US" dirty="0"/>
          </a:p>
          <a:p>
            <a:pPr marL="285750" indent="-285750">
              <a:buFont typeface="Wingdings" charset="2"/>
              <a:buChar char="v"/>
            </a:pPr>
            <a:endParaRPr lang="en-US" dirty="0"/>
          </a:p>
          <a:p>
            <a:pPr marL="285750" indent="-285750">
              <a:buFont typeface="Wingdings" charset="2"/>
              <a:buChar char="v"/>
            </a:pPr>
            <a:endParaRPr lang="en-US" dirty="0"/>
          </a:p>
          <a:p>
            <a:endParaRPr lang="en-US" dirty="0"/>
          </a:p>
          <a:p>
            <a:endParaRPr lang="en-GB" dirty="0"/>
          </a:p>
          <a:p>
            <a:pPr marL="285750" indent="-285750">
              <a:buFont typeface="Wingdings" charset="2"/>
              <a:buChar char="v"/>
            </a:pPr>
            <a:endParaRPr lang="en-US" dirty="0"/>
          </a:p>
          <a:p>
            <a:pPr marL="285750" indent="-285750">
              <a:buFont typeface="Wingdings" charset="2"/>
              <a:buChar char="v"/>
            </a:pPr>
            <a:endParaRPr lang="en-GB" dirty="0"/>
          </a:p>
          <a:p>
            <a:pPr marL="285750" indent="-285750">
              <a:buFont typeface="Wingdings" charset="2"/>
              <a:buChar char="v"/>
            </a:pPr>
            <a:endParaRPr lang="en-US" dirty="0"/>
          </a:p>
          <a:p>
            <a:endParaRPr lang="en-US" dirty="0"/>
          </a:p>
        </p:txBody>
      </p:sp>
    </p:spTree>
    <p:extLst>
      <p:ext uri="{BB962C8B-B14F-4D97-AF65-F5344CB8AC3E}">
        <p14:creationId xmlns:p14="http://schemas.microsoft.com/office/powerpoint/2010/main" val="10634485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2D3AE-5228-AA48-9761-A691DA5E9932}"/>
              </a:ext>
            </a:extLst>
          </p:cNvPr>
          <p:cNvSpPr>
            <a:spLocks noGrp="1"/>
          </p:cNvSpPr>
          <p:nvPr>
            <p:ph type="title"/>
          </p:nvPr>
        </p:nvSpPr>
        <p:spPr/>
        <p:txBody>
          <a:bodyPr>
            <a:normAutofit fontScale="90000"/>
          </a:bodyPr>
          <a:lstStyle/>
          <a:p>
            <a:r>
              <a:rPr lang="en-US" dirty="0"/>
              <a:t>Historical focus:</a:t>
            </a:r>
            <a:br>
              <a:rPr lang="en-US" dirty="0"/>
            </a:br>
            <a:r>
              <a:rPr lang="en-US" dirty="0"/>
              <a:t>From agency to language</a:t>
            </a:r>
          </a:p>
        </p:txBody>
      </p:sp>
      <p:sp>
        <p:nvSpPr>
          <p:cNvPr id="3" name="Content Placeholder 2">
            <a:extLst>
              <a:ext uri="{FF2B5EF4-FFF2-40B4-BE49-F238E27FC236}">
                <a16:creationId xmlns:a16="http://schemas.microsoft.com/office/drawing/2014/main" id="{31F74962-EF41-F34F-B71A-13E1581600FE}"/>
              </a:ext>
            </a:extLst>
          </p:cNvPr>
          <p:cNvSpPr>
            <a:spLocks noGrp="1"/>
          </p:cNvSpPr>
          <p:nvPr>
            <p:ph idx="1"/>
          </p:nvPr>
        </p:nvSpPr>
        <p:spPr/>
        <p:txBody>
          <a:bodyPr/>
          <a:lstStyle/>
          <a:p>
            <a:endParaRPr lang="en-US" dirty="0"/>
          </a:p>
          <a:p>
            <a:r>
              <a:rPr lang="en-US" dirty="0"/>
              <a:t>Do individuals use language to give expression to their autonomous agency? </a:t>
            </a:r>
          </a:p>
          <a:p>
            <a:endParaRPr lang="en-US" dirty="0"/>
          </a:p>
          <a:p>
            <a:r>
              <a:rPr lang="en-US" dirty="0"/>
              <a:t>Or does language shape the parameters of agency, defining what is knowable and thinkable?</a:t>
            </a:r>
          </a:p>
        </p:txBody>
      </p:sp>
    </p:spTree>
    <p:extLst>
      <p:ext uri="{BB962C8B-B14F-4D97-AF65-F5344CB8AC3E}">
        <p14:creationId xmlns:p14="http://schemas.microsoft.com/office/powerpoint/2010/main" val="13138002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oland-barth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144" y="1173576"/>
            <a:ext cx="4426650" cy="3131990"/>
          </a:xfrm>
          <a:prstGeom prst="rect">
            <a:avLst/>
          </a:prstGeom>
        </p:spPr>
      </p:pic>
      <p:sp>
        <p:nvSpPr>
          <p:cNvPr id="3" name="TextBox 2"/>
          <p:cNvSpPr txBox="1"/>
          <p:nvPr/>
        </p:nvSpPr>
        <p:spPr>
          <a:xfrm>
            <a:off x="435430" y="689429"/>
            <a:ext cx="7933754" cy="369332"/>
          </a:xfrm>
          <a:prstGeom prst="rect">
            <a:avLst/>
          </a:prstGeom>
          <a:noFill/>
        </p:spPr>
        <p:txBody>
          <a:bodyPr wrap="square" rtlCol="0">
            <a:spAutoFit/>
          </a:bodyPr>
          <a:lstStyle/>
          <a:p>
            <a:r>
              <a:rPr lang="en-US" b="1" dirty="0"/>
              <a:t>Roland Barthes, 1915-1980</a:t>
            </a:r>
          </a:p>
        </p:txBody>
      </p:sp>
      <p:sp>
        <p:nvSpPr>
          <p:cNvPr id="5" name="TextBox 4"/>
          <p:cNvSpPr txBox="1"/>
          <p:nvPr/>
        </p:nvSpPr>
        <p:spPr>
          <a:xfrm>
            <a:off x="435429" y="4777377"/>
            <a:ext cx="7933753" cy="2585323"/>
          </a:xfrm>
          <a:prstGeom prst="rect">
            <a:avLst/>
          </a:prstGeom>
          <a:noFill/>
        </p:spPr>
        <p:txBody>
          <a:bodyPr wrap="square" rtlCol="0">
            <a:spAutoFit/>
          </a:bodyPr>
          <a:lstStyle/>
          <a:p>
            <a:r>
              <a:rPr lang="en-US" b="1" dirty="0"/>
              <a:t>Definition of Structuralism</a:t>
            </a:r>
            <a:r>
              <a:rPr lang="en-US" dirty="0"/>
              <a:t>: </a:t>
            </a:r>
          </a:p>
          <a:p>
            <a:r>
              <a:rPr lang="en-GB" dirty="0"/>
              <a:t>posits that elements of human culture must be understood in terms of their relationship to a larger, underlying system or structure (</a:t>
            </a:r>
            <a:r>
              <a:rPr lang="en-GB" dirty="0" err="1"/>
              <a:t>e.g.Clifford</a:t>
            </a:r>
            <a:r>
              <a:rPr lang="en-GB" dirty="0"/>
              <a:t> Geertz </a:t>
            </a:r>
            <a:r>
              <a:rPr lang="ja-JP" altLang="en-GB" dirty="0"/>
              <a:t>‘</a:t>
            </a:r>
            <a:r>
              <a:rPr lang="en-GB" altLang="ja-JP" dirty="0"/>
              <a:t>thick description</a:t>
            </a:r>
            <a:r>
              <a:rPr lang="ja-JP" altLang="en-GB" dirty="0"/>
              <a:t>’</a:t>
            </a:r>
            <a:r>
              <a:rPr lang="en-GB" altLang="ja-JP" dirty="0"/>
              <a:t>in </a:t>
            </a:r>
            <a:r>
              <a:rPr lang="en-GB" altLang="ja-JP" i="1" dirty="0"/>
              <a:t>Interpretation of Culture</a:t>
            </a:r>
            <a:r>
              <a:rPr lang="en-GB" altLang="ja-JP" dirty="0"/>
              <a:t> (1973).</a:t>
            </a:r>
          </a:p>
          <a:p>
            <a:endParaRPr lang="en-GB" altLang="ja-JP" dirty="0"/>
          </a:p>
          <a:p>
            <a:r>
              <a:rPr lang="en-US" b="1" dirty="0"/>
              <a:t>Epistemology:</a:t>
            </a:r>
            <a:r>
              <a:rPr lang="en-US" dirty="0"/>
              <a:t> t</a:t>
            </a:r>
            <a:r>
              <a:rPr lang="en-GB" dirty="0"/>
              <a:t>he branch of philosophy concerned with the nature and scope of knowledge</a:t>
            </a:r>
            <a:r>
              <a:rPr lang="en-US" dirty="0"/>
              <a:t>. </a:t>
            </a:r>
            <a:endParaRPr lang="en-GB" dirty="0"/>
          </a:p>
          <a:p>
            <a:endParaRPr lang="en-GB" altLang="ja-JP" dirty="0"/>
          </a:p>
          <a:p>
            <a:endParaRPr lang="en-US" dirty="0"/>
          </a:p>
        </p:txBody>
      </p:sp>
      <p:sp>
        <p:nvSpPr>
          <p:cNvPr id="6" name="TextBox 5"/>
          <p:cNvSpPr txBox="1"/>
          <p:nvPr/>
        </p:nvSpPr>
        <p:spPr>
          <a:xfrm>
            <a:off x="4571794" y="436531"/>
            <a:ext cx="4572206" cy="2862323"/>
          </a:xfrm>
          <a:prstGeom prst="rect">
            <a:avLst/>
          </a:prstGeom>
          <a:noFill/>
        </p:spPr>
        <p:txBody>
          <a:bodyPr wrap="square" rtlCol="0">
            <a:spAutoFit/>
          </a:bodyPr>
          <a:lstStyle/>
          <a:p>
            <a:r>
              <a:rPr lang="en-GB" dirty="0"/>
              <a:t>Barthes</a:t>
            </a:r>
            <a:r>
              <a:rPr lang="en-US" dirty="0"/>
              <a:t> developed Saussure’s theory further. He </a:t>
            </a:r>
            <a:r>
              <a:rPr lang="en-US" dirty="0" err="1"/>
              <a:t>politised</a:t>
            </a:r>
            <a:r>
              <a:rPr lang="en-US" dirty="0"/>
              <a:t> it, moving it from mere language to the study of cultural &amp; every-day objects.</a:t>
            </a:r>
            <a:r>
              <a:rPr lang="en-GB" dirty="0"/>
              <a:t> </a:t>
            </a:r>
            <a:r>
              <a:rPr lang="en-US" dirty="0"/>
              <a:t>Unlike Saussure, Barthes was a politically motivated left-winger living in right-wing France in the 1950s, and he observed that sign systems are highly motivated and deeply structured by political power. Understanding each sign meant placing it in its political context. </a:t>
            </a:r>
          </a:p>
        </p:txBody>
      </p:sp>
      <p:sp>
        <p:nvSpPr>
          <p:cNvPr id="7" name="TextBox 6"/>
          <p:cNvSpPr txBox="1"/>
          <p:nvPr/>
        </p:nvSpPr>
        <p:spPr>
          <a:xfrm>
            <a:off x="4571794" y="3809724"/>
            <a:ext cx="3797390" cy="1200329"/>
          </a:xfrm>
          <a:prstGeom prst="rect">
            <a:avLst/>
          </a:prstGeom>
          <a:noFill/>
        </p:spPr>
        <p:txBody>
          <a:bodyPr wrap="square" rtlCol="0">
            <a:spAutoFit/>
          </a:bodyPr>
          <a:lstStyle/>
          <a:p>
            <a:r>
              <a:rPr lang="en-US" dirty="0"/>
              <a:t>Barthes was first a structuralist (following Saussure) but then turns to post-structuralism</a:t>
            </a:r>
          </a:p>
          <a:p>
            <a:endParaRPr lang="en-US" dirty="0"/>
          </a:p>
        </p:txBody>
      </p:sp>
    </p:spTree>
    <p:extLst>
      <p:ext uri="{BB962C8B-B14F-4D97-AF65-F5344CB8AC3E}">
        <p14:creationId xmlns:p14="http://schemas.microsoft.com/office/powerpoint/2010/main" val="28777170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96571" y="1443841"/>
            <a:ext cx="6077857" cy="5632311"/>
          </a:xfrm>
          <a:prstGeom prst="rect">
            <a:avLst/>
          </a:prstGeom>
        </p:spPr>
        <p:txBody>
          <a:bodyPr wrap="square">
            <a:spAutoFit/>
          </a:bodyPr>
          <a:lstStyle/>
          <a:p>
            <a:r>
              <a:rPr lang="en-US" dirty="0"/>
              <a:t>‘The starting point of these reflections was usually a feeling of impatience at the sights of the ‘naturalness’ with which newspaper, art and common sense constantly dress up a reality which, even though it is the one we live in, is undoubtedly determined by history. In short, in the account given of our contemporary circumstances, I resented seeing Nature and History confused at every turn, and I wanted to track down the decorative display of </a:t>
            </a:r>
            <a:r>
              <a:rPr lang="en-US" i="1" dirty="0"/>
              <a:t>what-goes-without-saying</a:t>
            </a:r>
            <a:r>
              <a:rPr lang="en-US" dirty="0"/>
              <a:t>, the ideological abuse which, in my view, is hidden there. </a:t>
            </a:r>
          </a:p>
          <a:p>
            <a:r>
              <a:rPr lang="en-US" dirty="0"/>
              <a:t>(Barthes, </a:t>
            </a:r>
            <a:r>
              <a:rPr lang="en-US" i="1" dirty="0"/>
              <a:t>Mythologies</a:t>
            </a:r>
            <a:r>
              <a:rPr lang="en-US" dirty="0"/>
              <a:t>, p. 11)</a:t>
            </a:r>
          </a:p>
          <a:p>
            <a:endParaRPr lang="en-US" dirty="0"/>
          </a:p>
          <a:p>
            <a:r>
              <a:rPr lang="en-US" b="1" dirty="0"/>
              <a:t>The aim of his structuralist analyses: </a:t>
            </a:r>
          </a:p>
          <a:p>
            <a:endParaRPr lang="en-US" dirty="0"/>
          </a:p>
          <a:p>
            <a:r>
              <a:rPr lang="en-US" dirty="0"/>
              <a:t>‘The goal of all </a:t>
            </a:r>
            <a:r>
              <a:rPr lang="en-US" dirty="0" err="1"/>
              <a:t>structuralist</a:t>
            </a:r>
            <a:r>
              <a:rPr lang="en-US" dirty="0"/>
              <a:t> activities is to reconstruct an ‘object’ in such a way as </a:t>
            </a:r>
            <a:r>
              <a:rPr lang="en-US" u="sng" dirty="0"/>
              <a:t>to make evident the rules of its functioning</a:t>
            </a:r>
            <a:r>
              <a:rPr lang="en-GB" u="sng" dirty="0"/>
              <a:t>.</a:t>
            </a:r>
            <a:r>
              <a:rPr lang="en-GB" dirty="0"/>
              <a:t>’  That is, to look for the implicit associations between signs and relate them to some structure: e.g., a bourgeois value system or imperialism.</a:t>
            </a:r>
            <a:endParaRPr lang="en-US" dirty="0"/>
          </a:p>
          <a:p>
            <a:endParaRPr lang="en-GB" dirty="0"/>
          </a:p>
          <a:p>
            <a:r>
              <a:rPr lang="en-US" dirty="0"/>
              <a:t> </a:t>
            </a:r>
            <a:endParaRPr lang="en-GB" dirty="0"/>
          </a:p>
        </p:txBody>
      </p:sp>
      <p:sp>
        <p:nvSpPr>
          <p:cNvPr id="2" name="TextBox 1"/>
          <p:cNvSpPr txBox="1"/>
          <p:nvPr/>
        </p:nvSpPr>
        <p:spPr>
          <a:xfrm>
            <a:off x="1743971" y="644567"/>
            <a:ext cx="2806214" cy="369332"/>
          </a:xfrm>
          <a:prstGeom prst="rect">
            <a:avLst/>
          </a:prstGeom>
          <a:noFill/>
        </p:spPr>
        <p:txBody>
          <a:bodyPr wrap="none" rtlCol="0">
            <a:spAutoFit/>
          </a:bodyPr>
          <a:lstStyle/>
          <a:p>
            <a:r>
              <a:rPr lang="en-US" b="1" dirty="0"/>
              <a:t>Barthes in structural mode:</a:t>
            </a:r>
          </a:p>
        </p:txBody>
      </p:sp>
    </p:spTree>
    <p:extLst>
      <p:ext uri="{BB962C8B-B14F-4D97-AF65-F5344CB8AC3E}">
        <p14:creationId xmlns:p14="http://schemas.microsoft.com/office/powerpoint/2010/main" val="9064438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71714" y="127001"/>
            <a:ext cx="6440713" cy="5632312"/>
          </a:xfrm>
          <a:prstGeom prst="rect">
            <a:avLst/>
          </a:prstGeom>
        </p:spPr>
        <p:txBody>
          <a:bodyPr wrap="square">
            <a:spAutoFit/>
          </a:bodyPr>
          <a:lstStyle/>
          <a:p>
            <a:r>
              <a:rPr lang="en-US" b="1" dirty="0" err="1"/>
              <a:t>Semiological</a:t>
            </a:r>
            <a:r>
              <a:rPr lang="en-US" b="1" dirty="0"/>
              <a:t> Systems – Semiology - Myth</a:t>
            </a:r>
          </a:p>
          <a:p>
            <a:endParaRPr lang="en-US" b="1" dirty="0"/>
          </a:p>
          <a:p>
            <a:r>
              <a:rPr lang="en-US" dirty="0"/>
              <a:t>Barthes argues and extends Saussure in arguing that we have more going on than just the signifier – signified relationship. He develops different types of signs (symbolic, iconic, indexical), which work in different ways. He argues that each of these different signs is also related to a bigger sign system that transcends the signifier-signified relation described by Saussure. Barthes calls this bigger system, ‘myth’. The ‘myth’ is not necessarily untrue, but is an accepted part of culture and it makes language work. </a:t>
            </a:r>
          </a:p>
          <a:p>
            <a:endParaRPr lang="en-US" dirty="0"/>
          </a:p>
          <a:p>
            <a:r>
              <a:rPr lang="en-US" dirty="0"/>
              <a:t>Everybody in a culture understands not just the sign but also the myth to which it belongs. Barthes showed that signs and sign systems were embedded codes with normative meanings. (for Saussure ‘signs’ were not political but neutral as he was only talking about their meaning within language and not in culture at large)</a:t>
            </a:r>
          </a:p>
          <a:p>
            <a:endParaRPr lang="en-US" dirty="0"/>
          </a:p>
          <a:p>
            <a:r>
              <a:rPr lang="en-US" dirty="0"/>
              <a:t> Barthes called all of this 'the </a:t>
            </a:r>
            <a:r>
              <a:rPr lang="en-US" dirty="0" err="1"/>
              <a:t>semiological</a:t>
            </a:r>
            <a:r>
              <a:rPr lang="en-US" dirty="0"/>
              <a:t> system', and the study of the hidden meanings he called 'semiology'.</a:t>
            </a:r>
            <a:endParaRPr lang="en-GB" dirty="0"/>
          </a:p>
        </p:txBody>
      </p:sp>
      <p:sp>
        <p:nvSpPr>
          <p:cNvPr id="8" name="Rectangle 7"/>
          <p:cNvSpPr/>
          <p:nvPr/>
        </p:nvSpPr>
        <p:spPr>
          <a:xfrm>
            <a:off x="471714" y="2828836"/>
            <a:ext cx="6386286" cy="2862323"/>
          </a:xfrm>
          <a:prstGeom prst="rect">
            <a:avLst/>
          </a:prstGeom>
        </p:spPr>
        <p:txBody>
          <a:bodyPr wrap="square">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676407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05977" y="1825493"/>
            <a:ext cx="5052023" cy="4062651"/>
          </a:xfrm>
          <a:prstGeom prst="rect">
            <a:avLst/>
          </a:prstGeom>
        </p:spPr>
        <p:txBody>
          <a:bodyPr wrap="square">
            <a:spAutoFit/>
          </a:bodyPr>
          <a:lstStyle/>
          <a:p>
            <a:r>
              <a:rPr lang="en-US" sz="2400" i="1" dirty="0"/>
              <a:t>Mythologies</a:t>
            </a:r>
            <a:r>
              <a:rPr lang="en-US" sz="2400" dirty="0"/>
              <a:t>: essay collection using  of structural  linguistic analysis of cultural icons such as soap-power and detergent or </a:t>
            </a:r>
            <a:r>
              <a:rPr lang="en-US" sz="2400" i="1" dirty="0"/>
              <a:t>‘Novels and Children </a:t>
            </a:r>
            <a:r>
              <a:rPr lang="en-US" sz="2400" dirty="0"/>
              <a:t>(an acid attack on the women’s magazine Elle ); Steak and Chip; Striptease (the commodification of female nakedness and sex industry);  Plastic; the New Citroen; The Brain of Einstein, Wrestler; etc.)</a:t>
            </a:r>
            <a:endParaRPr lang="en-GB" sz="2400" dirty="0"/>
          </a:p>
          <a:p>
            <a:endParaRPr lang="en-US" dirty="0"/>
          </a:p>
        </p:txBody>
      </p:sp>
      <p:sp>
        <p:nvSpPr>
          <p:cNvPr id="3" name="TextBox 2"/>
          <p:cNvSpPr txBox="1"/>
          <p:nvPr/>
        </p:nvSpPr>
        <p:spPr>
          <a:xfrm>
            <a:off x="2344529" y="543180"/>
            <a:ext cx="4237658" cy="584776"/>
          </a:xfrm>
          <a:prstGeom prst="rect">
            <a:avLst/>
          </a:prstGeom>
          <a:noFill/>
        </p:spPr>
        <p:txBody>
          <a:bodyPr wrap="none" rtlCol="0">
            <a:spAutoFit/>
          </a:bodyPr>
          <a:lstStyle/>
          <a:p>
            <a:r>
              <a:rPr lang="en-US" sz="3200" dirty="0" err="1"/>
              <a:t>Barthe’s</a:t>
            </a:r>
            <a:r>
              <a:rPr lang="en-US" sz="3200" dirty="0"/>
              <a:t> Structural work</a:t>
            </a:r>
          </a:p>
        </p:txBody>
      </p:sp>
    </p:spTree>
    <p:extLst>
      <p:ext uri="{BB962C8B-B14F-4D97-AF65-F5344CB8AC3E}">
        <p14:creationId xmlns:p14="http://schemas.microsoft.com/office/powerpoint/2010/main" val="35174568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82025" y="762000"/>
            <a:ext cx="5987143" cy="5355313"/>
          </a:xfrm>
          <a:prstGeom prst="rect">
            <a:avLst/>
          </a:prstGeom>
          <a:noFill/>
        </p:spPr>
        <p:txBody>
          <a:bodyPr wrap="square" rtlCol="0">
            <a:spAutoFit/>
          </a:bodyPr>
          <a:lstStyle/>
          <a:p>
            <a:r>
              <a:rPr lang="en-US" dirty="0"/>
              <a:t>‘I am at the barber's, and a copy of Paris-Match is offered to me. On the cover, a young Negro* in a French uniform is saluting, with his eyes uplifted, probably fixed on a fold of the </a:t>
            </a:r>
            <a:r>
              <a:rPr lang="en-US" dirty="0" err="1"/>
              <a:t>tricolour</a:t>
            </a:r>
            <a:r>
              <a:rPr lang="en-US" dirty="0"/>
              <a:t>. All this is the meaning of the picture. But, whether naively or not, I see very well what it signifies to me: that France is a great Empire, that all her sons, without any </a:t>
            </a:r>
            <a:r>
              <a:rPr lang="en-US" dirty="0" err="1"/>
              <a:t>colour</a:t>
            </a:r>
            <a:r>
              <a:rPr lang="en-US" dirty="0"/>
              <a:t> discrimination, faithfully serve under her flag, and that there is no better answer to the detractors of an alleged colonialism than the zeal shown by this Negro* in serving his so-called oppressors. I am therefore again faced with a greater </a:t>
            </a:r>
            <a:r>
              <a:rPr lang="en-US" dirty="0" err="1"/>
              <a:t>semiological</a:t>
            </a:r>
            <a:r>
              <a:rPr lang="en-US" dirty="0"/>
              <a:t> system: </a:t>
            </a:r>
            <a:r>
              <a:rPr lang="en-US" u="sng" dirty="0"/>
              <a:t>there is a signifier, itself already formed with a previous system (a black soldier is giving the French salute); there is a signified (it is here a purposeful mixture of </a:t>
            </a:r>
            <a:r>
              <a:rPr lang="en-US" u="sng" dirty="0" err="1"/>
              <a:t>Frenchness</a:t>
            </a:r>
            <a:r>
              <a:rPr lang="en-US" u="sng" dirty="0"/>
              <a:t> and </a:t>
            </a:r>
            <a:r>
              <a:rPr lang="en-US" u="sng" dirty="0" err="1"/>
              <a:t>militariness</a:t>
            </a:r>
            <a:r>
              <a:rPr lang="en-US" u="sng" dirty="0"/>
              <a:t>); finally, there is a presence of the signified through the signifier... In myth (and this is the chief peculiarity of the latter), the signifier is already formed by the signs of the language... Myth has in fact a double function: it points out and it notifies, it makes us understand something and it imposes it on us</a:t>
            </a:r>
            <a:r>
              <a:rPr lang="en-US" dirty="0"/>
              <a:t>...’ </a:t>
            </a:r>
          </a:p>
        </p:txBody>
      </p:sp>
      <p:pic>
        <p:nvPicPr>
          <p:cNvPr id="4" name="Picture 3" descr="Paris-Match-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79319"/>
            <a:ext cx="2843973" cy="3847372"/>
          </a:xfrm>
          <a:prstGeom prst="rect">
            <a:avLst/>
          </a:prstGeom>
        </p:spPr>
      </p:pic>
      <p:sp>
        <p:nvSpPr>
          <p:cNvPr id="3" name="TextBox 2"/>
          <p:cNvSpPr txBox="1"/>
          <p:nvPr/>
        </p:nvSpPr>
        <p:spPr>
          <a:xfrm>
            <a:off x="653143" y="417286"/>
            <a:ext cx="1043187" cy="369332"/>
          </a:xfrm>
          <a:prstGeom prst="rect">
            <a:avLst/>
          </a:prstGeom>
          <a:noFill/>
        </p:spPr>
        <p:txBody>
          <a:bodyPr wrap="none" rtlCol="0">
            <a:spAutoFit/>
          </a:bodyPr>
          <a:lstStyle/>
          <a:p>
            <a:r>
              <a:rPr lang="en-US" dirty="0"/>
              <a:t>Example: </a:t>
            </a:r>
          </a:p>
        </p:txBody>
      </p:sp>
    </p:spTree>
    <p:extLst>
      <p:ext uri="{BB962C8B-B14F-4D97-AF65-F5344CB8AC3E}">
        <p14:creationId xmlns:p14="http://schemas.microsoft.com/office/powerpoint/2010/main" val="7182056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2b4a081ce34a289d35f120d3c3069d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098" y="1061637"/>
            <a:ext cx="4059293" cy="3383997"/>
          </a:xfrm>
          <a:prstGeom prst="rect">
            <a:avLst/>
          </a:prstGeom>
        </p:spPr>
      </p:pic>
      <p:sp>
        <p:nvSpPr>
          <p:cNvPr id="3" name="TextBox 2"/>
          <p:cNvSpPr txBox="1"/>
          <p:nvPr/>
        </p:nvSpPr>
        <p:spPr>
          <a:xfrm>
            <a:off x="511818" y="4700851"/>
            <a:ext cx="3298379" cy="369332"/>
          </a:xfrm>
          <a:prstGeom prst="rect">
            <a:avLst/>
          </a:prstGeom>
          <a:noFill/>
        </p:spPr>
        <p:txBody>
          <a:bodyPr wrap="square" rtlCol="0">
            <a:spAutoFit/>
          </a:bodyPr>
          <a:lstStyle/>
          <a:p>
            <a:r>
              <a:rPr lang="en-US" dirty="0"/>
              <a:t>Hayden White, 1928-</a:t>
            </a:r>
          </a:p>
        </p:txBody>
      </p:sp>
      <p:sp>
        <p:nvSpPr>
          <p:cNvPr id="4" name="TextBox 3"/>
          <p:cNvSpPr txBox="1"/>
          <p:nvPr/>
        </p:nvSpPr>
        <p:spPr>
          <a:xfrm>
            <a:off x="4422747" y="928934"/>
            <a:ext cx="13191859" cy="1815882"/>
          </a:xfrm>
          <a:prstGeom prst="rect">
            <a:avLst/>
          </a:prstGeom>
          <a:noFill/>
        </p:spPr>
        <p:txBody>
          <a:bodyPr wrap="square" rtlCol="0">
            <a:spAutoFit/>
          </a:bodyPr>
          <a:lstStyle/>
          <a:p>
            <a:r>
              <a:rPr lang="en-US" sz="2000" b="1" i="1" dirty="0" err="1"/>
              <a:t>Metahistory</a:t>
            </a:r>
            <a:r>
              <a:rPr lang="en-US" sz="2000" b="1" i="1" dirty="0"/>
              <a:t>: The Historical Imagination in </a:t>
            </a:r>
          </a:p>
          <a:p>
            <a:r>
              <a:rPr lang="en-US" sz="2000" b="1" i="1" dirty="0"/>
              <a:t>Nineteenth-Century Europe (</a:t>
            </a:r>
            <a:r>
              <a:rPr lang="en-US" sz="2000" b="1" dirty="0"/>
              <a:t>1973)</a:t>
            </a:r>
            <a:r>
              <a:rPr lang="en-US" dirty="0"/>
              <a:t>.</a:t>
            </a:r>
          </a:p>
          <a:p>
            <a:endParaRPr lang="en-US" dirty="0"/>
          </a:p>
          <a:p>
            <a:endParaRPr lang="en-US" dirty="0"/>
          </a:p>
          <a:p>
            <a:endParaRPr lang="en-US" dirty="0"/>
          </a:p>
          <a:p>
            <a:endParaRPr lang="en-US" dirty="0"/>
          </a:p>
        </p:txBody>
      </p:sp>
      <p:sp>
        <p:nvSpPr>
          <p:cNvPr id="6" name="Rectangle 5"/>
          <p:cNvSpPr/>
          <p:nvPr/>
        </p:nvSpPr>
        <p:spPr>
          <a:xfrm>
            <a:off x="4720095" y="1720839"/>
            <a:ext cx="4423905" cy="5078314"/>
          </a:xfrm>
          <a:prstGeom prst="rect">
            <a:avLst/>
          </a:prstGeom>
        </p:spPr>
        <p:txBody>
          <a:bodyPr wrap="square">
            <a:spAutoFit/>
          </a:bodyPr>
          <a:lstStyle/>
          <a:p>
            <a:r>
              <a:rPr lang="en-US" b="1" dirty="0"/>
              <a:t>Historical narratives achieve their power through rhetoric, not evidence</a:t>
            </a:r>
          </a:p>
          <a:p>
            <a:endParaRPr lang="en-US" b="1" dirty="0"/>
          </a:p>
          <a:p>
            <a:r>
              <a:rPr lang="en-US" b="1" dirty="0"/>
              <a:t>4 tropes: </a:t>
            </a:r>
            <a:r>
              <a:rPr lang="en-GB" dirty="0"/>
              <a:t>the use of figurative language – via word, phrase, or even an image – for artistic effect. </a:t>
            </a:r>
          </a:p>
          <a:p>
            <a:r>
              <a:rPr lang="en-US" dirty="0"/>
              <a:t> </a:t>
            </a:r>
            <a:endParaRPr lang="en-GB" dirty="0"/>
          </a:p>
          <a:p>
            <a:r>
              <a:rPr lang="en-US" b="1" dirty="0"/>
              <a:t>Metaphor:</a:t>
            </a:r>
            <a:r>
              <a:rPr lang="en-US" dirty="0"/>
              <a:t> one thing is described as being another, carrying over its associations </a:t>
            </a:r>
            <a:endParaRPr lang="en-GB" dirty="0"/>
          </a:p>
          <a:p>
            <a:r>
              <a:rPr lang="en-US" b="1" dirty="0"/>
              <a:t>Metonymy</a:t>
            </a:r>
            <a:r>
              <a:rPr lang="en-US" dirty="0"/>
              <a:t>: substitution of a thing by a symbol for it;</a:t>
            </a:r>
            <a:endParaRPr lang="en-GB" dirty="0"/>
          </a:p>
          <a:p>
            <a:r>
              <a:rPr lang="en-US" b="1" dirty="0"/>
              <a:t>Synecdoche:</a:t>
            </a:r>
            <a:r>
              <a:rPr lang="en-US" dirty="0"/>
              <a:t> a part of something is used to describe the whole , or possible vice versa</a:t>
            </a:r>
            <a:endParaRPr lang="en-GB" dirty="0"/>
          </a:p>
          <a:p>
            <a:r>
              <a:rPr lang="en-US" b="1" dirty="0"/>
              <a:t>Irony:</a:t>
            </a:r>
            <a:r>
              <a:rPr lang="en-US" dirty="0"/>
              <a:t> saying one thing while you mean or want to suggest the opposite </a:t>
            </a:r>
          </a:p>
          <a:p>
            <a:endParaRPr lang="en-US" dirty="0"/>
          </a:p>
          <a:p>
            <a:r>
              <a:rPr lang="en-US" dirty="0"/>
              <a:t>  4 </a:t>
            </a:r>
            <a:r>
              <a:rPr lang="en-US" dirty="0" err="1"/>
              <a:t>emplotments</a:t>
            </a:r>
            <a:r>
              <a:rPr lang="en-US" dirty="0"/>
              <a:t>: romance, tragedy, comedy and satire</a:t>
            </a:r>
            <a:r>
              <a:rPr lang="en-GB" dirty="0"/>
              <a:t> </a:t>
            </a:r>
            <a:endParaRPr lang="en-US" dirty="0"/>
          </a:p>
        </p:txBody>
      </p:sp>
      <p:sp>
        <p:nvSpPr>
          <p:cNvPr id="5" name="TextBox 4"/>
          <p:cNvSpPr txBox="1"/>
          <p:nvPr/>
        </p:nvSpPr>
        <p:spPr>
          <a:xfrm>
            <a:off x="511818" y="5418251"/>
            <a:ext cx="4118836" cy="1200329"/>
          </a:xfrm>
          <a:prstGeom prst="rect">
            <a:avLst/>
          </a:prstGeom>
          <a:noFill/>
        </p:spPr>
        <p:txBody>
          <a:bodyPr wrap="none" rtlCol="0">
            <a:spAutoFit/>
          </a:bodyPr>
          <a:lstStyle/>
          <a:p>
            <a:r>
              <a:rPr lang="en-US" i="1" dirty="0" err="1"/>
              <a:t>Metahistory</a:t>
            </a:r>
            <a:r>
              <a:rPr lang="en-US" dirty="0"/>
              <a:t> is a structural analysis!!</a:t>
            </a:r>
          </a:p>
          <a:p>
            <a:endParaRPr lang="en-US" dirty="0"/>
          </a:p>
          <a:p>
            <a:r>
              <a:rPr lang="en-US" dirty="0"/>
              <a:t>Point: History writing is about persuasion, </a:t>
            </a:r>
          </a:p>
          <a:p>
            <a:r>
              <a:rPr lang="en-US" dirty="0"/>
              <a:t>not proof!</a:t>
            </a:r>
          </a:p>
        </p:txBody>
      </p:sp>
    </p:spTree>
    <p:extLst>
      <p:ext uri="{BB962C8B-B14F-4D97-AF65-F5344CB8AC3E}">
        <p14:creationId xmlns:p14="http://schemas.microsoft.com/office/powerpoint/2010/main" val="23330438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5429" y="0"/>
            <a:ext cx="7964714" cy="5355313"/>
          </a:xfrm>
          <a:prstGeom prst="rect">
            <a:avLst/>
          </a:prstGeom>
        </p:spPr>
        <p:txBody>
          <a:bodyPr wrap="square">
            <a:spAutoFit/>
          </a:bodyPr>
          <a:lstStyle/>
          <a:p>
            <a:pPr lvl="0"/>
            <a:r>
              <a:rPr lang="en-US" b="1" dirty="0"/>
              <a:t>Why should we read White? </a:t>
            </a:r>
          </a:p>
          <a:p>
            <a:pPr marL="285750" lvl="0" indent="-285750">
              <a:buFont typeface="Arial"/>
              <a:buChar char="•"/>
            </a:pPr>
            <a:endParaRPr lang="en-US" dirty="0"/>
          </a:p>
          <a:p>
            <a:pPr lvl="0"/>
            <a:r>
              <a:rPr lang="en-US" dirty="0"/>
              <a:t>By focusing on the historian’s language, he does not demonstrate the impossibility of getting hold of past reality, but the naiveté of the kind of positivist intuition customarily cherished among historians.</a:t>
            </a:r>
            <a:endParaRPr lang="en-GB" dirty="0"/>
          </a:p>
          <a:p>
            <a:pPr lvl="0"/>
            <a:endParaRPr lang="en-US" dirty="0"/>
          </a:p>
          <a:p>
            <a:pPr lvl="0"/>
            <a:r>
              <a:rPr lang="en-US" dirty="0"/>
              <a:t>This idea of a positivist intuition – the historian records reality – is an invention of the historical profession itself</a:t>
            </a:r>
            <a:endParaRPr lang="en-GB" dirty="0"/>
          </a:p>
          <a:p>
            <a:pPr lvl="0"/>
            <a:endParaRPr lang="en-US" dirty="0"/>
          </a:p>
          <a:p>
            <a:pPr lvl="0"/>
            <a:r>
              <a:rPr lang="en-US" dirty="0"/>
              <a:t>There is a historical reality and White never refuted that (despite caricatures of his views) but historians have forgotten about this past and have mistaken the product of their </a:t>
            </a:r>
            <a:r>
              <a:rPr lang="en-US" dirty="0" err="1"/>
              <a:t>tropological</a:t>
            </a:r>
            <a:r>
              <a:rPr lang="en-US" dirty="0"/>
              <a:t> encoding of the past for the past itself. </a:t>
            </a:r>
          </a:p>
          <a:p>
            <a:pPr lvl="0"/>
            <a:endParaRPr lang="en-GB" dirty="0"/>
          </a:p>
          <a:p>
            <a:pPr lvl="0"/>
            <a:r>
              <a:rPr lang="en-US" dirty="0"/>
              <a:t>One might want to argue that White is the realist here who reminds us of the difference between reality and what is intellectual construction!</a:t>
            </a:r>
          </a:p>
          <a:p>
            <a:pPr lvl="0"/>
            <a:endParaRPr lang="en-GB" dirty="0"/>
          </a:p>
          <a:p>
            <a:pPr lvl="0"/>
            <a:r>
              <a:rPr lang="en-US" dirty="0"/>
              <a:t>White compels us to think about how historical narratives conceal the contradictions and dissonances of society by framing a unifying story that emphasizes continuity</a:t>
            </a:r>
            <a:endParaRPr lang="en-GB" dirty="0"/>
          </a:p>
        </p:txBody>
      </p:sp>
      <p:sp>
        <p:nvSpPr>
          <p:cNvPr id="4" name="TextBox 3"/>
          <p:cNvSpPr txBox="1"/>
          <p:nvPr/>
        </p:nvSpPr>
        <p:spPr>
          <a:xfrm>
            <a:off x="-1" y="5424714"/>
            <a:ext cx="10267273" cy="923330"/>
          </a:xfrm>
          <a:prstGeom prst="rect">
            <a:avLst/>
          </a:prstGeom>
          <a:noFill/>
        </p:spPr>
        <p:txBody>
          <a:bodyPr wrap="square" rtlCol="0">
            <a:spAutoFit/>
          </a:bodyPr>
          <a:lstStyle/>
          <a:p>
            <a:r>
              <a:rPr lang="en-US" dirty="0"/>
              <a:t>See also F. W. </a:t>
            </a:r>
            <a:r>
              <a:rPr lang="en-US" dirty="0" err="1"/>
              <a:t>Ankersmit</a:t>
            </a:r>
            <a:r>
              <a:rPr lang="en-US" dirty="0"/>
              <a:t>, Hayden White’s Appeal to the Historians’, History and Theory 37 (1998) </a:t>
            </a:r>
            <a:endParaRPr lang="en-GB" dirty="0"/>
          </a:p>
          <a:p>
            <a:r>
              <a:rPr lang="en-US" dirty="0"/>
              <a:t> </a:t>
            </a:r>
            <a:endParaRPr lang="en-GB" dirty="0"/>
          </a:p>
          <a:p>
            <a:endParaRPr lang="en-US" dirty="0"/>
          </a:p>
        </p:txBody>
      </p:sp>
    </p:spTree>
    <p:extLst>
      <p:ext uri="{BB962C8B-B14F-4D97-AF65-F5344CB8AC3E}">
        <p14:creationId xmlns:p14="http://schemas.microsoft.com/office/powerpoint/2010/main" val="40462760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0429" y="1959429"/>
            <a:ext cx="6096000" cy="5324535"/>
          </a:xfrm>
          <a:prstGeom prst="rect">
            <a:avLst/>
          </a:prstGeom>
          <a:noFill/>
        </p:spPr>
        <p:txBody>
          <a:bodyPr wrap="square" rtlCol="0">
            <a:spAutoFit/>
          </a:bodyPr>
          <a:lstStyle/>
          <a:p>
            <a:r>
              <a:rPr lang="en-GB" sz="2000" b="1" dirty="0"/>
              <a:t>Definition: </a:t>
            </a:r>
            <a:r>
              <a:rPr lang="en-GB" sz="2000" dirty="0"/>
              <a:t>a philosophical direction within the wider movement of postmodernism. Postmodernists argue that </a:t>
            </a:r>
            <a:r>
              <a:rPr lang="en-GB" sz="2000" u="sng" dirty="0"/>
              <a:t>all knowledge is constructed </a:t>
            </a:r>
            <a:r>
              <a:rPr lang="en-GB" sz="2000" dirty="0"/>
              <a:t>by humans (through language) within a given culture and time. </a:t>
            </a:r>
            <a:r>
              <a:rPr lang="en-GB" sz="2000" u="sng" dirty="0"/>
              <a:t>No ‘facts’ exist independent of linguistic/conceptual ‘structure from which they are created’.</a:t>
            </a:r>
            <a:r>
              <a:rPr lang="en-GB" sz="2000" dirty="0"/>
              <a:t> Like structuralists, they don’t see these ‘sign’ structures as ‘real’. But they also don’t see them as historical fixed either. They are inventions of the observer and bear the traces of the observer’s condition. (e.g. class, gender, race)</a:t>
            </a:r>
          </a:p>
          <a:p>
            <a:endParaRPr lang="en-GB" sz="2000" dirty="0"/>
          </a:p>
          <a:p>
            <a:r>
              <a:rPr lang="en-GB" sz="2000" dirty="0"/>
              <a:t>Poststructuralists tend to argue that we need to be aware of structures, using them as devices to aid our inquiry, but we also need to </a:t>
            </a:r>
            <a:r>
              <a:rPr lang="en-GB" sz="2000" b="1" dirty="0"/>
              <a:t>de-centre </a:t>
            </a:r>
            <a:r>
              <a:rPr lang="en-GB" sz="2000" dirty="0"/>
              <a:t>and </a:t>
            </a:r>
            <a:r>
              <a:rPr lang="en-GB" sz="2000" b="1" dirty="0"/>
              <a:t>problematise </a:t>
            </a:r>
            <a:r>
              <a:rPr lang="en-GB" sz="2000" dirty="0"/>
              <a:t>them for study (e.g. Joan Scott’s famous article on ‘experience’ is a perfect example).</a:t>
            </a:r>
          </a:p>
          <a:p>
            <a:endParaRPr lang="en-GB" sz="2000" dirty="0"/>
          </a:p>
        </p:txBody>
      </p:sp>
      <p:sp>
        <p:nvSpPr>
          <p:cNvPr id="4" name="TextBox 3"/>
          <p:cNvSpPr txBox="1"/>
          <p:nvPr/>
        </p:nvSpPr>
        <p:spPr>
          <a:xfrm>
            <a:off x="3166419" y="833377"/>
            <a:ext cx="2744812" cy="523220"/>
          </a:xfrm>
          <a:prstGeom prst="rect">
            <a:avLst/>
          </a:prstGeom>
          <a:noFill/>
        </p:spPr>
        <p:txBody>
          <a:bodyPr wrap="none" rtlCol="0">
            <a:spAutoFit/>
          </a:bodyPr>
          <a:lstStyle/>
          <a:p>
            <a:pPr algn="ctr"/>
            <a:r>
              <a:rPr lang="en-US" sz="2800" dirty="0" err="1"/>
              <a:t>Poststructuralism</a:t>
            </a:r>
            <a:endParaRPr lang="en-US" sz="2800" dirty="0"/>
          </a:p>
        </p:txBody>
      </p:sp>
    </p:spTree>
    <p:extLst>
      <p:ext uri="{BB962C8B-B14F-4D97-AF65-F5344CB8AC3E}">
        <p14:creationId xmlns:p14="http://schemas.microsoft.com/office/powerpoint/2010/main" val="16940879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6593"/>
            <a:ext cx="8229600" cy="1039091"/>
          </a:xfrm>
        </p:spPr>
        <p:txBody>
          <a:bodyPr>
            <a:normAutofit fontScale="90000"/>
          </a:bodyPr>
          <a:lstStyle/>
          <a:p>
            <a:r>
              <a:rPr lang="en-GB" noProof="0" dirty="0"/>
              <a:t>How </a:t>
            </a:r>
            <a:r>
              <a:rPr lang="en-GB" noProof="0" dirty="0" err="1"/>
              <a:t>Postructuralism</a:t>
            </a:r>
            <a:r>
              <a:rPr lang="en-GB" noProof="0" dirty="0"/>
              <a:t/>
            </a:r>
            <a:br>
              <a:rPr lang="en-GB" noProof="0" dirty="0"/>
            </a:br>
            <a:r>
              <a:rPr lang="en-GB" noProof="0" dirty="0"/>
              <a:t>differs from Structuralism</a:t>
            </a:r>
          </a:p>
        </p:txBody>
      </p:sp>
      <p:sp>
        <p:nvSpPr>
          <p:cNvPr id="5" name="Content Placeholder 4"/>
          <p:cNvSpPr>
            <a:spLocks noGrp="1"/>
          </p:cNvSpPr>
          <p:nvPr>
            <p:ph idx="1"/>
          </p:nvPr>
        </p:nvSpPr>
        <p:spPr/>
        <p:txBody>
          <a:bodyPr>
            <a:normAutofit fontScale="92500" lnSpcReduction="10000"/>
          </a:bodyPr>
          <a:lstStyle/>
          <a:p>
            <a:r>
              <a:rPr lang="en-GB" noProof="0" dirty="0"/>
              <a:t>Eschews a stable ‘system</a:t>
            </a:r>
            <a:r>
              <a:rPr lang="en-GB" dirty="0"/>
              <a:t>’</a:t>
            </a:r>
            <a:r>
              <a:rPr lang="en-GB" noProof="0" dirty="0"/>
              <a:t> of structuring signs. More room for historical change in ‘structures’.</a:t>
            </a:r>
          </a:p>
          <a:p>
            <a:endParaRPr lang="en-GB" noProof="0" dirty="0"/>
          </a:p>
          <a:p>
            <a:r>
              <a:rPr lang="en-GB" noProof="0" dirty="0"/>
              <a:t>Stresses inventiveness in appropriating texts. Gap between author and reader.</a:t>
            </a:r>
          </a:p>
          <a:p>
            <a:endParaRPr lang="en-GB" noProof="0" dirty="0"/>
          </a:p>
          <a:p>
            <a:r>
              <a:rPr lang="en-GB" noProof="0" dirty="0"/>
              <a:t>Still indebted to the analytical tools of structuralism (It’s not a rejection! Same people doing both!)</a:t>
            </a:r>
          </a:p>
          <a:p>
            <a:endParaRPr lang="en-GB" noProof="0" dirty="0"/>
          </a:p>
          <a:p>
            <a:endParaRPr lang="en-GB" noProof="0" dirty="0"/>
          </a:p>
          <a:p>
            <a:pPr lvl="1"/>
            <a:endParaRPr lang="en-GB" noProof="0" dirty="0"/>
          </a:p>
          <a:p>
            <a:pPr lvl="1"/>
            <a:endParaRPr lang="en-GB" noProof="0" dirty="0"/>
          </a:p>
        </p:txBody>
      </p:sp>
    </p:spTree>
    <p:extLst>
      <p:ext uri="{BB962C8B-B14F-4D97-AF65-F5344CB8AC3E}">
        <p14:creationId xmlns:p14="http://schemas.microsoft.com/office/powerpoint/2010/main" val="7561244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04679" y="227494"/>
            <a:ext cx="5853321" cy="7848302"/>
          </a:xfrm>
          <a:prstGeom prst="rect">
            <a:avLst/>
          </a:prstGeom>
        </p:spPr>
        <p:txBody>
          <a:bodyPr wrap="square">
            <a:spAutoFit/>
          </a:bodyPr>
          <a:lstStyle/>
          <a:p>
            <a:r>
              <a:rPr lang="en-US" b="1" dirty="0"/>
              <a:t>Poststructuralism was born simultaneously as social movement AND as a theory – it may NOT be as apolitical as some historians and critics like to argue.</a:t>
            </a:r>
            <a:endParaRPr lang="en-GB" b="1" dirty="0"/>
          </a:p>
          <a:p>
            <a:endParaRPr lang="en-GB" dirty="0"/>
          </a:p>
          <a:p>
            <a:r>
              <a:rPr lang="en-GB" b="1" dirty="0"/>
              <a:t>Key social movements were:</a:t>
            </a:r>
          </a:p>
          <a:p>
            <a:pPr marL="285750" indent="-285750">
              <a:buFont typeface="Wingdings" charset="2"/>
              <a:buChar char="Ø"/>
            </a:pPr>
            <a:r>
              <a:rPr lang="en-US" dirty="0"/>
              <a:t>student rebellion, seen by many as the apotheosis of the rise of youth in western culture after 1945</a:t>
            </a:r>
          </a:p>
          <a:p>
            <a:pPr marL="285750" indent="-285750">
              <a:buFont typeface="Wingdings" charset="2"/>
              <a:buChar char="Ø"/>
            </a:pPr>
            <a:r>
              <a:rPr lang="en-US" dirty="0"/>
              <a:t>second-wave feminism (or the women's liberation movement) as it emerged very suddenly in  1969-70, giving rise to struggles for equal opportunities in work , pay, education, and for an end to discrimination in language and depiction</a:t>
            </a:r>
          </a:p>
          <a:p>
            <a:pPr marL="285750" indent="-285750">
              <a:buFont typeface="Wingdings" charset="2"/>
              <a:buChar char="Ø"/>
            </a:pPr>
            <a:r>
              <a:rPr lang="en-US" dirty="0"/>
              <a:t>gay liberation in the late 1960s, heralded by </a:t>
            </a:r>
            <a:r>
              <a:rPr lang="en-US" dirty="0" err="1"/>
              <a:t>liberalisation</a:t>
            </a:r>
            <a:r>
              <a:rPr lang="en-US" dirty="0"/>
              <a:t> of laws on homosexuality</a:t>
            </a:r>
          </a:p>
          <a:p>
            <a:pPr marL="285750" lvl="0" indent="-285750">
              <a:buFont typeface="Wingdings" charset="2"/>
              <a:buChar char="Ø"/>
            </a:pPr>
            <a:r>
              <a:rPr lang="en-US" dirty="0"/>
              <a:t>collapse of many European empires in the 1960s and 1970s (those of Britain , Portugal, France, Belgium and Holland), making way for European awareness of the structures of Orientalism and race prejudice embedded in western white culture and intellectual thought.</a:t>
            </a:r>
          </a:p>
          <a:p>
            <a:pPr marL="285750" lvl="0" indent="-285750">
              <a:buFont typeface="Wingdings" charset="2"/>
              <a:buChar char="Ø"/>
            </a:pPr>
            <a:r>
              <a:rPr lang="en-US" dirty="0"/>
              <a:t> the rise of black consciousness with in the United States and western Europe, allied to liberation movements and developing nations and to the a anti-apartheid movement in South Africa; raising awareness of racial discrimination and racial stereotyping</a:t>
            </a:r>
            <a:endParaRPr lang="en-GB" dirty="0"/>
          </a:p>
          <a:p>
            <a:r>
              <a:rPr lang="en-US" dirty="0"/>
              <a:t> </a:t>
            </a:r>
            <a:endParaRPr lang="en-GB" dirty="0"/>
          </a:p>
          <a:p>
            <a:pPr marL="285750" lvl="0" indent="-285750">
              <a:buFont typeface="Wingdings" charset="2"/>
              <a:buChar char="Ø"/>
            </a:pPr>
            <a:endParaRPr lang="en-GB" dirty="0"/>
          </a:p>
          <a:p>
            <a:pPr marL="285750" indent="-285750">
              <a:buFont typeface="Wingdings" charset="2"/>
              <a:buChar char="Ø"/>
            </a:pPr>
            <a:endParaRPr lang="en-GB" dirty="0"/>
          </a:p>
          <a:p>
            <a:pPr marL="285750" indent="-285750">
              <a:buFont typeface="Wingdings" charset="2"/>
              <a:buChar char="²"/>
            </a:pPr>
            <a:endParaRPr lang="en-US" dirty="0"/>
          </a:p>
        </p:txBody>
      </p:sp>
    </p:spTree>
    <p:extLst>
      <p:ext uri="{BB962C8B-B14F-4D97-AF65-F5344CB8AC3E}">
        <p14:creationId xmlns:p14="http://schemas.microsoft.com/office/powerpoint/2010/main" val="16053856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51039" y="852118"/>
            <a:ext cx="6223001" cy="4093428"/>
          </a:xfrm>
          <a:prstGeom prst="rect">
            <a:avLst/>
          </a:prstGeom>
          <a:noFill/>
        </p:spPr>
        <p:txBody>
          <a:bodyPr wrap="square" rtlCol="0">
            <a:spAutoFit/>
          </a:bodyPr>
          <a:lstStyle/>
          <a:p>
            <a:pPr algn="ctr"/>
            <a:r>
              <a:rPr lang="en-US" sz="3200" b="1" dirty="0"/>
              <a:t>Linguistic Turn</a:t>
            </a:r>
          </a:p>
          <a:p>
            <a:endParaRPr lang="en-US" dirty="0"/>
          </a:p>
          <a:p>
            <a:r>
              <a:rPr lang="en-US" sz="2400" dirty="0"/>
              <a:t>Analytical turn upon, or </a:t>
            </a:r>
            <a:r>
              <a:rPr lang="en-US" sz="2400" dirty="0" err="1"/>
              <a:t>problematisation</a:t>
            </a:r>
            <a:r>
              <a:rPr lang="en-US" sz="2400" dirty="0"/>
              <a:t> of, words/language used in a given field of study. Also used to refer to the ‘turn’ to linguistic philosophy in the late 20</a:t>
            </a:r>
            <a:r>
              <a:rPr lang="en-US" sz="2400" baseline="30000" dirty="0"/>
              <a:t>th</a:t>
            </a:r>
            <a:r>
              <a:rPr lang="en-US" sz="2400" dirty="0"/>
              <a:t> century in the humanities and social sciences. </a:t>
            </a:r>
          </a:p>
          <a:p>
            <a:r>
              <a:rPr lang="en-US" sz="2400" dirty="0"/>
              <a:t>	</a:t>
            </a:r>
          </a:p>
          <a:p>
            <a:r>
              <a:rPr lang="en-US" sz="2400" dirty="0"/>
              <a:t>Term first used by the philosopher </a:t>
            </a:r>
            <a:r>
              <a:rPr lang="en-GB" sz="2400" dirty="0"/>
              <a:t>Richard </a:t>
            </a:r>
            <a:r>
              <a:rPr lang="en-GB" sz="2400" dirty="0" err="1"/>
              <a:t>Rorty</a:t>
            </a:r>
            <a:r>
              <a:rPr lang="en-GB" sz="2400" dirty="0"/>
              <a:t> </a:t>
            </a:r>
            <a:r>
              <a:rPr lang="en-GB" sz="2400" i="1" dirty="0"/>
              <a:t>The Linguistic Turn </a:t>
            </a:r>
            <a:r>
              <a:rPr lang="en-GB" sz="2400" dirty="0"/>
              <a:t>(1967) </a:t>
            </a:r>
          </a:p>
          <a:p>
            <a:endParaRPr lang="en-US" dirty="0"/>
          </a:p>
        </p:txBody>
      </p:sp>
    </p:spTree>
    <p:extLst>
      <p:ext uri="{BB962C8B-B14F-4D97-AF65-F5344CB8AC3E}">
        <p14:creationId xmlns:p14="http://schemas.microsoft.com/office/powerpoint/2010/main" val="29590335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noProof="0" dirty="0" err="1"/>
              <a:t>Barthe’s</a:t>
            </a:r>
            <a:r>
              <a:rPr lang="en-GB" noProof="0" dirty="0"/>
              <a:t> (</a:t>
            </a:r>
            <a:r>
              <a:rPr lang="en-GB" noProof="0" dirty="0" err="1"/>
              <a:t>poststructural</a:t>
            </a:r>
            <a:r>
              <a:rPr lang="en-GB" noProof="0" dirty="0"/>
              <a:t>)</a:t>
            </a:r>
            <a:br>
              <a:rPr lang="en-GB" noProof="0" dirty="0"/>
            </a:br>
            <a:r>
              <a:rPr lang="en-GB" i="1" noProof="0" dirty="0"/>
              <a:t>The Death of the Author</a:t>
            </a:r>
            <a:r>
              <a:rPr lang="en-GB" noProof="0" dirty="0"/>
              <a:t> (1967)</a:t>
            </a:r>
          </a:p>
        </p:txBody>
      </p:sp>
      <p:sp>
        <p:nvSpPr>
          <p:cNvPr id="3" name="Content Placeholder 2"/>
          <p:cNvSpPr>
            <a:spLocks noGrp="1"/>
          </p:cNvSpPr>
          <p:nvPr>
            <p:ph idx="1"/>
          </p:nvPr>
        </p:nvSpPr>
        <p:spPr/>
        <p:txBody>
          <a:bodyPr>
            <a:noAutofit/>
          </a:bodyPr>
          <a:lstStyle/>
          <a:p>
            <a:r>
              <a:rPr lang="en-GB" sz="2600" noProof="0" dirty="0"/>
              <a:t>Wink to Nietzsche’s ‘God is Dead’ – end of metaphysics</a:t>
            </a:r>
          </a:p>
          <a:p>
            <a:r>
              <a:rPr lang="en-GB" sz="2600" noProof="0" dirty="0"/>
              <a:t>Published a year before the events of May 1968: spirit of revolt against authority (and </a:t>
            </a:r>
            <a:r>
              <a:rPr lang="en-GB" sz="2600" i="1" noProof="0" dirty="0"/>
              <a:t>author</a:t>
            </a:r>
            <a:r>
              <a:rPr lang="en-GB" sz="2600" noProof="0" dirty="0"/>
              <a:t>-</a:t>
            </a:r>
            <a:r>
              <a:rPr lang="en-GB" sz="2600" noProof="0" dirty="0" err="1"/>
              <a:t>ity</a:t>
            </a:r>
            <a:r>
              <a:rPr lang="en-GB" sz="2600" noProof="0" dirty="0"/>
              <a:t>)</a:t>
            </a:r>
          </a:p>
          <a:p>
            <a:r>
              <a:rPr lang="en-GB" sz="2600" noProof="0" dirty="0"/>
              <a:t>Stop looking for author’s intentions!!</a:t>
            </a:r>
          </a:p>
          <a:p>
            <a:pPr lvl="1"/>
            <a:r>
              <a:rPr lang="en-GB" sz="2600" noProof="0" dirty="0"/>
              <a:t>We don’t know what they were and they don’t matter</a:t>
            </a:r>
          </a:p>
          <a:p>
            <a:r>
              <a:rPr lang="en-GB" sz="2600" noProof="0" dirty="0"/>
              <a:t>A text is an explosion of language’s myriad possibilities: there is no fixed semiotic system that stabilizes its meaning; texts are unstable; they’re all up for grabs. </a:t>
            </a:r>
          </a:p>
          <a:p>
            <a:r>
              <a:rPr lang="en-GB" sz="2600" noProof="0" dirty="0"/>
              <a:t>A text isn’t authoritative: a text occasions creativity!</a:t>
            </a:r>
          </a:p>
          <a:p>
            <a:endParaRPr lang="en-GB" sz="2600" noProof="0" dirty="0"/>
          </a:p>
        </p:txBody>
      </p:sp>
    </p:spTree>
    <p:extLst>
      <p:ext uri="{BB962C8B-B14F-4D97-AF65-F5344CB8AC3E}">
        <p14:creationId xmlns:p14="http://schemas.microsoft.com/office/powerpoint/2010/main" val="17311637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noProof="0" dirty="0"/>
              <a:t>The </a:t>
            </a:r>
            <a:r>
              <a:rPr lang="en-GB" dirty="0"/>
              <a:t>‘</a:t>
            </a:r>
            <a:r>
              <a:rPr lang="en-GB" noProof="0" dirty="0"/>
              <a:t>author’s death’ opens up opportunities for historians</a:t>
            </a:r>
          </a:p>
        </p:txBody>
      </p:sp>
      <p:sp>
        <p:nvSpPr>
          <p:cNvPr id="3" name="Content Placeholder 2"/>
          <p:cNvSpPr>
            <a:spLocks noGrp="1"/>
          </p:cNvSpPr>
          <p:nvPr>
            <p:ph idx="1"/>
          </p:nvPr>
        </p:nvSpPr>
        <p:spPr/>
        <p:txBody>
          <a:bodyPr>
            <a:normAutofit/>
          </a:bodyPr>
          <a:lstStyle/>
          <a:p>
            <a:r>
              <a:rPr lang="en-GB" noProof="0" dirty="0"/>
              <a:t>Discourses instead of ideas</a:t>
            </a:r>
          </a:p>
          <a:p>
            <a:pPr marL="457200" lvl="1" indent="0">
              <a:buNone/>
            </a:pPr>
            <a:r>
              <a:rPr lang="en-GB" noProof="0" dirty="0"/>
              <a:t>Ideas: products of an author’s mind</a:t>
            </a:r>
          </a:p>
          <a:p>
            <a:pPr marL="457200" lvl="1" indent="0">
              <a:buNone/>
            </a:pPr>
            <a:r>
              <a:rPr lang="en-GB" dirty="0"/>
              <a:t>D</a:t>
            </a:r>
            <a:r>
              <a:rPr lang="en-GB" noProof="0" dirty="0" err="1"/>
              <a:t>iscourse</a:t>
            </a:r>
            <a:r>
              <a:rPr lang="en-GB" noProof="0" dirty="0"/>
              <a:t>: the broader socio-linguistic context</a:t>
            </a:r>
          </a:p>
          <a:p>
            <a:r>
              <a:rPr lang="en-GB" noProof="0" dirty="0"/>
              <a:t>Conditions of production of texts (technological, financial, institutional)</a:t>
            </a:r>
          </a:p>
          <a:p>
            <a:r>
              <a:rPr lang="en-GB" noProof="0" dirty="0"/>
              <a:t>Uses of texts</a:t>
            </a:r>
          </a:p>
          <a:p>
            <a:pPr lvl="1"/>
            <a:r>
              <a:rPr lang="en-GB" noProof="0" dirty="0"/>
              <a:t>Reading practices (reverential, intensive, or extensive)</a:t>
            </a:r>
          </a:p>
        </p:txBody>
      </p:sp>
    </p:spTree>
    <p:extLst>
      <p:ext uri="{BB962C8B-B14F-4D97-AF65-F5344CB8AC3E}">
        <p14:creationId xmlns:p14="http://schemas.microsoft.com/office/powerpoint/2010/main" val="6237717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noProof="0" dirty="0"/>
              <a:t/>
            </a:r>
            <a:br>
              <a:rPr lang="en-GB" noProof="0" dirty="0"/>
            </a:br>
            <a:r>
              <a:rPr lang="en-GB" noProof="0" dirty="0"/>
              <a:t>Print and </a:t>
            </a:r>
            <a:br>
              <a:rPr lang="en-GB" noProof="0" dirty="0"/>
            </a:br>
            <a:r>
              <a:rPr lang="en-GB" noProof="0" dirty="0"/>
              <a:t>the Origins of the French Revolution</a:t>
            </a:r>
          </a:p>
        </p:txBody>
      </p:sp>
      <p:sp>
        <p:nvSpPr>
          <p:cNvPr id="3" name="Content Placeholder 2"/>
          <p:cNvSpPr>
            <a:spLocks noGrp="1"/>
          </p:cNvSpPr>
          <p:nvPr>
            <p:ph idx="1"/>
          </p:nvPr>
        </p:nvSpPr>
        <p:spPr>
          <a:xfrm>
            <a:off x="457200" y="2120460"/>
            <a:ext cx="8229600" cy="4005703"/>
          </a:xfrm>
        </p:spPr>
        <p:txBody>
          <a:bodyPr>
            <a:normAutofit fontScale="77500" lnSpcReduction="20000"/>
          </a:bodyPr>
          <a:lstStyle/>
          <a:p>
            <a:r>
              <a:rPr lang="en-GB" noProof="0" dirty="0"/>
              <a:t>Old view: ideas </a:t>
            </a:r>
            <a:r>
              <a:rPr lang="en-GB" noProof="0" dirty="0">
                <a:sym typeface="Wingdings"/>
              </a:rPr>
              <a:t> action</a:t>
            </a:r>
          </a:p>
          <a:p>
            <a:pPr lvl="1"/>
            <a:r>
              <a:rPr lang="en-GB" noProof="0" dirty="0"/>
              <a:t>People read Voltaire, Rousseau. Inspired by their ideas, they overthrew the Ancien Régime!</a:t>
            </a:r>
          </a:p>
          <a:p>
            <a:r>
              <a:rPr lang="en-GB" dirty="0" err="1"/>
              <a:t>Poststructural</a:t>
            </a:r>
            <a:r>
              <a:rPr lang="en-GB" dirty="0"/>
              <a:t> view </a:t>
            </a:r>
          </a:p>
          <a:p>
            <a:pPr lvl="1"/>
            <a:r>
              <a:rPr lang="en-GB" i="1" noProof="0" dirty="0"/>
              <a:t>Sociolinguistic</a:t>
            </a:r>
            <a:r>
              <a:rPr lang="en-GB" noProof="0" dirty="0"/>
              <a:t> discourses create </a:t>
            </a:r>
            <a:r>
              <a:rPr lang="en-GB" u="sng" noProof="0" dirty="0"/>
              <a:t>conditions of possibility</a:t>
            </a:r>
            <a:r>
              <a:rPr lang="en-GB" noProof="0" dirty="0"/>
              <a:t> for revolution.</a:t>
            </a:r>
          </a:p>
          <a:p>
            <a:pPr lvl="1"/>
            <a:r>
              <a:rPr lang="en-GB" dirty="0"/>
              <a:t>Discourses about despotism and corruption undermined the regime, making revolution possible.</a:t>
            </a:r>
            <a:endParaRPr lang="en-GB" noProof="0" dirty="0"/>
          </a:p>
          <a:p>
            <a:pPr lvl="1"/>
            <a:r>
              <a:rPr lang="en-GB" dirty="0"/>
              <a:t>But are these conditions primarily </a:t>
            </a:r>
            <a:r>
              <a:rPr lang="en-GB" i="1" dirty="0"/>
              <a:t>social</a:t>
            </a:r>
            <a:r>
              <a:rPr lang="en-GB" dirty="0"/>
              <a:t> or </a:t>
            </a:r>
            <a:r>
              <a:rPr lang="en-GB" i="1" dirty="0"/>
              <a:t>linguistic</a:t>
            </a:r>
            <a:r>
              <a:rPr lang="en-GB" dirty="0"/>
              <a:t>?  Historians debate this. Do we look only at texts or do we look at the social and material forces operating outside them?</a:t>
            </a:r>
            <a:endParaRPr lang="en-GB" noProof="0" dirty="0"/>
          </a:p>
          <a:p>
            <a:pPr lvl="1"/>
            <a:endParaRPr lang="en-GB" noProof="0" dirty="0"/>
          </a:p>
        </p:txBody>
      </p:sp>
    </p:spTree>
    <p:extLst>
      <p:ext uri="{BB962C8B-B14F-4D97-AF65-F5344CB8AC3E}">
        <p14:creationId xmlns:p14="http://schemas.microsoft.com/office/powerpoint/2010/main" val="30534121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How this all points to </a:t>
            </a:r>
            <a:br>
              <a:rPr lang="en-GB" dirty="0"/>
            </a:br>
            <a:r>
              <a:rPr lang="en-GB" dirty="0"/>
              <a:t>future strands of historiography</a:t>
            </a:r>
          </a:p>
        </p:txBody>
      </p:sp>
      <p:sp>
        <p:nvSpPr>
          <p:cNvPr id="3" name="Content Placeholder 2"/>
          <p:cNvSpPr>
            <a:spLocks noGrp="1"/>
          </p:cNvSpPr>
          <p:nvPr>
            <p:ph idx="1"/>
          </p:nvPr>
        </p:nvSpPr>
        <p:spPr/>
        <p:txBody>
          <a:bodyPr>
            <a:normAutofit fontScale="92500" lnSpcReduction="20000"/>
          </a:bodyPr>
          <a:lstStyle/>
          <a:p>
            <a:r>
              <a:rPr lang="en-GB" dirty="0"/>
              <a:t>Foucault and knowledge regimes</a:t>
            </a:r>
          </a:p>
          <a:p>
            <a:r>
              <a:rPr lang="en-GB" dirty="0"/>
              <a:t>Gender (constructed through language)</a:t>
            </a:r>
          </a:p>
          <a:p>
            <a:r>
              <a:rPr lang="en-GB" dirty="0"/>
              <a:t>Symbolic Anthropology</a:t>
            </a:r>
          </a:p>
          <a:p>
            <a:r>
              <a:rPr lang="en-GB" dirty="0"/>
              <a:t>Intellectual History</a:t>
            </a:r>
          </a:p>
          <a:p>
            <a:pPr lvl="1"/>
            <a:r>
              <a:rPr lang="en-GB" dirty="0"/>
              <a:t>Ideas in Context (Quentin Skinner)</a:t>
            </a:r>
          </a:p>
          <a:p>
            <a:pPr lvl="1"/>
            <a:r>
              <a:rPr lang="en-GB" dirty="0"/>
              <a:t>Social History of Ideas (Robert Darnton)</a:t>
            </a:r>
          </a:p>
          <a:p>
            <a:r>
              <a:rPr lang="en-GB" dirty="0"/>
              <a:t>Subaltern Studies </a:t>
            </a:r>
          </a:p>
          <a:p>
            <a:pPr lvl="1"/>
            <a:r>
              <a:rPr lang="en-GB" dirty="0"/>
              <a:t>From EP Thompson-like </a:t>
            </a:r>
            <a:r>
              <a:rPr lang="en-GB" u="sng" dirty="0"/>
              <a:t>experience </a:t>
            </a:r>
            <a:r>
              <a:rPr lang="en-GB" dirty="0"/>
              <a:t>of colonial subjugation to the discursive construction of subjectivity by colonial powers</a:t>
            </a:r>
          </a:p>
        </p:txBody>
      </p:sp>
    </p:spTree>
    <p:extLst>
      <p:ext uri="{BB962C8B-B14F-4D97-AF65-F5344CB8AC3E}">
        <p14:creationId xmlns:p14="http://schemas.microsoft.com/office/powerpoint/2010/main" val="13947897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F18ECC-8ABA-824D-A810-190D5224CB6C}"/>
              </a:ext>
            </a:extLst>
          </p:cNvPr>
          <p:cNvSpPr>
            <a:spLocks noGrp="1"/>
          </p:cNvSpPr>
          <p:nvPr>
            <p:ph type="title"/>
          </p:nvPr>
        </p:nvSpPr>
        <p:spPr/>
        <p:txBody>
          <a:bodyPr/>
          <a:lstStyle/>
          <a:p>
            <a:r>
              <a:rPr lang="en-US" dirty="0"/>
              <a:t>Questions for historians</a:t>
            </a:r>
          </a:p>
        </p:txBody>
      </p:sp>
      <p:sp>
        <p:nvSpPr>
          <p:cNvPr id="3" name="Content Placeholder 2">
            <a:extLst>
              <a:ext uri="{FF2B5EF4-FFF2-40B4-BE49-F238E27FC236}">
                <a16:creationId xmlns:a16="http://schemas.microsoft.com/office/drawing/2014/main" id="{AAF35297-6049-FE48-9E5E-AF791FC9A2E6}"/>
              </a:ext>
            </a:extLst>
          </p:cNvPr>
          <p:cNvSpPr>
            <a:spLocks noGrp="1"/>
          </p:cNvSpPr>
          <p:nvPr>
            <p:ph idx="1"/>
          </p:nvPr>
        </p:nvSpPr>
        <p:spPr/>
        <p:txBody>
          <a:bodyPr>
            <a:normAutofit fontScale="92500"/>
          </a:bodyPr>
          <a:lstStyle/>
          <a:p>
            <a:r>
              <a:rPr lang="en-US" dirty="0"/>
              <a:t>Should we try to capture historical agency (‘free will’) or should we assume that all historical subjectivity has been discursively constructed?</a:t>
            </a:r>
          </a:p>
          <a:p>
            <a:endParaRPr lang="en-US" dirty="0"/>
          </a:p>
          <a:p>
            <a:r>
              <a:rPr lang="en-US" dirty="0"/>
              <a:t>Should we focus only on language, discourse and ‘semiotics’ or should we also factor in material and socioeconomic elements? But how can we do the latter if we can’t gain access to those elements </a:t>
            </a:r>
            <a:r>
              <a:rPr lang="en-US"/>
              <a:t>but through language </a:t>
            </a:r>
            <a:r>
              <a:rPr lang="en-US" dirty="0"/>
              <a:t>itself?</a:t>
            </a:r>
          </a:p>
        </p:txBody>
      </p:sp>
    </p:spTree>
    <p:extLst>
      <p:ext uri="{BB962C8B-B14F-4D97-AF65-F5344CB8AC3E}">
        <p14:creationId xmlns:p14="http://schemas.microsoft.com/office/powerpoint/2010/main" val="27797244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END</a:t>
            </a:r>
          </a:p>
        </p:txBody>
      </p:sp>
    </p:spTree>
    <p:extLst>
      <p:ext uri="{BB962C8B-B14F-4D97-AF65-F5344CB8AC3E}">
        <p14:creationId xmlns:p14="http://schemas.microsoft.com/office/powerpoint/2010/main" val="3780913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Sorting out the ‘modern’ </a:t>
            </a:r>
            <a:br>
              <a:rPr lang="en-GB" dirty="0"/>
            </a:br>
            <a:r>
              <a:rPr lang="en-GB" dirty="0"/>
              <a:t>and ‘post-modern’</a:t>
            </a:r>
          </a:p>
        </p:txBody>
      </p:sp>
      <p:sp>
        <p:nvSpPr>
          <p:cNvPr id="3" name="Content Placeholder 2"/>
          <p:cNvSpPr>
            <a:spLocks noGrp="1"/>
          </p:cNvSpPr>
          <p:nvPr>
            <p:ph idx="1"/>
          </p:nvPr>
        </p:nvSpPr>
        <p:spPr/>
        <p:txBody>
          <a:bodyPr/>
          <a:lstStyle/>
          <a:p>
            <a:pPr marL="0" indent="0">
              <a:buNone/>
            </a:pPr>
            <a:endParaRPr lang="en-GB" dirty="0"/>
          </a:p>
          <a:p>
            <a:pPr marL="0" indent="0">
              <a:buNone/>
            </a:pPr>
            <a:r>
              <a:rPr lang="en-GB" dirty="0"/>
              <a:t>Modernity ≠ Modernism</a:t>
            </a:r>
          </a:p>
        </p:txBody>
      </p:sp>
    </p:spTree>
    <p:extLst>
      <p:ext uri="{BB962C8B-B14F-4D97-AF65-F5344CB8AC3E}">
        <p14:creationId xmlns:p14="http://schemas.microsoft.com/office/powerpoint/2010/main" val="1907174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658462"/>
            <a:ext cx="45965363" cy="3970318"/>
          </a:xfrm>
          <a:prstGeom prst="rect">
            <a:avLst/>
          </a:prstGeom>
          <a:noFill/>
        </p:spPr>
        <p:txBody>
          <a:bodyPr wrap="square" rtlCol="0">
            <a:spAutoFit/>
          </a:bodyPr>
          <a:lstStyle/>
          <a:p>
            <a:r>
              <a:rPr lang="en-GB" b="1" dirty="0"/>
              <a:t>Modernity</a:t>
            </a:r>
          </a:p>
          <a:p>
            <a:r>
              <a:rPr lang="en-GB" dirty="0"/>
              <a:t>Definition about the time period varies but it generally refers to historical developments such the</a:t>
            </a:r>
          </a:p>
          <a:p>
            <a:r>
              <a:rPr lang="en-GB" u="sng" dirty="0"/>
              <a:t> rise of capitalism</a:t>
            </a:r>
            <a:r>
              <a:rPr lang="en-GB" dirty="0"/>
              <a:t>, and the move of Western societies towards </a:t>
            </a:r>
            <a:r>
              <a:rPr lang="en-GB" u="sng" dirty="0"/>
              <a:t>industrialization, secularization, </a:t>
            </a:r>
          </a:p>
          <a:p>
            <a:r>
              <a:rPr lang="en-GB" u="sng" dirty="0"/>
              <a:t>rationalization, the nation-state</a:t>
            </a:r>
            <a:r>
              <a:rPr lang="en-GB" dirty="0"/>
              <a:t> and its constituent institutions and forms of individual and </a:t>
            </a:r>
          </a:p>
          <a:p>
            <a:r>
              <a:rPr lang="en-GB" dirty="0"/>
              <a:t>collective surveillance. </a:t>
            </a:r>
          </a:p>
          <a:p>
            <a:endParaRPr lang="en-GB" dirty="0"/>
          </a:p>
          <a:p>
            <a:r>
              <a:rPr lang="en-GB" dirty="0"/>
              <a:t>Modernity may also refer to tendencies in intellectual culture, particularly the movements</a:t>
            </a:r>
          </a:p>
          <a:p>
            <a:r>
              <a:rPr lang="en-GB" dirty="0"/>
              <a:t> intertwined with secularisation and industrial life, such as Marxism, and the formal </a:t>
            </a:r>
          </a:p>
          <a:p>
            <a:r>
              <a:rPr lang="en-GB" dirty="0"/>
              <a:t>establishment of the social sciences. It extends to the 1960s. </a:t>
            </a:r>
          </a:p>
          <a:p>
            <a:r>
              <a:rPr lang="en-GB" dirty="0"/>
              <a:t>(Some theorists, such as </a:t>
            </a:r>
            <a:r>
              <a:rPr lang="en-GB" dirty="0" err="1"/>
              <a:t>Jurgen</a:t>
            </a:r>
            <a:r>
              <a:rPr lang="en-GB" dirty="0"/>
              <a:t> </a:t>
            </a:r>
            <a:r>
              <a:rPr lang="en-GB" dirty="0" err="1"/>
              <a:t>Habermas</a:t>
            </a:r>
            <a:r>
              <a:rPr lang="en-GB" dirty="0"/>
              <a:t>, argue that it continues today.)</a:t>
            </a:r>
          </a:p>
          <a:p>
            <a:endParaRPr lang="en-GB" dirty="0"/>
          </a:p>
          <a:p>
            <a:endParaRPr lang="en-GB" dirty="0"/>
          </a:p>
          <a:p>
            <a:endParaRPr lang="en-GB" dirty="0"/>
          </a:p>
          <a:p>
            <a:endParaRPr lang="en-US" dirty="0"/>
          </a:p>
        </p:txBody>
      </p:sp>
      <p:sp>
        <p:nvSpPr>
          <p:cNvPr id="5" name="TextBox 4"/>
          <p:cNvSpPr txBox="1"/>
          <p:nvPr/>
        </p:nvSpPr>
        <p:spPr>
          <a:xfrm>
            <a:off x="1" y="3520786"/>
            <a:ext cx="46681676" cy="2308324"/>
          </a:xfrm>
          <a:prstGeom prst="rect">
            <a:avLst/>
          </a:prstGeom>
          <a:noFill/>
        </p:spPr>
        <p:txBody>
          <a:bodyPr wrap="square" rtlCol="0">
            <a:spAutoFit/>
          </a:bodyPr>
          <a:lstStyle/>
          <a:p>
            <a:r>
              <a:rPr lang="en-GB" b="1" dirty="0"/>
              <a:t>Modernism</a:t>
            </a:r>
          </a:p>
          <a:p>
            <a:r>
              <a:rPr lang="en-GB" dirty="0"/>
              <a:t>It is a philosophical movement that, along with </a:t>
            </a:r>
            <a:r>
              <a:rPr lang="en-GB" u="sng" dirty="0"/>
              <a:t>cultural trends </a:t>
            </a:r>
            <a:r>
              <a:rPr lang="en-GB" dirty="0"/>
              <a:t>and changes, </a:t>
            </a:r>
          </a:p>
          <a:p>
            <a:r>
              <a:rPr lang="en-GB" dirty="0"/>
              <a:t>arose from wide-scale and far-reaching transformations in Western society </a:t>
            </a:r>
            <a:r>
              <a:rPr lang="en-GB" u="sng" dirty="0"/>
              <a:t>in the late 19th </a:t>
            </a:r>
          </a:p>
          <a:p>
            <a:r>
              <a:rPr lang="en-GB" u="sng" dirty="0"/>
              <a:t>and early 20th centuries</a:t>
            </a:r>
            <a:r>
              <a:rPr lang="en-GB" dirty="0"/>
              <a:t>. Among the factors that shaped Modernism was the development </a:t>
            </a:r>
          </a:p>
          <a:p>
            <a:r>
              <a:rPr lang="en-GB" dirty="0"/>
              <a:t>of modern industrial societies and the rapid growth of cities, followed then by the horror of</a:t>
            </a:r>
          </a:p>
          <a:p>
            <a:r>
              <a:rPr lang="en-GB" dirty="0"/>
              <a:t>World War I. Some proponents of modernism also began to reject the certainty of</a:t>
            </a:r>
          </a:p>
          <a:p>
            <a:r>
              <a:rPr lang="en-GB" dirty="0"/>
              <a:t>Enlightenment thinking and concepts (progress, rationality, reason, etc.) and many modernists </a:t>
            </a:r>
          </a:p>
          <a:p>
            <a:r>
              <a:rPr lang="en-GB" dirty="0"/>
              <a:t>rejected religious belief (e.g. Friedrich Nietzsche)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1651" y="564396"/>
            <a:ext cx="8992350" cy="5909311"/>
          </a:xfrm>
          <a:prstGeom prst="rect">
            <a:avLst/>
          </a:prstGeom>
          <a:noFill/>
        </p:spPr>
        <p:txBody>
          <a:bodyPr wrap="square" rtlCol="0">
            <a:spAutoFit/>
          </a:bodyPr>
          <a:lstStyle/>
          <a:p>
            <a:r>
              <a:rPr lang="en-GB" b="1" dirty="0"/>
              <a:t>Postmodernity</a:t>
            </a:r>
            <a:r>
              <a:rPr lang="en-GB" dirty="0"/>
              <a:t> </a:t>
            </a:r>
          </a:p>
          <a:p>
            <a:r>
              <a:rPr lang="en-GB" dirty="0"/>
              <a:t>This term refers to sociological, political, economical, technological, etc. </a:t>
            </a:r>
            <a:r>
              <a:rPr lang="en-GB" i="1" u="sng" dirty="0"/>
              <a:t>conditions </a:t>
            </a:r>
            <a:r>
              <a:rPr lang="en-GB" u="sng" dirty="0"/>
              <a:t>of everyday life</a:t>
            </a:r>
            <a:r>
              <a:rPr lang="en-GB" dirty="0"/>
              <a:t> that differ from those of ‘modernity’. Nation-based Industrialisation gives way to transnational production, service industries and corporations. The multiple identities people carry within them are stressed. The networked, rather than essential, aspect of elements in society(-</a:t>
            </a:r>
            <a:r>
              <a:rPr lang="en-GB" dirty="0" err="1"/>
              <a:t>ies</a:t>
            </a:r>
            <a:r>
              <a:rPr lang="en-GB" dirty="0"/>
              <a:t>) is the focus. Not what things ‘are’ but how things ‘relate’ to each other. The discussion of postmodern</a:t>
            </a:r>
            <a:r>
              <a:rPr lang="en-GB" i="1" dirty="0"/>
              <a:t>ity</a:t>
            </a:r>
            <a:r>
              <a:rPr lang="en-GB" dirty="0"/>
              <a:t> is the discussion of these conditions. </a:t>
            </a:r>
            <a:endParaRPr lang="en-GB" b="1" dirty="0"/>
          </a:p>
          <a:p>
            <a:endParaRPr lang="en-GB" b="1" dirty="0"/>
          </a:p>
          <a:p>
            <a:r>
              <a:rPr lang="en-GB" b="1" dirty="0"/>
              <a:t>Postmodernism</a:t>
            </a:r>
            <a:r>
              <a:rPr lang="en-GB" dirty="0"/>
              <a:t> </a:t>
            </a:r>
          </a:p>
          <a:p>
            <a:r>
              <a:rPr lang="en-GB" dirty="0"/>
              <a:t>Refers to the intellectual, cultural, artistic, academic, and philosophical </a:t>
            </a:r>
            <a:r>
              <a:rPr lang="en-GB" i="1" dirty="0"/>
              <a:t>response</a:t>
            </a:r>
            <a:r>
              <a:rPr lang="en-GB" dirty="0"/>
              <a:t> to the conditions of postmodern-</a:t>
            </a:r>
            <a:r>
              <a:rPr lang="en-GB" dirty="0" err="1"/>
              <a:t>n</a:t>
            </a:r>
            <a:r>
              <a:rPr lang="en-GB" i="1" dirty="0" err="1"/>
              <a:t>ity</a:t>
            </a:r>
            <a:r>
              <a:rPr lang="en-GB" i="1" dirty="0"/>
              <a:t> </a:t>
            </a:r>
            <a:r>
              <a:rPr lang="en-GB" dirty="0"/>
              <a:t>since the 1960s. It </a:t>
            </a:r>
            <a:r>
              <a:rPr lang="en-US" dirty="0"/>
              <a:t>is a also philosophy of knowledge, which </a:t>
            </a:r>
            <a:r>
              <a:rPr lang="en-US" u="sng" dirty="0"/>
              <a:t>stands in contrast to that of the Enlightenment and modernity</a:t>
            </a:r>
            <a:r>
              <a:rPr lang="en-US" dirty="0"/>
              <a:t>. It questions rationality and empiricism. It is skeptical about the ability of the empirical method to give us direct access to reality and universal truth. </a:t>
            </a:r>
          </a:p>
          <a:p>
            <a:endParaRPr lang="en-US" dirty="0"/>
          </a:p>
          <a:p>
            <a:r>
              <a:rPr lang="en-US" dirty="0"/>
              <a:t>So, </a:t>
            </a:r>
            <a:r>
              <a:rPr lang="en-US" u="sng" dirty="0"/>
              <a:t>it dismantles the entire system of knowledge that was created by Enlightenment </a:t>
            </a:r>
            <a:r>
              <a:rPr lang="en-US" dirty="0"/>
              <a:t>empiricism and, starting from scratch, it constructs a new knowledge system,</a:t>
            </a:r>
            <a:r>
              <a:rPr lang="en-GB" dirty="0"/>
              <a:t> </a:t>
            </a:r>
          </a:p>
          <a:p>
            <a:r>
              <a:rPr lang="en-GB" dirty="0"/>
              <a:t>the central premise of which is the rejection of all ‘meta-narratives’</a:t>
            </a:r>
          </a:p>
          <a:p>
            <a:endParaRPr lang="en-GB" dirty="0"/>
          </a:p>
          <a:p>
            <a:endParaRPr lang="en-GB" dirty="0"/>
          </a:p>
          <a:p>
            <a:endParaRPr lang="en-US"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1728"/>
            <a:ext cx="8229600" cy="1200728"/>
          </a:xfrm>
        </p:spPr>
        <p:txBody>
          <a:bodyPr>
            <a:normAutofit fontScale="90000"/>
          </a:bodyPr>
          <a:lstStyle/>
          <a:p>
            <a:r>
              <a:rPr lang="en-GB" noProof="0" dirty="0"/>
              <a:t>‘What is postmodernism?’</a:t>
            </a:r>
            <a:br>
              <a:rPr lang="en-GB" noProof="0" dirty="0"/>
            </a:br>
            <a:r>
              <a:rPr lang="en-GB" sz="3600" noProof="0" dirty="0"/>
              <a:t>Scepticism about truth claims</a:t>
            </a:r>
          </a:p>
        </p:txBody>
      </p:sp>
      <p:sp>
        <p:nvSpPr>
          <p:cNvPr id="3" name="Content Placeholder 2"/>
          <p:cNvSpPr>
            <a:spLocks noGrp="1"/>
          </p:cNvSpPr>
          <p:nvPr>
            <p:ph idx="1"/>
          </p:nvPr>
        </p:nvSpPr>
        <p:spPr>
          <a:xfrm>
            <a:off x="457200" y="1731819"/>
            <a:ext cx="8229600" cy="4394344"/>
          </a:xfrm>
        </p:spPr>
        <p:txBody>
          <a:bodyPr>
            <a:normAutofit fontScale="85000" lnSpcReduction="20000"/>
          </a:bodyPr>
          <a:lstStyle/>
          <a:p>
            <a:pPr marL="0" indent="0">
              <a:buNone/>
            </a:pPr>
            <a:endParaRPr lang="en-GB" sz="2800" dirty="0"/>
          </a:p>
          <a:p>
            <a:pPr marL="0" indent="0">
              <a:buNone/>
            </a:pPr>
            <a:r>
              <a:rPr lang="en-GB" sz="2800" u="sng" noProof="0" dirty="0"/>
              <a:t>‘Postmodernism is incredulity toward meta-narratives</a:t>
            </a:r>
            <a:r>
              <a:rPr lang="en-GB" sz="2800" u="sng" dirty="0"/>
              <a:t>’</a:t>
            </a:r>
          </a:p>
          <a:p>
            <a:pPr marL="0" indent="0" algn="r">
              <a:buNone/>
            </a:pPr>
            <a:r>
              <a:rPr lang="en-GB" sz="2800" i="1" dirty="0"/>
              <a:t>Jean-François Lyotard (1924-1998)</a:t>
            </a:r>
          </a:p>
          <a:p>
            <a:pPr marL="0" indent="0" algn="r">
              <a:buNone/>
            </a:pPr>
            <a:r>
              <a:rPr lang="en-GB" sz="2800" i="1" dirty="0"/>
              <a:t>	French philosopher and literary theorist</a:t>
            </a:r>
            <a:r>
              <a:rPr lang="en-GB" sz="2800" dirty="0"/>
              <a:t>.</a:t>
            </a:r>
          </a:p>
          <a:p>
            <a:pPr marL="0" indent="0">
              <a:buNone/>
            </a:pPr>
            <a:endParaRPr lang="en-GB" sz="2800" dirty="0"/>
          </a:p>
          <a:p>
            <a:pPr marL="0" indent="0">
              <a:buNone/>
            </a:pPr>
            <a:r>
              <a:rPr lang="en-GB" sz="2800" dirty="0"/>
              <a:t>What are meta-narratives? Examples:</a:t>
            </a:r>
          </a:p>
          <a:p>
            <a:pPr marL="1371600" lvl="3" indent="0">
              <a:buNone/>
            </a:pPr>
            <a:r>
              <a:rPr lang="en-GB" sz="2800" noProof="0" dirty="0"/>
              <a:t>- Historical Progress</a:t>
            </a:r>
          </a:p>
          <a:p>
            <a:pPr marL="1371600" lvl="3" indent="0">
              <a:buNone/>
            </a:pPr>
            <a:r>
              <a:rPr lang="en-GB" sz="2800" noProof="0" dirty="0"/>
              <a:t>- Rise of Democracy and Human Rights</a:t>
            </a:r>
          </a:p>
          <a:p>
            <a:pPr marL="1371600" lvl="3" indent="0">
              <a:buNone/>
            </a:pPr>
            <a:r>
              <a:rPr lang="en-GB" sz="2800" noProof="0" dirty="0"/>
              <a:t>- Corruption of Society (e.g. </a:t>
            </a:r>
            <a:r>
              <a:rPr lang="en-GB" sz="2800" noProof="0" dirty="0" err="1"/>
              <a:t>Gibbons’s</a:t>
            </a:r>
            <a:r>
              <a:rPr lang="en-GB" sz="2800" noProof="0" dirty="0"/>
              <a:t> </a:t>
            </a:r>
            <a:r>
              <a:rPr lang="en-GB" sz="2800" i="1" noProof="0" dirty="0"/>
              <a:t>Decline and Fall of the Roman Empire</a:t>
            </a:r>
            <a:r>
              <a:rPr lang="en-GB" sz="2800" noProof="0" dirty="0"/>
              <a:t>)</a:t>
            </a:r>
            <a:endParaRPr lang="en-GB" sz="2800" i="1" noProof="0" dirty="0"/>
          </a:p>
          <a:p>
            <a:pPr marL="1371600" lvl="3" indent="0">
              <a:buNone/>
            </a:pPr>
            <a:r>
              <a:rPr lang="en-GB" sz="2800" noProof="0" dirty="0"/>
              <a:t>- History as succession of class </a:t>
            </a:r>
            <a:r>
              <a:rPr lang="en-GB" sz="2800" dirty="0"/>
              <a:t>s</a:t>
            </a:r>
            <a:r>
              <a:rPr lang="en-GB" sz="2800" noProof="0" dirty="0" err="1"/>
              <a:t>truggles</a:t>
            </a:r>
            <a:r>
              <a:rPr lang="en-GB" sz="2800" noProof="0" dirty="0"/>
              <a:t> on the evolution towards socialism or communism</a:t>
            </a:r>
          </a:p>
          <a:p>
            <a:endParaRPr lang="en-GB" noProof="0" dirty="0"/>
          </a:p>
        </p:txBody>
      </p:sp>
    </p:spTree>
    <p:extLst>
      <p:ext uri="{BB962C8B-B14F-4D97-AF65-F5344CB8AC3E}">
        <p14:creationId xmlns:p14="http://schemas.microsoft.com/office/powerpoint/2010/main" val="176435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8" name="Subtitle 7"/>
          <p:cNvSpPr>
            <a:spLocks noGrp="1"/>
          </p:cNvSpPr>
          <p:nvPr>
            <p:ph type="subTitle" idx="1"/>
          </p:nvPr>
        </p:nvSpPr>
        <p:spPr>
          <a:xfrm>
            <a:off x="1371600" y="501295"/>
            <a:ext cx="6400800" cy="6204923"/>
          </a:xfrm>
        </p:spPr>
        <p:txBody>
          <a:bodyPr>
            <a:normAutofit/>
          </a:bodyPr>
          <a:lstStyle/>
          <a:p>
            <a:pPr algn="l"/>
            <a:r>
              <a:rPr lang="en-US" dirty="0">
                <a:solidFill>
                  <a:schemeClr val="tx1"/>
                </a:solidFill>
              </a:rPr>
              <a:t>So, what is at stake in all postmodern writing is the question of ‘reality’ </a:t>
            </a:r>
          </a:p>
          <a:p>
            <a:pPr algn="l"/>
            <a:endParaRPr lang="en-US" dirty="0">
              <a:solidFill>
                <a:schemeClr val="tx1"/>
              </a:solidFill>
            </a:endParaRPr>
          </a:p>
          <a:p>
            <a:pPr algn="l"/>
            <a:endParaRPr lang="en-US" dirty="0">
              <a:solidFill>
                <a:schemeClr val="tx1"/>
              </a:solidFill>
            </a:endParaRPr>
          </a:p>
          <a:p>
            <a:pPr algn="l"/>
            <a:endParaRPr lang="en-US" dirty="0">
              <a:solidFill>
                <a:schemeClr val="tx1"/>
              </a:solidFill>
            </a:endParaRPr>
          </a:p>
          <a:p>
            <a:pPr algn="l"/>
            <a:endParaRPr lang="en-US" dirty="0">
              <a:solidFill>
                <a:schemeClr val="tx1"/>
              </a:solidFill>
            </a:endParaRPr>
          </a:p>
          <a:p>
            <a:pPr algn="l"/>
            <a:endParaRPr lang="en-US" dirty="0">
              <a:solidFill>
                <a:schemeClr val="tx1"/>
              </a:solidFill>
            </a:endParaRPr>
          </a:p>
          <a:p>
            <a:pPr algn="l"/>
            <a:r>
              <a:rPr lang="en-US" sz="2800" dirty="0">
                <a:solidFill>
                  <a:schemeClr val="tx1"/>
                </a:solidFill>
              </a:rPr>
              <a:t>Central claim:</a:t>
            </a:r>
          </a:p>
          <a:p>
            <a:pPr algn="l"/>
            <a:r>
              <a:rPr lang="en-US" sz="2800" dirty="0">
                <a:solidFill>
                  <a:schemeClr val="tx1"/>
                </a:solidFill>
              </a:rPr>
              <a:t>It  is impossible to show ‘reality’ – only </a:t>
            </a:r>
            <a:r>
              <a:rPr lang="en-US" sz="2800" i="1" u="sng" dirty="0">
                <a:solidFill>
                  <a:schemeClr val="tx1"/>
                </a:solidFill>
              </a:rPr>
              <a:t>representations</a:t>
            </a:r>
            <a:r>
              <a:rPr lang="en-US" sz="2800" dirty="0">
                <a:solidFill>
                  <a:schemeClr val="tx1"/>
                </a:solidFill>
              </a:rPr>
              <a:t> of ‘reality’ are possible. </a:t>
            </a:r>
          </a:p>
          <a:p>
            <a:pPr algn="l"/>
            <a:endParaRPr lang="fr-FR" dirty="0">
              <a:solidFill>
                <a:schemeClr val="tx1"/>
              </a:solidFill>
            </a:endParaRPr>
          </a:p>
        </p:txBody>
      </p:sp>
    </p:spTree>
    <p:extLst>
      <p:ext uri="{BB962C8B-B14F-4D97-AF65-F5344CB8AC3E}">
        <p14:creationId xmlns:p14="http://schemas.microsoft.com/office/powerpoint/2010/main" val="39380180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sz="half" idx="1"/>
          </p:nvPr>
        </p:nvSpPr>
        <p:spPr/>
        <p:txBody>
          <a:bodyPr/>
          <a:lstStyle/>
          <a:p>
            <a:r>
              <a:rPr lang="en-GB" noProof="0" dirty="0"/>
              <a:t>History journal</a:t>
            </a:r>
          </a:p>
          <a:p>
            <a:r>
              <a:rPr lang="en-GB" dirty="0"/>
              <a:t>Founded in 1983</a:t>
            </a:r>
            <a:endParaRPr lang="en-GB" noProof="0" dirty="0"/>
          </a:p>
          <a:p>
            <a:r>
              <a:rPr lang="en-GB" dirty="0"/>
              <a:t>University of California Press</a:t>
            </a:r>
            <a:endParaRPr lang="en-GB" noProof="0" dirty="0"/>
          </a:p>
        </p:txBody>
      </p:sp>
      <p:sp>
        <p:nvSpPr>
          <p:cNvPr id="11" name="Content Placeholder 10"/>
          <p:cNvSpPr>
            <a:spLocks noGrp="1"/>
          </p:cNvSpPr>
          <p:nvPr>
            <p:ph sz="half" idx="2"/>
          </p:nvPr>
        </p:nvSpPr>
        <p:spPr/>
        <p:txBody>
          <a:bodyPr/>
          <a:lstStyle/>
          <a:p>
            <a:endParaRPr lang="fr-FR" dirty="0"/>
          </a:p>
        </p:txBody>
      </p:sp>
      <p:pic>
        <p:nvPicPr>
          <p:cNvPr id="12" name="Picture 11" descr="Representation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5800" y="136367"/>
            <a:ext cx="4220083" cy="5989796"/>
          </a:xfrm>
          <a:prstGeom prst="rect">
            <a:avLst/>
          </a:prstGeom>
        </p:spPr>
      </p:pic>
    </p:spTree>
    <p:extLst>
      <p:ext uri="{BB962C8B-B14F-4D97-AF65-F5344CB8AC3E}">
        <p14:creationId xmlns:p14="http://schemas.microsoft.com/office/powerpoint/2010/main" val="22296593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5459</TotalTime>
  <Words>3294</Words>
  <Application>Microsoft Office PowerPoint</Application>
  <PresentationFormat>On-screen Show (4:3)</PresentationFormat>
  <Paragraphs>263</Paragraphs>
  <Slides>35</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ＭＳ Ｐゴシック</vt:lpstr>
      <vt:lpstr>Arial</vt:lpstr>
      <vt:lpstr>Calibri</vt:lpstr>
      <vt:lpstr>Times New Roman</vt:lpstr>
      <vt:lpstr>Wingdings</vt:lpstr>
      <vt:lpstr>Office Theme</vt:lpstr>
      <vt:lpstr>Historiography The Linguistic Turn</vt:lpstr>
      <vt:lpstr>Historical focus: From agency to language</vt:lpstr>
      <vt:lpstr>PowerPoint Presentation</vt:lpstr>
      <vt:lpstr>Sorting out the ‘modern’  and ‘post-modern’</vt:lpstr>
      <vt:lpstr>PowerPoint Presentation</vt:lpstr>
      <vt:lpstr>PowerPoint Presentation</vt:lpstr>
      <vt:lpstr>‘What is postmodernism?’ Scepticism about truth claims</vt:lpstr>
      <vt:lpstr>PowerPoint Presentation</vt:lpstr>
      <vt:lpstr>PowerPoint Presentation</vt:lpstr>
      <vt:lpstr>PowerPoint Presentation</vt:lpstr>
      <vt:lpstr>PowerPoint Presentation</vt:lpstr>
      <vt:lpstr>Nietzsche’s genealogy of metaphysical concepts</vt:lpstr>
      <vt:lpstr>Nietzsche: It’s all in your head!</vt:lpstr>
      <vt:lpstr>Nietzsche What is truth?</vt:lpstr>
      <vt:lpstr>Wittgenstein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How Postructuralism differs from Structuralism</vt:lpstr>
      <vt:lpstr>PowerPoint Presentation</vt:lpstr>
      <vt:lpstr>Barthe’s (poststructural) The Death of the Author (1967)</vt:lpstr>
      <vt:lpstr>The ‘author’s death’ opens up opportunities for historians</vt:lpstr>
      <vt:lpstr> Print and  the Origins of the French Revolution</vt:lpstr>
      <vt:lpstr>How this all points to  future strands of historiography</vt:lpstr>
      <vt:lpstr>Questions for historians</vt:lpstr>
      <vt:lpstr>END</vt:lpstr>
    </vt:vector>
  </TitlesOfParts>
  <Company>Warwick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Postmodernity and the Business of History   What Now?</dc:title>
  <dc:creator>Claudia Stein</dc:creator>
  <cp:lastModifiedBy>Sarkar, Aditya</cp:lastModifiedBy>
  <cp:revision>114</cp:revision>
  <dcterms:created xsi:type="dcterms:W3CDTF">2014-03-11T07:29:21Z</dcterms:created>
  <dcterms:modified xsi:type="dcterms:W3CDTF">2020-12-02T03:03:50Z</dcterms:modified>
</cp:coreProperties>
</file>