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1" r:id="rId6"/>
    <p:sldId id="262" r:id="rId7"/>
    <p:sldId id="260" r:id="rId8"/>
    <p:sldId id="261" r:id="rId9"/>
    <p:sldId id="263" r:id="rId10"/>
    <p:sldId id="264" r:id="rId11"/>
    <p:sldId id="265" r:id="rId12"/>
    <p:sldId id="266" r:id="rId13"/>
    <p:sldId id="285" r:id="rId14"/>
    <p:sldId id="268" r:id="rId15"/>
    <p:sldId id="286" r:id="rId16"/>
    <p:sldId id="287" r:id="rId17"/>
    <p:sldId id="288" r:id="rId18"/>
    <p:sldId id="269" r:id="rId19"/>
    <p:sldId id="270" r:id="rId20"/>
    <p:sldId id="267" r:id="rId21"/>
    <p:sldId id="272" r:id="rId22"/>
    <p:sldId id="273" r:id="rId23"/>
    <p:sldId id="289" r:id="rId24"/>
    <p:sldId id="291" r:id="rId25"/>
    <p:sldId id="274" r:id="rId26"/>
    <p:sldId id="275" r:id="rId27"/>
    <p:sldId id="284" r:id="rId28"/>
    <p:sldId id="279" r:id="rId29"/>
    <p:sldId id="276" r:id="rId30"/>
    <p:sldId id="292" r:id="rId31"/>
    <p:sldId id="277" r:id="rId32"/>
    <p:sldId id="278" r:id="rId33"/>
    <p:sldId id="280" r:id="rId34"/>
    <p:sldId id="281" r:id="rId35"/>
    <p:sldId id="282" r:id="rId36"/>
    <p:sldId id="283" r:id="rId3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6"/>
    <p:restoredTop sz="94586"/>
  </p:normalViewPr>
  <p:slideViewPr>
    <p:cSldViewPr snapToGrid="0" snapToObjects="1">
      <p:cViewPr varScale="1">
        <p:scale>
          <a:sx n="65" d="100"/>
          <a:sy n="65" d="100"/>
        </p:scale>
        <p:origin x="5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FB866E-D7D5-EC4D-AFB6-188193B1C9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DE3F24D-85DE-C84A-8668-8C272B8B9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FA7068-9666-844B-BBE6-7769353DD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E2061A-1C60-F041-A5A1-96D18790F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59792A-F93A-9441-AEAE-CCAC7CB47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606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5A1062-CF60-534C-A1B1-3113D6F2C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9317FDA-E667-944F-91E6-37CA1902A1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11A27F-E70B-0747-B5AB-78E6DAA3E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CB9B85-662B-C240-9F91-6D47FB95F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595381-95A7-E74F-BB90-A8BC7BA5E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8137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9F87998-DABC-774C-9CC5-802361443C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9A34A9D-8D14-2A44-AB7B-6C078C0817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4B0D90-B9A6-8A46-9F32-3F5A2AA01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2B4B70-56CB-D54E-B2C0-BC4A8599D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3909DC-B465-3141-8E22-32BD01A78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278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AFC7E7-0939-3847-BDEE-4E9DEE0F2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A8C91E-3F45-3647-8D49-E2D7DCA989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08DA02-FB62-3748-A4D6-7F8179634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E19ADB-FC1E-D144-AF9C-A14570330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AEC523-A73A-4F4E-8BFF-C114B28DB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68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3605B5-68F6-5048-9D3D-D5FAEE304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C857DD-9C24-3B45-85F0-5CF5CF750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3672E9-2A3C-654D-8760-5C6C8009A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C074D9-7936-8D44-9BCF-FC7D5D01A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C35A2B-6870-524D-8F0A-FEA9D340A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4780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18031C-F62B-5043-A4B8-C390E021C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F15BAA-31F6-B04F-9A44-D583DD7BDF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78670E-00E7-6C41-A94D-2DC823A913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68AA048-7603-D44E-83C7-CD1F6DD4A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3C812EE-EE12-8E4D-8A71-25974B8F1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61B23CA-5FA4-514B-A342-B5B43D3C8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718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FD71A9-CF3E-7B45-A5BA-03CCE6F53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74D1A5-F74B-7543-891C-AF9253254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355C55-D550-F047-81C1-266FBE60B0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DB3AD4-81AC-4641-B067-216E062C6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F0BAB29-72D5-0242-9D59-7F3C73724F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7442B89-0528-CB48-AF45-C91D779B4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7403FD-B1B7-1248-A49D-72D81ABFE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C3875A2-C614-3F4C-A591-57E4628C7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6505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98764C-0114-E141-9A10-94B7EBDCE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B4D63B-A3BB-9549-8F18-F8E1B1AFE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3FDE3CC-E77A-BE43-8F60-DAFB74F1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DDA9963-7773-1340-B958-EDE3F5055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0906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F49E1D4-7B93-7D4F-91A8-9E62FC93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ED0311D-80A3-D941-AC88-7A0A7A865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F59BDF5-DA4E-F541-899E-C1725D089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605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824FD3-1A1F-3E4E-8F52-DB87C6DA5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FE7C90-4ACE-914D-A3AC-7DECF6007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9DA4973-B1CD-D741-A26F-247283CAB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FD688C-B2FB-684E-94CE-EA9F10579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CD26444-112B-EA4F-AD11-42B918740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1BE9A66-16A6-0E4D-9AEA-BE82F8DFE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8648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0E6EC8-9E5A-5241-A78F-453A9DF4B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C194C56-1BC9-584E-91FE-158FBAC382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5E25F24-50CF-4845-A55F-0D8DF11CE4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D5E0D39-78B2-514D-8EE0-4CCC84AC4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E1D9B7C-7174-8B49-9087-AE98ED602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0E80DEA-1CF2-C546-B21D-3F969C74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362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F393C2A-C0BE-CA4C-8992-C6FFB6A2D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B53A7C-2999-7D44-BFDD-551851A23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B06B3C-4770-054A-B42F-F169C94183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A22E6-B984-F543-8586-896154EC13B5}" type="datetimeFigureOut">
              <a:rPr lang="fr-FR" smtClean="0"/>
              <a:t>02/11/2020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352FFB-A1F8-2443-AFAF-A5F01936EE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F89290-D2BB-8A46-840B-107A93C3B9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4FB5-D611-D444-8F50-95F0096F392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869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08E820-4EB5-CF48-8F00-2A8F6D2C81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83051"/>
          </a:xfrm>
        </p:spPr>
        <p:txBody>
          <a:bodyPr>
            <a:normAutofit/>
          </a:bodyPr>
          <a:lstStyle/>
          <a:p>
            <a:r>
              <a:rPr lang="fr-FR" sz="6600" b="1" dirty="0"/>
              <a:t>The Annales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767ABC5-B178-ED48-AE90-88217A09E3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33588"/>
            <a:ext cx="9144000" cy="2204581"/>
          </a:xfrm>
        </p:spPr>
        <p:txBody>
          <a:bodyPr>
            <a:normAutofit/>
          </a:bodyPr>
          <a:lstStyle/>
          <a:p>
            <a:r>
              <a:rPr lang="en-US" dirty="0"/>
              <a:t>HI323, Historiography</a:t>
            </a:r>
          </a:p>
          <a:p>
            <a:r>
              <a:rPr lang="en-US" dirty="0" err="1"/>
              <a:t>Dr</a:t>
            </a:r>
            <a:r>
              <a:rPr lang="en-US" dirty="0"/>
              <a:t> Guillemette </a:t>
            </a:r>
            <a:r>
              <a:rPr lang="en-US" dirty="0" err="1"/>
              <a:t>Crouzet</a:t>
            </a:r>
            <a:endParaRPr lang="en-US" dirty="0"/>
          </a:p>
          <a:p>
            <a:r>
              <a:rPr lang="fr-FR" dirty="0"/>
              <a:t>Marie Curie </a:t>
            </a:r>
            <a:r>
              <a:rPr lang="fr-FR" dirty="0" err="1"/>
              <a:t>Sklodowska</a:t>
            </a:r>
            <a:r>
              <a:rPr lang="fr-FR" dirty="0"/>
              <a:t> </a:t>
            </a:r>
            <a:r>
              <a:rPr lang="fr-FR" dirty="0" err="1"/>
              <a:t>Individual</a:t>
            </a:r>
            <a:r>
              <a:rPr lang="fr-FR" dirty="0"/>
              <a:t> </a:t>
            </a:r>
            <a:r>
              <a:rPr lang="fr-FR" dirty="0" err="1"/>
              <a:t>Research</a:t>
            </a:r>
            <a:r>
              <a:rPr lang="fr-FR" dirty="0"/>
              <a:t> </a:t>
            </a:r>
            <a:r>
              <a:rPr lang="fr-FR" dirty="0" err="1"/>
              <a:t>Fellow</a:t>
            </a:r>
            <a:endParaRPr lang="fr-FR" dirty="0"/>
          </a:p>
          <a:p>
            <a:r>
              <a:rPr lang="fr-FR" dirty="0" err="1"/>
              <a:t>g.crouzet@warwick.ac.uk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0625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4EA54D-E9CE-4D4C-9364-7ACB719E9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2009"/>
          </a:xfrm>
        </p:spPr>
        <p:txBody>
          <a:bodyPr>
            <a:normAutofit fontScale="90000"/>
          </a:bodyPr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CABAC24-1BBD-2649-8502-E7387AAACD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29910" y="1027133"/>
            <a:ext cx="3456000" cy="5048315"/>
          </a:xfr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3EC0D73-CE8A-6D4B-BE31-B57079C80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055" y="1027134"/>
            <a:ext cx="3623007" cy="504831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EC73BD9-8E0A-8849-9825-05F42F154A76}"/>
              </a:ext>
            </a:extLst>
          </p:cNvPr>
          <p:cNvSpPr txBox="1"/>
          <p:nvPr/>
        </p:nvSpPr>
        <p:spPr>
          <a:xfrm>
            <a:off x="362576" y="696129"/>
            <a:ext cx="4321479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-A </a:t>
            </a:r>
            <a:r>
              <a:rPr lang="fr-FR" sz="2400" dirty="0" err="1"/>
              <a:t>history</a:t>
            </a:r>
            <a:r>
              <a:rPr lang="fr-FR" sz="2400" dirty="0"/>
              <a:t> journal in France, </a:t>
            </a:r>
            <a:r>
              <a:rPr lang="fr-FR" sz="2400" dirty="0" err="1"/>
              <a:t>published</a:t>
            </a:r>
            <a:r>
              <a:rPr lang="fr-FR" sz="2400" dirty="0"/>
              <a:t> </a:t>
            </a:r>
            <a:r>
              <a:rPr lang="fr-FR" sz="2400" dirty="0" err="1"/>
              <a:t>continuously</a:t>
            </a:r>
            <a:r>
              <a:rPr lang="fr-FR" sz="2400" dirty="0"/>
              <a:t> </a:t>
            </a:r>
            <a:r>
              <a:rPr lang="fr-FR" sz="2400" dirty="0" err="1"/>
              <a:t>from</a:t>
            </a:r>
            <a:r>
              <a:rPr lang="fr-FR" sz="2400" dirty="0"/>
              <a:t> 1929 to </a:t>
            </a:r>
            <a:r>
              <a:rPr lang="fr-FR" sz="2400" dirty="0" err="1"/>
              <a:t>today</a:t>
            </a:r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-</a:t>
            </a:r>
            <a:r>
              <a:rPr lang="fr-FR" sz="2400" dirty="0" err="1"/>
              <a:t>Its</a:t>
            </a:r>
            <a:r>
              <a:rPr lang="fr-FR" sz="2400" dirty="0"/>
              <a:t> </a:t>
            </a:r>
            <a:r>
              <a:rPr lang="fr-FR" sz="2400" dirty="0" err="1"/>
              <a:t>title</a:t>
            </a:r>
            <a:r>
              <a:rPr lang="fr-FR" sz="2400" dirty="0"/>
              <a:t> </a:t>
            </a:r>
            <a:r>
              <a:rPr lang="fr-FR" sz="2400" dirty="0" err="1"/>
              <a:t>would</a:t>
            </a:r>
            <a:r>
              <a:rPr lang="fr-FR" sz="2400" dirty="0"/>
              <a:t> </a:t>
            </a:r>
            <a:r>
              <a:rPr lang="fr-FR" sz="2400" dirty="0" err="1"/>
              <a:t>become</a:t>
            </a:r>
            <a:r>
              <a:rPr lang="fr-FR" sz="2400" dirty="0"/>
              <a:t> the </a:t>
            </a:r>
            <a:r>
              <a:rPr lang="fr-FR" sz="2400" dirty="0" err="1"/>
              <a:t>name</a:t>
            </a:r>
            <a:r>
              <a:rPr lang="fr-FR" sz="2400" dirty="0"/>
              <a:t> </a:t>
            </a:r>
            <a:r>
              <a:rPr lang="fr-FR" sz="2400" dirty="0" err="1"/>
              <a:t>also</a:t>
            </a:r>
            <a:r>
              <a:rPr lang="fr-FR" sz="2400" dirty="0"/>
              <a:t> </a:t>
            </a:r>
            <a:r>
              <a:rPr lang="fr-FR" sz="2400" dirty="0" err="1"/>
              <a:t>given</a:t>
            </a:r>
            <a:r>
              <a:rPr lang="fr-FR" sz="2400" dirty="0"/>
              <a:t> to </a:t>
            </a:r>
            <a:r>
              <a:rPr lang="fr-FR" sz="2400" dirty="0" err="1"/>
              <a:t>this</a:t>
            </a:r>
            <a:r>
              <a:rPr lang="fr-FR" sz="2400" dirty="0"/>
              <a:t> new </a:t>
            </a:r>
            <a:r>
              <a:rPr lang="fr-FR" sz="2400" dirty="0" err="1"/>
              <a:t>approach</a:t>
            </a:r>
            <a:r>
              <a:rPr lang="fr-FR" sz="2400" dirty="0"/>
              <a:t> to </a:t>
            </a:r>
            <a:r>
              <a:rPr lang="fr-FR" sz="2400" dirty="0" err="1"/>
              <a:t>history</a:t>
            </a:r>
            <a:r>
              <a:rPr lang="fr-FR" sz="2400" dirty="0"/>
              <a:t> </a:t>
            </a:r>
            <a:r>
              <a:rPr lang="fr-FR" sz="2400" dirty="0" err="1"/>
              <a:t>writing</a:t>
            </a:r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-</a:t>
            </a:r>
            <a:r>
              <a:rPr lang="fr-FR" sz="2400" dirty="0" err="1"/>
              <a:t>After</a:t>
            </a:r>
            <a:r>
              <a:rPr lang="fr-FR" sz="2400" dirty="0"/>
              <a:t> WW2 </a:t>
            </a:r>
            <a:r>
              <a:rPr lang="fr-FR" sz="2400" dirty="0" err="1"/>
              <a:t>became</a:t>
            </a:r>
            <a:r>
              <a:rPr lang="fr-FR" sz="2400" dirty="0"/>
              <a:t> </a:t>
            </a:r>
            <a:r>
              <a:rPr lang="en-US" sz="2400" i="1" dirty="0"/>
              <a:t>Annales: Economies, Société, </a:t>
            </a:r>
            <a:r>
              <a:rPr lang="en-US" sz="2400" i="1" dirty="0" err="1"/>
              <a:t>Civilisations</a:t>
            </a:r>
            <a:r>
              <a:rPr lang="fr-FR" sz="2400" dirty="0">
                <a:effectLst/>
              </a:rPr>
              <a:t> </a:t>
            </a:r>
          </a:p>
          <a:p>
            <a:endParaRPr lang="fr-FR" sz="2400" dirty="0"/>
          </a:p>
          <a:p>
            <a:r>
              <a:rPr lang="fr-FR" sz="2400" dirty="0">
                <a:effectLst/>
              </a:rPr>
              <a:t>-In 1994: </a:t>
            </a:r>
            <a:r>
              <a:rPr lang="en-US" sz="2400" i="1" dirty="0"/>
              <a:t>Annales: </a:t>
            </a:r>
            <a:r>
              <a:rPr lang="en-US" sz="2400" i="1" dirty="0" err="1"/>
              <a:t>Histoire</a:t>
            </a:r>
            <a:r>
              <a:rPr lang="en-US" sz="2400" i="1" dirty="0"/>
              <a:t>, sciences </a:t>
            </a:r>
            <a:r>
              <a:rPr lang="en-US" sz="2400" i="1" dirty="0" err="1"/>
              <a:t>sociales</a:t>
            </a:r>
            <a:r>
              <a:rPr lang="fr-FR" sz="2400" dirty="0">
                <a:effectLst/>
              </a:rPr>
              <a:t> </a:t>
            </a:r>
          </a:p>
          <a:p>
            <a:endParaRPr lang="fr-FR" sz="2400" dirty="0"/>
          </a:p>
          <a:p>
            <a:r>
              <a:rPr lang="fr-FR" sz="2400" dirty="0">
                <a:effectLst/>
              </a:rPr>
              <a:t>-</a:t>
            </a:r>
            <a:r>
              <a:rPr lang="fr-FR" sz="2400" dirty="0" err="1">
                <a:effectLst/>
              </a:rPr>
              <a:t>Now</a:t>
            </a:r>
            <a:r>
              <a:rPr lang="fr-FR" sz="2400" dirty="0">
                <a:effectLst/>
              </a:rPr>
              <a:t> </a:t>
            </a:r>
            <a:r>
              <a:rPr lang="fr-FR" sz="2400" dirty="0" err="1">
                <a:effectLst/>
              </a:rPr>
              <a:t>also</a:t>
            </a:r>
            <a:r>
              <a:rPr lang="fr-FR" sz="2400" dirty="0">
                <a:effectLst/>
              </a:rPr>
              <a:t> </a:t>
            </a:r>
            <a:r>
              <a:rPr lang="fr-FR" sz="2400" dirty="0" err="1">
                <a:effectLst/>
              </a:rPr>
              <a:t>published</a:t>
            </a:r>
            <a:r>
              <a:rPr lang="fr-FR" sz="2400" dirty="0">
                <a:effectLst/>
              </a:rPr>
              <a:t> in English by Cambridge </a:t>
            </a:r>
            <a:r>
              <a:rPr lang="fr-FR" sz="2400" dirty="0" err="1">
                <a:effectLst/>
              </a:rPr>
              <a:t>University</a:t>
            </a:r>
            <a:r>
              <a:rPr lang="fr-FR" sz="2400" dirty="0">
                <a:effectLst/>
              </a:rPr>
              <a:t> </a:t>
            </a:r>
            <a:r>
              <a:rPr lang="fr-FR" sz="2400" dirty="0" err="1">
                <a:effectLst/>
              </a:rPr>
              <a:t>Press</a:t>
            </a:r>
            <a:endParaRPr lang="fr-FR" sz="2400" dirty="0">
              <a:effectLst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243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40999D-AC69-E345-BDEC-44AB628FE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/>
              <a:t>The </a:t>
            </a:r>
            <a:r>
              <a:rPr lang="fr-FR" b="1" err="1"/>
              <a:t>Revolution</a:t>
            </a:r>
            <a:endParaRPr lang="fr-FR" b="1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739DA3-8046-434E-A6F3-41FCEE521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u="sng" dirty="0"/>
              <a:t>Broke away from “traditional” history</a:t>
            </a:r>
            <a:r>
              <a:rPr lang="en-GB" dirty="0"/>
              <a:t>: set itself up against the ”history of great men”, of battles and treaties, and primacy of political, military and diplomatic history</a:t>
            </a:r>
          </a:p>
          <a:p>
            <a:r>
              <a:rPr lang="en-GB" dirty="0"/>
              <a:t>Broke away also from a history focused on events, on a short period of time, and lacking in analysis</a:t>
            </a:r>
          </a:p>
          <a:p>
            <a:r>
              <a:rPr lang="en-GB" dirty="0"/>
              <a:t>Broke away from “</a:t>
            </a:r>
            <a:r>
              <a:rPr lang="en-GB" dirty="0" err="1"/>
              <a:t>histoire</a:t>
            </a:r>
            <a:r>
              <a:rPr lang="en-GB" dirty="0"/>
              <a:t> </a:t>
            </a:r>
            <a:r>
              <a:rPr lang="en-GB" dirty="0" err="1"/>
              <a:t>positiviste</a:t>
            </a:r>
            <a:r>
              <a:rPr lang="en-GB" dirty="0"/>
              <a:t>” (i.e. fact-listing description)</a:t>
            </a:r>
          </a:p>
          <a:p>
            <a:r>
              <a:rPr lang="en-GB" dirty="0"/>
              <a:t>Created an “</a:t>
            </a:r>
            <a:r>
              <a:rPr lang="en-GB" dirty="0" err="1"/>
              <a:t>histoire</a:t>
            </a:r>
            <a:r>
              <a:rPr lang="en-GB" dirty="0"/>
              <a:t> </a:t>
            </a:r>
            <a:r>
              <a:rPr lang="en-GB" dirty="0" err="1"/>
              <a:t>problème</a:t>
            </a:r>
            <a:r>
              <a:rPr lang="en-GB" dirty="0"/>
              <a:t>”, geared around arguments and analysis</a:t>
            </a:r>
          </a:p>
          <a:p>
            <a:r>
              <a:rPr lang="en-GB" dirty="0"/>
              <a:t>Focused historical analysis more on </a:t>
            </a:r>
            <a:r>
              <a:rPr lang="en-GB" u="sng" dirty="0"/>
              <a:t>economic and social data and factors</a:t>
            </a:r>
          </a:p>
          <a:p>
            <a:r>
              <a:rPr lang="en-GB" u="sng" dirty="0"/>
              <a:t>But also centred historical analysis on mankind,</a:t>
            </a:r>
            <a:r>
              <a:rPr lang="en-GB" dirty="0"/>
              <a:t> e.g. people’s beliefs, ways of life, society and culture, etc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0044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FAB8C3-4FA0-1E4A-81E0-54B84FF48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The Annales </a:t>
            </a:r>
            <a:r>
              <a:rPr lang="fr-FR" b="1" dirty="0" err="1"/>
              <a:t>project</a:t>
            </a:r>
            <a:r>
              <a:rPr lang="fr-FR" b="1" dirty="0"/>
              <a:t>: key </a:t>
            </a:r>
            <a:r>
              <a:rPr lang="fr-FR" b="1" dirty="0" err="1"/>
              <a:t>words</a:t>
            </a:r>
            <a:r>
              <a:rPr lang="fr-FR" b="1" dirty="0"/>
              <a:t>, key </a:t>
            </a:r>
            <a:r>
              <a:rPr lang="fr-FR" b="1" dirty="0" err="1"/>
              <a:t>facts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8503AF-96B9-9F43-9938-625F9C359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Total history</a:t>
            </a:r>
            <a:r>
              <a:rPr lang="en-US" dirty="0"/>
              <a:t>, “</a:t>
            </a:r>
            <a:r>
              <a:rPr lang="en-US" dirty="0" err="1"/>
              <a:t>histoire</a:t>
            </a:r>
            <a:r>
              <a:rPr lang="en-US" dirty="0"/>
              <a:t> </a:t>
            </a:r>
            <a:r>
              <a:rPr lang="en-US" dirty="0" err="1"/>
              <a:t>totale</a:t>
            </a:r>
            <a:r>
              <a:rPr lang="en-US" dirty="0"/>
              <a:t>”: bring together geographical, demographic, economic, social, political and cultural approaches into a single embrace. Total history: the task is to uncover all levels of human historical experience</a:t>
            </a:r>
          </a:p>
          <a:p>
            <a:r>
              <a:rPr lang="en-US" b="1" dirty="0"/>
              <a:t>Longue durée,</a:t>
            </a:r>
            <a:r>
              <a:rPr lang="en-US" dirty="0"/>
              <a:t> historical analysis has to embrace a very long period of time</a:t>
            </a:r>
            <a:r>
              <a:rPr lang="fr-FR" dirty="0"/>
              <a:t>, </a:t>
            </a:r>
            <a:r>
              <a:rPr lang="fr-FR" dirty="0" err="1"/>
              <a:t>often</a:t>
            </a:r>
            <a:r>
              <a:rPr lang="fr-FR" dirty="0"/>
              <a:t> </a:t>
            </a:r>
            <a:r>
              <a:rPr lang="fr-FR" dirty="0" err="1"/>
              <a:t>several</a:t>
            </a:r>
            <a:r>
              <a:rPr lang="fr-FR" dirty="0"/>
              <a:t> centuries</a:t>
            </a:r>
          </a:p>
          <a:p>
            <a:r>
              <a:rPr lang="en-US" b="1" dirty="0"/>
              <a:t>Interdisciplinarity: </a:t>
            </a:r>
            <a:r>
              <a:rPr lang="en-US" dirty="0"/>
              <a:t>identified a need to build historical analysis in dialogue with social sciences (sociology, anthropology, ethnology, geography, etc.)</a:t>
            </a:r>
          </a:p>
          <a:p>
            <a:r>
              <a:rPr lang="en-US" b="1" dirty="0"/>
              <a:t>“Serial”  sources: </a:t>
            </a:r>
            <a:r>
              <a:rPr lang="en-US" dirty="0"/>
              <a:t>to embrace the totality of human experience, historians have to rely on serial sources, i.e. draw on a vast documentation in the archives, classified in series</a:t>
            </a:r>
            <a:r>
              <a:rPr lang="fr-FR" dirty="0"/>
              <a:t> (</a:t>
            </a:r>
            <a:r>
              <a:rPr lang="fr-FR" dirty="0" err="1"/>
              <a:t>letting</a:t>
            </a:r>
            <a:r>
              <a:rPr lang="fr-FR" dirty="0"/>
              <a:t> </a:t>
            </a:r>
            <a:r>
              <a:rPr lang="fr-FR" dirty="0" err="1"/>
              <a:t>historians</a:t>
            </a:r>
            <a:r>
              <a:rPr lang="fr-FR" dirty="0"/>
              <a:t> trace patterns over </a:t>
            </a:r>
            <a:r>
              <a:rPr lang="fr-FR" dirty="0" err="1"/>
              <a:t>many</a:t>
            </a:r>
            <a:r>
              <a:rPr lang="fr-FR" dirty="0"/>
              <a:t> </a:t>
            </a:r>
            <a:r>
              <a:rPr lang="fr-FR" dirty="0" err="1"/>
              <a:t>years</a:t>
            </a:r>
            <a:r>
              <a:rPr lang="fr-FR" dirty="0"/>
              <a:t>, </a:t>
            </a:r>
            <a:r>
              <a:rPr lang="fr-FR" dirty="0" err="1"/>
              <a:t>decades</a:t>
            </a:r>
            <a:r>
              <a:rPr lang="fr-FR" dirty="0"/>
              <a:t>)</a:t>
            </a:r>
            <a:endParaRPr lang="en-US" dirty="0"/>
          </a:p>
          <a:p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407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00DD3C-B911-A444-AAC7-A514F951A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Peter Burke on the Annales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AE69EF2-3694-6942-9C81-C03E23252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B1BA8E-C330-5E4F-8860-591950CA8DF7}"/>
              </a:ext>
            </a:extLst>
          </p:cNvPr>
          <p:cNvSpPr/>
          <p:nvPr/>
        </p:nvSpPr>
        <p:spPr>
          <a:xfrm>
            <a:off x="1440494" y="2489207"/>
            <a:ext cx="84049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-‘</a:t>
            </a:r>
            <a:r>
              <a:rPr lang="fr-FR" sz="2800" b="1" dirty="0"/>
              <a:t>The substitution of a </a:t>
            </a:r>
            <a:r>
              <a:rPr lang="fr-FR" sz="2800" b="1" dirty="0" err="1"/>
              <a:t>problem-orientated</a:t>
            </a:r>
            <a:r>
              <a:rPr lang="fr-FR" sz="2800" b="1" dirty="0"/>
              <a:t> </a:t>
            </a:r>
            <a:r>
              <a:rPr lang="fr-FR" sz="2800" b="1" dirty="0" err="1"/>
              <a:t>analytical</a:t>
            </a:r>
            <a:r>
              <a:rPr lang="fr-FR" sz="2800" b="1" dirty="0"/>
              <a:t> </a:t>
            </a:r>
            <a:r>
              <a:rPr lang="fr-FR" sz="2800" b="1" dirty="0" err="1"/>
              <a:t>history</a:t>
            </a:r>
            <a:r>
              <a:rPr lang="fr-FR" sz="2800" b="1" dirty="0"/>
              <a:t> for a </a:t>
            </a:r>
            <a:r>
              <a:rPr lang="fr-FR" sz="2800" b="1" dirty="0" err="1"/>
              <a:t>traditional</a:t>
            </a:r>
            <a:r>
              <a:rPr lang="fr-FR" sz="2800" b="1" dirty="0"/>
              <a:t> narrative of </a:t>
            </a:r>
            <a:r>
              <a:rPr lang="fr-FR" sz="2800" b="1" dirty="0" err="1"/>
              <a:t>events</a:t>
            </a:r>
            <a:r>
              <a:rPr lang="fr-FR" sz="2800" b="1" dirty="0"/>
              <a:t>’ </a:t>
            </a:r>
          </a:p>
          <a:p>
            <a:endParaRPr lang="fr-FR" sz="2800" b="1" dirty="0"/>
          </a:p>
          <a:p>
            <a:r>
              <a:rPr lang="fr-FR" sz="2800" b="1" dirty="0"/>
              <a:t>-‘The </a:t>
            </a:r>
            <a:r>
              <a:rPr lang="fr-FR" sz="2800" b="1" dirty="0" err="1"/>
              <a:t>history</a:t>
            </a:r>
            <a:r>
              <a:rPr lang="fr-FR" sz="2800" b="1" dirty="0"/>
              <a:t> of the </a:t>
            </a:r>
            <a:r>
              <a:rPr lang="fr-FR" sz="2800" b="1" dirty="0" err="1"/>
              <a:t>whole</a:t>
            </a:r>
            <a:r>
              <a:rPr lang="fr-FR" sz="2800" b="1" dirty="0"/>
              <a:t> range of </a:t>
            </a:r>
            <a:r>
              <a:rPr lang="fr-FR" sz="2800" b="1" dirty="0" err="1"/>
              <a:t>human</a:t>
            </a:r>
            <a:r>
              <a:rPr lang="fr-FR" sz="2800" b="1" dirty="0"/>
              <a:t> </a:t>
            </a:r>
            <a:r>
              <a:rPr lang="fr-FR" sz="2800" b="1" dirty="0" err="1"/>
              <a:t>activities</a:t>
            </a:r>
            <a:r>
              <a:rPr lang="fr-FR" sz="2800" b="1" dirty="0"/>
              <a:t> in the place of a </a:t>
            </a:r>
            <a:r>
              <a:rPr lang="fr-FR" sz="2800" b="1" dirty="0" err="1"/>
              <a:t>mainly</a:t>
            </a:r>
            <a:r>
              <a:rPr lang="fr-FR" sz="2800" b="1" dirty="0"/>
              <a:t> </a:t>
            </a:r>
            <a:r>
              <a:rPr lang="fr-FR" sz="2800" b="1" dirty="0" err="1"/>
              <a:t>political</a:t>
            </a:r>
            <a:r>
              <a:rPr lang="fr-FR" sz="2800" b="1" dirty="0"/>
              <a:t> </a:t>
            </a:r>
            <a:r>
              <a:rPr lang="fr-FR" sz="2800" b="1" dirty="0" err="1"/>
              <a:t>history</a:t>
            </a:r>
            <a:r>
              <a:rPr lang="fr-FR" sz="2800" b="1" dirty="0"/>
              <a:t>’</a:t>
            </a:r>
          </a:p>
          <a:p>
            <a:endParaRPr lang="fr-FR" sz="2800" b="1" dirty="0"/>
          </a:p>
          <a:p>
            <a:r>
              <a:rPr lang="fr-FR" sz="2800" b="1" dirty="0"/>
              <a:t>-‘Collaboration </a:t>
            </a:r>
            <a:r>
              <a:rPr lang="fr-FR" sz="2800" b="1" dirty="0" err="1"/>
              <a:t>with</a:t>
            </a:r>
            <a:r>
              <a:rPr lang="fr-FR" sz="2800" b="1" dirty="0"/>
              <a:t> </a:t>
            </a:r>
            <a:r>
              <a:rPr lang="fr-FR" sz="2800" b="1" dirty="0" err="1"/>
              <a:t>other</a:t>
            </a:r>
            <a:r>
              <a:rPr lang="fr-FR" sz="2800" b="1" dirty="0"/>
              <a:t> disciplines’ </a:t>
            </a:r>
            <a:r>
              <a:rPr lang="fr-FR" sz="2800" b="1" dirty="0" err="1"/>
              <a:t>such</a:t>
            </a:r>
            <a:r>
              <a:rPr lang="fr-FR" sz="2800" b="1" dirty="0"/>
              <a:t> as </a:t>
            </a:r>
            <a:r>
              <a:rPr lang="fr-FR" sz="2800" b="1" dirty="0" err="1"/>
              <a:t>geography</a:t>
            </a:r>
            <a:r>
              <a:rPr lang="fr-FR" sz="2800" b="1" dirty="0"/>
              <a:t>, </a:t>
            </a:r>
            <a:r>
              <a:rPr lang="fr-FR" sz="2800" b="1" dirty="0" err="1"/>
              <a:t>sociology</a:t>
            </a:r>
            <a:r>
              <a:rPr lang="fr-FR" sz="2800" b="1" dirty="0"/>
              <a:t>, </a:t>
            </a:r>
            <a:r>
              <a:rPr lang="fr-FR" sz="2800" b="1" dirty="0" err="1"/>
              <a:t>economics</a:t>
            </a:r>
            <a:r>
              <a:rPr lang="fr-FR" sz="2800" b="1" dirty="0"/>
              <a:t> and </a:t>
            </a:r>
            <a:r>
              <a:rPr lang="fr-FR" sz="2800" b="1" dirty="0" err="1"/>
              <a:t>anthropology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69995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D868C3-9198-1F47-8D03-1C3175BF0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/>
              <a:t>Influences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FBE2CE6B-6B14-E348-8269-4DC4D68A98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04074" y="526472"/>
            <a:ext cx="2268000" cy="3556634"/>
          </a:xfr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505899D-F197-3345-91F8-25A72B8C5504}"/>
              </a:ext>
            </a:extLst>
          </p:cNvPr>
          <p:cNvSpPr txBox="1"/>
          <p:nvPr/>
        </p:nvSpPr>
        <p:spPr>
          <a:xfrm>
            <a:off x="200417" y="2304789"/>
            <a:ext cx="613775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Bloch and Febvre </a:t>
            </a:r>
            <a:r>
              <a:rPr lang="fr-FR" sz="2800" dirty="0" err="1"/>
              <a:t>were</a:t>
            </a:r>
            <a:r>
              <a:rPr lang="fr-FR" sz="2800" dirty="0"/>
              <a:t> </a:t>
            </a:r>
            <a:r>
              <a:rPr lang="fr-FR" sz="2800" dirty="0" err="1"/>
              <a:t>deeply</a:t>
            </a:r>
            <a:r>
              <a:rPr lang="fr-FR" sz="2800" dirty="0"/>
              <a:t> </a:t>
            </a:r>
            <a:r>
              <a:rPr lang="fr-FR" sz="2800" dirty="0" err="1"/>
              <a:t>influenced</a:t>
            </a:r>
            <a:r>
              <a:rPr lang="fr-FR" sz="2800" dirty="0"/>
              <a:t> in </a:t>
            </a:r>
            <a:r>
              <a:rPr lang="fr-FR" sz="2800" dirty="0" err="1"/>
              <a:t>their</a:t>
            </a:r>
            <a:r>
              <a:rPr lang="fr-FR" sz="2800" dirty="0"/>
              <a:t> </a:t>
            </a:r>
            <a:r>
              <a:rPr lang="fr-FR" sz="2800" dirty="0" err="1"/>
              <a:t>critical</a:t>
            </a:r>
            <a:r>
              <a:rPr lang="fr-FR" sz="2800" dirty="0"/>
              <a:t> </a:t>
            </a:r>
            <a:r>
              <a:rPr lang="fr-FR" sz="2800" dirty="0" err="1"/>
              <a:t>revolution</a:t>
            </a:r>
            <a:r>
              <a:rPr lang="fr-FR" sz="2800" dirty="0"/>
              <a:t> by the </a:t>
            </a:r>
            <a:r>
              <a:rPr lang="fr-FR" sz="2800" u="sng" dirty="0"/>
              <a:t>French </a:t>
            </a:r>
            <a:r>
              <a:rPr lang="fr-FR" sz="2800" u="sng" dirty="0" err="1"/>
              <a:t>school</a:t>
            </a:r>
            <a:r>
              <a:rPr lang="fr-FR" sz="2800" u="sng" dirty="0"/>
              <a:t> of </a:t>
            </a:r>
            <a:r>
              <a:rPr lang="fr-FR" sz="2800" u="sng" dirty="0" err="1"/>
              <a:t>sociology</a:t>
            </a:r>
            <a:r>
              <a:rPr lang="fr-FR" sz="2800" u="sng" dirty="0"/>
              <a:t> </a:t>
            </a:r>
            <a:r>
              <a:rPr lang="fr-FR" sz="2800" u="sng" dirty="0" err="1"/>
              <a:t>around</a:t>
            </a:r>
            <a:r>
              <a:rPr lang="fr-FR" sz="2800" u="sng" dirty="0"/>
              <a:t> Emile Durkheim, François Simiand and Maurice Halbwachs</a:t>
            </a: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58F66B1-DA06-BF4D-87A3-91AF3FDA8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5780" y="1327739"/>
            <a:ext cx="2592000" cy="349125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D8B8094-C8D9-B948-9FA7-946FA4A10F12}"/>
              </a:ext>
            </a:extLst>
          </p:cNvPr>
          <p:cNvSpPr txBox="1"/>
          <p:nvPr/>
        </p:nvSpPr>
        <p:spPr>
          <a:xfrm>
            <a:off x="10108504" y="4271375"/>
            <a:ext cx="165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Durkheim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571589B-D714-854E-AA62-B829F81EAF48}"/>
              </a:ext>
            </a:extLst>
          </p:cNvPr>
          <p:cNvSpPr txBox="1"/>
          <p:nvPr/>
        </p:nvSpPr>
        <p:spPr>
          <a:xfrm>
            <a:off x="7277622" y="4951667"/>
            <a:ext cx="165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Halbwachs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94FA26-C429-2242-8A86-9F9147C37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4823" y="4276999"/>
            <a:ext cx="3103002" cy="20880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BAC4EA3-1D94-9246-BBD7-1356F622B497}"/>
              </a:ext>
            </a:extLst>
          </p:cNvPr>
          <p:cNvSpPr txBox="1"/>
          <p:nvPr/>
        </p:nvSpPr>
        <p:spPr>
          <a:xfrm>
            <a:off x="4697260" y="652606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Simiand</a:t>
            </a:r>
          </a:p>
        </p:txBody>
      </p:sp>
    </p:spTree>
    <p:extLst>
      <p:ext uri="{BB962C8B-B14F-4D97-AF65-F5344CB8AC3E}">
        <p14:creationId xmlns:p14="http://schemas.microsoft.com/office/powerpoint/2010/main" val="2506250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2FB604-6F89-BE46-ACBE-5BE64FF9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39039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Emile Durkheim and </a:t>
            </a:r>
            <a:r>
              <a:rPr lang="fr-FR" b="1" dirty="0" err="1"/>
              <a:t>his</a:t>
            </a:r>
            <a:r>
              <a:rPr lang="fr-FR" b="1" dirty="0"/>
              <a:t> </a:t>
            </a:r>
            <a:r>
              <a:rPr lang="fr-FR" b="1" dirty="0" err="1"/>
              <a:t>work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>An </a:t>
            </a:r>
            <a:r>
              <a:rPr lang="fr-FR" b="1" dirty="0" err="1"/>
              <a:t>example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326909-6301-214C-AF6B-A92885B60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4164"/>
            <a:ext cx="10515600" cy="448431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Extremely prolific </a:t>
            </a:r>
            <a:r>
              <a:rPr lang="en-GB"/>
              <a:t>intellectual and writer</a:t>
            </a:r>
            <a:r>
              <a:rPr lang="en-GB" dirty="0"/>
              <a:t>, started a revolution a Paris at the beginning of the 20</a:t>
            </a:r>
            <a:r>
              <a:rPr lang="en-GB" baseline="30000" dirty="0"/>
              <a:t>th</a:t>
            </a:r>
            <a:r>
              <a:rPr lang="en-GB" dirty="0"/>
              <a:t> century.</a:t>
            </a:r>
          </a:p>
          <a:p>
            <a:r>
              <a:rPr lang="en-GB" dirty="0"/>
              <a:t>Established sociology as a discipline</a:t>
            </a:r>
          </a:p>
          <a:p>
            <a:r>
              <a:rPr lang="en-GB" dirty="0"/>
              <a:t>Durkheim developed a scientific approach to the study of society</a:t>
            </a:r>
          </a:p>
          <a:p>
            <a:r>
              <a:rPr lang="en-GB" dirty="0"/>
              <a:t>Sociology as the discipline which analyses social facts</a:t>
            </a:r>
          </a:p>
          <a:p>
            <a:r>
              <a:rPr lang="en-GB" dirty="0"/>
              <a:t>“Consist of manners of acting, thinking and feeling external to the individual, which are invested with a coercive power by virtue of which they exercise control over him”</a:t>
            </a:r>
          </a:p>
          <a:p>
            <a:r>
              <a:rPr lang="en-US" b="1" u="sng" dirty="0"/>
              <a:t>Durkheim was interested in studying how a society is created and what holds a society together</a:t>
            </a:r>
            <a:endParaRPr lang="fr-FR" b="1" u="sng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15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1B7D08-9CED-3348-891F-F80A8DC00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Main </a:t>
            </a:r>
            <a:r>
              <a:rPr lang="fr-FR" b="1" dirty="0" err="1"/>
              <a:t>themes</a:t>
            </a:r>
            <a:r>
              <a:rPr lang="fr-FR" b="1" dirty="0"/>
              <a:t> and topics </a:t>
            </a:r>
            <a:r>
              <a:rPr lang="fr-FR" b="1" dirty="0" err="1"/>
              <a:t>studied</a:t>
            </a:r>
            <a:r>
              <a:rPr lang="fr-FR" b="1" dirty="0"/>
              <a:t> by Durkheim and </a:t>
            </a:r>
            <a:r>
              <a:rPr lang="fr-FR" b="1" dirty="0" err="1"/>
              <a:t>his</a:t>
            </a:r>
            <a:r>
              <a:rPr lang="fr-FR" b="1" dirty="0"/>
              <a:t> disciples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D264510-7753-F84D-A601-128A97C55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/>
              <a:t>Collective </a:t>
            </a:r>
            <a:r>
              <a:rPr lang="fr-FR" b="1" dirty="0" err="1"/>
              <a:t>consciousness</a:t>
            </a:r>
            <a:r>
              <a:rPr lang="fr-FR" b="1" dirty="0"/>
              <a:t> </a:t>
            </a:r>
            <a:r>
              <a:rPr lang="fr-FR" dirty="0"/>
              <a:t>(</a:t>
            </a:r>
            <a:r>
              <a:rPr lang="fr-FR" dirty="0" err="1"/>
              <a:t>beliefs</a:t>
            </a:r>
            <a:r>
              <a:rPr lang="fr-FR" dirty="0"/>
              <a:t>, </a:t>
            </a:r>
            <a:r>
              <a:rPr lang="fr-FR" dirty="0" err="1"/>
              <a:t>norms</a:t>
            </a:r>
            <a:r>
              <a:rPr lang="fr-FR" dirty="0"/>
              <a:t>, values),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 in </a:t>
            </a:r>
            <a:r>
              <a:rPr lang="fr-FR" b="1" dirty="0"/>
              <a:t>social </a:t>
            </a:r>
            <a:r>
              <a:rPr lang="fr-FR" b="1" dirty="0" err="1"/>
              <a:t>integration</a:t>
            </a:r>
            <a:endParaRPr lang="fr-FR" b="1" dirty="0"/>
          </a:p>
          <a:p>
            <a:r>
              <a:rPr lang="fr-FR" b="1" dirty="0"/>
              <a:t>Culture</a:t>
            </a:r>
            <a:r>
              <a:rPr lang="fr-FR" dirty="0"/>
              <a:t>, as a key social </a:t>
            </a:r>
            <a:r>
              <a:rPr lang="fr-FR" dirty="0" err="1"/>
              <a:t>fact</a:t>
            </a:r>
            <a:r>
              <a:rPr lang="fr-FR" dirty="0"/>
              <a:t>, </a:t>
            </a:r>
            <a:r>
              <a:rPr lang="fr-FR" dirty="0" err="1"/>
              <a:t>creates</a:t>
            </a:r>
            <a:r>
              <a:rPr lang="fr-FR" dirty="0"/>
              <a:t> </a:t>
            </a:r>
            <a:r>
              <a:rPr lang="fr-FR" b="1" dirty="0" err="1"/>
              <a:t>mechanical</a:t>
            </a:r>
            <a:r>
              <a:rPr lang="fr-FR" b="1" dirty="0"/>
              <a:t> </a:t>
            </a:r>
            <a:r>
              <a:rPr lang="fr-FR" b="1" dirty="0" err="1"/>
              <a:t>solidarity</a:t>
            </a:r>
            <a:r>
              <a:rPr lang="fr-FR" dirty="0"/>
              <a:t>, important </a:t>
            </a:r>
            <a:r>
              <a:rPr lang="fr-FR" dirty="0" err="1"/>
              <a:t>during</a:t>
            </a:r>
            <a:r>
              <a:rPr lang="fr-FR" dirty="0"/>
              <a:t> social interaction</a:t>
            </a:r>
          </a:p>
          <a:p>
            <a:r>
              <a:rPr lang="fr-FR" b="1" dirty="0"/>
              <a:t>Religion</a:t>
            </a:r>
            <a:r>
              <a:rPr lang="fr-FR" dirty="0"/>
              <a:t>= </a:t>
            </a:r>
            <a:r>
              <a:rPr lang="fr-FR" dirty="0" err="1"/>
              <a:t>personal</a:t>
            </a:r>
            <a:r>
              <a:rPr lang="fr-FR" dirty="0"/>
              <a:t> </a:t>
            </a:r>
            <a:r>
              <a:rPr lang="fr-FR" dirty="0" err="1"/>
              <a:t>beliefs</a:t>
            </a:r>
            <a:r>
              <a:rPr lang="fr-FR" dirty="0"/>
              <a:t>, the </a:t>
            </a:r>
            <a:r>
              <a:rPr lang="fr-FR" dirty="0" err="1"/>
              <a:t>sacred</a:t>
            </a:r>
            <a:r>
              <a:rPr lang="fr-FR" dirty="0"/>
              <a:t>, </a:t>
            </a:r>
            <a:r>
              <a:rPr lang="fr-FR" dirty="0" err="1"/>
              <a:t>faith</a:t>
            </a:r>
            <a:r>
              <a:rPr lang="fr-FR" dirty="0"/>
              <a:t> and </a:t>
            </a:r>
            <a:r>
              <a:rPr lang="fr-FR" dirty="0" err="1"/>
              <a:t>religious</a:t>
            </a:r>
            <a:r>
              <a:rPr lang="fr-FR" dirty="0"/>
              <a:t> practices, 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created</a:t>
            </a:r>
            <a:r>
              <a:rPr lang="fr-FR" dirty="0"/>
              <a:t> </a:t>
            </a:r>
            <a:r>
              <a:rPr lang="fr-FR" b="1" dirty="0" err="1"/>
              <a:t>solidarity</a:t>
            </a:r>
            <a:r>
              <a:rPr lang="fr-FR" b="1" dirty="0"/>
              <a:t> in society</a:t>
            </a:r>
          </a:p>
          <a:p>
            <a:r>
              <a:rPr lang="fr-FR" dirty="0"/>
              <a:t>Religion as the </a:t>
            </a:r>
            <a:r>
              <a:rPr lang="fr-FR" dirty="0" err="1"/>
              <a:t>most</a:t>
            </a:r>
            <a:r>
              <a:rPr lang="fr-FR" dirty="0"/>
              <a:t> </a:t>
            </a:r>
            <a:r>
              <a:rPr lang="fr-FR" dirty="0" err="1"/>
              <a:t>fundamental</a:t>
            </a:r>
            <a:r>
              <a:rPr lang="fr-FR" dirty="0"/>
              <a:t> social institution of </a:t>
            </a:r>
            <a:r>
              <a:rPr lang="fr-FR" dirty="0" err="1"/>
              <a:t>humankind</a:t>
            </a:r>
            <a:r>
              <a:rPr lang="fr-FR" dirty="0"/>
              <a:t>, and one </a:t>
            </a:r>
            <a:r>
              <a:rPr lang="fr-FR" dirty="0" err="1"/>
              <a:t>that</a:t>
            </a:r>
            <a:r>
              <a:rPr lang="fr-FR" dirty="0"/>
              <a:t> gave </a:t>
            </a:r>
            <a:r>
              <a:rPr lang="fr-FR" dirty="0" err="1"/>
              <a:t>rise</a:t>
            </a:r>
            <a:r>
              <a:rPr lang="fr-FR" dirty="0"/>
              <a:t> to </a:t>
            </a:r>
            <a:r>
              <a:rPr lang="fr-FR" dirty="0" err="1"/>
              <a:t>other</a:t>
            </a:r>
            <a:r>
              <a:rPr lang="fr-FR" dirty="0"/>
              <a:t> social </a:t>
            </a:r>
            <a:r>
              <a:rPr lang="fr-FR" dirty="0" err="1"/>
              <a:t>forms</a:t>
            </a:r>
            <a:endParaRPr lang="fr-FR" dirty="0"/>
          </a:p>
          <a:p>
            <a:r>
              <a:rPr lang="fr-FR" b="1" dirty="0" err="1"/>
              <a:t>Family</a:t>
            </a:r>
            <a:endParaRPr lang="fr-FR" b="1" dirty="0"/>
          </a:p>
          <a:p>
            <a:r>
              <a:rPr lang="fr-FR" b="1" dirty="0"/>
              <a:t>Collective </a:t>
            </a:r>
            <a:r>
              <a:rPr lang="fr-FR" b="1" dirty="0" err="1"/>
              <a:t>representations</a:t>
            </a:r>
            <a:endParaRPr lang="fr-FR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557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07EF92-F347-C846-9E4B-A3AF35DF9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Annales and </a:t>
            </a:r>
            <a:r>
              <a:rPr lang="fr-FR" b="1" dirty="0" err="1"/>
              <a:t>sociology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19AE99-80B6-3542-9DFB-5968B5BA0C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Exploration of society, in </a:t>
            </a:r>
            <a:r>
              <a:rPr lang="fr-FR" dirty="0" err="1"/>
              <a:t>historical</a:t>
            </a:r>
            <a:r>
              <a:rPr lang="fr-FR" dirty="0"/>
              <a:t> perspective</a:t>
            </a:r>
          </a:p>
          <a:p>
            <a:r>
              <a:rPr lang="fr-FR" dirty="0"/>
              <a:t>Exploration of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held</a:t>
            </a:r>
            <a:r>
              <a:rPr lang="fr-FR" dirty="0"/>
              <a:t> </a:t>
            </a:r>
            <a:r>
              <a:rPr lang="fr-FR" dirty="0" err="1"/>
              <a:t>past</a:t>
            </a:r>
            <a:r>
              <a:rPr lang="fr-FR" dirty="0"/>
              <a:t> </a:t>
            </a:r>
            <a:r>
              <a:rPr lang="fr-FR" dirty="0" err="1"/>
              <a:t>societies</a:t>
            </a:r>
            <a:r>
              <a:rPr lang="fr-FR" dirty="0"/>
              <a:t> </a:t>
            </a:r>
            <a:r>
              <a:rPr lang="fr-FR" dirty="0" err="1"/>
              <a:t>together</a:t>
            </a:r>
            <a:r>
              <a:rPr lang="fr-FR" dirty="0"/>
              <a:t>, </a:t>
            </a:r>
            <a:r>
              <a:rPr lang="fr-FR" dirty="0" err="1"/>
              <a:t>including</a:t>
            </a:r>
            <a:r>
              <a:rPr lang="fr-FR" dirty="0"/>
              <a:t> religion, collective </a:t>
            </a:r>
            <a:r>
              <a:rPr lang="fr-FR" dirty="0" err="1"/>
              <a:t>representations</a:t>
            </a:r>
            <a:r>
              <a:rPr lang="fr-FR" dirty="0"/>
              <a:t>, collective </a:t>
            </a:r>
            <a:r>
              <a:rPr lang="fr-FR" dirty="0" err="1"/>
              <a:t>beliefs</a:t>
            </a:r>
            <a:r>
              <a:rPr lang="fr-FR" dirty="0"/>
              <a:t> and </a:t>
            </a:r>
            <a:r>
              <a:rPr lang="fr-FR" dirty="0" err="1"/>
              <a:t>norms</a:t>
            </a:r>
            <a:endParaRPr lang="fr-FR" dirty="0"/>
          </a:p>
          <a:p>
            <a:r>
              <a:rPr lang="fr-FR" dirty="0" err="1"/>
              <a:t>Smaller</a:t>
            </a:r>
            <a:r>
              <a:rPr lang="fr-FR" dirty="0"/>
              <a:t> social </a:t>
            </a:r>
            <a:r>
              <a:rPr lang="fr-FR" dirty="0" err="1"/>
              <a:t>units</a:t>
            </a:r>
            <a:r>
              <a:rPr lang="fr-FR" dirty="0"/>
              <a:t>: </a:t>
            </a:r>
            <a:r>
              <a:rPr lang="fr-FR" dirty="0" err="1"/>
              <a:t>family</a:t>
            </a:r>
            <a:r>
              <a:rPr lang="fr-FR" dirty="0"/>
              <a:t>, village etc…</a:t>
            </a:r>
          </a:p>
          <a:p>
            <a:r>
              <a:rPr lang="fr-FR" dirty="0"/>
              <a:t>Exploration of modes of production (</a:t>
            </a:r>
            <a:r>
              <a:rPr lang="fr-FR" dirty="0" err="1"/>
              <a:t>economic</a:t>
            </a:r>
            <a:r>
              <a:rPr lang="fr-FR" dirty="0"/>
              <a:t> </a:t>
            </a:r>
            <a:r>
              <a:rPr lang="fr-FR" dirty="0" err="1"/>
              <a:t>systems</a:t>
            </a:r>
            <a:r>
              <a:rPr lang="fr-FR" dirty="0"/>
              <a:t>)</a:t>
            </a:r>
          </a:p>
          <a:p>
            <a:r>
              <a:rPr lang="fr-FR" dirty="0"/>
              <a:t>Exploration of </a:t>
            </a:r>
            <a:r>
              <a:rPr lang="fr-FR" dirty="0" err="1"/>
              <a:t>individual</a:t>
            </a:r>
            <a:r>
              <a:rPr lang="fr-FR" dirty="0"/>
              <a:t> </a:t>
            </a:r>
            <a:r>
              <a:rPr lang="fr-FR" dirty="0" err="1"/>
              <a:t>beliefs</a:t>
            </a:r>
            <a:r>
              <a:rPr lang="fr-FR" dirty="0"/>
              <a:t> as </a:t>
            </a:r>
            <a:r>
              <a:rPr lang="fr-FR" dirty="0" err="1"/>
              <a:t>well</a:t>
            </a:r>
            <a:r>
              <a:rPr lang="fr-FR" dirty="0"/>
              <a:t> and </a:t>
            </a:r>
            <a:r>
              <a:rPr lang="fr-FR" dirty="0" err="1"/>
              <a:t>their</a:t>
            </a:r>
            <a:r>
              <a:rPr lang="fr-FR" dirty="0"/>
              <a:t> influence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5512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8E0484-6126-1D41-ABA2-B63A990E0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11838"/>
          </a:xfrm>
        </p:spPr>
        <p:txBody>
          <a:bodyPr>
            <a:normAutofit/>
          </a:bodyPr>
          <a:lstStyle/>
          <a:p>
            <a:pPr algn="ctr"/>
            <a:r>
              <a:rPr lang="en-US" b="1"/>
              <a:t>II- The First generation of the Annales and their work</a:t>
            </a:r>
            <a:r>
              <a:rPr lang="fr-FR"/>
              <a:t/>
            </a:r>
            <a:br>
              <a:rPr lang="fr-FR"/>
            </a:b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79FB77-FABA-484B-A548-3592521B6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2996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12948A-A273-7948-A5F3-E226D820F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u="sng"/>
              <a:t>Bloch</a:t>
            </a:r>
            <a:r>
              <a:rPr lang="fr-FR" b="1"/>
              <a:t>: </a:t>
            </a:r>
            <a:r>
              <a:rPr lang="en-US" b="1"/>
              <a:t>Sociological and anthropological inspiration</a:t>
            </a:r>
            <a:r>
              <a:rPr lang="fr-FR" b="1">
                <a:effectLst/>
              </a:rPr>
              <a:t> </a:t>
            </a:r>
            <a:endParaRPr lang="fr-FR" b="1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D7CA599-5411-FA49-9F03-17AD47319F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40847" y="1948529"/>
            <a:ext cx="3240000" cy="4909471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EBBC12C-BF47-1140-AFA6-BA6AB264ECEC}"/>
              </a:ext>
            </a:extLst>
          </p:cNvPr>
          <p:cNvSpPr txBox="1"/>
          <p:nvPr/>
        </p:nvSpPr>
        <p:spPr>
          <a:xfrm>
            <a:off x="-73975" y="2412952"/>
            <a:ext cx="865430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-</a:t>
            </a:r>
            <a:r>
              <a:rPr lang="en-US" sz="2800" u="sng" dirty="0"/>
              <a:t>Comparative history </a:t>
            </a:r>
            <a:r>
              <a:rPr lang="en-US" sz="2800" dirty="0"/>
              <a:t>of royal touch England and France</a:t>
            </a:r>
          </a:p>
          <a:p>
            <a:r>
              <a:rPr lang="en-US" sz="2800" dirty="0"/>
              <a:t>-</a:t>
            </a:r>
            <a:r>
              <a:rPr lang="en-US" sz="2800" i="1" u="sng" dirty="0"/>
              <a:t>Longue </a:t>
            </a:r>
            <a:r>
              <a:rPr lang="en-US" sz="2800" i="1" u="sng" dirty="0" err="1"/>
              <a:t>durée</a:t>
            </a:r>
            <a:r>
              <a:rPr lang="en-US" sz="2800" dirty="0"/>
              <a:t>: historical span 11</a:t>
            </a:r>
            <a:r>
              <a:rPr lang="en-US" sz="2800" baseline="30000" dirty="0"/>
              <a:t>th</a:t>
            </a:r>
            <a:r>
              <a:rPr lang="en-US" sz="2800" dirty="0"/>
              <a:t>-18</a:t>
            </a:r>
            <a:r>
              <a:rPr lang="en-US" sz="2800" baseline="30000" dirty="0"/>
              <a:t>th</a:t>
            </a:r>
            <a:r>
              <a:rPr lang="en-US" sz="2800" dirty="0"/>
              <a:t> centuries</a:t>
            </a:r>
          </a:p>
          <a:p>
            <a:endParaRPr lang="en-US" sz="2400" dirty="0"/>
          </a:p>
          <a:p>
            <a:r>
              <a:rPr lang="en-US" sz="2400" dirty="0"/>
              <a:t>-Not a study of kings’ magical power</a:t>
            </a:r>
          </a:p>
          <a:p>
            <a:r>
              <a:rPr lang="en-US" sz="2400" dirty="0"/>
              <a:t>-But of people’s belief in this magical power (supposed to cure scrofula)</a:t>
            </a:r>
          </a:p>
          <a:p>
            <a:r>
              <a:rPr lang="en-US" sz="2400" dirty="0"/>
              <a:t>-Study of society “from below”</a:t>
            </a:r>
          </a:p>
          <a:p>
            <a:r>
              <a:rPr lang="en-US" sz="2400" dirty="0"/>
              <a:t>-Exploration of popular belief and religiosity </a:t>
            </a:r>
          </a:p>
          <a:p>
            <a:r>
              <a:rPr lang="en-US" sz="2400" dirty="0"/>
              <a:t>-</a:t>
            </a:r>
            <a:r>
              <a:rPr lang="en-US" sz="2400" i="1" dirty="0" err="1"/>
              <a:t>Histoire</a:t>
            </a:r>
            <a:r>
              <a:rPr lang="en-US" sz="2400" i="1" dirty="0"/>
              <a:t> des </a:t>
            </a:r>
            <a:r>
              <a:rPr lang="en-US" sz="2400" i="1" dirty="0" err="1"/>
              <a:t>mentalités</a:t>
            </a:r>
            <a:endParaRPr lang="en-US" sz="2400" i="1" dirty="0"/>
          </a:p>
          <a:p>
            <a:endParaRPr lang="fr-FR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634540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CE572F-80E1-F74B-9703-9F1D179B2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/>
              <a:t>Introduction and basic </a:t>
            </a:r>
            <a:r>
              <a:rPr lang="fr-FR" b="1" err="1"/>
              <a:t>facts</a:t>
            </a:r>
            <a:endParaRPr lang="fr-FR" b="1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E1079B-3E64-0A46-87B5-AC1923D4B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1822"/>
            <a:ext cx="10515600" cy="382361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One of the most influential approaches to thinking about and writing history</a:t>
            </a:r>
          </a:p>
          <a:p>
            <a:r>
              <a:rPr lang="en-GB" dirty="0"/>
              <a:t>A kind of ‘revolution’ in historiography </a:t>
            </a:r>
          </a:p>
          <a:p>
            <a:r>
              <a:rPr lang="en-GB" dirty="0"/>
              <a:t>Started in France, in the late 1920s</a:t>
            </a:r>
          </a:p>
          <a:p>
            <a:r>
              <a:rPr lang="en-GB" dirty="0"/>
              <a:t>Spanned most of the 20th century, lasting for nearly 5 decades, until the late 1970s</a:t>
            </a:r>
          </a:p>
          <a:p>
            <a:r>
              <a:rPr lang="en-GB" dirty="0"/>
              <a:t>Has influenced historians beyond Europe, notably in America</a:t>
            </a:r>
          </a:p>
          <a:p>
            <a:r>
              <a:rPr lang="en-GB" dirty="0"/>
              <a:t>Incredible legacy, has changed forever the way we research and teach history</a:t>
            </a:r>
          </a:p>
        </p:txBody>
      </p:sp>
    </p:spTree>
    <p:extLst>
      <p:ext uri="{BB962C8B-B14F-4D97-AF65-F5344CB8AC3E}">
        <p14:creationId xmlns:p14="http://schemas.microsoft.com/office/powerpoint/2010/main" val="3190860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3E0202-49D1-E44B-B12D-2B38154FA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4715301-BE2B-D14E-A9A4-88CB7DA8BB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41308" y="1449310"/>
            <a:ext cx="3780000" cy="5301216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C4EAED3-167B-044B-84A1-D11EAC40A404}"/>
              </a:ext>
            </a:extLst>
          </p:cNvPr>
          <p:cNvSpPr txBox="1"/>
          <p:nvPr/>
        </p:nvSpPr>
        <p:spPr>
          <a:xfrm>
            <a:off x="263048" y="2530258"/>
            <a:ext cx="746551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-</a:t>
            </a:r>
            <a:r>
              <a:rPr lang="fr-FR" sz="2000" b="1" u="sng" dirty="0"/>
              <a:t>Comparative </a:t>
            </a:r>
            <a:r>
              <a:rPr lang="fr-FR" sz="2000" b="1" u="sng" dirty="0" err="1"/>
              <a:t>history</a:t>
            </a:r>
            <a:r>
              <a:rPr lang="fr-FR" sz="2000" b="1" dirty="0"/>
              <a:t>, </a:t>
            </a:r>
            <a:r>
              <a:rPr lang="fr-FR" sz="2000" dirty="0" err="1"/>
              <a:t>focuses</a:t>
            </a:r>
            <a:r>
              <a:rPr lang="fr-FR" sz="2000" dirty="0"/>
              <a:t> on France, but </a:t>
            </a:r>
            <a:r>
              <a:rPr lang="fr-FR" sz="2000" dirty="0" err="1"/>
              <a:t>with</a:t>
            </a:r>
            <a:r>
              <a:rPr lang="fr-FR" sz="2000" dirty="0"/>
              <a:t> </a:t>
            </a:r>
            <a:r>
              <a:rPr lang="fr-FR" sz="2000" dirty="0" err="1"/>
              <a:t>comparisons</a:t>
            </a:r>
            <a:r>
              <a:rPr lang="fr-FR" sz="2000" dirty="0"/>
              <a:t> </a:t>
            </a:r>
            <a:r>
              <a:rPr lang="fr-FR" sz="2000" dirty="0" err="1"/>
              <a:t>with</a:t>
            </a:r>
            <a:r>
              <a:rPr lang="fr-FR" sz="2000" dirty="0"/>
              <a:t> </a:t>
            </a:r>
            <a:r>
              <a:rPr lang="fr-FR" sz="2000" dirty="0" err="1"/>
              <a:t>England</a:t>
            </a:r>
            <a:r>
              <a:rPr lang="fr-FR" sz="2000" dirty="0"/>
              <a:t>, Germany and </a:t>
            </a:r>
            <a:r>
              <a:rPr lang="fr-FR" sz="2000" dirty="0" err="1"/>
              <a:t>even</a:t>
            </a:r>
            <a:r>
              <a:rPr lang="fr-FR" sz="2000" dirty="0"/>
              <a:t> </a:t>
            </a:r>
            <a:r>
              <a:rPr lang="fr-FR" sz="2000" dirty="0" err="1"/>
              <a:t>Japan</a:t>
            </a:r>
            <a:endParaRPr lang="fr-FR" sz="2000" dirty="0"/>
          </a:p>
          <a:p>
            <a:r>
              <a:rPr lang="fr-FR" sz="2000" b="1" u="sng" dirty="0"/>
              <a:t>-Longue durée, </a:t>
            </a:r>
            <a:r>
              <a:rPr lang="fr-FR" sz="2000" dirty="0"/>
              <a:t>long </a:t>
            </a:r>
            <a:r>
              <a:rPr lang="fr-FR" sz="2000" dirty="0" err="1"/>
              <a:t>historical</a:t>
            </a:r>
            <a:r>
              <a:rPr lang="fr-FR" sz="2000" dirty="0"/>
              <a:t> </a:t>
            </a:r>
            <a:r>
              <a:rPr lang="fr-FR" sz="2000" dirty="0" err="1"/>
              <a:t>span</a:t>
            </a:r>
            <a:r>
              <a:rPr lang="fr-FR" sz="2000" dirty="0"/>
              <a:t>, 10-12th centuries</a:t>
            </a:r>
          </a:p>
          <a:p>
            <a:endParaRPr lang="fr-FR" sz="2000" dirty="0"/>
          </a:p>
          <a:p>
            <a:endParaRPr lang="en-US" sz="2000" dirty="0"/>
          </a:p>
          <a:p>
            <a:r>
              <a:rPr lang="en-US" sz="2000" dirty="0"/>
              <a:t>-Not a history of feudalism as an institution, not focused on lords, but on people and how feudalism shaped their lives</a:t>
            </a:r>
          </a:p>
          <a:p>
            <a:r>
              <a:rPr lang="en-US" sz="2000" dirty="0"/>
              <a:t>-An attempt at understanding feudal society, its emergence, construction and the nature of relations between individuals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9470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951C8C-8088-9748-829F-ECA4DA45C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Bloch: </a:t>
            </a:r>
            <a:r>
              <a:rPr lang="fr-FR" b="1" dirty="0" err="1"/>
              <a:t>hero</a:t>
            </a:r>
            <a:r>
              <a:rPr lang="fr-FR" b="1" dirty="0"/>
              <a:t> of the French </a:t>
            </a:r>
            <a:r>
              <a:rPr lang="fr-FR" b="1" i="1" dirty="0" err="1"/>
              <a:t>Resistance</a:t>
            </a:r>
            <a:r>
              <a:rPr lang="fr-FR" b="1" i="1" dirty="0"/>
              <a:t> </a:t>
            </a:r>
            <a:r>
              <a:rPr lang="fr-FR" b="1" dirty="0"/>
              <a:t>in the </a:t>
            </a:r>
            <a:r>
              <a:rPr lang="fr-FR" b="1" dirty="0" err="1"/>
              <a:t>fight</a:t>
            </a:r>
            <a:r>
              <a:rPr lang="fr-FR" b="1" dirty="0"/>
              <a:t> </a:t>
            </a:r>
            <a:r>
              <a:rPr lang="fr-FR" b="1" dirty="0" err="1"/>
              <a:t>against</a:t>
            </a:r>
            <a:r>
              <a:rPr lang="fr-FR" b="1" dirty="0"/>
              <a:t> </a:t>
            </a:r>
            <a:r>
              <a:rPr lang="fr-FR" b="1" dirty="0" err="1"/>
              <a:t>Fascism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2691F5-A726-3141-9B8F-C498DDF5E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422699" cy="4351338"/>
          </a:xfrm>
        </p:spPr>
        <p:txBody>
          <a:bodyPr>
            <a:normAutofit/>
          </a:bodyPr>
          <a:lstStyle/>
          <a:p>
            <a:r>
              <a:rPr lang="fr-FR" i="1" dirty="0"/>
              <a:t>Annales</a:t>
            </a:r>
            <a:r>
              <a:rPr lang="fr-FR" dirty="0"/>
              <a:t> </a:t>
            </a:r>
            <a:r>
              <a:rPr lang="fr-FR" dirty="0" err="1"/>
              <a:t>published</a:t>
            </a:r>
            <a:r>
              <a:rPr lang="fr-FR" dirty="0"/>
              <a:t> </a:t>
            </a:r>
            <a:r>
              <a:rPr lang="fr-FR" dirty="0" err="1"/>
              <a:t>continously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WW2</a:t>
            </a:r>
          </a:p>
          <a:p>
            <a:r>
              <a:rPr lang="fr-FR" dirty="0"/>
              <a:t>Divergence of opinions (and </a:t>
            </a:r>
            <a:r>
              <a:rPr lang="fr-FR" dirty="0" err="1"/>
              <a:t>historical</a:t>
            </a:r>
            <a:r>
              <a:rPr lang="fr-FR" dirty="0"/>
              <a:t> </a:t>
            </a:r>
            <a:r>
              <a:rPr lang="fr-FR" dirty="0" err="1"/>
              <a:t>controversy</a:t>
            </a:r>
            <a:r>
              <a:rPr lang="fr-FR" dirty="0"/>
              <a:t>) on how to </a:t>
            </a:r>
            <a:r>
              <a:rPr lang="en-GB" dirty="0"/>
              <a:t>“resist” against Nazi Germany between Bloch and </a:t>
            </a:r>
            <a:r>
              <a:rPr lang="en-GB" dirty="0" err="1"/>
              <a:t>Febvre</a:t>
            </a:r>
            <a:endParaRPr lang="en-GB" dirty="0"/>
          </a:p>
          <a:p>
            <a:r>
              <a:rPr lang="en-GB" dirty="0" err="1"/>
              <a:t>Febvre</a:t>
            </a:r>
            <a:r>
              <a:rPr lang="en-GB" dirty="0"/>
              <a:t> continued to teach during WW2; Bloch, as a Jew, was in an extremely difficult situation in France</a:t>
            </a:r>
          </a:p>
          <a:p>
            <a:r>
              <a:rPr lang="en-GB" dirty="0"/>
              <a:t>Bloch wrote two books during the war, both published posthumously in 1949 </a:t>
            </a:r>
          </a:p>
          <a:p>
            <a:r>
              <a:rPr lang="en-GB" dirty="0"/>
              <a:t>Bloch entered the French Resistance in late 1942</a:t>
            </a:r>
          </a:p>
          <a:p>
            <a:r>
              <a:rPr lang="en-GB" dirty="0"/>
              <a:t>Bloch arrested, tortured and executed by the Nazis in June 1944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74633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03DA64-465F-A845-ABD2-DCF2A621B5E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925513"/>
          </a:xfrm>
        </p:spPr>
        <p:txBody>
          <a:bodyPr/>
          <a:lstStyle/>
          <a:p>
            <a:pPr algn="ctr"/>
            <a:r>
              <a:rPr lang="fr-FR" b="1" err="1"/>
              <a:t>Bloch’s</a:t>
            </a:r>
            <a:r>
              <a:rPr lang="fr-FR" b="1"/>
              <a:t> last </a:t>
            </a:r>
            <a:r>
              <a:rPr lang="fr-FR" b="1" err="1"/>
              <a:t>works</a:t>
            </a:r>
            <a:endParaRPr lang="fr-FR" b="1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8940433-F33B-BB4A-B189-A91B862EB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3600" y="1600200"/>
            <a:ext cx="3204000" cy="456866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BE0CD98-25A4-7540-BE74-8597E1EEB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600200"/>
            <a:ext cx="3240000" cy="46575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F167CE6-B60A-8147-AFB4-CDE102043C1F}"/>
              </a:ext>
            </a:extLst>
          </p:cNvPr>
          <p:cNvSpPr txBox="1"/>
          <p:nvPr/>
        </p:nvSpPr>
        <p:spPr>
          <a:xfrm>
            <a:off x="0" y="1600200"/>
            <a:ext cx="501932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/>
              <a:t>-The </a:t>
            </a:r>
            <a:r>
              <a:rPr lang="fr-FR" sz="2400" b="1" i="1" dirty="0" err="1"/>
              <a:t>Historian’s</a:t>
            </a:r>
            <a:r>
              <a:rPr lang="fr-FR" sz="2400" b="1" i="1" dirty="0"/>
              <a:t> </a:t>
            </a:r>
            <a:r>
              <a:rPr lang="fr-FR" sz="2400" b="1" i="1" dirty="0" err="1"/>
              <a:t>Craft</a:t>
            </a:r>
            <a:r>
              <a:rPr lang="fr-FR" sz="2400" b="1" i="1" dirty="0"/>
              <a:t>: </a:t>
            </a:r>
            <a:r>
              <a:rPr lang="en-US" sz="2400" dirty="0"/>
              <a:t>a reflection on the craft of history and on writing history</a:t>
            </a:r>
            <a:r>
              <a:rPr lang="fr-FR" sz="2400" dirty="0">
                <a:effectLst/>
              </a:rPr>
              <a:t> </a:t>
            </a:r>
            <a:endParaRPr lang="fr-FR" sz="2400" i="1" dirty="0"/>
          </a:p>
          <a:p>
            <a:endParaRPr lang="fr-FR" sz="2400" i="1" dirty="0"/>
          </a:p>
          <a:p>
            <a:r>
              <a:rPr lang="fr-FR" sz="2400" b="1" i="1" dirty="0"/>
              <a:t>-Strange </a:t>
            </a:r>
            <a:r>
              <a:rPr lang="fr-FR" sz="2400" b="1" i="1" dirty="0" err="1"/>
              <a:t>Defeat</a:t>
            </a:r>
            <a:r>
              <a:rPr lang="fr-FR" sz="2400" b="1" i="1" dirty="0"/>
              <a:t>: </a:t>
            </a:r>
            <a:r>
              <a:rPr lang="fr-FR" sz="2400" dirty="0" err="1"/>
              <a:t>landmark</a:t>
            </a:r>
            <a:r>
              <a:rPr lang="fr-FR" sz="2400" dirty="0"/>
              <a:t> in </a:t>
            </a:r>
            <a:r>
              <a:rPr lang="fr-FR" sz="2400" dirty="0" err="1"/>
              <a:t>historiography</a:t>
            </a:r>
            <a:r>
              <a:rPr lang="fr-FR" sz="2400" dirty="0"/>
              <a:t>. </a:t>
            </a:r>
            <a:r>
              <a:rPr lang="en-US" sz="2400" dirty="0"/>
              <a:t>Reflection on France’s complete surrender in 1940 against German armies, which Bloch attributed to the incompetence of France’s military generals.</a:t>
            </a:r>
            <a:r>
              <a:rPr lang="fr-FR" sz="2400" dirty="0">
                <a:effectLst/>
              </a:rPr>
              <a:t> </a:t>
            </a:r>
            <a:endParaRPr lang="fr-FR" sz="2400" dirty="0"/>
          </a:p>
          <a:p>
            <a:endParaRPr lang="fr-FR" i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7635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C7DC98-C42B-EB44-85B2-572C7687A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Lucien </a:t>
            </a:r>
            <a:r>
              <a:rPr lang="en-US" b="1" dirty="0" err="1"/>
              <a:t>Febvre</a:t>
            </a:r>
            <a:r>
              <a:rPr lang="en-US" b="1" dirty="0"/>
              <a:t> and the psychological approach. Towards a history of “</a:t>
            </a:r>
            <a:r>
              <a:rPr lang="en-US" b="1" dirty="0" err="1"/>
              <a:t>mentalités</a:t>
            </a:r>
            <a:r>
              <a:rPr lang="en-US" b="1" dirty="0"/>
              <a:t>”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8E58CD9-9529-D744-B2B6-8261F86C46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7476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2F3D0-2E38-4445-AD62-99872141F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The </a:t>
            </a:r>
            <a:r>
              <a:rPr lang="fr-FR" b="1" dirty="0" err="1"/>
              <a:t>making</a:t>
            </a:r>
            <a:r>
              <a:rPr lang="fr-FR" b="1" dirty="0"/>
              <a:t> of Lucien Febvre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6055B73-248A-D940-8160-CD2C037D7D7F}"/>
              </a:ext>
            </a:extLst>
          </p:cNvPr>
          <p:cNvSpPr txBox="1"/>
          <p:nvPr/>
        </p:nvSpPr>
        <p:spPr>
          <a:xfrm>
            <a:off x="212943" y="2016690"/>
            <a:ext cx="126998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Like Bloch, strong focused from the beginning on social and economic facts. </a:t>
            </a:r>
          </a:p>
          <a:p>
            <a:endParaRPr lang="en-US" dirty="0"/>
          </a:p>
          <a:p>
            <a:r>
              <a:rPr lang="en-US" dirty="0"/>
              <a:t>1911, his doctoral dissertation was published. Remains unpublished in English. </a:t>
            </a:r>
          </a:p>
          <a:p>
            <a:endParaRPr lang="en-US" dirty="0"/>
          </a:p>
          <a:p>
            <a:r>
              <a:rPr lang="en-US" dirty="0"/>
              <a:t>Focused on a region in the East of France during almost half of the 16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  <a:p>
            <a:endParaRPr lang="en-US" dirty="0"/>
          </a:p>
          <a:p>
            <a:r>
              <a:rPr lang="en-US" dirty="0"/>
              <a:t>Test of </a:t>
            </a:r>
            <a:r>
              <a:rPr lang="en-US" dirty="0" err="1"/>
              <a:t>Febvre’s</a:t>
            </a:r>
            <a:r>
              <a:rPr lang="en-US" dirty="0"/>
              <a:t> methodology and the inspiration found in the social sciences</a:t>
            </a:r>
          </a:p>
          <a:p>
            <a:endParaRPr lang="en-US" dirty="0"/>
          </a:p>
          <a:p>
            <a:r>
              <a:rPr lang="en-US" dirty="0"/>
              <a:t>Geography, sociology, ethnography </a:t>
            </a:r>
          </a:p>
          <a:p>
            <a:endParaRPr lang="en-US" dirty="0"/>
          </a:p>
          <a:p>
            <a:r>
              <a:rPr lang="en-US" dirty="0"/>
              <a:t>Essentially a study of artisans, workers and peasants. How they lived </a:t>
            </a:r>
          </a:p>
          <a:p>
            <a:r>
              <a:rPr lang="en-US" dirty="0"/>
              <a:t>and exploited a complex mountainous ecosystem in the early modern period. </a:t>
            </a:r>
          </a:p>
          <a:p>
            <a:endParaRPr lang="en-US" dirty="0"/>
          </a:p>
          <a:p>
            <a:r>
              <a:rPr lang="en-US" dirty="0"/>
              <a:t>The book also charted the religious life of these social groups and </a:t>
            </a:r>
          </a:p>
          <a:p>
            <a:r>
              <a:rPr lang="en-US" dirty="0"/>
              <a:t>paid particular attention to their beliefs  but also to superstitious rituals</a:t>
            </a:r>
          </a:p>
          <a:p>
            <a:r>
              <a:rPr lang="en-US" dirty="0"/>
              <a:t> which gave a rhythm to their daily life. 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040A232-FFA8-E249-A62D-397AE5E79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371" y="1314000"/>
            <a:ext cx="3550398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628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2F5B8B-540B-EA40-A2BC-55ED96665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547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Lucien </a:t>
            </a:r>
            <a:r>
              <a:rPr lang="en-US" b="1" dirty="0" err="1"/>
              <a:t>Febvre</a:t>
            </a:r>
            <a:r>
              <a:rPr lang="en-US" b="1" dirty="0"/>
              <a:t> and the psychological approach. Towards a history of “</a:t>
            </a:r>
            <a:r>
              <a:rPr lang="en-US" b="1" dirty="0" err="1"/>
              <a:t>mentalités</a:t>
            </a:r>
            <a:r>
              <a:rPr lang="en-US" b="1" dirty="0"/>
              <a:t>”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C1F3257-759F-9A41-B7E5-18760D56AB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13842" y="1813099"/>
            <a:ext cx="3077017" cy="4351338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8043552-D8AC-8D4D-8DAA-3639047A037A}"/>
              </a:ext>
            </a:extLst>
          </p:cNvPr>
          <p:cNvSpPr txBox="1"/>
          <p:nvPr/>
        </p:nvSpPr>
        <p:spPr>
          <a:xfrm>
            <a:off x="313150" y="1979112"/>
            <a:ext cx="5285983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-Published in French in 1932, English in 1980s</a:t>
            </a:r>
          </a:p>
          <a:p>
            <a:endParaRPr lang="en-GB" sz="2000" dirty="0"/>
          </a:p>
          <a:p>
            <a:r>
              <a:rPr lang="en-GB" sz="2000" dirty="0"/>
              <a:t>-Not a traditional biography, not a biography of Martin Luther, the German religious reformer and theologian of the 16</a:t>
            </a:r>
            <a:r>
              <a:rPr lang="en-GB" sz="2000" baseline="30000" dirty="0"/>
              <a:t>th</a:t>
            </a:r>
            <a:r>
              <a:rPr lang="en-GB" sz="2000" dirty="0"/>
              <a:t> century</a:t>
            </a:r>
          </a:p>
          <a:p>
            <a:endParaRPr lang="en-GB" sz="2000" dirty="0"/>
          </a:p>
          <a:p>
            <a:r>
              <a:rPr lang="en-GB" sz="2000" dirty="0"/>
              <a:t>-An attempt at understanding why Luther became the key pioneer of religious Reformation and why protestant reforms spread in Germany</a:t>
            </a:r>
          </a:p>
          <a:p>
            <a:endParaRPr lang="en-GB" sz="2000" dirty="0"/>
          </a:p>
          <a:p>
            <a:r>
              <a:rPr lang="en-GB" sz="2000" dirty="0"/>
              <a:t>-</a:t>
            </a:r>
            <a:r>
              <a:rPr lang="en-GB" sz="2000" dirty="0" err="1"/>
              <a:t>Febvre</a:t>
            </a:r>
            <a:r>
              <a:rPr lang="en-GB" sz="2000" dirty="0"/>
              <a:t> based his analysis and argument </a:t>
            </a:r>
            <a:r>
              <a:rPr lang="en-GB" sz="2000" b="1" u="sng" dirty="0"/>
              <a:t>on socio-economic factors.</a:t>
            </a:r>
          </a:p>
          <a:p>
            <a:endParaRPr lang="en-GB" sz="2000" b="1" u="sng" dirty="0"/>
          </a:p>
          <a:p>
            <a:r>
              <a:rPr lang="en-GB" sz="2000" u="sng" dirty="0"/>
              <a:t>-Social and economic changes led and enabled the development of Lutheranism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98052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C8BCD8-3997-7347-9039-10FBC1D90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19"/>
          </a:xfrm>
        </p:spPr>
        <p:txBody>
          <a:bodyPr>
            <a:normAutofit fontScale="90000"/>
          </a:bodyPr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9DEB913-1844-D647-8C05-067CB038EE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21798" y="1040432"/>
            <a:ext cx="3672000" cy="5487708"/>
          </a:xfrm>
          <a:scene3d>
            <a:camera prst="orthographicFront"/>
            <a:lightRig rig="threePt" dir="t"/>
          </a:scene3d>
          <a:sp3d contourW="12700"/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30BE6E6-BB3C-384B-B101-9C63AB1B27D1}"/>
              </a:ext>
            </a:extLst>
          </p:cNvPr>
          <p:cNvSpPr txBox="1"/>
          <p:nvPr/>
        </p:nvSpPr>
        <p:spPr>
          <a:xfrm>
            <a:off x="288099" y="1290181"/>
            <a:ext cx="686091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-Published in French in 1937, in English in 1982</a:t>
            </a:r>
          </a:p>
          <a:p>
            <a:endParaRPr lang="en-GB" dirty="0"/>
          </a:p>
          <a:p>
            <a:r>
              <a:rPr lang="en-GB" dirty="0"/>
              <a:t>-An analysis of François Rabelais, French humanist scholar and prolific writer of the 16th century</a:t>
            </a:r>
          </a:p>
          <a:p>
            <a:endParaRPr lang="en-GB" dirty="0"/>
          </a:p>
          <a:p>
            <a:r>
              <a:rPr lang="en-GB" dirty="0"/>
              <a:t>-A response by </a:t>
            </a:r>
            <a:r>
              <a:rPr lang="en-GB" dirty="0" err="1"/>
              <a:t>Febvre</a:t>
            </a:r>
            <a:r>
              <a:rPr lang="en-GB" dirty="0"/>
              <a:t> to other studies on Rabelais which had argued that Rabelais was an atheist</a:t>
            </a:r>
          </a:p>
          <a:p>
            <a:endParaRPr lang="en-GB" dirty="0"/>
          </a:p>
          <a:p>
            <a:r>
              <a:rPr lang="en-GB" dirty="0"/>
              <a:t>-</a:t>
            </a:r>
            <a:r>
              <a:rPr lang="en-GB" dirty="0" err="1"/>
              <a:t>Febvre</a:t>
            </a:r>
            <a:r>
              <a:rPr lang="en-GB" dirty="0"/>
              <a:t> argues that this was impossible given that categories of “unbelief” and “atheist” did not exist in 16</a:t>
            </a:r>
            <a:r>
              <a:rPr lang="en-GB" baseline="30000" dirty="0"/>
              <a:t>th</a:t>
            </a:r>
            <a:r>
              <a:rPr lang="en-GB" dirty="0"/>
              <a:t>-century France</a:t>
            </a:r>
          </a:p>
          <a:p>
            <a:endParaRPr lang="en-GB" dirty="0"/>
          </a:p>
          <a:p>
            <a:r>
              <a:rPr lang="en-GB" dirty="0"/>
              <a:t>-The book is a manifesto of </a:t>
            </a:r>
            <a:r>
              <a:rPr lang="en-GB" dirty="0" err="1"/>
              <a:t>Febvre’s</a:t>
            </a:r>
            <a:r>
              <a:rPr lang="en-GB" dirty="0"/>
              <a:t> unique historical approach</a:t>
            </a:r>
          </a:p>
          <a:p>
            <a:endParaRPr lang="en-GB" dirty="0"/>
          </a:p>
          <a:p>
            <a:r>
              <a:rPr lang="en-GB" dirty="0"/>
              <a:t>-</a:t>
            </a:r>
            <a:r>
              <a:rPr lang="en-GB" dirty="0" err="1"/>
              <a:t>Febvre</a:t>
            </a:r>
            <a:r>
              <a:rPr lang="en-GB" dirty="0"/>
              <a:t> argues that Rabelais had a complex approach to religion, at a time of religious reforms</a:t>
            </a:r>
          </a:p>
          <a:p>
            <a:endParaRPr lang="en-GB" dirty="0"/>
          </a:p>
          <a:p>
            <a:r>
              <a:rPr lang="en-GB" dirty="0"/>
              <a:t>-Exploration of Rabelais’s imagination, beliefs and thoughts</a:t>
            </a:r>
          </a:p>
          <a:p>
            <a:endParaRPr lang="en-GB" dirty="0"/>
          </a:p>
          <a:p>
            <a:r>
              <a:rPr lang="en-GB" dirty="0"/>
              <a:t>-Rabelais’s unique approach to religion can only be understood if put into the social and political context of the time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6519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04E6D1-469F-9041-8B00-6EAD6C000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A763BB-9C40-6F4E-B9FE-23541555A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III- The Second Generation of the Annales</a:t>
            </a:r>
          </a:p>
          <a:p>
            <a:pPr marL="0" indent="0" algn="ctr">
              <a:buNone/>
            </a:pPr>
            <a:r>
              <a:rPr lang="en-US" sz="3200" b="1" dirty="0"/>
              <a:t> and </a:t>
            </a:r>
          </a:p>
          <a:p>
            <a:pPr marL="0" indent="0" algn="ctr">
              <a:buNone/>
            </a:pPr>
            <a:r>
              <a:rPr lang="en-US" sz="3200" b="1" dirty="0"/>
              <a:t>the legacy of a revolution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5884116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A7AF0E-21B2-004F-A33C-CF3C3A0F4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690688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F309E31-E3D1-F940-A485-F730917707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95168" y="1407002"/>
            <a:ext cx="6264000" cy="4728849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9EE3847-40A1-1F43-8A66-B6E21326C241}"/>
              </a:ext>
            </a:extLst>
          </p:cNvPr>
          <p:cNvSpPr txBox="1"/>
          <p:nvPr/>
        </p:nvSpPr>
        <p:spPr>
          <a:xfrm>
            <a:off x="288099" y="2029216"/>
            <a:ext cx="495987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/>
              <a:t>-Fernand Braudel = </a:t>
            </a:r>
            <a:r>
              <a:rPr lang="fr-FR" sz="2000" dirty="0"/>
              <a:t>the key figure of the golden </a:t>
            </a:r>
            <a:r>
              <a:rPr lang="fr-FR" sz="2000" dirty="0" err="1"/>
              <a:t>years</a:t>
            </a:r>
            <a:r>
              <a:rPr lang="fr-FR" sz="2000" dirty="0"/>
              <a:t> of the Annales, dominant figure in French </a:t>
            </a:r>
            <a:r>
              <a:rPr lang="fr-FR" sz="2000" dirty="0" err="1"/>
              <a:t>history</a:t>
            </a:r>
            <a:r>
              <a:rPr lang="fr-FR" sz="2000" dirty="0"/>
              <a:t> in the the 1950s, 60s and 70s</a:t>
            </a:r>
          </a:p>
          <a:p>
            <a:endParaRPr lang="fr-FR" sz="2000" dirty="0"/>
          </a:p>
          <a:p>
            <a:r>
              <a:rPr lang="fr-FR" sz="2000" dirty="0"/>
              <a:t>-</a:t>
            </a:r>
            <a:r>
              <a:rPr lang="fr-FR" sz="2000" dirty="0" err="1"/>
              <a:t>Mentored</a:t>
            </a:r>
            <a:r>
              <a:rPr lang="fr-FR" sz="2000" dirty="0"/>
              <a:t> by Febvre, </a:t>
            </a:r>
            <a:r>
              <a:rPr lang="fr-FR" sz="2000" dirty="0" err="1"/>
              <a:t>took</a:t>
            </a:r>
            <a:r>
              <a:rPr lang="fr-FR" sz="2000" dirty="0"/>
              <a:t> over as </a:t>
            </a:r>
            <a:r>
              <a:rPr lang="fr-FR" sz="2000" dirty="0" err="1"/>
              <a:t>chief</a:t>
            </a:r>
            <a:r>
              <a:rPr lang="fr-FR" sz="2000" dirty="0"/>
              <a:t> editor of the </a:t>
            </a:r>
            <a:r>
              <a:rPr lang="fr-FR" sz="2000" i="1" dirty="0"/>
              <a:t>Annales</a:t>
            </a:r>
            <a:r>
              <a:rPr lang="fr-FR" sz="2000" dirty="0"/>
              <a:t> in the 50s</a:t>
            </a:r>
          </a:p>
          <a:p>
            <a:endParaRPr lang="fr-FR" dirty="0"/>
          </a:p>
          <a:p>
            <a:r>
              <a:rPr lang="fr-FR" sz="2000" dirty="0"/>
              <a:t>-</a:t>
            </a:r>
            <a:r>
              <a:rPr lang="fr-FR" sz="2000" dirty="0" err="1"/>
              <a:t>Started</a:t>
            </a:r>
            <a:r>
              <a:rPr lang="fr-FR" sz="2000" dirty="0"/>
              <a:t> a second </a:t>
            </a:r>
            <a:r>
              <a:rPr lang="fr-FR" sz="2000" dirty="0" err="1"/>
              <a:t>revolution</a:t>
            </a:r>
            <a:r>
              <a:rPr lang="fr-FR" sz="2000" dirty="0"/>
              <a:t> in the Annales </a:t>
            </a:r>
            <a:r>
              <a:rPr lang="fr-FR" sz="2000" dirty="0" err="1"/>
              <a:t>movement</a:t>
            </a:r>
            <a:r>
              <a:rPr lang="fr-FR" sz="2000" dirty="0"/>
              <a:t> </a:t>
            </a:r>
            <a:r>
              <a:rPr lang="fr-FR" sz="2000" dirty="0" err="1"/>
              <a:t>with</a:t>
            </a:r>
            <a:r>
              <a:rPr lang="fr-FR" sz="2000" dirty="0"/>
              <a:t> </a:t>
            </a:r>
            <a:r>
              <a:rPr lang="fr-FR" sz="2000" dirty="0" err="1"/>
              <a:t>his</a:t>
            </a:r>
            <a:r>
              <a:rPr lang="fr-FR" sz="2000" dirty="0"/>
              <a:t> </a:t>
            </a:r>
            <a:r>
              <a:rPr lang="fr-FR" sz="2000" dirty="0" err="1"/>
              <a:t>work</a:t>
            </a:r>
            <a:endParaRPr lang="fr-FR" sz="2000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8264C5D-137A-184C-AC4B-47EEB03AFA58}"/>
              </a:ext>
            </a:extLst>
          </p:cNvPr>
          <p:cNvSpPr txBox="1"/>
          <p:nvPr/>
        </p:nvSpPr>
        <p:spPr>
          <a:xfrm>
            <a:off x="8367386" y="6237962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/>
              <a:t>1902-1985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706DA53-9619-8743-8ACD-CE89E6D14A42}"/>
              </a:ext>
            </a:extLst>
          </p:cNvPr>
          <p:cNvSpPr txBox="1"/>
          <p:nvPr/>
        </p:nvSpPr>
        <p:spPr>
          <a:xfrm>
            <a:off x="1691014" y="526093"/>
            <a:ext cx="7156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Fernand Braudel</a:t>
            </a:r>
          </a:p>
        </p:txBody>
      </p:sp>
    </p:spTree>
    <p:extLst>
      <p:ext uri="{BB962C8B-B14F-4D97-AF65-F5344CB8AC3E}">
        <p14:creationId xmlns:p14="http://schemas.microsoft.com/office/powerpoint/2010/main" val="8158443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DFFFB8-8086-A64B-BAB4-604297EAB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i="1" dirty="0"/>
              <a:t>The Mediterranean in the Age of Philip II</a:t>
            </a:r>
            <a:endParaRPr lang="fr-FR" b="1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EA101A5-F2FA-724C-94C7-6339B0D345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26089" y="1794287"/>
            <a:ext cx="2794508" cy="4351338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82A3B79-7301-8240-BAC6-A1516EA5E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0559" y="1825625"/>
            <a:ext cx="3331441" cy="4320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96B4022-24B1-2945-8403-A7DF2BA853C9}"/>
              </a:ext>
            </a:extLst>
          </p:cNvPr>
          <p:cNvSpPr txBox="1"/>
          <p:nvPr/>
        </p:nvSpPr>
        <p:spPr>
          <a:xfrm>
            <a:off x="0" y="2342367"/>
            <a:ext cx="531103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-</a:t>
            </a:r>
            <a:r>
              <a:rPr lang="fr-FR" dirty="0" err="1"/>
              <a:t>Braudel’s</a:t>
            </a:r>
            <a:r>
              <a:rPr lang="fr-FR" dirty="0"/>
              <a:t> </a:t>
            </a:r>
            <a:r>
              <a:rPr lang="fr-FR" dirty="0" err="1"/>
              <a:t>masterpiece</a:t>
            </a:r>
            <a:r>
              <a:rPr lang="fr-FR" dirty="0"/>
              <a:t>, </a:t>
            </a:r>
            <a:r>
              <a:rPr lang="fr-FR" dirty="0" err="1"/>
              <a:t>published</a:t>
            </a:r>
            <a:r>
              <a:rPr lang="fr-FR" dirty="0"/>
              <a:t> in French and in </a:t>
            </a:r>
          </a:p>
          <a:p>
            <a:r>
              <a:rPr lang="fr-FR" dirty="0"/>
              <a:t>English in 90s</a:t>
            </a:r>
          </a:p>
          <a:p>
            <a:r>
              <a:rPr lang="en-US" dirty="0"/>
              <a:t>-Epic account of time and place</a:t>
            </a:r>
          </a:p>
          <a:p>
            <a:r>
              <a:rPr lang="en-US" dirty="0"/>
              <a:t>-The central object, character analyzed is not Philip II of Spain, but instead the Mediterranean</a:t>
            </a:r>
          </a:p>
          <a:p>
            <a:r>
              <a:rPr lang="en-US" dirty="0"/>
              <a:t>-An attempt to write a “total history” of the Mediterranean (its peoples, geography, economic exchanges)</a:t>
            </a:r>
            <a:endParaRPr lang="fr-FR" dirty="0"/>
          </a:p>
          <a:p>
            <a:r>
              <a:rPr lang="en-US" dirty="0"/>
              <a:t>-Interdisciplinarity, notably by its use of geography, economics, sociology but also ethnography</a:t>
            </a:r>
          </a:p>
          <a:p>
            <a:r>
              <a:rPr lang="en-US" dirty="0"/>
              <a:t>-Strong influence also of Marxist ideology</a:t>
            </a:r>
            <a:r>
              <a:rPr lang="fr-FR" dirty="0"/>
              <a:t>, </a:t>
            </a:r>
            <a:r>
              <a:rPr lang="fr-FR" dirty="0" err="1"/>
              <a:t>attributing</a:t>
            </a:r>
            <a:r>
              <a:rPr lang="fr-FR" dirty="0"/>
              <a:t> </a:t>
            </a:r>
            <a:r>
              <a:rPr lang="fr-FR" dirty="0" err="1"/>
              <a:t>overriding</a:t>
            </a:r>
            <a:r>
              <a:rPr lang="fr-FR" dirty="0"/>
              <a:t> importance to </a:t>
            </a:r>
            <a:r>
              <a:rPr lang="fr-FR" dirty="0" err="1"/>
              <a:t>economic</a:t>
            </a:r>
            <a:r>
              <a:rPr lang="fr-FR" dirty="0"/>
              <a:t> and social </a:t>
            </a:r>
            <a:r>
              <a:rPr lang="fr-FR" dirty="0" err="1"/>
              <a:t>factors</a:t>
            </a:r>
            <a:endParaRPr lang="fr-FR" dirty="0"/>
          </a:p>
          <a:p>
            <a:r>
              <a:rPr lang="fr-FR" dirty="0"/>
              <a:t>-Scope of </a:t>
            </a:r>
            <a:r>
              <a:rPr lang="fr-FR" dirty="0" err="1"/>
              <a:t>analysis</a:t>
            </a:r>
            <a:r>
              <a:rPr lang="fr-FR" dirty="0"/>
              <a:t> </a:t>
            </a:r>
            <a:r>
              <a:rPr lang="fr-FR" dirty="0" err="1"/>
              <a:t>goes</a:t>
            </a:r>
            <a:r>
              <a:rPr lang="fr-FR" dirty="0"/>
              <a:t> </a:t>
            </a:r>
            <a:r>
              <a:rPr lang="fr-FR" dirty="0" err="1"/>
              <a:t>beyond</a:t>
            </a:r>
            <a:r>
              <a:rPr lang="fr-FR" dirty="0"/>
              <a:t> Europe (</a:t>
            </a:r>
            <a:r>
              <a:rPr lang="fr-FR" dirty="0" err="1"/>
              <a:t>e.g</a:t>
            </a:r>
            <a:r>
              <a:rPr lang="fr-FR" dirty="0"/>
              <a:t>. contacts of Europe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Africa</a:t>
            </a:r>
            <a:r>
              <a:rPr lang="fr-FR" dirty="0"/>
              <a:t>, the Middle East)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9798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4D3E82-B247-9741-B001-0791F0195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err="1"/>
              <a:t>Today’s</a:t>
            </a:r>
            <a:r>
              <a:rPr lang="fr-FR" b="1" dirty="0"/>
              <a:t> lecture key questions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415B9D-F66A-594E-BA80-2A265667D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92887"/>
            <a:ext cx="10515600" cy="3584075"/>
          </a:xfrm>
        </p:spPr>
        <p:txBody>
          <a:bodyPr/>
          <a:lstStyle/>
          <a:p>
            <a:r>
              <a:rPr lang="en-US" dirty="0"/>
              <a:t>What was so revolutionary about the Annales?</a:t>
            </a:r>
            <a:endParaRPr lang="fr-FR" dirty="0"/>
          </a:p>
          <a:p>
            <a:r>
              <a:rPr lang="en-US" dirty="0"/>
              <a:t>How did this methodological revolution unfold? </a:t>
            </a:r>
            <a:endParaRPr lang="fr-FR" dirty="0"/>
          </a:p>
          <a:p>
            <a:r>
              <a:rPr lang="en-US" dirty="0"/>
              <a:t>What was its legacy? What is left today of the extraordinary historiographical ‘moment’ constituted by the Annales?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94184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EA37B8-31C4-9F49-9B45-44FCFC6B8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err="1"/>
              <a:t>Braudel’s</a:t>
            </a:r>
            <a:r>
              <a:rPr lang="fr-FR" b="1" dirty="0"/>
              <a:t> </a:t>
            </a:r>
            <a:r>
              <a:rPr lang="fr-FR" b="1" dirty="0" err="1"/>
              <a:t>Mediterranean</a:t>
            </a:r>
            <a:endParaRPr lang="fr-FR" b="1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C4A7C03-06E3-E140-9406-9ECAB721AF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6970" y="2506662"/>
            <a:ext cx="8445030" cy="4351338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BDD0BA4-6A05-F740-AEC9-983C1A22B229}"/>
              </a:ext>
            </a:extLst>
          </p:cNvPr>
          <p:cNvSpPr txBox="1"/>
          <p:nvPr/>
        </p:nvSpPr>
        <p:spPr>
          <a:xfrm>
            <a:off x="237995" y="2004164"/>
            <a:ext cx="31440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-</a:t>
            </a:r>
            <a:r>
              <a:rPr lang="fr-FR" dirty="0" err="1"/>
              <a:t>Braudel’s</a:t>
            </a:r>
            <a:r>
              <a:rPr lang="fr-FR" dirty="0"/>
              <a:t> passion</a:t>
            </a:r>
          </a:p>
          <a:p>
            <a:endParaRPr lang="fr-FR" dirty="0"/>
          </a:p>
          <a:p>
            <a:r>
              <a:rPr lang="fr-FR" dirty="0"/>
              <a:t>-</a:t>
            </a:r>
            <a:r>
              <a:rPr lang="fr-FR" dirty="0" err="1"/>
              <a:t>Explored</a:t>
            </a:r>
            <a:r>
              <a:rPr lang="fr-FR" dirty="0"/>
              <a:t> the </a:t>
            </a:r>
            <a:r>
              <a:rPr lang="fr-FR" dirty="0" err="1"/>
              <a:t>Mediterranean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his</a:t>
            </a:r>
            <a:r>
              <a:rPr lang="fr-FR" dirty="0"/>
              <a:t> </a:t>
            </a:r>
            <a:r>
              <a:rPr lang="fr-FR" dirty="0" err="1"/>
              <a:t>early</a:t>
            </a:r>
            <a:r>
              <a:rPr lang="fr-FR" dirty="0"/>
              <a:t> </a:t>
            </a:r>
            <a:r>
              <a:rPr lang="fr-FR" dirty="0" err="1"/>
              <a:t>years</a:t>
            </a:r>
            <a:r>
              <a:rPr lang="fr-FR" dirty="0"/>
              <a:t> as a </a:t>
            </a:r>
            <a:r>
              <a:rPr lang="fr-FR" dirty="0" err="1"/>
              <a:t>researcher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26B679F-5960-9A44-8E45-3D5DD7F7A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12" y="3726000"/>
            <a:ext cx="3445198" cy="31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9885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E3C8A6-3D0B-504F-BCDC-32216813C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0004"/>
          </a:xfrm>
        </p:spPr>
        <p:txBody>
          <a:bodyPr/>
          <a:lstStyle/>
          <a:p>
            <a:pPr algn="ctr"/>
            <a:r>
              <a:rPr lang="fr-FR" b="1" err="1"/>
              <a:t>Braudel’s</a:t>
            </a:r>
            <a:r>
              <a:rPr lang="fr-FR" b="1"/>
              <a:t> conception of time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5E6EF61-0EAC-5B4B-A44C-A324B64655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1973" y="1791222"/>
            <a:ext cx="8574823" cy="5066778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9FE020B-9224-CB40-99F8-EF9CEF8B07D7}"/>
              </a:ext>
            </a:extLst>
          </p:cNvPr>
          <p:cNvSpPr txBox="1"/>
          <p:nvPr/>
        </p:nvSpPr>
        <p:spPr>
          <a:xfrm>
            <a:off x="271463" y="1743080"/>
            <a:ext cx="333050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/>
              <a:t>1-Deep or underlying structures: geographical conditions, the environment and climate, and how these shape human lives. </a:t>
            </a:r>
          </a:p>
          <a:p>
            <a:pPr lvl="0"/>
            <a:r>
              <a:rPr lang="en-GB" dirty="0"/>
              <a:t>Change is slow, only visible over the </a:t>
            </a:r>
            <a:r>
              <a:rPr lang="en-GB" i="1" dirty="0"/>
              <a:t>longue dur</a:t>
            </a:r>
            <a:r>
              <a:rPr lang="en-US" i="1" dirty="0" err="1"/>
              <a:t>ée</a:t>
            </a:r>
            <a:r>
              <a:rPr lang="en-US" i="1" dirty="0"/>
              <a:t> </a:t>
            </a:r>
            <a:r>
              <a:rPr lang="en-US" dirty="0"/>
              <a:t>(the long run)</a:t>
            </a:r>
          </a:p>
          <a:p>
            <a:pPr lvl="0"/>
            <a:endParaRPr lang="fr-FR" dirty="0"/>
          </a:p>
          <a:p>
            <a:pPr lvl="0"/>
            <a:r>
              <a:rPr lang="en-GB" dirty="0"/>
              <a:t>2-</a:t>
            </a:r>
            <a:r>
              <a:rPr lang="en-GB" i="1" dirty="0"/>
              <a:t>Conjonctures</a:t>
            </a:r>
            <a:r>
              <a:rPr lang="en-GB" dirty="0"/>
              <a:t>: medium term trends (5, 10, 50 years): layers of social and economic activities. </a:t>
            </a:r>
          </a:p>
          <a:p>
            <a:pPr lvl="0"/>
            <a:r>
              <a:rPr lang="en-GB" dirty="0"/>
              <a:t>A middle or bridging term between (1) </a:t>
            </a:r>
            <a:r>
              <a:rPr lang="en-GB" i="1" dirty="0"/>
              <a:t>longue-durée </a:t>
            </a:r>
            <a:r>
              <a:rPr lang="en-GB" dirty="0"/>
              <a:t>structures and (3) events</a:t>
            </a:r>
          </a:p>
          <a:p>
            <a:pPr lvl="0"/>
            <a:endParaRPr lang="fr-FR" dirty="0"/>
          </a:p>
          <a:p>
            <a:pPr lvl="0"/>
            <a:r>
              <a:rPr lang="en-US" dirty="0"/>
              <a:t> 3-‘</a:t>
            </a:r>
            <a:r>
              <a:rPr lang="en-GB" i="1" dirty="0" err="1"/>
              <a:t>L’histoire</a:t>
            </a:r>
            <a:r>
              <a:rPr lang="en-GB" i="1" dirty="0"/>
              <a:t> </a:t>
            </a:r>
            <a:r>
              <a:rPr lang="en-US" i="1" dirty="0" err="1"/>
              <a:t>é</a:t>
            </a:r>
            <a:r>
              <a:rPr lang="en-GB" i="1" dirty="0"/>
              <a:t>v</a:t>
            </a:r>
            <a:r>
              <a:rPr lang="en-US" i="1" dirty="0" err="1"/>
              <a:t>é</a:t>
            </a:r>
            <a:r>
              <a:rPr lang="en-GB" i="1" dirty="0" err="1"/>
              <a:t>nementielle</a:t>
            </a:r>
            <a:r>
              <a:rPr lang="en-GB" i="1" dirty="0"/>
              <a:t>’, </a:t>
            </a:r>
            <a:r>
              <a:rPr lang="en-GB" dirty="0"/>
              <a:t>factual history: history of events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54252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A3A2A6-D1A5-5740-A6A3-50F2B93F3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4431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/>
              <a:t>Emmanuel Le Roy </a:t>
            </a:r>
            <a:r>
              <a:rPr lang="fr-FR" b="1" err="1"/>
              <a:t>Ladurie</a:t>
            </a:r>
            <a:r>
              <a:rPr lang="fr-FR" b="1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BA2AF3-0185-C846-B73E-481F3F67D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365337"/>
            <a:ext cx="11353800" cy="4811626"/>
          </a:xfrm>
        </p:spPr>
        <p:txBody>
          <a:bodyPr/>
          <a:lstStyle/>
          <a:p>
            <a:r>
              <a:rPr lang="en-GB" dirty="0"/>
              <a:t>Mentored by Braudel</a:t>
            </a:r>
          </a:p>
          <a:p>
            <a:r>
              <a:rPr lang="en-GB" dirty="0"/>
              <a:t>Le Roy </a:t>
            </a:r>
            <a:r>
              <a:rPr lang="en-GB" dirty="0" err="1"/>
              <a:t>Ladurie</a:t>
            </a:r>
            <a:r>
              <a:rPr lang="en-GB" dirty="0"/>
              <a:t>, world-renown historian</a:t>
            </a:r>
          </a:p>
          <a:p>
            <a:r>
              <a:rPr lang="en-GB" dirty="0"/>
              <a:t>Specialist of medieval and early modern </a:t>
            </a:r>
          </a:p>
          <a:p>
            <a:pPr marL="0" indent="0">
              <a:buNone/>
            </a:pPr>
            <a:r>
              <a:rPr lang="en-GB" dirty="0"/>
              <a:t>history</a:t>
            </a:r>
          </a:p>
          <a:p>
            <a:r>
              <a:rPr lang="en-GB" dirty="0"/>
              <a:t>Embraced methodology of the Annales</a:t>
            </a:r>
          </a:p>
          <a:p>
            <a:r>
              <a:rPr lang="en-GB" i="1" dirty="0"/>
              <a:t>Longue </a:t>
            </a:r>
            <a:r>
              <a:rPr lang="en-GB" i="1" dirty="0" err="1"/>
              <a:t>durée</a:t>
            </a:r>
            <a:r>
              <a:rPr lang="en-GB" i="1" dirty="0"/>
              <a:t>, </a:t>
            </a:r>
            <a:r>
              <a:rPr lang="en-GB" i="1" dirty="0" err="1"/>
              <a:t>histoire</a:t>
            </a:r>
            <a:r>
              <a:rPr lang="en-GB" i="1" dirty="0"/>
              <a:t> des </a:t>
            </a:r>
            <a:r>
              <a:rPr lang="en-GB" i="1" dirty="0" err="1"/>
              <a:t>mentalités</a:t>
            </a:r>
            <a:endParaRPr lang="en-GB" i="1" dirty="0"/>
          </a:p>
          <a:p>
            <a:r>
              <a:rPr lang="en-GB" dirty="0"/>
              <a:t>But also environmental history, a pioneer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8DB37BD-E89B-8D4B-AF84-F13E6D6E2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684" y="1388965"/>
            <a:ext cx="5623308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850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0EAC49-E754-304A-AE08-DA5D148A2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0420"/>
          </a:xfrm>
        </p:spPr>
        <p:txBody>
          <a:bodyPr/>
          <a:lstStyle/>
          <a:p>
            <a:r>
              <a:rPr lang="fr-FR" i="1" dirty="0"/>
              <a:t>The </a:t>
            </a:r>
            <a:r>
              <a:rPr lang="fr-FR" i="1" dirty="0" err="1"/>
              <a:t>Peasants</a:t>
            </a:r>
            <a:r>
              <a:rPr lang="fr-FR" i="1" dirty="0"/>
              <a:t> of Languedoc </a:t>
            </a:r>
            <a:r>
              <a:rPr lang="fr-FR" dirty="0"/>
              <a:t>(1966, English)</a:t>
            </a:r>
            <a:endParaRPr lang="fr-FR" i="1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4B90D5FE-B031-C443-AB48-9E80E4D5CB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26362" y="1705707"/>
            <a:ext cx="3142877" cy="4384013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D9D936F-52CB-0B46-9FE1-07FC26DE07D6}"/>
              </a:ext>
            </a:extLst>
          </p:cNvPr>
          <p:cNvSpPr txBox="1"/>
          <p:nvPr/>
        </p:nvSpPr>
        <p:spPr>
          <a:xfrm>
            <a:off x="-837077" y="2224816"/>
            <a:ext cx="1825452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US" sz="2000" i="1" dirty="0"/>
              <a:t>-</a:t>
            </a:r>
            <a:r>
              <a:rPr lang="en-US" sz="2000" i="1" dirty="0" err="1"/>
              <a:t>Histoire</a:t>
            </a:r>
            <a:r>
              <a:rPr lang="en-US" sz="2000" i="1" dirty="0"/>
              <a:t> </a:t>
            </a:r>
            <a:r>
              <a:rPr lang="en-US" sz="2000" i="1" dirty="0" err="1"/>
              <a:t>totale</a:t>
            </a:r>
            <a:r>
              <a:rPr lang="en-US" sz="2000" dirty="0"/>
              <a:t> (total history) of Languedoc from the 14th to the 18th centuries</a:t>
            </a:r>
          </a:p>
          <a:p>
            <a:pPr lvl="2"/>
            <a:r>
              <a:rPr lang="en-US" sz="2000" dirty="0"/>
              <a:t>integrates political, cultural, economic, social history and environmental history</a:t>
            </a:r>
          </a:p>
          <a:p>
            <a:pPr lvl="2"/>
            <a:endParaRPr lang="fr-FR" sz="2000" dirty="0"/>
          </a:p>
          <a:p>
            <a:pPr lvl="2"/>
            <a:r>
              <a:rPr lang="en-US" sz="2000" dirty="0"/>
              <a:t>-Pays particular attention to climate history and on how it shaped daily life, </a:t>
            </a:r>
          </a:p>
          <a:p>
            <a:pPr lvl="2"/>
            <a:r>
              <a:rPr lang="en-US" sz="2000" dirty="0"/>
              <a:t>economics and politics. </a:t>
            </a:r>
          </a:p>
          <a:p>
            <a:pPr lvl="2"/>
            <a:endParaRPr lang="fr-FR" sz="2000" dirty="0"/>
          </a:p>
          <a:p>
            <a:pPr lvl="2"/>
            <a:r>
              <a:rPr lang="en-US" sz="2000" dirty="0"/>
              <a:t>-‘</a:t>
            </a:r>
            <a:r>
              <a:rPr lang="en-US" sz="2000" dirty="0" err="1"/>
              <a:t>Histoire</a:t>
            </a:r>
            <a:r>
              <a:rPr lang="en-US" sz="2000" dirty="0"/>
              <a:t> immobile’ (unchanging history for centuries) with an emphasis on culture </a:t>
            </a:r>
          </a:p>
          <a:p>
            <a:pPr lvl="2"/>
            <a:r>
              <a:rPr lang="en-US" sz="2000" dirty="0"/>
              <a:t>and economy.</a:t>
            </a:r>
            <a:endParaRPr lang="fr-FR" sz="2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45854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2F5B78-4F6A-DC4C-BCCE-34419047B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530"/>
          </a:xfrm>
        </p:spPr>
        <p:txBody>
          <a:bodyPr/>
          <a:lstStyle/>
          <a:p>
            <a:pPr algn="ctr"/>
            <a:r>
              <a:rPr lang="fr-FR" b="1" i="1" dirty="0" err="1"/>
              <a:t>Montaillou</a:t>
            </a:r>
            <a:r>
              <a:rPr lang="fr-FR" b="1" dirty="0"/>
              <a:t>, 1975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4A12701-FCCA-C64B-9416-3274A048BF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35080" y="1526686"/>
            <a:ext cx="2845932" cy="4351338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C85E9AD-93B3-8F46-AAFA-85AAA7340B80}"/>
              </a:ext>
            </a:extLst>
          </p:cNvPr>
          <p:cNvSpPr txBox="1"/>
          <p:nvPr/>
        </p:nvSpPr>
        <p:spPr>
          <a:xfrm>
            <a:off x="-905210" y="1659930"/>
            <a:ext cx="2212651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US" sz="2000" dirty="0"/>
              <a:t>-Story of a medieval town destroyed by feuds and religious strife </a:t>
            </a:r>
          </a:p>
          <a:p>
            <a:pPr lvl="2"/>
            <a:r>
              <a:rPr lang="en-US" sz="2000" dirty="0"/>
              <a:t>in the early modern period</a:t>
            </a:r>
          </a:p>
          <a:p>
            <a:pPr lvl="2"/>
            <a:endParaRPr lang="fr-FR" sz="2000" dirty="0"/>
          </a:p>
          <a:p>
            <a:pPr lvl="2"/>
            <a:r>
              <a:rPr lang="en-US" sz="2000" dirty="0"/>
              <a:t>-Narrower time period: </a:t>
            </a:r>
            <a:r>
              <a:rPr lang="fr-FR" sz="2000" dirty="0" err="1"/>
              <a:t>half</a:t>
            </a:r>
            <a:r>
              <a:rPr lang="fr-FR" sz="2000" dirty="0"/>
              <a:t> a </a:t>
            </a:r>
            <a:r>
              <a:rPr lang="fr-FR" sz="2000" dirty="0" err="1"/>
              <a:t>century</a:t>
            </a:r>
            <a:endParaRPr lang="fr-FR" sz="2000" dirty="0"/>
          </a:p>
          <a:p>
            <a:pPr lvl="2"/>
            <a:endParaRPr lang="fr-FR" sz="2000" dirty="0"/>
          </a:p>
          <a:p>
            <a:pPr lvl="2"/>
            <a:r>
              <a:rPr lang="en-US" sz="2000" dirty="0"/>
              <a:t>-Still ‘</a:t>
            </a:r>
            <a:r>
              <a:rPr lang="en-US" sz="2000" dirty="0" err="1"/>
              <a:t>histoire</a:t>
            </a:r>
            <a:r>
              <a:rPr lang="en-US" sz="2000" dirty="0"/>
              <a:t> </a:t>
            </a:r>
            <a:r>
              <a:rPr lang="en-US" sz="2000" dirty="0" err="1"/>
              <a:t>totale</a:t>
            </a:r>
            <a:r>
              <a:rPr lang="en-US" sz="2000" dirty="0"/>
              <a:t>’ with demography, beliefs, politics, economics</a:t>
            </a:r>
            <a:endParaRPr lang="fr-FR" sz="2000" dirty="0"/>
          </a:p>
          <a:p>
            <a:pPr lvl="2"/>
            <a:endParaRPr lang="en-US" sz="2000" dirty="0"/>
          </a:p>
          <a:p>
            <a:pPr lvl="2"/>
            <a:r>
              <a:rPr lang="en-US" sz="2000" dirty="0"/>
              <a:t>-But focused on particular individuals (new)</a:t>
            </a:r>
          </a:p>
          <a:p>
            <a:pPr lvl="2"/>
            <a:endParaRPr lang="en-US" sz="2000" dirty="0"/>
          </a:p>
          <a:p>
            <a:pPr lvl="2"/>
            <a:r>
              <a:rPr lang="en-US" sz="2000" dirty="0"/>
              <a:t>-Move towards micro-history (a village and some individuals)</a:t>
            </a:r>
            <a:endParaRPr lang="fr-FR" sz="2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04271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019FC4-CD26-DC48-A799-00BD8CF00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7478"/>
          </a:xfrm>
        </p:spPr>
        <p:txBody>
          <a:bodyPr/>
          <a:lstStyle/>
          <a:p>
            <a:pPr algn="ctr"/>
            <a:r>
              <a:rPr lang="fr-FR" b="1" dirty="0"/>
              <a:t>Conclusion: the </a:t>
            </a:r>
            <a:r>
              <a:rPr lang="fr-FR" b="1" dirty="0" err="1"/>
              <a:t>legacy</a:t>
            </a:r>
            <a:r>
              <a:rPr lang="fr-FR" b="1" dirty="0"/>
              <a:t> of a </a:t>
            </a:r>
            <a:r>
              <a:rPr lang="fr-FR" b="1" dirty="0" err="1"/>
              <a:t>revolution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4C2F3E-DC0E-A14C-9542-7F190A095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The changes </a:t>
            </a:r>
            <a:r>
              <a:rPr lang="fr-FR" dirty="0" err="1"/>
              <a:t>proposed</a:t>
            </a:r>
            <a:r>
              <a:rPr lang="fr-FR" dirty="0"/>
              <a:t> and </a:t>
            </a:r>
            <a:r>
              <a:rPr lang="fr-FR" dirty="0" err="1"/>
              <a:t>adopted</a:t>
            </a:r>
            <a:r>
              <a:rPr lang="fr-FR" dirty="0"/>
              <a:t> by the Annales </a:t>
            </a:r>
            <a:r>
              <a:rPr lang="fr-FR" dirty="0" err="1"/>
              <a:t>scholars</a:t>
            </a:r>
            <a:r>
              <a:rPr lang="fr-FR" dirty="0"/>
              <a:t> </a:t>
            </a:r>
            <a:r>
              <a:rPr lang="fr-FR" dirty="0" err="1"/>
              <a:t>may</a:t>
            </a:r>
            <a:r>
              <a:rPr lang="fr-FR" dirty="0"/>
              <a:t> </a:t>
            </a:r>
            <a:r>
              <a:rPr lang="fr-FR" dirty="0" err="1"/>
              <a:t>now</a:t>
            </a:r>
            <a:r>
              <a:rPr lang="fr-FR" dirty="0"/>
              <a:t> </a:t>
            </a:r>
            <a:r>
              <a:rPr lang="fr-FR" dirty="0" err="1"/>
              <a:t>seem</a:t>
            </a:r>
            <a:r>
              <a:rPr lang="fr-FR" dirty="0"/>
              <a:t> trivial or </a:t>
            </a:r>
            <a:r>
              <a:rPr lang="fr-FR" dirty="0" err="1"/>
              <a:t>obvious</a:t>
            </a:r>
            <a:endParaRPr lang="fr-FR" dirty="0"/>
          </a:p>
          <a:p>
            <a:endParaRPr lang="fr-FR" dirty="0"/>
          </a:p>
          <a:p>
            <a:r>
              <a:rPr lang="fr-FR" dirty="0"/>
              <a:t>But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measure</a:t>
            </a:r>
            <a:r>
              <a:rPr lang="fr-FR" dirty="0"/>
              <a:t> of </a:t>
            </a:r>
            <a:r>
              <a:rPr lang="fr-FR" dirty="0" err="1"/>
              <a:t>its</a:t>
            </a:r>
            <a:r>
              <a:rPr lang="fr-FR" dirty="0"/>
              <a:t> </a:t>
            </a:r>
            <a:r>
              <a:rPr lang="fr-FR" dirty="0" err="1"/>
              <a:t>success</a:t>
            </a:r>
            <a:r>
              <a:rPr lang="fr-FR" dirty="0"/>
              <a:t> in </a:t>
            </a:r>
            <a:r>
              <a:rPr lang="fr-FR" dirty="0" err="1"/>
              <a:t>changing</a:t>
            </a:r>
            <a:r>
              <a:rPr lang="fr-FR" dirty="0"/>
              <a:t> the </a:t>
            </a:r>
            <a:r>
              <a:rPr lang="fr-FR" dirty="0" err="1"/>
              <a:t>way</a:t>
            </a:r>
            <a:r>
              <a:rPr lang="fr-FR" dirty="0"/>
              <a:t> the discipline </a:t>
            </a:r>
            <a:r>
              <a:rPr lang="fr-FR" dirty="0" err="1"/>
              <a:t>works</a:t>
            </a:r>
            <a:endParaRPr lang="fr-FR" dirty="0"/>
          </a:p>
          <a:p>
            <a:endParaRPr lang="fr-FR" dirty="0"/>
          </a:p>
          <a:p>
            <a:r>
              <a:rPr lang="fr-FR" dirty="0"/>
              <a:t>The Annales have </a:t>
            </a:r>
            <a:r>
              <a:rPr lang="fr-FR" dirty="0" err="1"/>
              <a:t>truly</a:t>
            </a:r>
            <a:r>
              <a:rPr lang="fr-FR" dirty="0"/>
              <a:t> </a:t>
            </a:r>
            <a:r>
              <a:rPr lang="fr-FR" dirty="0" err="1"/>
              <a:t>transformed</a:t>
            </a:r>
            <a:r>
              <a:rPr lang="fr-FR" dirty="0"/>
              <a:t> the </a:t>
            </a:r>
            <a:r>
              <a:rPr lang="fr-FR" dirty="0" err="1"/>
              <a:t>way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research</a:t>
            </a:r>
            <a:r>
              <a:rPr lang="fr-FR" dirty="0"/>
              <a:t>, </a:t>
            </a:r>
            <a:r>
              <a:rPr lang="fr-FR" dirty="0" err="1"/>
              <a:t>write</a:t>
            </a:r>
            <a:r>
              <a:rPr lang="fr-FR" dirty="0"/>
              <a:t> and </a:t>
            </a:r>
            <a:r>
              <a:rPr lang="fr-FR" dirty="0" err="1"/>
              <a:t>teach</a:t>
            </a:r>
            <a:r>
              <a:rPr lang="fr-FR" dirty="0"/>
              <a:t> </a:t>
            </a:r>
            <a:r>
              <a:rPr lang="fr-FR" dirty="0" err="1"/>
              <a:t>history</a:t>
            </a:r>
            <a:endParaRPr lang="fr-FR" dirty="0"/>
          </a:p>
          <a:p>
            <a:endParaRPr lang="fr-FR" dirty="0"/>
          </a:p>
          <a:p>
            <a:r>
              <a:rPr lang="fr-FR" dirty="0"/>
              <a:t>The </a:t>
            </a:r>
            <a:r>
              <a:rPr lang="fr-FR" dirty="0" err="1"/>
              <a:t>legacy</a:t>
            </a:r>
            <a:r>
              <a:rPr lang="fr-FR" dirty="0"/>
              <a:t> of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school</a:t>
            </a:r>
            <a:r>
              <a:rPr lang="fr-FR" dirty="0"/>
              <a:t> of </a:t>
            </a:r>
            <a:r>
              <a:rPr lang="fr-FR" dirty="0" err="1"/>
              <a:t>thought</a:t>
            </a:r>
            <a:r>
              <a:rPr lang="fr-FR" dirty="0"/>
              <a:t> continues to </a:t>
            </a:r>
            <a:r>
              <a:rPr lang="fr-FR" dirty="0" err="1"/>
              <a:t>stimulate</a:t>
            </a:r>
            <a:r>
              <a:rPr lang="fr-FR" dirty="0"/>
              <a:t> new avenues of </a:t>
            </a:r>
            <a:r>
              <a:rPr lang="fr-FR" dirty="0" err="1"/>
              <a:t>research</a:t>
            </a:r>
            <a:r>
              <a:rPr lang="fr-FR" dirty="0"/>
              <a:t> and </a:t>
            </a:r>
            <a:r>
              <a:rPr lang="fr-FR" dirty="0" err="1"/>
              <a:t>historiography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58491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A38724B-60C4-B946-9C43-9C576FF7E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560"/>
            <a:ext cx="10515600" cy="210747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F416601-C672-1044-958D-AB4BFC510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8307"/>
            <a:ext cx="10515600" cy="578865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Social and economic history developed following this revolution (e.g. influence on the British historian E. P. Thompson at Warwick, who specialized on the history of the working class)</a:t>
            </a:r>
            <a:endParaRPr lang="fr-FR" dirty="0"/>
          </a:p>
          <a:p>
            <a:r>
              <a:rPr lang="en-US" dirty="0"/>
              <a:t>Importance of interdisciplinarity. New inspirations from the fields of anthropology, sociology enabled the field of cultural history to develop</a:t>
            </a:r>
            <a:endParaRPr lang="fr-FR" dirty="0"/>
          </a:p>
          <a:p>
            <a:r>
              <a:rPr lang="en-US" dirty="0"/>
              <a:t>Focus on a given region, or a geographical area, rather than assuming that the state is the natural subject of study =&gt; this can be linked to the development of “Area Studies”</a:t>
            </a:r>
          </a:p>
          <a:p>
            <a:r>
              <a:rPr lang="en-US" dirty="0"/>
              <a:t>Importance of the agency of human beings, </a:t>
            </a:r>
            <a:r>
              <a:rPr lang="en-US" dirty="0" err="1"/>
              <a:t>analysed</a:t>
            </a:r>
            <a:r>
              <a:rPr lang="en-US" dirty="0"/>
              <a:t> in the context of their communities (village, family) =&gt; this enabled the development of micro-history. A flourishing field, notably in Italy (Carlo Ginzburg) and the USA (Nathalie </a:t>
            </a:r>
            <a:r>
              <a:rPr lang="en-US" dirty="0" err="1"/>
              <a:t>Zemon</a:t>
            </a:r>
            <a:r>
              <a:rPr lang="en-US" dirty="0"/>
              <a:t>-Davis)</a:t>
            </a:r>
            <a:endParaRPr lang="fr-FR" dirty="0"/>
          </a:p>
          <a:p>
            <a:r>
              <a:rPr lang="en-US" dirty="0"/>
              <a:t>Importance of </a:t>
            </a:r>
            <a:r>
              <a:rPr lang="en-US" i="1" dirty="0"/>
              <a:t>longue durée</a:t>
            </a:r>
            <a:r>
              <a:rPr lang="en-US" dirty="0"/>
              <a:t> =&gt; influences Global history, but also “deep history” or big data</a:t>
            </a:r>
          </a:p>
          <a:p>
            <a:r>
              <a:rPr lang="en-US" dirty="0"/>
              <a:t>Comparative history, and notably the legacy of Bloch</a:t>
            </a:r>
            <a:r>
              <a:rPr lang="en-US" dirty="0">
                <a:sym typeface="Wingdings" pitchFamily="2" charset="2"/>
              </a:rPr>
              <a:t> =&gt; influenced </a:t>
            </a:r>
            <a:r>
              <a:rPr lang="en-US" dirty="0"/>
              <a:t>transnational and global history writing, i.e. the study of connections and comparisons between different parts of </a:t>
            </a:r>
            <a:r>
              <a:rPr lang="en-US"/>
              <a:t>the world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3076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C96FE-0B29-D846-8281-3CA2589B3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0D9405-918E-D442-B87B-849AA8563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8175"/>
            <a:ext cx="10515600" cy="4648788"/>
          </a:xfrm>
        </p:spPr>
        <p:txBody>
          <a:bodyPr>
            <a:normAutofit/>
          </a:bodyPr>
          <a:lstStyle/>
          <a:p>
            <a:r>
              <a:rPr lang="fr-FR" sz="4400" dirty="0"/>
              <a:t>I-The </a:t>
            </a:r>
            <a:r>
              <a:rPr lang="fr-FR" sz="4400" dirty="0" err="1"/>
              <a:t>creation</a:t>
            </a:r>
            <a:r>
              <a:rPr lang="fr-FR" sz="4400" dirty="0"/>
              <a:t> of the Annales </a:t>
            </a:r>
            <a:r>
              <a:rPr lang="fr-FR" sz="4400" dirty="0" err="1"/>
              <a:t>school</a:t>
            </a:r>
            <a:r>
              <a:rPr lang="fr-FR" sz="4400" dirty="0"/>
              <a:t> of </a:t>
            </a:r>
            <a:r>
              <a:rPr lang="fr-FR" sz="4400" dirty="0" err="1"/>
              <a:t>history</a:t>
            </a:r>
            <a:endParaRPr lang="fr-FR" sz="4400" dirty="0"/>
          </a:p>
          <a:p>
            <a:r>
              <a:rPr lang="fr-FR" sz="4400" dirty="0"/>
              <a:t>II-The first </a:t>
            </a:r>
            <a:r>
              <a:rPr lang="fr-FR" sz="4400" dirty="0" err="1"/>
              <a:t>generation</a:t>
            </a:r>
            <a:r>
              <a:rPr lang="fr-FR" sz="4400" dirty="0"/>
              <a:t> of Annales </a:t>
            </a:r>
            <a:r>
              <a:rPr lang="fr-FR" sz="4400" dirty="0" err="1"/>
              <a:t>scholars</a:t>
            </a:r>
            <a:r>
              <a:rPr lang="fr-FR" sz="4400" dirty="0"/>
              <a:t> and </a:t>
            </a:r>
            <a:r>
              <a:rPr lang="fr-FR" sz="4400" dirty="0" err="1"/>
              <a:t>their</a:t>
            </a:r>
            <a:r>
              <a:rPr lang="fr-FR" sz="4400" dirty="0"/>
              <a:t> </a:t>
            </a:r>
            <a:r>
              <a:rPr lang="fr-FR" sz="4400" dirty="0" err="1"/>
              <a:t>work</a:t>
            </a:r>
            <a:endParaRPr lang="fr-FR" sz="4400" dirty="0"/>
          </a:p>
          <a:p>
            <a:r>
              <a:rPr lang="fr-FR" sz="4400" dirty="0"/>
              <a:t>III-The second </a:t>
            </a:r>
            <a:r>
              <a:rPr lang="fr-FR" sz="4400" dirty="0" err="1"/>
              <a:t>generation</a:t>
            </a:r>
            <a:r>
              <a:rPr lang="fr-FR" sz="4400" dirty="0"/>
              <a:t> and the longer-</a:t>
            </a:r>
            <a:r>
              <a:rPr lang="fr-FR" sz="4400" dirty="0" err="1"/>
              <a:t>term</a:t>
            </a:r>
            <a:r>
              <a:rPr lang="fr-FR" sz="4400" dirty="0"/>
              <a:t> </a:t>
            </a:r>
            <a:r>
              <a:rPr lang="fr-FR" sz="4400" dirty="0" err="1"/>
              <a:t>legacies</a:t>
            </a:r>
            <a:r>
              <a:rPr lang="fr-FR" sz="4400" dirty="0"/>
              <a:t> of the Annales</a:t>
            </a:r>
          </a:p>
        </p:txBody>
      </p:sp>
    </p:spTree>
    <p:extLst>
      <p:ext uri="{BB962C8B-B14F-4D97-AF65-F5344CB8AC3E}">
        <p14:creationId xmlns:p14="http://schemas.microsoft.com/office/powerpoint/2010/main" val="815986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8AA21B-0BC6-C04D-8FE7-A146B27AD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r>
              <a:rPr lang="fr-FR" b="1"/>
              <a:t>I-The </a:t>
            </a:r>
            <a:r>
              <a:rPr lang="fr-FR" b="1" err="1"/>
              <a:t>creation</a:t>
            </a:r>
            <a:r>
              <a:rPr lang="fr-FR" b="1"/>
              <a:t> of the Annales </a:t>
            </a:r>
            <a:r>
              <a:rPr lang="fr-FR" b="1" err="1"/>
              <a:t>school</a:t>
            </a:r>
            <a:r>
              <a:rPr lang="fr-FR" b="1"/>
              <a:t> of </a:t>
            </a:r>
            <a:r>
              <a:rPr lang="fr-FR" b="1" err="1"/>
              <a:t>history</a:t>
            </a:r>
            <a:r>
              <a:rPr lang="fr-FR"/>
              <a:t/>
            </a:r>
            <a:br>
              <a:rPr lang="fr-FR"/>
            </a:b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7B9795-8AC7-8F44-B53E-AC956F90A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090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EA3CC7F-ACB7-A149-9586-2C4040A55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475" y="1024002"/>
            <a:ext cx="5715000" cy="52578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DBAE9E1-C114-D244-AF47-7DE03F404A4A}"/>
              </a:ext>
            </a:extLst>
          </p:cNvPr>
          <p:cNvSpPr txBox="1"/>
          <p:nvPr/>
        </p:nvSpPr>
        <p:spPr>
          <a:xfrm>
            <a:off x="275574" y="713984"/>
            <a:ext cx="45966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-1929, </a:t>
            </a:r>
            <a:r>
              <a:rPr lang="fr-FR" sz="2400" dirty="0" err="1"/>
              <a:t>two</a:t>
            </a:r>
            <a:r>
              <a:rPr lang="fr-FR" sz="2400" dirty="0"/>
              <a:t> junior </a:t>
            </a:r>
            <a:r>
              <a:rPr lang="fr-FR" sz="2400" dirty="0" err="1"/>
              <a:t>professors</a:t>
            </a:r>
            <a:r>
              <a:rPr lang="fr-FR" sz="2400" dirty="0"/>
              <a:t> at Strasbourg </a:t>
            </a:r>
            <a:r>
              <a:rPr lang="fr-FR" sz="2400" dirty="0" err="1"/>
              <a:t>University</a:t>
            </a:r>
            <a:r>
              <a:rPr lang="fr-FR" sz="2400" dirty="0"/>
              <a:t>, in the </a:t>
            </a:r>
            <a:r>
              <a:rPr lang="fr-FR" sz="2400" dirty="0" err="1"/>
              <a:t>east</a:t>
            </a:r>
            <a:r>
              <a:rPr lang="fr-FR" sz="2400" dirty="0"/>
              <a:t> of France, </a:t>
            </a:r>
            <a:r>
              <a:rPr lang="fr-FR" sz="2400" dirty="0" err="1"/>
              <a:t>together</a:t>
            </a:r>
            <a:r>
              <a:rPr lang="fr-FR" sz="2400" dirty="0"/>
              <a:t> </a:t>
            </a:r>
            <a:r>
              <a:rPr lang="fr-FR" sz="2400" dirty="0" err="1"/>
              <a:t>pioneer</a:t>
            </a:r>
            <a:r>
              <a:rPr lang="fr-FR" sz="2400" dirty="0"/>
              <a:t> a new </a:t>
            </a:r>
            <a:r>
              <a:rPr lang="fr-FR" sz="2400" dirty="0" err="1"/>
              <a:t>approach</a:t>
            </a:r>
            <a:r>
              <a:rPr lang="fr-FR" sz="2400" dirty="0"/>
              <a:t> for </a:t>
            </a:r>
            <a:r>
              <a:rPr lang="fr-FR" sz="2400" dirty="0" err="1"/>
              <a:t>academic</a:t>
            </a:r>
            <a:r>
              <a:rPr lang="fr-FR" sz="2400" dirty="0"/>
              <a:t> </a:t>
            </a:r>
            <a:r>
              <a:rPr lang="fr-FR" sz="2400" dirty="0" err="1"/>
              <a:t>history</a:t>
            </a:r>
            <a:endParaRPr lang="fr-FR" sz="24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255C579-FF96-F543-8A3B-3DF57C962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12" y="2417523"/>
            <a:ext cx="6090940" cy="386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478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0520B-8D55-CC45-945E-5CE5F7787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Marc Bloch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A4D1DBE-8A61-F74A-9484-112B7C479A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48287" y="1216738"/>
            <a:ext cx="3780000" cy="5058802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F71622B-54E4-3A4D-8862-3DF5E3E1CAE3}"/>
              </a:ext>
            </a:extLst>
          </p:cNvPr>
          <p:cNvSpPr txBox="1"/>
          <p:nvPr/>
        </p:nvSpPr>
        <p:spPr>
          <a:xfrm>
            <a:off x="100209" y="2768252"/>
            <a:ext cx="743898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-Born in 1886 in a Jewish middle-class family</a:t>
            </a:r>
          </a:p>
          <a:p>
            <a:r>
              <a:rPr lang="en-GB" sz="2800" dirty="0"/>
              <a:t>-Very bright student</a:t>
            </a:r>
          </a:p>
          <a:p>
            <a:r>
              <a:rPr lang="en-GB" sz="2800" dirty="0"/>
              <a:t>-A war veteran, fought in the French armies during WW1</a:t>
            </a:r>
          </a:p>
          <a:p>
            <a:r>
              <a:rPr lang="en-GB" sz="2800" dirty="0"/>
              <a:t>-A medieval historian</a:t>
            </a:r>
          </a:p>
          <a:p>
            <a:r>
              <a:rPr lang="en-GB" sz="2800" dirty="0"/>
              <a:t>-Became a junior professor at Strasbourg just after WW1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67CA3FB-CD3B-4048-AC63-53C496672B80}"/>
              </a:ext>
            </a:extLst>
          </p:cNvPr>
          <p:cNvSpPr txBox="1"/>
          <p:nvPr/>
        </p:nvSpPr>
        <p:spPr>
          <a:xfrm>
            <a:off x="9657567" y="627554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ambria" charset="0"/>
                <a:cs typeface="Arial" charset="0"/>
              </a:rPr>
              <a:t>1886-1944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284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8223FA-9668-6542-B7E5-E09CB198E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/>
              <a:t>Lucien Febvre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BB062CF-BDA9-B240-B44E-F9E1156F9C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41033" y="1264803"/>
            <a:ext cx="3681245" cy="4968000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412BE87-3CEE-1343-B4B8-8AC037B79C7E}"/>
              </a:ext>
            </a:extLst>
          </p:cNvPr>
          <p:cNvSpPr txBox="1"/>
          <p:nvPr/>
        </p:nvSpPr>
        <p:spPr>
          <a:xfrm>
            <a:off x="513568" y="2260581"/>
            <a:ext cx="69644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-Born in 1878 in a middle-class </a:t>
            </a:r>
            <a:r>
              <a:rPr lang="fr-FR" sz="2400" dirty="0" err="1"/>
              <a:t>family</a:t>
            </a:r>
            <a:endParaRPr lang="fr-FR" sz="2400" dirty="0"/>
          </a:p>
          <a:p>
            <a:r>
              <a:rPr lang="fr-FR" sz="2400" dirty="0"/>
              <a:t>-</a:t>
            </a:r>
            <a:r>
              <a:rPr lang="fr-FR" sz="2400" dirty="0" err="1"/>
              <a:t>Like</a:t>
            </a:r>
            <a:r>
              <a:rPr lang="fr-FR" sz="2400" dirty="0"/>
              <a:t> Bloch, an </a:t>
            </a:r>
            <a:r>
              <a:rPr lang="fr-FR" sz="2400" dirty="0" err="1"/>
              <a:t>exceptional</a:t>
            </a:r>
            <a:r>
              <a:rPr lang="fr-FR" sz="2400" dirty="0"/>
              <a:t> </a:t>
            </a:r>
            <a:r>
              <a:rPr lang="fr-FR" sz="2400" dirty="0" err="1"/>
              <a:t>student</a:t>
            </a:r>
            <a:endParaRPr lang="fr-FR" sz="2400" dirty="0"/>
          </a:p>
          <a:p>
            <a:r>
              <a:rPr lang="fr-FR" sz="2400" dirty="0"/>
              <a:t>-</a:t>
            </a:r>
            <a:r>
              <a:rPr lang="fr-FR" sz="2400" dirty="0" err="1"/>
              <a:t>Like</a:t>
            </a:r>
            <a:r>
              <a:rPr lang="fr-FR" sz="2400" dirty="0"/>
              <a:t> Bloch, a WW1 </a:t>
            </a:r>
            <a:r>
              <a:rPr lang="fr-FR" sz="2400" dirty="0" err="1"/>
              <a:t>veteran</a:t>
            </a:r>
            <a:endParaRPr lang="fr-FR" sz="2400" dirty="0"/>
          </a:p>
          <a:p>
            <a:r>
              <a:rPr lang="fr-FR" sz="2400" dirty="0"/>
              <a:t>-</a:t>
            </a:r>
            <a:r>
              <a:rPr lang="fr-FR" sz="2400" dirty="0" err="1"/>
              <a:t>Also</a:t>
            </a:r>
            <a:r>
              <a:rPr lang="fr-FR" sz="2400" dirty="0"/>
              <a:t> </a:t>
            </a:r>
            <a:r>
              <a:rPr lang="fr-FR" sz="2400" dirty="0" err="1"/>
              <a:t>became</a:t>
            </a:r>
            <a:r>
              <a:rPr lang="fr-FR" sz="2400" dirty="0"/>
              <a:t> a junior </a:t>
            </a:r>
            <a:r>
              <a:rPr lang="fr-FR" sz="2400" dirty="0" err="1"/>
              <a:t>professor</a:t>
            </a:r>
            <a:r>
              <a:rPr lang="fr-FR" sz="2400" dirty="0"/>
              <a:t> at Strasbourg </a:t>
            </a:r>
            <a:r>
              <a:rPr lang="fr-FR" sz="2400" dirty="0" err="1"/>
              <a:t>University</a:t>
            </a:r>
            <a:r>
              <a:rPr lang="fr-FR" sz="2400" dirty="0"/>
              <a:t> </a:t>
            </a:r>
            <a:r>
              <a:rPr lang="fr-FR" sz="2400" dirty="0" err="1"/>
              <a:t>just</a:t>
            </a:r>
            <a:r>
              <a:rPr lang="fr-FR" sz="2400" dirty="0"/>
              <a:t> </a:t>
            </a:r>
            <a:r>
              <a:rPr lang="fr-FR" sz="2400" dirty="0" err="1"/>
              <a:t>after</a:t>
            </a:r>
            <a:r>
              <a:rPr lang="fr-FR" sz="2400" dirty="0"/>
              <a:t> WW1</a:t>
            </a:r>
          </a:p>
          <a:p>
            <a:r>
              <a:rPr lang="fr-FR" sz="2400" dirty="0"/>
              <a:t>-</a:t>
            </a:r>
            <a:r>
              <a:rPr lang="fr-FR" sz="2400" dirty="0" err="1"/>
              <a:t>His</a:t>
            </a:r>
            <a:r>
              <a:rPr lang="fr-FR" sz="2400" dirty="0"/>
              <a:t> </a:t>
            </a:r>
            <a:r>
              <a:rPr lang="fr-FR" sz="2400" dirty="0" err="1"/>
              <a:t>research</a:t>
            </a:r>
            <a:r>
              <a:rPr lang="fr-FR" sz="2400" dirty="0"/>
              <a:t> </a:t>
            </a:r>
            <a:r>
              <a:rPr lang="fr-FR" sz="2400" dirty="0" err="1"/>
              <a:t>specialism</a:t>
            </a:r>
            <a:r>
              <a:rPr lang="fr-FR" sz="2400" dirty="0"/>
              <a:t> </a:t>
            </a:r>
            <a:r>
              <a:rPr lang="fr-FR" sz="2400" dirty="0" err="1"/>
              <a:t>was</a:t>
            </a:r>
            <a:r>
              <a:rPr lang="fr-FR" sz="2400" dirty="0"/>
              <a:t> </a:t>
            </a:r>
            <a:r>
              <a:rPr lang="fr-FR" sz="2400" dirty="0" err="1"/>
              <a:t>early</a:t>
            </a:r>
            <a:r>
              <a:rPr lang="fr-FR" sz="2400" dirty="0"/>
              <a:t> modern France</a:t>
            </a:r>
          </a:p>
          <a:p>
            <a:r>
              <a:rPr lang="fr-FR" sz="2400" dirty="0"/>
              <a:t>-</a:t>
            </a:r>
            <a:r>
              <a:rPr lang="fr-FR" sz="2400" dirty="0" err="1"/>
              <a:t>Work</a:t>
            </a:r>
            <a:r>
              <a:rPr lang="fr-FR" sz="2400" dirty="0"/>
              <a:t> </a:t>
            </a:r>
            <a:r>
              <a:rPr lang="fr-FR" sz="2400" dirty="0" err="1"/>
              <a:t>focused</a:t>
            </a:r>
            <a:r>
              <a:rPr lang="fr-FR" sz="2400" dirty="0"/>
              <a:t> </a:t>
            </a:r>
            <a:r>
              <a:rPr lang="fr-FR" sz="2400" dirty="0" err="1"/>
              <a:t>especially</a:t>
            </a:r>
            <a:r>
              <a:rPr lang="fr-FR" sz="2400" dirty="0"/>
              <a:t> on 16th-century France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7B836F6-8955-CC46-8459-542A600E9640}"/>
              </a:ext>
            </a:extLst>
          </p:cNvPr>
          <p:cNvSpPr txBox="1"/>
          <p:nvPr/>
        </p:nvSpPr>
        <p:spPr>
          <a:xfrm>
            <a:off x="9156526" y="6375748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mbria" charset="0"/>
                <a:cs typeface="Arial" charset="0"/>
              </a:rPr>
              <a:t>1878-1956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349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EC200F-E31D-C94F-999D-CE295231A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1929 and the first issue of the journal, the </a:t>
            </a:r>
            <a:r>
              <a:rPr lang="fr-FR" b="1" i="1" dirty="0"/>
              <a:t>Annales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9B59F55D-D98F-C340-A0C5-F7C8C53376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16503" y="1462371"/>
            <a:ext cx="3511616" cy="4896000"/>
          </a:xfr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11AB4FE-DB6C-C149-9AF3-02FD73A7791C}"/>
              </a:ext>
            </a:extLst>
          </p:cNvPr>
          <p:cNvSpPr txBox="1"/>
          <p:nvPr/>
        </p:nvSpPr>
        <p:spPr>
          <a:xfrm>
            <a:off x="438411" y="2542784"/>
            <a:ext cx="58438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/>
              <a:t>1929: </a:t>
            </a:r>
            <a:r>
              <a:rPr lang="fr-FR" sz="2000" dirty="0"/>
              <a:t>Annales d’histoire économique et sociale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6273166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{1684B378-6444-AA41-80CD-BE6CDD92144A}tf10001119</Template>
  <TotalTime>1587</TotalTime>
  <Words>2300</Words>
  <Application>Microsoft Office PowerPoint</Application>
  <PresentationFormat>Widescreen</PresentationFormat>
  <Paragraphs>236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Cambria</vt:lpstr>
      <vt:lpstr>Wingdings</vt:lpstr>
      <vt:lpstr>Thème Office</vt:lpstr>
      <vt:lpstr>The Annales</vt:lpstr>
      <vt:lpstr>Introduction and basic facts</vt:lpstr>
      <vt:lpstr>Today’s lecture key questions</vt:lpstr>
      <vt:lpstr>PowerPoint Presentation</vt:lpstr>
      <vt:lpstr>I-The creation of the Annales school of history </vt:lpstr>
      <vt:lpstr>PowerPoint Presentation</vt:lpstr>
      <vt:lpstr>Marc Bloch</vt:lpstr>
      <vt:lpstr>Lucien Febvre</vt:lpstr>
      <vt:lpstr>1929 and the first issue of the journal, the Annales</vt:lpstr>
      <vt:lpstr>PowerPoint Presentation</vt:lpstr>
      <vt:lpstr>The Revolution</vt:lpstr>
      <vt:lpstr>The Annales project: key words, key facts</vt:lpstr>
      <vt:lpstr>Peter Burke on the Annales</vt:lpstr>
      <vt:lpstr>Influences</vt:lpstr>
      <vt:lpstr>Emile Durkheim and his work An example </vt:lpstr>
      <vt:lpstr>Main themes and topics studied by Durkheim and his disciples</vt:lpstr>
      <vt:lpstr>Annales and sociology</vt:lpstr>
      <vt:lpstr>II- The First generation of the Annales and their work </vt:lpstr>
      <vt:lpstr>Bloch: Sociological and anthropological inspiration </vt:lpstr>
      <vt:lpstr>PowerPoint Presentation</vt:lpstr>
      <vt:lpstr>Bloch: hero of the French Resistance in the fight against Fascism</vt:lpstr>
      <vt:lpstr>Bloch’s last works</vt:lpstr>
      <vt:lpstr>Lucien Febvre and the psychological approach. Towards a history of “mentalités”</vt:lpstr>
      <vt:lpstr>The making of Lucien Febvre</vt:lpstr>
      <vt:lpstr>Lucien Febvre and the psychological approach. Towards a history of “mentalités” </vt:lpstr>
      <vt:lpstr>PowerPoint Presentation</vt:lpstr>
      <vt:lpstr>PowerPoint Presentation</vt:lpstr>
      <vt:lpstr> </vt:lpstr>
      <vt:lpstr>The Mediterranean in the Age of Philip II</vt:lpstr>
      <vt:lpstr>Braudel’s Mediterranean</vt:lpstr>
      <vt:lpstr>Braudel’s conception of time</vt:lpstr>
      <vt:lpstr>Emmanuel Le Roy Ladurie </vt:lpstr>
      <vt:lpstr>The Peasants of Languedoc (1966, English)</vt:lpstr>
      <vt:lpstr>Montaillou, 1975</vt:lpstr>
      <vt:lpstr>Conclusion: the legacy of a revolution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Annales</dc:title>
  <dc:creator>Utilisateur Microsoft Office</dc:creator>
  <cp:lastModifiedBy>Sarkar, Aditya</cp:lastModifiedBy>
  <cp:revision>92</cp:revision>
  <dcterms:created xsi:type="dcterms:W3CDTF">2020-09-16T07:21:20Z</dcterms:created>
  <dcterms:modified xsi:type="dcterms:W3CDTF">2020-11-02T15:06:31Z</dcterms:modified>
</cp:coreProperties>
</file>