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07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19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10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50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297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63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28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8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06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58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4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A6596-8EEB-41D7-8B86-14F10273E114}" type="datetimeFigureOut">
              <a:rPr lang="en-GB" smtClean="0"/>
              <a:t>04/10/2020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64FD6-C52B-483B-A7C0-0449E0E8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07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HI2E1 Historiography: Introduction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46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In this module we’ll study….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Influential and pioneering ways of looking at history, from the 18</a:t>
            </a:r>
            <a:r>
              <a:rPr lang="en-GB" baseline="30000" dirty="0" smtClean="0"/>
              <a:t>th</a:t>
            </a:r>
            <a:r>
              <a:rPr lang="en-GB" dirty="0" smtClean="0"/>
              <a:t> century to the late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</a:p>
          <a:p>
            <a:r>
              <a:rPr lang="en-GB" dirty="0" smtClean="0"/>
              <a:t>Central questions: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</a:t>
            </a:r>
            <a:r>
              <a:rPr lang="en-GB" b="1" dirty="0" smtClean="0"/>
              <a:t>Themes: </a:t>
            </a:r>
            <a:r>
              <a:rPr lang="en-GB" dirty="0" smtClean="0"/>
              <a:t>what have historians considered important in the study of history?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</a:t>
            </a:r>
            <a:r>
              <a:rPr lang="en-GB" b="1" dirty="0" smtClean="0"/>
              <a:t>Methods: </a:t>
            </a:r>
            <a:r>
              <a:rPr lang="en-GB" dirty="0" smtClean="0"/>
              <a:t>how have they gone about studying these themes?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</a:t>
            </a:r>
            <a:r>
              <a:rPr lang="en-GB" b="1" dirty="0" smtClean="0"/>
              <a:t>Purposes: </a:t>
            </a:r>
            <a:r>
              <a:rPr lang="en-GB" dirty="0" smtClean="0"/>
              <a:t>what have their </a:t>
            </a:r>
            <a:r>
              <a:rPr lang="en-GB" i="1" dirty="0" smtClean="0"/>
              <a:t>aims </a:t>
            </a:r>
            <a:r>
              <a:rPr lang="en-GB" dirty="0" smtClean="0"/>
              <a:t>been? Why have they studied and written history?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65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6652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What is ‘Historiography’?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6982"/>
            <a:ext cx="10515600" cy="5763491"/>
          </a:xfrm>
        </p:spPr>
        <p:txBody>
          <a:bodyPr>
            <a:normAutofit/>
          </a:bodyPr>
          <a:lstStyle/>
          <a:p>
            <a:r>
              <a:rPr lang="en-GB" dirty="0" smtClean="0"/>
              <a:t>3 potential meanings: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1. The scholarly literature on any given subject-area: </a:t>
            </a:r>
            <a:r>
              <a:rPr lang="en-GB" dirty="0" err="1" smtClean="0"/>
              <a:t>eg</a:t>
            </a:r>
            <a:r>
              <a:rPr lang="en-GB" dirty="0" smtClean="0"/>
              <a:t>. Historiography of early modern China; historiography of Spanish Civil War; historiography of popular sport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2. The history of history – how have historians approached their craft? This overlaps with…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3. The critical philosophy of history: reflections on the meaning, nature and purpose of history.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388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Purposes of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Moral improvement and progress?</a:t>
            </a:r>
          </a:p>
          <a:p>
            <a:r>
              <a:rPr lang="en-GB" dirty="0" smtClean="0"/>
              <a:t>The establishment of scientific ‘laws’ and patterns?</a:t>
            </a:r>
          </a:p>
          <a:p>
            <a:r>
              <a:rPr lang="en-GB" dirty="0" smtClean="0"/>
              <a:t>A tool in political struggle?</a:t>
            </a:r>
          </a:p>
          <a:p>
            <a:r>
              <a:rPr lang="en-GB" dirty="0" smtClean="0"/>
              <a:t>A way of constructing identities and collective memory?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60398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Which historical phenomena truly ‘count’?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Politics, war and ‘great’ individuals?</a:t>
            </a:r>
          </a:p>
          <a:p>
            <a:r>
              <a:rPr lang="en-GB" dirty="0" smtClean="0"/>
              <a:t>Ordinary people and social relations – i.e. social history?</a:t>
            </a:r>
          </a:p>
          <a:p>
            <a:r>
              <a:rPr lang="en-GB" dirty="0" smtClean="0"/>
              <a:t>Forms of social power: class, gender, race, sexuality?</a:t>
            </a:r>
          </a:p>
          <a:p>
            <a:r>
              <a:rPr lang="en-GB" dirty="0" smtClean="0"/>
              <a:t>Material culture?</a:t>
            </a:r>
          </a:p>
          <a:p>
            <a:r>
              <a:rPr lang="en-GB" dirty="0" smtClean="0"/>
              <a:t>Ideas and ideologies?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16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Historical thinking: diversity and variations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Historians dispute each others’ arguments at any given point in time</a:t>
            </a:r>
          </a:p>
          <a:p>
            <a:r>
              <a:rPr lang="en-GB" dirty="0" smtClean="0"/>
              <a:t>Emphases of historical thinking are not constant – they change over time</a:t>
            </a:r>
          </a:p>
          <a:p>
            <a:r>
              <a:rPr lang="en-GB" dirty="0" smtClean="0"/>
              <a:t>So history is never ‘neutral’, ‘objective’ or fixed</a:t>
            </a:r>
          </a:p>
          <a:p>
            <a:r>
              <a:rPr lang="en-GB" dirty="0" smtClean="0"/>
              <a:t>There is a ‘history of history’: the ways in which we think historically are bound up with historical processes</a:t>
            </a:r>
          </a:p>
          <a:p>
            <a:r>
              <a:rPr lang="en-GB" dirty="0" smtClean="0"/>
              <a:t>Studying historiography means studying the foundations of our own historical thinking </a:t>
            </a:r>
            <a:r>
              <a:rPr lang="en-GB" i="1" dirty="0" smtClean="0"/>
              <a:t>critically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3007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Transformations of Historical Thinking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Enlightenment: philosophies of historical progress and moral improvement</a:t>
            </a:r>
          </a:p>
          <a:p>
            <a:r>
              <a:rPr lang="en-GB" dirty="0" smtClean="0"/>
              <a:t>19</a:t>
            </a:r>
            <a:r>
              <a:rPr lang="en-GB" baseline="30000" dirty="0" smtClean="0"/>
              <a:t>th</a:t>
            </a:r>
            <a:r>
              <a:rPr lang="en-GB" dirty="0" smtClean="0"/>
              <a:t> century: emergence of attempts to render history along the lines of natural sciences</a:t>
            </a:r>
          </a:p>
          <a:p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century: democratization of historical themes and inquiry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745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Exclusions and power relations in Historiography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Most historians studied this term white, male, European: why?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- distinctive nature of </a:t>
            </a:r>
            <a:r>
              <a:rPr lang="en-GB" i="1" dirty="0" smtClean="0"/>
              <a:t>modern </a:t>
            </a:r>
            <a:r>
              <a:rPr lang="en-GB" dirty="0" smtClean="0"/>
              <a:t>historiography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- shaped by real asymmetries of power: history of European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economic, political, cultural domination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- these asymmetries mark both the material infrastructure of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history </a:t>
            </a:r>
            <a:r>
              <a:rPr lang="en-GB" i="1" dirty="0" smtClean="0"/>
              <a:t>and </a:t>
            </a:r>
            <a:r>
              <a:rPr lang="en-GB" dirty="0" smtClean="0"/>
              <a:t>forms of historical thinking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- most of the crucial challenges to this intellectual order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appear on a large scale only in the late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- pitfalls to be avoided in examining Historiography: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a) uncritical veneration of past thinkers, b) dismissiveness and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presentism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2126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Module 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Lectures on Moodle: to be uploaded at the start of the week</a:t>
            </a:r>
          </a:p>
          <a:p>
            <a:r>
              <a:rPr lang="en-GB" dirty="0" smtClean="0"/>
              <a:t>Seminars alternating between f2f and online</a:t>
            </a:r>
          </a:p>
          <a:p>
            <a:r>
              <a:rPr lang="en-GB" dirty="0" smtClean="0"/>
              <a:t>Moodle discussion forum for asynchronous activity: will vary from group to group and tutor to tutor</a:t>
            </a:r>
          </a:p>
          <a:p>
            <a:r>
              <a:rPr lang="en-GB" dirty="0" smtClean="0"/>
              <a:t>Assessment: a) seminar participation – combination of oral contributions and discussion forums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    b) 1500 word essay: imaginary conversation between 2 thinkers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    c) 3000 word essay – themes to be announced just before Reading Week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366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533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HI2E1 Historiography: Introduction</vt:lpstr>
      <vt:lpstr>               In this module we’ll study….</vt:lpstr>
      <vt:lpstr>What is ‘Historiography’?</vt:lpstr>
      <vt:lpstr>Purposes of History</vt:lpstr>
      <vt:lpstr>Which historical phenomena truly ‘count’?</vt:lpstr>
      <vt:lpstr>Historical thinking: diversity and variations</vt:lpstr>
      <vt:lpstr>Transformations of Historical Thinking</vt:lpstr>
      <vt:lpstr>Exclusions and power relations in Historiography</vt:lpstr>
      <vt:lpstr>Module organization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HI2E1 Historiography: Introduction</dc:title>
  <dc:creator>Sarkar, Aditya</dc:creator>
  <cp:lastModifiedBy>Sarkar, Aditya</cp:lastModifiedBy>
  <cp:revision>6</cp:revision>
  <dcterms:created xsi:type="dcterms:W3CDTF">2020-10-04T02:10:40Z</dcterms:created>
  <dcterms:modified xsi:type="dcterms:W3CDTF">2020-10-04T05:56:10Z</dcterms:modified>
</cp:coreProperties>
</file>