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60" r:id="rId4"/>
    <p:sldId id="261" r:id="rId5"/>
    <p:sldId id="262" r:id="rId6"/>
    <p:sldId id="280" r:id="rId7"/>
    <p:sldId id="281" r:id="rId8"/>
    <p:sldId id="282" r:id="rId9"/>
    <p:sldId id="283" r:id="rId10"/>
    <p:sldId id="284" r:id="rId11"/>
    <p:sldId id="257" r:id="rId12"/>
    <p:sldId id="258" r:id="rId13"/>
    <p:sldId id="259" r:id="rId14"/>
    <p:sldId id="264" r:id="rId15"/>
    <p:sldId id="265" r:id="rId16"/>
    <p:sldId id="267" r:id="rId17"/>
    <p:sldId id="268" r:id="rId18"/>
    <p:sldId id="276" r:id="rId19"/>
    <p:sldId id="266" r:id="rId20"/>
    <p:sldId id="269" r:id="rId21"/>
    <p:sldId id="271" r:id="rId22"/>
    <p:sldId id="270" r:id="rId23"/>
    <p:sldId id="272" r:id="rId24"/>
    <p:sldId id="263" r:id="rId25"/>
    <p:sldId id="278" r:id="rId26"/>
    <p:sldId id="279" r:id="rId27"/>
    <p:sldId id="27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444"/>
  </p:normalViewPr>
  <p:slideViewPr>
    <p:cSldViewPr snapToGrid="0" snapToObjects="1">
      <p:cViewPr varScale="1">
        <p:scale>
          <a:sx n="65" d="100"/>
          <a:sy n="65" d="100"/>
        </p:scale>
        <p:origin x="1320"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GB"/>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16" name="Slide Number Placeholder 15"/>
          <p:cNvSpPr>
            <a:spLocks noGrp="1"/>
          </p:cNvSpPr>
          <p:nvPr>
            <p:ph type="sldNum" sz="quarter" idx="11"/>
          </p:nvPr>
        </p:nvSpPr>
        <p:spPr/>
        <p:txBody>
          <a:bodyPr/>
          <a:lstStyle/>
          <a:p>
            <a:fld id="{D2E57653-3E58-4892-A7ED-712530ACC680}" type="slidenum">
              <a:rPr kumimoji="0" lang="en-US" smtClean="0"/>
              <a:pPr eaLnBrk="1" latinLnBrk="0" hangingPunct="1"/>
              <a:t>‹#›</a:t>
            </a:fld>
            <a:endParaRPr kumimoji="0" lang="en-US"/>
          </a:p>
        </p:txBody>
      </p:sp>
      <p:sp>
        <p:nvSpPr>
          <p:cNvPr id="17" name="Footer Placeholder 16"/>
          <p:cNvSpPr>
            <a:spLocks noGrp="1"/>
          </p:cNvSpPr>
          <p:nvPr>
            <p:ph type="ftr" sz="quarter" idx="12"/>
          </p:nvPr>
        </p:nvSpPr>
        <p:spPr/>
        <p:txBody>
          <a:bodyPr/>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GB"/>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14" name="Date Placeholder 13"/>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15" name="Slide Number Placeholder 14"/>
          <p:cNvSpPr>
            <a:spLocks noGrp="1"/>
          </p:cNvSpPr>
          <p:nvPr>
            <p:ph type="sldNum" sz="quarter" idx="15"/>
          </p:nvPr>
        </p:nvSpPr>
        <p:spPr/>
        <p:txBody>
          <a:bodyPr/>
          <a:lstStyle>
            <a:lvl1pPr algn="ctr">
              <a:defRPr/>
            </a:lvl1pPr>
          </a:lstStyle>
          <a:p>
            <a:fld id="{D2E57653-3E58-4892-A7ED-712530ACC680}" type="slidenum">
              <a:rPr kumimoji="0" lang="en-US" smtClean="0"/>
              <a:pPr eaLnBrk="1" latinLnBrk="0" hangingPunct="1"/>
              <a:t>‹#›</a:t>
            </a:fld>
            <a:endParaRPr kumimoji="0" lang="en-US"/>
          </a:p>
        </p:txBody>
      </p:sp>
      <p:sp>
        <p:nvSpPr>
          <p:cNvPr id="16" name="Footer Placeholder 15"/>
          <p:cNvSpPr>
            <a:spLocks noGrp="1"/>
          </p:cNvSpPr>
          <p:nvPr>
            <p:ph type="ftr" sz="quarter" idx="16"/>
          </p:nvPr>
        </p:nvSpPr>
        <p:spPr/>
        <p:txBody>
          <a:bodyPr/>
          <a:lstStyle/>
          <a:p>
            <a:endParaRPr kumimoji="0" lang="en-US"/>
          </a:p>
        </p:txBody>
      </p:sp>
      <p:sp>
        <p:nvSpPr>
          <p:cNvPr id="17" name="Title 16"/>
          <p:cNvSpPr>
            <a:spLocks noGrp="1"/>
          </p:cNvSpPr>
          <p:nvPr>
            <p:ph type="title"/>
          </p:nvPr>
        </p:nvSpPr>
        <p:spPr/>
        <p:txBody>
          <a:bodyPr rtlCol="0" anchor="b" anchorCtr="0"/>
          <a:lstStyle/>
          <a:p>
            <a:r>
              <a:rPr kumimoji="0" lang="en-GB"/>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GB"/>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p:txBody>
          <a:bodyPr/>
          <a:lstStyle/>
          <a:p>
            <a:r>
              <a:rPr kumimoji="0" lang="en-GB"/>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8" name="Footer Placeholder 7"/>
          <p:cNvSpPr>
            <a:spLocks noGrp="1"/>
          </p:cNvSpPr>
          <p:nvPr>
            <p:ph type="ftr" sz="quarter" idx="11"/>
          </p:nvPr>
        </p:nvSpPr>
        <p:spPr/>
        <p:txBody>
          <a:bodyPr/>
          <a:lstStyle/>
          <a:p>
            <a:endParaRPr kumimoji="0" lang="en-US"/>
          </a:p>
        </p:txBody>
      </p:sp>
      <p:sp>
        <p:nvSpPr>
          <p:cNvPr id="7" name="Date Placeholder 6"/>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GB"/>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p:txBody>
          <a:bodyPr/>
          <a:lstStyle/>
          <a:p>
            <a:r>
              <a:rPr kumimoji="0" lang="en-GB"/>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GB"/>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GB"/>
              <a:t>Click to edit Master title style</a:t>
            </a:r>
            <a:endParaRPr kumimoji="0" lang="en-US"/>
          </a:p>
        </p:txBody>
      </p:sp>
      <p:sp>
        <p:nvSpPr>
          <p:cNvPr id="8" name="Date Placeholder 7"/>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9" name="Slide Number Placeholder 8"/>
          <p:cNvSpPr>
            <a:spLocks noGrp="1"/>
          </p:cNvSpPr>
          <p:nvPr>
            <p:ph type="sldNum" sz="quarter" idx="15"/>
          </p:nvPr>
        </p:nvSpPr>
        <p:spPr/>
        <p:txBody>
          <a:bodyPr/>
          <a:lstStyle/>
          <a:p>
            <a:fld id="{D2E57653-3E58-4892-A7ED-712530ACC680}" type="slidenum">
              <a:rPr kumimoji="0" lang="en-US" smtClean="0"/>
              <a:pPr eaLnBrk="1" latinLnBrk="0" hangingPunct="1"/>
              <a:t>‹#›</a:t>
            </a:fld>
            <a:endParaRPr kumimoji="0" lang="en-US"/>
          </a:p>
        </p:txBody>
      </p:sp>
      <p:sp>
        <p:nvSpPr>
          <p:cNvPr id="10" name="Footer Placeholder 9"/>
          <p:cNvSpPr>
            <a:spLocks noGrp="1"/>
          </p:cNvSpPr>
          <p:nvPr>
            <p:ph type="ftr" sz="quarter" idx="16"/>
          </p:nvPr>
        </p:nvSpPr>
        <p:spPr/>
        <p:txBody>
          <a:bodyPr/>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GB"/>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GB"/>
              <a:t>Drag picture to placeholder or click icon to add</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GB"/>
              <a:t>Click to edit Master text styles</a:t>
            </a:r>
          </a:p>
        </p:txBody>
      </p:sp>
      <p:sp>
        <p:nvSpPr>
          <p:cNvPr id="8" name="Date Placeholder 7"/>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10/26/2020</a:t>
            </a:fld>
            <a:endParaRPr lang="en-US"/>
          </a:p>
        </p:txBody>
      </p:sp>
      <p:sp>
        <p:nvSpPr>
          <p:cNvPr id="9" name="Slide Number Placeholder 8"/>
          <p:cNvSpPr>
            <a:spLocks noGrp="1"/>
          </p:cNvSpPr>
          <p:nvPr>
            <p:ph type="sldNum" sz="quarter" idx="11"/>
          </p:nvPr>
        </p:nvSpPr>
        <p:spPr/>
        <p:txBody>
          <a:bodyPr/>
          <a:lstStyle/>
          <a:p>
            <a:fld id="{D2E57653-3E58-4892-A7ED-712530ACC680}" type="slidenum">
              <a:rPr kumimoji="0" lang="en-US" smtClean="0"/>
              <a:pPr eaLnBrk="1" latinLnBrk="0" hangingPunct="1"/>
              <a:t>‹#›</a:t>
            </a:fld>
            <a:endParaRPr kumimoji="0" lang="en-US"/>
          </a:p>
        </p:txBody>
      </p:sp>
      <p:sp>
        <p:nvSpPr>
          <p:cNvPr id="10" name="Footer Placeholder 9"/>
          <p:cNvSpPr>
            <a:spLocks noGrp="1"/>
          </p:cNvSpPr>
          <p:nvPr>
            <p:ph type="ftr" sz="quarter" idx="12"/>
          </p:nvPr>
        </p:nvSpPr>
        <p:spPr/>
        <p:txBody>
          <a:bodyPr/>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GB"/>
              <a:t>Click to edit Master text styles</a:t>
            </a:r>
          </a:p>
          <a:p>
            <a:pPr lvl="1" eaLnBrk="1" latinLnBrk="0" hangingPunct="1"/>
            <a:r>
              <a:rPr kumimoji="0" lang="en-GB"/>
              <a:t>Second level</a:t>
            </a:r>
          </a:p>
          <a:p>
            <a:pPr lvl="2" eaLnBrk="1" latinLnBrk="0" hangingPunct="1"/>
            <a:r>
              <a:rPr kumimoji="0" lang="en-GB"/>
              <a:t>Third level</a:t>
            </a:r>
          </a:p>
          <a:p>
            <a:pPr lvl="3" eaLnBrk="1" latinLnBrk="0" hangingPunct="1"/>
            <a:r>
              <a:rPr kumimoji="0" lang="en-GB"/>
              <a:t>Fourth level</a:t>
            </a:r>
          </a:p>
          <a:p>
            <a:pPr lvl="4" eaLnBrk="1" latinLnBrk="0" hangingPunct="1"/>
            <a:r>
              <a:rPr kumimoji="0" lang="en-GB"/>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eaLnBrk="1" latinLnBrk="0" hangingPunct="1"/>
            <a:fld id="{B41ABA4E-CD72-497B-97AA-7213B3980F60}" type="datetimeFigureOut">
              <a:rPr lang="en-US" smtClean="0"/>
              <a:pPr eaLnBrk="1" latinLnBrk="0" hangingPunct="1"/>
              <a:t>10/26/2020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2E57653-3E58-4892-A7ED-712530ACC680}" type="slidenum">
              <a:rPr kumimoji="0" lang="en-US" smtClean="0"/>
              <a:pPr eaLnBrk="1" latinLnBrk="0" hangingPunct="1"/>
              <a:t>‹#›</a:t>
            </a:fld>
            <a:endParaRPr kumimoji="0"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GB"/>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fSQgCy_iIcc&amp;t=4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marxists.org/glossary/terms/h/i.htm#history-repeat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Historiography</a:t>
            </a:r>
            <a:br>
              <a:rPr lang="en-GB" dirty="0"/>
            </a:br>
            <a:r>
              <a:rPr lang="en-GB" dirty="0"/>
              <a:t>Week 5</a:t>
            </a:r>
          </a:p>
        </p:txBody>
      </p:sp>
      <p:pic>
        <p:nvPicPr>
          <p:cNvPr id="7" name="Picture Placeholder 6" descr="marx_3.jpg"/>
          <p:cNvPicPr>
            <a:picLocks noGrp="1" noChangeAspect="1"/>
          </p:cNvPicPr>
          <p:nvPr>
            <p:ph type="pic" idx="1"/>
          </p:nvPr>
        </p:nvPicPr>
        <p:blipFill>
          <a:blip r:embed="rId2">
            <a:extLst>
              <a:ext uri="{28A0092B-C50C-407E-A947-70E740481C1C}">
                <a14:useLocalDpi xmlns:a14="http://schemas.microsoft.com/office/drawing/2010/main" val="0"/>
              </a:ext>
            </a:extLst>
          </a:blip>
          <a:srcRect l="-28800" r="-28800"/>
          <a:stretch>
            <a:fillRect/>
          </a:stretch>
        </p:blipFill>
        <p:spPr/>
      </p:pic>
      <p:sp>
        <p:nvSpPr>
          <p:cNvPr id="6" name="Text Placeholder 5"/>
          <p:cNvSpPr>
            <a:spLocks noGrp="1"/>
          </p:cNvSpPr>
          <p:nvPr>
            <p:ph type="body" sz="half" idx="2"/>
          </p:nvPr>
        </p:nvSpPr>
        <p:spPr/>
        <p:txBody>
          <a:bodyPr>
            <a:normAutofit/>
          </a:bodyPr>
          <a:lstStyle/>
          <a:p>
            <a:endParaRPr lang="en-GB" sz="2800" i="1" dirty="0"/>
          </a:p>
          <a:p>
            <a:r>
              <a:rPr lang="en-GB" sz="2800" i="1" dirty="0"/>
              <a:t>Karl Marx</a:t>
            </a:r>
            <a:endParaRPr lang="en-GB" sz="2800" dirty="0"/>
          </a:p>
          <a:p>
            <a:r>
              <a:rPr lang="en-GB" sz="2800" dirty="0"/>
              <a:t>1818-1883</a:t>
            </a:r>
          </a:p>
        </p:txBody>
      </p:sp>
    </p:spTree>
    <p:extLst>
      <p:ext uri="{BB962C8B-B14F-4D97-AF65-F5344CB8AC3E}">
        <p14:creationId xmlns:p14="http://schemas.microsoft.com/office/powerpoint/2010/main" val="1731773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Marx as he was for much of his life</a:t>
            </a:r>
          </a:p>
        </p:txBody>
      </p:sp>
      <p:pic>
        <p:nvPicPr>
          <p:cNvPr id="4098"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3131817" y="1600200"/>
            <a:ext cx="2880366"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4190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dirty="0"/>
              <a:t>Karl Marx – most famous works</a:t>
            </a:r>
          </a:p>
        </p:txBody>
      </p:sp>
      <p:pic>
        <p:nvPicPr>
          <p:cNvPr id="13" name="Content Placeholder 12" descr="11057943283_d5f2134334_b.jpg"/>
          <p:cNvPicPr>
            <a:picLocks noGrp="1" noChangeAspect="1"/>
          </p:cNvPicPr>
          <p:nvPr>
            <p:ph sz="half" idx="1"/>
          </p:nvPr>
        </p:nvPicPr>
        <p:blipFill>
          <a:blip r:embed="rId2" cstate="email">
            <a:extLst>
              <a:ext uri="{28A0092B-C50C-407E-A947-70E740481C1C}">
                <a14:useLocalDpi xmlns:a14="http://schemas.microsoft.com/office/drawing/2010/main" val="0"/>
              </a:ext>
            </a:extLst>
          </a:blip>
          <a:srcRect t="10568" b="10568"/>
          <a:stretch>
            <a:fillRect/>
          </a:stretch>
        </p:blipFill>
        <p:spPr>
          <a:xfrm>
            <a:off x="457200" y="1524000"/>
            <a:ext cx="4059936" cy="4305905"/>
          </a:xfrm>
        </p:spPr>
      </p:pic>
      <p:pic>
        <p:nvPicPr>
          <p:cNvPr id="14" name="Content Placeholder 13" descr="download.jpg"/>
          <p:cNvPicPr>
            <a:picLocks noGrp="1" noChangeAspect="1"/>
          </p:cNvPicPr>
          <p:nvPr>
            <p:ph sz="half" idx="2"/>
          </p:nvPr>
        </p:nvPicPr>
        <p:blipFill>
          <a:blip r:embed="rId3">
            <a:extLst>
              <a:ext uri="{28A0092B-C50C-407E-A947-70E740481C1C}">
                <a14:useLocalDpi xmlns:a14="http://schemas.microsoft.com/office/drawing/2010/main" val="0"/>
              </a:ext>
            </a:extLst>
          </a:blip>
          <a:srcRect l="-15520" r="-15520"/>
          <a:stretch>
            <a:fillRect/>
          </a:stretch>
        </p:blipFill>
        <p:spPr>
          <a:xfrm>
            <a:off x="4648200" y="1524000"/>
            <a:ext cx="4059936" cy="4305905"/>
          </a:xfrm>
        </p:spPr>
      </p:pic>
      <p:sp>
        <p:nvSpPr>
          <p:cNvPr id="15" name="TextBox 14"/>
          <p:cNvSpPr txBox="1"/>
          <p:nvPr/>
        </p:nvSpPr>
        <p:spPr>
          <a:xfrm>
            <a:off x="1947333" y="5920136"/>
            <a:ext cx="877163" cy="523220"/>
          </a:xfrm>
          <a:prstGeom prst="rect">
            <a:avLst/>
          </a:prstGeom>
          <a:noFill/>
        </p:spPr>
        <p:txBody>
          <a:bodyPr wrap="none" rtlCol="0">
            <a:spAutoFit/>
          </a:bodyPr>
          <a:lstStyle/>
          <a:p>
            <a:r>
              <a:rPr lang="en-GB" sz="2800" dirty="0"/>
              <a:t>1848</a:t>
            </a:r>
          </a:p>
        </p:txBody>
      </p:sp>
      <p:sp>
        <p:nvSpPr>
          <p:cNvPr id="16" name="TextBox 15"/>
          <p:cNvSpPr txBox="1"/>
          <p:nvPr/>
        </p:nvSpPr>
        <p:spPr>
          <a:xfrm>
            <a:off x="5946099" y="5921215"/>
            <a:ext cx="1477889" cy="830997"/>
          </a:xfrm>
          <a:prstGeom prst="rect">
            <a:avLst/>
          </a:prstGeom>
          <a:noFill/>
        </p:spPr>
        <p:txBody>
          <a:bodyPr wrap="none" rtlCol="0">
            <a:spAutoFit/>
          </a:bodyPr>
          <a:lstStyle/>
          <a:p>
            <a:r>
              <a:rPr lang="en-GB" sz="2400" dirty="0"/>
              <a:t>Vol. 1-3</a:t>
            </a:r>
          </a:p>
          <a:p>
            <a:r>
              <a:rPr lang="en-GB" sz="2400" dirty="0"/>
              <a:t>1867-1894</a:t>
            </a:r>
          </a:p>
        </p:txBody>
      </p:sp>
    </p:spTree>
    <p:extLst>
      <p:ext uri="{BB962C8B-B14F-4D97-AF65-F5344CB8AC3E}">
        <p14:creationId xmlns:p14="http://schemas.microsoft.com/office/powerpoint/2010/main" val="2713819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GB" dirty="0"/>
              <a:t>Romanticism</a:t>
            </a:r>
          </a:p>
          <a:p>
            <a:endParaRPr lang="en-GB" dirty="0"/>
          </a:p>
          <a:p>
            <a:r>
              <a:rPr lang="en-GB" dirty="0"/>
              <a:t>Industrial Revolution – Creation of Proletariat</a:t>
            </a:r>
          </a:p>
          <a:p>
            <a:pPr lvl="1"/>
            <a:r>
              <a:rPr lang="en-GB" dirty="0"/>
              <a:t>Alienated from their work and thus themselves</a:t>
            </a:r>
          </a:p>
          <a:p>
            <a:endParaRPr lang="en-GB" dirty="0"/>
          </a:p>
          <a:p>
            <a:r>
              <a:rPr lang="en-GB" dirty="0"/>
              <a:t>Democratic Revolutions (1789, 1830, 1848)</a:t>
            </a:r>
          </a:p>
          <a:p>
            <a:pPr marL="0" indent="0">
              <a:buNone/>
            </a:pPr>
            <a:endParaRPr lang="en-GB" dirty="0"/>
          </a:p>
          <a:p>
            <a:endParaRPr lang="en-GB" dirty="0"/>
          </a:p>
        </p:txBody>
      </p:sp>
      <p:sp>
        <p:nvSpPr>
          <p:cNvPr id="5" name="Title 4"/>
          <p:cNvSpPr>
            <a:spLocks noGrp="1"/>
          </p:cNvSpPr>
          <p:nvPr>
            <p:ph type="title"/>
          </p:nvPr>
        </p:nvSpPr>
        <p:spPr/>
        <p:txBody>
          <a:bodyPr/>
          <a:lstStyle/>
          <a:p>
            <a:r>
              <a:rPr lang="en-GB" dirty="0"/>
              <a:t>Marx’s Context</a:t>
            </a:r>
          </a:p>
        </p:txBody>
      </p:sp>
    </p:spTree>
    <p:extLst>
      <p:ext uri="{BB962C8B-B14F-4D97-AF65-F5344CB8AC3E}">
        <p14:creationId xmlns:p14="http://schemas.microsoft.com/office/powerpoint/2010/main" val="3115473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GB" dirty="0"/>
          </a:p>
          <a:p>
            <a:r>
              <a:rPr lang="en-GB" dirty="0"/>
              <a:t>Critic of Capitalism</a:t>
            </a:r>
          </a:p>
          <a:p>
            <a:endParaRPr lang="en-GB" dirty="0"/>
          </a:p>
          <a:p>
            <a:r>
              <a:rPr lang="en-GB" dirty="0"/>
              <a:t>Historical materialism</a:t>
            </a:r>
          </a:p>
          <a:p>
            <a:endParaRPr lang="en-GB" dirty="0"/>
          </a:p>
          <a:p>
            <a:r>
              <a:rPr lang="en-GB" dirty="0"/>
              <a:t>History as class struggles</a:t>
            </a:r>
          </a:p>
          <a:p>
            <a:endParaRPr lang="en-GB" dirty="0"/>
          </a:p>
          <a:p>
            <a:r>
              <a:rPr lang="en-GB" dirty="0"/>
              <a:t>Utopian future without classes or states (communism)</a:t>
            </a:r>
          </a:p>
          <a:p>
            <a:pPr lvl="1"/>
            <a:r>
              <a:rPr lang="en-GB" dirty="0"/>
              <a:t>But never wrote a book about this. </a:t>
            </a:r>
          </a:p>
        </p:txBody>
      </p:sp>
      <p:sp>
        <p:nvSpPr>
          <p:cNvPr id="5" name="Title 4"/>
          <p:cNvSpPr>
            <a:spLocks noGrp="1"/>
          </p:cNvSpPr>
          <p:nvPr>
            <p:ph type="title"/>
          </p:nvPr>
        </p:nvSpPr>
        <p:spPr/>
        <p:txBody>
          <a:bodyPr>
            <a:normAutofit fontScale="90000"/>
          </a:bodyPr>
          <a:lstStyle/>
          <a:p>
            <a:r>
              <a:rPr lang="en-GB" dirty="0"/>
              <a:t>The well-known Marx</a:t>
            </a:r>
            <a:br>
              <a:rPr lang="en-GB" dirty="0"/>
            </a:br>
            <a:r>
              <a:rPr lang="en-GB" dirty="0"/>
              <a:t>(prone to vulgarisations)</a:t>
            </a:r>
          </a:p>
        </p:txBody>
      </p:sp>
    </p:spTree>
    <p:extLst>
      <p:ext uri="{BB962C8B-B14F-4D97-AF65-F5344CB8AC3E}">
        <p14:creationId xmlns:p14="http://schemas.microsoft.com/office/powerpoint/2010/main" val="1410942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514350" indent="-514350">
              <a:buFont typeface="Wingdings" charset="2"/>
              <a:buAutoNum type="arabicPlain"/>
            </a:pPr>
            <a:r>
              <a:rPr lang="en-GB" dirty="0"/>
              <a:t>Until 1845 – Inversion of Hegelian dialectics</a:t>
            </a:r>
          </a:p>
          <a:p>
            <a:pPr marL="880110" lvl="1" indent="-514350">
              <a:buFont typeface="Wingdings" charset="2"/>
              <a:buAutoNum type="arabicPlain"/>
            </a:pPr>
            <a:r>
              <a:rPr lang="en-GB" dirty="0"/>
              <a:t>Among the ‘Left’ Hegelians in Germany</a:t>
            </a:r>
          </a:p>
          <a:p>
            <a:pPr marL="880110" lvl="1" indent="-514350">
              <a:buFont typeface="Wingdings" charset="2"/>
              <a:buAutoNum type="arabicPlain"/>
            </a:pPr>
            <a:r>
              <a:rPr lang="en-GB" dirty="0"/>
              <a:t>Like Hegel: History as dialectic (tension) between ‘real’ and ‘rational’. This friction propels consciousness forward.</a:t>
            </a:r>
          </a:p>
          <a:p>
            <a:pPr marL="880110" lvl="1" indent="-514350">
              <a:buFont typeface="Wingdings" charset="2"/>
              <a:buAutoNum type="arabicPlain"/>
            </a:pPr>
            <a:r>
              <a:rPr lang="en-GB" dirty="0"/>
              <a:t>Hegel’s </a:t>
            </a:r>
            <a:r>
              <a:rPr lang="en-GB" dirty="0">
                <a:sym typeface="Wingdings"/>
              </a:rPr>
              <a:t>Endpoint  full consciousness, at one with Absolute Spirit and the state. Man is reconciled with himself, society and nature. History driven by ‘ideas’.</a:t>
            </a:r>
          </a:p>
          <a:p>
            <a:pPr marL="880110" lvl="1" indent="-514350">
              <a:buFont typeface="Wingdings" charset="2"/>
              <a:buAutoNum type="arabicPlain"/>
            </a:pPr>
            <a:r>
              <a:rPr lang="en-GB" dirty="0">
                <a:sym typeface="Wingdings"/>
              </a:rPr>
              <a:t>Marx  Endpoint is communist society (no classes, no state). History driven by ‘material forces’.</a:t>
            </a:r>
          </a:p>
          <a:p>
            <a:pPr marL="880110" lvl="1" indent="-514350">
              <a:buFont typeface="Wingdings" charset="2"/>
              <a:buAutoNum type="arabicPlain"/>
            </a:pPr>
            <a:r>
              <a:rPr lang="en-GB" dirty="0">
                <a:sym typeface="Wingdings"/>
              </a:rPr>
              <a:t>At this stage, Marx is still philosophical and metaphysical: He assumes man’s creative ‘potential’ and sees history as the the gradual realization of it.</a:t>
            </a:r>
            <a:endParaRPr lang="en-GB" dirty="0"/>
          </a:p>
          <a:p>
            <a:pPr marL="880110" lvl="1" indent="-514350">
              <a:buFont typeface="Wingdings" charset="2"/>
              <a:buAutoNum type="arabicPlain"/>
            </a:pPr>
            <a:endParaRPr lang="en-GB" dirty="0"/>
          </a:p>
          <a:p>
            <a:endParaRPr lang="en-GB" dirty="0"/>
          </a:p>
          <a:p>
            <a:endParaRPr lang="en-GB" dirty="0"/>
          </a:p>
        </p:txBody>
      </p:sp>
      <p:sp>
        <p:nvSpPr>
          <p:cNvPr id="3" name="Title 2"/>
          <p:cNvSpPr>
            <a:spLocks noGrp="1"/>
          </p:cNvSpPr>
          <p:nvPr>
            <p:ph type="title"/>
          </p:nvPr>
        </p:nvSpPr>
        <p:spPr/>
        <p:txBody>
          <a:bodyPr/>
          <a:lstStyle/>
          <a:p>
            <a:r>
              <a:rPr lang="en-GB" dirty="0"/>
              <a:t>Four phases of Marx’s thought</a:t>
            </a:r>
          </a:p>
        </p:txBody>
      </p:sp>
    </p:spTree>
    <p:extLst>
      <p:ext uri="{BB962C8B-B14F-4D97-AF65-F5344CB8AC3E}">
        <p14:creationId xmlns:p14="http://schemas.microsoft.com/office/powerpoint/2010/main" val="775420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Wingdings" charset="2"/>
              <a:buAutoNum type="arabicPlain" startAt="2"/>
            </a:pPr>
            <a:r>
              <a:rPr lang="en-GB" dirty="0"/>
              <a:t>Between 1845 – 1848 Empirical/Materialist</a:t>
            </a:r>
          </a:p>
          <a:p>
            <a:pPr marL="880110" lvl="1" indent="-514350">
              <a:buFont typeface="Wingdings" charset="2"/>
              <a:buAutoNum type="arabicPlain"/>
            </a:pPr>
            <a:r>
              <a:rPr lang="en-GB" dirty="0"/>
              <a:t>In dialogue with Frederick Engels, British empiricism</a:t>
            </a:r>
          </a:p>
          <a:p>
            <a:pPr marL="880110" lvl="1" indent="-514350">
              <a:buFont typeface="Wingdings" charset="2"/>
              <a:buAutoNum type="arabicPlain"/>
            </a:pPr>
            <a:r>
              <a:rPr lang="en-GB" dirty="0"/>
              <a:t>Marx drops the metaphysics about ‘potential’</a:t>
            </a:r>
          </a:p>
          <a:p>
            <a:pPr marL="880110" lvl="1" indent="-514350">
              <a:buFont typeface="Wingdings" charset="2"/>
              <a:buAutoNum type="arabicPlain"/>
            </a:pPr>
            <a:r>
              <a:rPr lang="en-GB" dirty="0"/>
              <a:t>Materialist: human needs, means of production, social relations governing those means of production</a:t>
            </a:r>
          </a:p>
          <a:p>
            <a:pPr marL="880110" lvl="1" indent="-514350">
              <a:buFont typeface="Wingdings" charset="2"/>
              <a:buAutoNum type="arabicPlain"/>
            </a:pPr>
            <a:r>
              <a:rPr lang="en-GB" dirty="0"/>
              <a:t>History driven by technological innovations, which alter ‘productive forces’, creating a struggle to redefine the social relations surrounding them</a:t>
            </a:r>
          </a:p>
          <a:p>
            <a:pPr marL="880110" lvl="1" indent="-514350">
              <a:buFont typeface="Wingdings" charset="2"/>
              <a:buAutoNum type="arabicPlain"/>
            </a:pPr>
            <a:r>
              <a:rPr lang="en-GB" dirty="0"/>
              <a:t>Thought itself is a product of material reality</a:t>
            </a:r>
          </a:p>
          <a:p>
            <a:pPr marL="1245870" lvl="2" indent="-514350">
              <a:buFont typeface="Wingdings" charset="2"/>
              <a:buAutoNum type="arabicPlain"/>
            </a:pPr>
            <a:r>
              <a:rPr lang="en-GB" dirty="0"/>
              <a:t>Slavery and </a:t>
            </a:r>
            <a:r>
              <a:rPr lang="en-GB" dirty="0" err="1"/>
              <a:t>proletarianisation</a:t>
            </a:r>
            <a:r>
              <a:rPr lang="en-GB" dirty="0"/>
              <a:t> frees up </a:t>
            </a:r>
            <a:r>
              <a:rPr lang="en-GB" i="1" dirty="0"/>
              <a:t>some</a:t>
            </a:r>
            <a:r>
              <a:rPr lang="en-GB" dirty="0"/>
              <a:t> people to be intellectually and artistically creative…</a:t>
            </a:r>
          </a:p>
          <a:p>
            <a:pPr marL="880110" lvl="1" indent="-514350">
              <a:buFont typeface="Wingdings" charset="2"/>
              <a:buAutoNum type="arabicPlain"/>
            </a:pPr>
            <a:endParaRPr lang="en-GB" dirty="0"/>
          </a:p>
          <a:p>
            <a:pPr marL="880110" lvl="1" indent="-514350">
              <a:buFont typeface="Wingdings" charset="2"/>
              <a:buAutoNum type="arabicPlain"/>
            </a:pPr>
            <a:endParaRPr lang="en-GB" dirty="0"/>
          </a:p>
          <a:p>
            <a:endParaRPr lang="en-GB" dirty="0"/>
          </a:p>
          <a:p>
            <a:endParaRPr lang="en-GB" dirty="0"/>
          </a:p>
        </p:txBody>
      </p:sp>
      <p:sp>
        <p:nvSpPr>
          <p:cNvPr id="3" name="Title 2"/>
          <p:cNvSpPr>
            <a:spLocks noGrp="1"/>
          </p:cNvSpPr>
          <p:nvPr>
            <p:ph type="title"/>
          </p:nvPr>
        </p:nvSpPr>
        <p:spPr/>
        <p:txBody>
          <a:bodyPr/>
          <a:lstStyle/>
          <a:p>
            <a:r>
              <a:rPr lang="en-GB" dirty="0"/>
              <a:t>Four phases of Marx’s thought</a:t>
            </a:r>
          </a:p>
        </p:txBody>
      </p:sp>
    </p:spTree>
    <p:extLst>
      <p:ext uri="{BB962C8B-B14F-4D97-AF65-F5344CB8AC3E}">
        <p14:creationId xmlns:p14="http://schemas.microsoft.com/office/powerpoint/2010/main" val="3564224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514350" indent="-514350">
              <a:buFont typeface="Wingdings" charset="2"/>
              <a:buAutoNum type="arabicPlain" startAt="3"/>
            </a:pPr>
            <a:r>
              <a:rPr lang="en-GB" dirty="0"/>
              <a:t>Between 1848-1857 – Critical theory and materialism</a:t>
            </a:r>
          </a:p>
          <a:p>
            <a:pPr marL="880110" lvl="1" indent="-514350">
              <a:buFont typeface="Wingdings" charset="2"/>
              <a:buAutoNum type="arabicPlain"/>
            </a:pPr>
            <a:r>
              <a:rPr lang="en-GB" dirty="0"/>
              <a:t>Had to explain failure of 1848 proletariat Revolution</a:t>
            </a:r>
          </a:p>
          <a:p>
            <a:pPr marL="880110" lvl="1" indent="-514350">
              <a:buFont typeface="Wingdings" charset="2"/>
              <a:buAutoNum type="arabicPlain"/>
            </a:pPr>
            <a:r>
              <a:rPr lang="en-GB" dirty="0"/>
              <a:t>More supple about how history unfolds (not a straight line of progress)</a:t>
            </a:r>
          </a:p>
          <a:p>
            <a:pPr marL="880110" lvl="1" indent="-514350">
              <a:buFont typeface="Wingdings" charset="2"/>
              <a:buAutoNum type="arabicPlain"/>
            </a:pPr>
            <a:r>
              <a:rPr lang="en-GB" dirty="0"/>
              <a:t>More attention to superstructure and class consciousness</a:t>
            </a:r>
          </a:p>
          <a:p>
            <a:pPr marL="880110" lvl="1" indent="-514350">
              <a:buFont typeface="Wingdings" charset="2"/>
              <a:buAutoNum type="arabicPlain"/>
            </a:pPr>
            <a:endParaRPr lang="en-GB" dirty="0"/>
          </a:p>
          <a:p>
            <a:endParaRPr lang="en-GB" dirty="0"/>
          </a:p>
          <a:p>
            <a:endParaRPr lang="en-GB" dirty="0"/>
          </a:p>
        </p:txBody>
      </p:sp>
      <p:sp>
        <p:nvSpPr>
          <p:cNvPr id="3" name="Title 2"/>
          <p:cNvSpPr>
            <a:spLocks noGrp="1"/>
          </p:cNvSpPr>
          <p:nvPr>
            <p:ph type="title"/>
          </p:nvPr>
        </p:nvSpPr>
        <p:spPr/>
        <p:txBody>
          <a:bodyPr/>
          <a:lstStyle/>
          <a:p>
            <a:r>
              <a:rPr lang="en-GB" dirty="0"/>
              <a:t>Four phases of Marx’s thought</a:t>
            </a:r>
          </a:p>
        </p:txBody>
      </p:sp>
    </p:spTree>
    <p:extLst>
      <p:ext uri="{BB962C8B-B14F-4D97-AF65-F5344CB8AC3E}">
        <p14:creationId xmlns:p14="http://schemas.microsoft.com/office/powerpoint/2010/main" val="1877841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514350" indent="-514350">
              <a:buFont typeface="Wingdings" charset="2"/>
              <a:buAutoNum type="arabicPlain" startAt="3"/>
            </a:pPr>
            <a:r>
              <a:rPr lang="en-GB" dirty="0"/>
              <a:t>Between 1848 1857 – Critical Theory and Materialist</a:t>
            </a:r>
          </a:p>
          <a:p>
            <a:pPr marL="880110" lvl="1" indent="-514350">
              <a:buFont typeface="Wingdings" charset="2"/>
              <a:buAutoNum type="arabicPlain"/>
            </a:pPr>
            <a:r>
              <a:rPr lang="en-GB" dirty="0"/>
              <a:t>Modes of production (= forces of production + the social relations governing them) allow for various events.</a:t>
            </a:r>
          </a:p>
          <a:p>
            <a:pPr marL="880110" lvl="1" indent="-514350">
              <a:buFont typeface="Wingdings" charset="2"/>
              <a:buAutoNum type="arabicPlain"/>
            </a:pPr>
            <a:r>
              <a:rPr lang="en-GB" dirty="0"/>
              <a:t>History as ‘jumps and zigzags’ (Engels), not coherent progression</a:t>
            </a:r>
          </a:p>
          <a:p>
            <a:pPr marL="880110" lvl="1" indent="-514350">
              <a:buFont typeface="Wingdings" charset="2"/>
              <a:buAutoNum type="arabicPlain"/>
            </a:pPr>
            <a:r>
              <a:rPr lang="en-GB" dirty="0"/>
              <a:t>From philosophy to critical theory</a:t>
            </a:r>
          </a:p>
          <a:p>
            <a:pPr marL="1245870" lvl="2" indent="-514350">
              <a:buFont typeface="Wingdings" charset="2"/>
              <a:buAutoNum type="arabicPlain"/>
            </a:pPr>
            <a:r>
              <a:rPr lang="en-GB" dirty="0"/>
              <a:t>Revise your theory in function of new facts!!!</a:t>
            </a:r>
          </a:p>
          <a:p>
            <a:pPr marL="880110" lvl="1" indent="-514350">
              <a:buFont typeface="Wingdings" charset="2"/>
              <a:buAutoNum type="arabicPlain"/>
            </a:pPr>
            <a:r>
              <a:rPr lang="en-GB" dirty="0"/>
              <a:t>From </a:t>
            </a:r>
            <a:r>
              <a:rPr lang="en-GB" dirty="0" err="1"/>
              <a:t>stadial</a:t>
            </a:r>
            <a:r>
              <a:rPr lang="en-GB" dirty="0"/>
              <a:t> history to genealogical: influence of Darwin</a:t>
            </a:r>
          </a:p>
          <a:p>
            <a:pPr marL="1245870" lvl="2" indent="-514350">
              <a:buFont typeface="Wingdings" charset="2"/>
              <a:buAutoNum type="arabicPlain"/>
            </a:pPr>
            <a:r>
              <a:rPr lang="en-GB" dirty="0"/>
              <a:t>One can discern the ape in the man, but one could not predict the rise of man from the ape. Backwards historical analysis… not driven by utopian telos…</a:t>
            </a:r>
          </a:p>
          <a:p>
            <a:pPr marL="880110" lvl="1" indent="-514350">
              <a:buFont typeface="Wingdings" charset="2"/>
              <a:buAutoNum type="arabicPlain"/>
            </a:pPr>
            <a:endParaRPr lang="en-GB" dirty="0"/>
          </a:p>
          <a:p>
            <a:endParaRPr lang="en-GB" dirty="0"/>
          </a:p>
          <a:p>
            <a:endParaRPr lang="en-GB" dirty="0"/>
          </a:p>
        </p:txBody>
      </p:sp>
      <p:sp>
        <p:nvSpPr>
          <p:cNvPr id="3" name="Title 2"/>
          <p:cNvSpPr>
            <a:spLocks noGrp="1"/>
          </p:cNvSpPr>
          <p:nvPr>
            <p:ph type="title"/>
          </p:nvPr>
        </p:nvSpPr>
        <p:spPr/>
        <p:txBody>
          <a:bodyPr/>
          <a:lstStyle/>
          <a:p>
            <a:r>
              <a:rPr lang="en-GB" dirty="0"/>
              <a:t>Four phases of Marx’s thought</a:t>
            </a:r>
          </a:p>
        </p:txBody>
      </p:sp>
    </p:spTree>
    <p:extLst>
      <p:ext uri="{BB962C8B-B14F-4D97-AF65-F5344CB8AC3E}">
        <p14:creationId xmlns:p14="http://schemas.microsoft.com/office/powerpoint/2010/main" val="2001646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514350" indent="-514350">
              <a:buFont typeface="Wingdings" charset="2"/>
              <a:buAutoNum type="arabicPlain" startAt="4"/>
            </a:pPr>
            <a:r>
              <a:rPr lang="en-GB" dirty="0"/>
              <a:t>After 1859 – Harder, economic forces predominate</a:t>
            </a:r>
          </a:p>
          <a:p>
            <a:pPr marL="880110" lvl="1" indent="-514350">
              <a:buFont typeface="Wingdings" charset="2"/>
              <a:buAutoNum type="arabicPlain"/>
            </a:pPr>
            <a:r>
              <a:rPr lang="en-GB" i="1" dirty="0"/>
              <a:t>Critique of Political Economy</a:t>
            </a:r>
            <a:r>
              <a:rPr lang="en-GB" dirty="0"/>
              <a:t> (1859)</a:t>
            </a:r>
          </a:p>
          <a:p>
            <a:pPr marL="880110" lvl="1" indent="-514350">
              <a:buFont typeface="Wingdings" charset="2"/>
              <a:buAutoNum type="arabicPlain"/>
            </a:pPr>
            <a:r>
              <a:rPr lang="en-GB" i="1" dirty="0"/>
              <a:t>Das </a:t>
            </a:r>
            <a:r>
              <a:rPr lang="en-GB" i="1" dirty="0" err="1"/>
              <a:t>Kapital</a:t>
            </a:r>
            <a:r>
              <a:rPr lang="en-GB" i="1" dirty="0"/>
              <a:t> </a:t>
            </a:r>
            <a:r>
              <a:rPr lang="en-GB" dirty="0"/>
              <a:t>3 vols., 1867-1894</a:t>
            </a:r>
            <a:endParaRPr lang="en-GB" i="1" dirty="0"/>
          </a:p>
          <a:p>
            <a:pPr marL="880110" lvl="1" indent="-514350">
              <a:buFont typeface="Wingdings" charset="2"/>
              <a:buAutoNum type="arabicPlain"/>
            </a:pPr>
            <a:r>
              <a:rPr lang="en-GB" dirty="0"/>
              <a:t>Begins with classical political economists’ assumptions (Adam Smith, David Ricardo) then disproves their assumptions</a:t>
            </a:r>
          </a:p>
          <a:p>
            <a:pPr marL="880110" lvl="1" indent="-514350">
              <a:buFont typeface="Wingdings" charset="2"/>
              <a:buAutoNum type="arabicPlain"/>
            </a:pPr>
            <a:r>
              <a:rPr lang="en-GB" dirty="0"/>
              <a:t>Contract, barter as equivalent exchanges – NO!</a:t>
            </a:r>
          </a:p>
          <a:p>
            <a:pPr marL="880110" lvl="1" indent="-514350">
              <a:buFont typeface="Wingdings" charset="2"/>
              <a:buAutoNum type="arabicPlain"/>
            </a:pPr>
            <a:r>
              <a:rPr lang="en-GB" dirty="0"/>
              <a:t>Surplus value through exploitation</a:t>
            </a:r>
          </a:p>
          <a:p>
            <a:pPr marL="880110" lvl="1" indent="-514350">
              <a:buFont typeface="Wingdings" charset="2"/>
              <a:buAutoNum type="arabicPlain"/>
            </a:pPr>
            <a:r>
              <a:rPr lang="en-GB" dirty="0"/>
              <a:t>Emphasis on contradictions in system</a:t>
            </a:r>
          </a:p>
          <a:p>
            <a:pPr marL="1245870" lvl="2" indent="-514350">
              <a:buFont typeface="Wingdings" charset="2"/>
              <a:buAutoNum type="arabicPlain"/>
            </a:pPr>
            <a:r>
              <a:rPr lang="en-GB" dirty="0"/>
              <a:t>Money and labour defy commodity-functions</a:t>
            </a:r>
          </a:p>
          <a:p>
            <a:pPr marL="1245870" lvl="2" indent="-514350">
              <a:buFont typeface="Wingdings" charset="2"/>
              <a:buAutoNum type="arabicPlain"/>
            </a:pPr>
            <a:r>
              <a:rPr lang="en-GB" dirty="0"/>
              <a:t>Capitalism undermines itself: need for more consumers cannot be met if workers are increasingly impoverished</a:t>
            </a:r>
          </a:p>
          <a:p>
            <a:pPr marL="1245870" lvl="2" indent="-514350">
              <a:buFont typeface="Wingdings" charset="2"/>
              <a:buAutoNum type="arabicPlain"/>
            </a:pPr>
            <a:r>
              <a:rPr lang="en-GB" dirty="0"/>
              <a:t>Rising inequality lowers productivity and prices</a:t>
            </a:r>
          </a:p>
          <a:p>
            <a:endParaRPr lang="en-GB" dirty="0"/>
          </a:p>
          <a:p>
            <a:endParaRPr lang="en-GB" dirty="0"/>
          </a:p>
        </p:txBody>
      </p:sp>
      <p:sp>
        <p:nvSpPr>
          <p:cNvPr id="3" name="Title 2"/>
          <p:cNvSpPr>
            <a:spLocks noGrp="1"/>
          </p:cNvSpPr>
          <p:nvPr>
            <p:ph type="title"/>
          </p:nvPr>
        </p:nvSpPr>
        <p:spPr/>
        <p:txBody>
          <a:bodyPr/>
          <a:lstStyle/>
          <a:p>
            <a:r>
              <a:rPr lang="en-GB" dirty="0"/>
              <a:t>Four phases of Marx’s thought</a:t>
            </a:r>
          </a:p>
        </p:txBody>
      </p:sp>
    </p:spTree>
    <p:extLst>
      <p:ext uri="{BB962C8B-B14F-4D97-AF65-F5344CB8AC3E}">
        <p14:creationId xmlns:p14="http://schemas.microsoft.com/office/powerpoint/2010/main" val="3723644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Communist Manifesto (Marx/Engels)</a:t>
            </a:r>
            <a:br>
              <a:rPr lang="en-GB" dirty="0"/>
            </a:br>
            <a:r>
              <a:rPr lang="en-GB" dirty="0"/>
              <a:t>1848</a:t>
            </a:r>
          </a:p>
        </p:txBody>
      </p:sp>
      <p:sp>
        <p:nvSpPr>
          <p:cNvPr id="4" name="Content Placeholder 3"/>
          <p:cNvSpPr>
            <a:spLocks noGrp="1"/>
          </p:cNvSpPr>
          <p:nvPr>
            <p:ph sz="half" idx="1"/>
          </p:nvPr>
        </p:nvSpPr>
        <p:spPr/>
        <p:txBody>
          <a:bodyPr>
            <a:normAutofit lnSpcReduction="10000"/>
          </a:bodyPr>
          <a:lstStyle/>
          <a:p>
            <a:r>
              <a:rPr lang="en-GB" dirty="0"/>
              <a:t>Bestselling book by Penguin Books in 2015</a:t>
            </a:r>
          </a:p>
          <a:p>
            <a:r>
              <a:rPr lang="en-GB" dirty="0"/>
              <a:t>Next to Bible, most influential text in history</a:t>
            </a:r>
          </a:p>
          <a:p>
            <a:r>
              <a:rPr lang="en-GB" dirty="0"/>
              <a:t>Profit = exploitation</a:t>
            </a:r>
          </a:p>
          <a:p>
            <a:r>
              <a:rPr lang="en-GB" dirty="0"/>
              <a:t>Need for working class consciousness</a:t>
            </a:r>
          </a:p>
          <a:p>
            <a:r>
              <a:rPr lang="en-GB" dirty="0"/>
              <a:t>‘Workers of the world, unite!’</a:t>
            </a:r>
          </a:p>
          <a:p>
            <a:r>
              <a:rPr lang="en-GB" dirty="0"/>
              <a:t>Revolution as key to historical change</a:t>
            </a:r>
          </a:p>
        </p:txBody>
      </p:sp>
      <p:pic>
        <p:nvPicPr>
          <p:cNvPr id="6" name="Content Placeholder 5" descr="download.png"/>
          <p:cNvPicPr>
            <a:picLocks noGrp="1" noChangeAspect="1"/>
          </p:cNvPicPr>
          <p:nvPr>
            <p:ph sz="half" idx="2"/>
          </p:nvPr>
        </p:nvPicPr>
        <p:blipFill>
          <a:blip r:embed="rId2">
            <a:extLst>
              <a:ext uri="{28A0092B-C50C-407E-A947-70E740481C1C}">
                <a14:useLocalDpi xmlns:a14="http://schemas.microsoft.com/office/drawing/2010/main" val="0"/>
              </a:ext>
            </a:extLst>
          </a:blip>
          <a:srcRect l="-14452" r="-14452"/>
          <a:stretch>
            <a:fillRect/>
          </a:stretch>
        </p:blipFill>
        <p:spPr/>
      </p:pic>
    </p:spTree>
    <p:extLst>
      <p:ext uri="{BB962C8B-B14F-4D97-AF65-F5344CB8AC3E}">
        <p14:creationId xmlns:p14="http://schemas.microsoft.com/office/powerpoint/2010/main" val="2173738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For 9 minute overview of Marx’s views, click </a:t>
            </a:r>
            <a:r>
              <a:rPr lang="en-GB" dirty="0">
                <a:hlinkClick r:id="rId2"/>
              </a:rPr>
              <a:t>here</a:t>
            </a:r>
            <a:endParaRPr lang="en-GB" dirty="0"/>
          </a:p>
        </p:txBody>
      </p:sp>
    </p:spTree>
    <p:extLst>
      <p:ext uri="{BB962C8B-B14F-4D97-AF65-F5344CB8AC3E}">
        <p14:creationId xmlns:p14="http://schemas.microsoft.com/office/powerpoint/2010/main" val="435663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Communist Manifesto (Marx/Engels)</a:t>
            </a:r>
            <a:br>
              <a:rPr lang="en-GB" dirty="0"/>
            </a:br>
            <a:r>
              <a:rPr lang="en-GB" dirty="0"/>
              <a:t>1848</a:t>
            </a:r>
          </a:p>
        </p:txBody>
      </p:sp>
      <p:sp>
        <p:nvSpPr>
          <p:cNvPr id="4" name="Content Placeholder 3"/>
          <p:cNvSpPr>
            <a:spLocks noGrp="1"/>
          </p:cNvSpPr>
          <p:nvPr>
            <p:ph sz="half" idx="1"/>
          </p:nvPr>
        </p:nvSpPr>
        <p:spPr/>
        <p:txBody>
          <a:bodyPr>
            <a:normAutofit/>
          </a:bodyPr>
          <a:lstStyle/>
          <a:p>
            <a:pPr>
              <a:buFontTx/>
              <a:buChar char="-"/>
            </a:pPr>
            <a:r>
              <a:rPr lang="en-GB" dirty="0"/>
              <a:t>Progressive income tax</a:t>
            </a:r>
          </a:p>
          <a:p>
            <a:pPr>
              <a:buFontTx/>
              <a:buChar char="-"/>
            </a:pPr>
            <a:r>
              <a:rPr lang="en-GB" dirty="0"/>
              <a:t>Abolish inheritances</a:t>
            </a:r>
          </a:p>
          <a:p>
            <a:pPr>
              <a:buFontTx/>
              <a:buChar char="-"/>
            </a:pPr>
            <a:r>
              <a:rPr lang="en-GB" dirty="0"/>
              <a:t>Abolish private property</a:t>
            </a:r>
          </a:p>
          <a:p>
            <a:pPr>
              <a:buFontTx/>
              <a:buChar char="-"/>
            </a:pPr>
            <a:r>
              <a:rPr lang="en-GB" dirty="0"/>
              <a:t>Free public education</a:t>
            </a:r>
          </a:p>
          <a:p>
            <a:pPr>
              <a:buFontTx/>
              <a:buChar char="-"/>
            </a:pPr>
            <a:endParaRPr lang="en-GB" dirty="0"/>
          </a:p>
          <a:p>
            <a:pPr>
              <a:buFontTx/>
              <a:buChar char="-"/>
            </a:pPr>
            <a:endParaRPr lang="en-GB" dirty="0"/>
          </a:p>
        </p:txBody>
      </p:sp>
      <p:pic>
        <p:nvPicPr>
          <p:cNvPr id="6" name="Content Placeholder 5" descr="download.png"/>
          <p:cNvPicPr>
            <a:picLocks noGrp="1" noChangeAspect="1"/>
          </p:cNvPicPr>
          <p:nvPr>
            <p:ph sz="half" idx="2"/>
          </p:nvPr>
        </p:nvPicPr>
        <p:blipFill>
          <a:blip r:embed="rId2">
            <a:extLst>
              <a:ext uri="{28A0092B-C50C-407E-A947-70E740481C1C}">
                <a14:useLocalDpi xmlns:a14="http://schemas.microsoft.com/office/drawing/2010/main" val="0"/>
              </a:ext>
            </a:extLst>
          </a:blip>
          <a:srcRect l="-14452" r="-14452"/>
          <a:stretch>
            <a:fillRect/>
          </a:stretch>
        </p:blipFill>
        <p:spPr/>
      </p:pic>
    </p:spTree>
    <p:extLst>
      <p:ext uri="{BB962C8B-B14F-4D97-AF65-F5344CB8AC3E}">
        <p14:creationId xmlns:p14="http://schemas.microsoft.com/office/powerpoint/2010/main" val="2158745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GB" dirty="0"/>
              <a:t>What happened in the 1848 Revolution in France?</a:t>
            </a:r>
          </a:p>
          <a:p>
            <a:pPr lvl="1"/>
            <a:r>
              <a:rPr lang="en-GB" dirty="0"/>
              <a:t>Workers Revolt (Feb) </a:t>
            </a:r>
          </a:p>
          <a:p>
            <a:pPr lvl="1"/>
            <a:r>
              <a:rPr lang="en-GB" dirty="0"/>
              <a:t>Overthrow of monarchy, creation of 2</a:t>
            </a:r>
            <a:r>
              <a:rPr lang="en-GB" baseline="30000" dirty="0"/>
              <a:t>nd</a:t>
            </a:r>
            <a:r>
              <a:rPr lang="en-GB" dirty="0"/>
              <a:t> Republic</a:t>
            </a:r>
          </a:p>
          <a:p>
            <a:pPr lvl="1"/>
            <a:r>
              <a:rPr lang="en-GB" dirty="0"/>
              <a:t>Crushing of workers (June)</a:t>
            </a:r>
          </a:p>
          <a:p>
            <a:pPr lvl="1"/>
            <a:r>
              <a:rPr lang="en-GB" dirty="0"/>
              <a:t>Establishment of conservative Republic (Sept)</a:t>
            </a:r>
          </a:p>
          <a:p>
            <a:pPr lvl="1"/>
            <a:r>
              <a:rPr lang="en-GB" dirty="0"/>
              <a:t>Louis-Napoleon elected President (Dec)</a:t>
            </a:r>
          </a:p>
          <a:p>
            <a:pPr lvl="1"/>
            <a:r>
              <a:rPr lang="en-GB" dirty="0"/>
              <a:t>Dissolves National Assembly (Dec 1851)</a:t>
            </a:r>
          </a:p>
          <a:p>
            <a:pPr lvl="1"/>
            <a:r>
              <a:rPr lang="en-GB" dirty="0"/>
              <a:t>Crowned emperor (Dec 1852)…</a:t>
            </a:r>
          </a:p>
          <a:p>
            <a:pPr marL="365760" lvl="1" indent="0">
              <a:buNone/>
            </a:pPr>
            <a:endParaRPr lang="en-GB" dirty="0"/>
          </a:p>
          <a:p>
            <a:pPr lvl="1"/>
            <a:endParaRPr lang="en-GB" dirty="0"/>
          </a:p>
        </p:txBody>
      </p:sp>
      <p:sp>
        <p:nvSpPr>
          <p:cNvPr id="2" name="Title 1"/>
          <p:cNvSpPr>
            <a:spLocks noGrp="1"/>
          </p:cNvSpPr>
          <p:nvPr>
            <p:ph type="title"/>
          </p:nvPr>
        </p:nvSpPr>
        <p:spPr/>
        <p:txBody>
          <a:bodyPr>
            <a:normAutofit/>
          </a:bodyPr>
          <a:lstStyle/>
          <a:p>
            <a:r>
              <a:rPr lang="en-GB" dirty="0"/>
              <a:t>Eighteenth </a:t>
            </a:r>
            <a:r>
              <a:rPr lang="en-GB" dirty="0" err="1"/>
              <a:t>Brumaire</a:t>
            </a:r>
            <a:r>
              <a:rPr lang="en-GB" dirty="0"/>
              <a:t> (1852)</a:t>
            </a:r>
            <a:br>
              <a:rPr lang="en-GB" dirty="0"/>
            </a:br>
            <a:r>
              <a:rPr lang="en-GB" sz="2800" dirty="0"/>
              <a:t>Marx and Engels</a:t>
            </a:r>
            <a:endParaRPr lang="en-GB" dirty="0"/>
          </a:p>
        </p:txBody>
      </p:sp>
    </p:spTree>
    <p:extLst>
      <p:ext uri="{BB962C8B-B14F-4D97-AF65-F5344CB8AC3E}">
        <p14:creationId xmlns:p14="http://schemas.microsoft.com/office/powerpoint/2010/main" val="1329042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a:bodyPr>
          <a:lstStyle/>
          <a:p>
            <a:r>
              <a:rPr lang="en-GB" dirty="0"/>
              <a:t>What went wrong in 1848?</a:t>
            </a:r>
          </a:p>
          <a:p>
            <a:pPr lvl="1"/>
            <a:r>
              <a:rPr lang="en-GB" dirty="0"/>
              <a:t>Revolutionaries guided by ‘spirits of the past’(1789)</a:t>
            </a:r>
          </a:p>
          <a:p>
            <a:pPr lvl="1"/>
            <a:r>
              <a:rPr lang="en-GB" dirty="0"/>
              <a:t>‘Hegel remarks somewhere</a:t>
            </a:r>
            <a:r>
              <a:rPr lang="en-GB" baseline="30000" dirty="0">
                <a:hlinkClick r:id="rId2"/>
              </a:rPr>
              <a:t>[*]</a:t>
            </a:r>
            <a:r>
              <a:rPr lang="en-GB" dirty="0"/>
              <a:t> that all great world-historic facts and personages appear, so to speak, twice. He forgot to add: the first time as tragedy, the second time as farce.’</a:t>
            </a:r>
          </a:p>
          <a:p>
            <a:pPr lvl="1"/>
            <a:r>
              <a:rPr lang="en-GB" dirty="0"/>
              <a:t>Highly empirical analysis, goes beneath events to analyse each group’s material interests and consciousness, which aren’t always aligned</a:t>
            </a:r>
          </a:p>
          <a:p>
            <a:pPr lvl="1"/>
            <a:r>
              <a:rPr lang="en-GB" dirty="0"/>
              <a:t>Peasants held the revolution back</a:t>
            </a:r>
          </a:p>
          <a:p>
            <a:pPr lvl="1"/>
            <a:r>
              <a:rPr lang="en-GB" dirty="0"/>
              <a:t>Further </a:t>
            </a:r>
            <a:r>
              <a:rPr lang="en-GB" dirty="0" err="1"/>
              <a:t>proletarianisation</a:t>
            </a:r>
            <a:r>
              <a:rPr lang="en-GB" dirty="0"/>
              <a:t> will strengthen working class’s consciousness &amp; political leverage the next time… </a:t>
            </a:r>
          </a:p>
          <a:p>
            <a:pPr lvl="1"/>
            <a:r>
              <a:rPr lang="en-GB" dirty="0"/>
              <a:t>Need to work on class consciousness!</a:t>
            </a:r>
          </a:p>
          <a:p>
            <a:pPr lvl="1"/>
            <a:endParaRPr lang="en-GB" dirty="0"/>
          </a:p>
        </p:txBody>
      </p:sp>
      <p:sp>
        <p:nvSpPr>
          <p:cNvPr id="2" name="Title 1"/>
          <p:cNvSpPr>
            <a:spLocks noGrp="1"/>
          </p:cNvSpPr>
          <p:nvPr>
            <p:ph type="title"/>
          </p:nvPr>
        </p:nvSpPr>
        <p:spPr/>
        <p:txBody>
          <a:bodyPr/>
          <a:lstStyle/>
          <a:p>
            <a:r>
              <a:rPr lang="en-GB" dirty="0"/>
              <a:t>Eighteenth </a:t>
            </a:r>
            <a:r>
              <a:rPr lang="en-GB" dirty="0" err="1"/>
              <a:t>Brumaire</a:t>
            </a:r>
            <a:r>
              <a:rPr lang="en-GB" dirty="0"/>
              <a:t> (1852)</a:t>
            </a:r>
          </a:p>
        </p:txBody>
      </p:sp>
    </p:spTree>
    <p:extLst>
      <p:ext uri="{BB962C8B-B14F-4D97-AF65-F5344CB8AC3E}">
        <p14:creationId xmlns:p14="http://schemas.microsoft.com/office/powerpoint/2010/main" val="30390799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GB" dirty="0"/>
              <a:t>What went wrong in 1848?</a:t>
            </a:r>
          </a:p>
          <a:p>
            <a:pPr marL="365760" lvl="1" indent="0">
              <a:buNone/>
            </a:pPr>
            <a:r>
              <a:rPr lang="en-US" dirty="0"/>
              <a:t>‘Just when [people] seem engaged in revolutionizing themselves and things, in creating something that has never yet existed, precisely in such periods of revolutionary crisis they anxiously conjure up the spirits of the past to their service and borrow from them names, battle cries, and costumes in order to present the new scene of world history in this time-honored disguise and this borrowed language...’</a:t>
            </a:r>
          </a:p>
          <a:p>
            <a:r>
              <a:rPr lang="en-GB" dirty="0"/>
              <a:t>Bourgeoisie was willing to sacrifice its republican commitments to protect its private property…</a:t>
            </a:r>
          </a:p>
          <a:p>
            <a:pPr marL="365760" lvl="1" indent="0">
              <a:buNone/>
            </a:pPr>
            <a:endParaRPr lang="en-GB" dirty="0"/>
          </a:p>
          <a:p>
            <a:pPr lvl="1"/>
            <a:endParaRPr lang="en-GB" dirty="0"/>
          </a:p>
        </p:txBody>
      </p:sp>
      <p:sp>
        <p:nvSpPr>
          <p:cNvPr id="2" name="Title 1"/>
          <p:cNvSpPr>
            <a:spLocks noGrp="1"/>
          </p:cNvSpPr>
          <p:nvPr>
            <p:ph type="title"/>
          </p:nvPr>
        </p:nvSpPr>
        <p:spPr/>
        <p:txBody>
          <a:bodyPr>
            <a:normAutofit/>
          </a:bodyPr>
          <a:lstStyle/>
          <a:p>
            <a:r>
              <a:rPr lang="en-GB" dirty="0"/>
              <a:t>Eighteenth </a:t>
            </a:r>
            <a:r>
              <a:rPr lang="en-GB" dirty="0" err="1"/>
              <a:t>Brumaire</a:t>
            </a:r>
            <a:r>
              <a:rPr lang="en-GB" dirty="0"/>
              <a:t> (1852)</a:t>
            </a:r>
            <a:br>
              <a:rPr lang="en-GB" dirty="0"/>
            </a:br>
            <a:r>
              <a:rPr lang="en-GB" sz="2800" dirty="0"/>
              <a:t>Marx and Engels</a:t>
            </a:r>
            <a:endParaRPr lang="en-GB" dirty="0"/>
          </a:p>
        </p:txBody>
      </p:sp>
    </p:spTree>
    <p:extLst>
      <p:ext uri="{BB962C8B-B14F-4D97-AF65-F5344CB8AC3E}">
        <p14:creationId xmlns:p14="http://schemas.microsoft.com/office/powerpoint/2010/main" val="3198218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Productive Forces</a:t>
            </a:r>
          </a:p>
          <a:p>
            <a:pPr lvl="1"/>
            <a:r>
              <a:rPr lang="en-GB" dirty="0"/>
              <a:t>technology</a:t>
            </a:r>
          </a:p>
          <a:p>
            <a:endParaRPr lang="en-GB" dirty="0"/>
          </a:p>
          <a:p>
            <a:r>
              <a:rPr lang="en-GB" dirty="0"/>
              <a:t>Relations of Production</a:t>
            </a:r>
          </a:p>
          <a:p>
            <a:pPr lvl="1"/>
            <a:r>
              <a:rPr lang="en-GB" dirty="0"/>
              <a:t>Property laws</a:t>
            </a:r>
          </a:p>
          <a:p>
            <a:pPr lvl="1"/>
            <a:r>
              <a:rPr lang="en-GB" dirty="0"/>
              <a:t>How do people relate to production (as workers, as investors, as managers, etc.)</a:t>
            </a:r>
          </a:p>
          <a:p>
            <a:endParaRPr lang="en-GB" dirty="0"/>
          </a:p>
          <a:p>
            <a:r>
              <a:rPr lang="en-GB" dirty="0"/>
              <a:t>Superstructure</a:t>
            </a:r>
          </a:p>
          <a:p>
            <a:pPr lvl="1"/>
            <a:r>
              <a:rPr lang="en-GB" dirty="0"/>
              <a:t>Politics, ideology, religion, culture, etc.</a:t>
            </a:r>
          </a:p>
        </p:txBody>
      </p:sp>
      <p:sp>
        <p:nvSpPr>
          <p:cNvPr id="3" name="Title 2"/>
          <p:cNvSpPr>
            <a:spLocks noGrp="1"/>
          </p:cNvSpPr>
          <p:nvPr>
            <p:ph type="title"/>
          </p:nvPr>
        </p:nvSpPr>
        <p:spPr/>
        <p:txBody>
          <a:bodyPr/>
          <a:lstStyle/>
          <a:p>
            <a:r>
              <a:rPr lang="en-GB" dirty="0"/>
              <a:t>Key Marxist concepts - 1</a:t>
            </a:r>
          </a:p>
        </p:txBody>
      </p:sp>
    </p:spTree>
    <p:extLst>
      <p:ext uri="{BB962C8B-B14F-4D97-AF65-F5344CB8AC3E}">
        <p14:creationId xmlns:p14="http://schemas.microsoft.com/office/powerpoint/2010/main" val="36962053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Class Struggle and Revolution</a:t>
            </a:r>
          </a:p>
          <a:p>
            <a:pPr lvl="1"/>
            <a:endParaRPr lang="en-GB" dirty="0"/>
          </a:p>
          <a:p>
            <a:pPr lvl="1"/>
            <a:r>
              <a:rPr lang="en-GB" dirty="0"/>
              <a:t>When productive forces change, social relations are thrown into question… struggles ensue</a:t>
            </a:r>
          </a:p>
          <a:p>
            <a:pPr lvl="1"/>
            <a:endParaRPr lang="en-GB" dirty="0"/>
          </a:p>
          <a:p>
            <a:pPr lvl="1"/>
            <a:r>
              <a:rPr lang="en-GB" dirty="0"/>
              <a:t>Revolution: effort to align social relations with current productive forces</a:t>
            </a:r>
          </a:p>
        </p:txBody>
      </p:sp>
      <p:sp>
        <p:nvSpPr>
          <p:cNvPr id="3" name="Title 2"/>
          <p:cNvSpPr>
            <a:spLocks noGrp="1"/>
          </p:cNvSpPr>
          <p:nvPr>
            <p:ph type="title"/>
          </p:nvPr>
        </p:nvSpPr>
        <p:spPr/>
        <p:txBody>
          <a:bodyPr/>
          <a:lstStyle/>
          <a:p>
            <a:r>
              <a:rPr lang="en-GB" dirty="0"/>
              <a:t>Key Marxist concepts - 2</a:t>
            </a:r>
          </a:p>
        </p:txBody>
      </p:sp>
    </p:spTree>
    <p:extLst>
      <p:ext uri="{BB962C8B-B14F-4D97-AF65-F5344CB8AC3E}">
        <p14:creationId xmlns:p14="http://schemas.microsoft.com/office/powerpoint/2010/main" val="6905890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1"/>
            <a:r>
              <a:rPr lang="en-GB" dirty="0"/>
              <a:t>Leader of French Socialist Party, 1902</a:t>
            </a:r>
          </a:p>
          <a:p>
            <a:pPr lvl="1"/>
            <a:r>
              <a:rPr lang="en-GB" dirty="0"/>
              <a:t>Anti-militarist, assassinated in 1914 (WWI)</a:t>
            </a:r>
          </a:p>
          <a:p>
            <a:pPr lvl="1"/>
            <a:r>
              <a:rPr lang="en-GB" dirty="0"/>
              <a:t>Context: rise of communist, socialist, and syndicalist (workers’ associations) at end of 19</a:t>
            </a:r>
            <a:r>
              <a:rPr lang="en-GB" baseline="30000" dirty="0"/>
              <a:t>th</a:t>
            </a:r>
            <a:r>
              <a:rPr lang="en-GB" dirty="0"/>
              <a:t> century</a:t>
            </a:r>
          </a:p>
          <a:p>
            <a:pPr lvl="1"/>
            <a:r>
              <a:rPr lang="en-GB" dirty="0"/>
              <a:t>Sought to combine Michelet’s romantic nationalism with Marx’s ‘history as class struggle’</a:t>
            </a:r>
          </a:p>
          <a:p>
            <a:pPr lvl="1"/>
            <a:r>
              <a:rPr lang="en-GB" dirty="0"/>
              <a:t>Saw future socialist republic in France originating in French Revolution… unlike Marx, he embraced 1789!</a:t>
            </a:r>
          </a:p>
          <a:p>
            <a:pPr lvl="1"/>
            <a:r>
              <a:rPr lang="en-GB" dirty="0"/>
              <a:t>No socialist revolution needed! France could simply deepen the popular and social aspects already begun in 1789…</a:t>
            </a:r>
          </a:p>
          <a:p>
            <a:pPr lvl="1"/>
            <a:endParaRPr lang="en-GB" dirty="0"/>
          </a:p>
        </p:txBody>
      </p:sp>
      <p:sp>
        <p:nvSpPr>
          <p:cNvPr id="3" name="Title 2"/>
          <p:cNvSpPr>
            <a:spLocks noGrp="1"/>
          </p:cNvSpPr>
          <p:nvPr>
            <p:ph type="title"/>
          </p:nvPr>
        </p:nvSpPr>
        <p:spPr/>
        <p:txBody>
          <a:bodyPr>
            <a:normAutofit/>
          </a:bodyPr>
          <a:lstStyle/>
          <a:p>
            <a:r>
              <a:rPr lang="en-GB" sz="2800" dirty="0"/>
              <a:t>Jean </a:t>
            </a:r>
            <a:r>
              <a:rPr lang="en-GB" sz="2800" dirty="0" err="1"/>
              <a:t>Jaurès</a:t>
            </a:r>
            <a:r>
              <a:rPr lang="en-GB" sz="2800" dirty="0"/>
              <a:t>, </a:t>
            </a:r>
            <a:r>
              <a:rPr lang="en-GB" sz="2800" i="1" dirty="0"/>
              <a:t>Histoire </a:t>
            </a:r>
            <a:r>
              <a:rPr lang="en-GB" sz="2800" i="1" dirty="0" err="1"/>
              <a:t>socialiste</a:t>
            </a:r>
            <a:r>
              <a:rPr lang="en-GB" sz="2800" i="1" dirty="0"/>
              <a:t> de la </a:t>
            </a:r>
            <a:r>
              <a:rPr lang="en-GB" sz="2800" i="1" dirty="0" err="1"/>
              <a:t>Révolution</a:t>
            </a:r>
            <a:r>
              <a:rPr lang="en-GB" sz="2800" i="1" dirty="0"/>
              <a:t> </a:t>
            </a:r>
            <a:r>
              <a:rPr lang="en-GB" sz="2800" i="1" dirty="0" err="1"/>
              <a:t>française</a:t>
            </a:r>
            <a:r>
              <a:rPr lang="en-GB" sz="2800" dirty="0"/>
              <a:t> (multi-volume, early 20</a:t>
            </a:r>
            <a:r>
              <a:rPr lang="en-GB" sz="2800" baseline="30000" dirty="0"/>
              <a:t>th</a:t>
            </a:r>
            <a:r>
              <a:rPr lang="en-GB" sz="2800" dirty="0"/>
              <a:t> century)</a:t>
            </a:r>
          </a:p>
        </p:txBody>
      </p:sp>
    </p:spTree>
    <p:extLst>
      <p:ext uri="{BB962C8B-B14F-4D97-AF65-F5344CB8AC3E}">
        <p14:creationId xmlns:p14="http://schemas.microsoft.com/office/powerpoint/2010/main" val="4949397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a:t>Marxist theorist</a:t>
            </a:r>
          </a:p>
          <a:p>
            <a:r>
              <a:rPr lang="en-GB" dirty="0"/>
              <a:t>Imprisoned under Mussolini</a:t>
            </a:r>
          </a:p>
          <a:p>
            <a:r>
              <a:rPr lang="en-GB" i="1" dirty="0"/>
              <a:t>Prison Notebooks </a:t>
            </a:r>
            <a:r>
              <a:rPr lang="en-GB" dirty="0"/>
              <a:t>(1927-1935)</a:t>
            </a:r>
            <a:endParaRPr lang="en-GB" i="1" dirty="0"/>
          </a:p>
          <a:p>
            <a:r>
              <a:rPr lang="en-GB" dirty="0"/>
              <a:t>Builds on Marx’s superstructure</a:t>
            </a:r>
          </a:p>
          <a:p>
            <a:r>
              <a:rPr lang="en-GB" dirty="0"/>
              <a:t>Cultural Hegemony</a:t>
            </a:r>
          </a:p>
          <a:p>
            <a:pPr lvl="1"/>
            <a:r>
              <a:rPr lang="en-GB" dirty="0"/>
              <a:t>The way the state creates ideological shackles to maintain its power and the dominance of bourgeois-capitalist relations</a:t>
            </a:r>
          </a:p>
          <a:p>
            <a:pPr lvl="1"/>
            <a:r>
              <a:rPr lang="en-GB" dirty="0"/>
              <a:t>Accepts state/civil society distinction but sees coercion and manipulation in both</a:t>
            </a:r>
          </a:p>
          <a:p>
            <a:pPr lvl="1"/>
            <a:r>
              <a:rPr lang="en-GB" dirty="0"/>
              <a:t>Bourgeois regimes manufacture ‘consent’</a:t>
            </a:r>
          </a:p>
          <a:p>
            <a:r>
              <a:rPr lang="en-GB" dirty="0"/>
              <a:t>Marxists taking the cultural-historical turn in 1970s and 1980s will borrow from Gramsci</a:t>
            </a:r>
          </a:p>
          <a:p>
            <a:endParaRPr lang="en-GB" i="1" dirty="0"/>
          </a:p>
        </p:txBody>
      </p:sp>
      <p:sp>
        <p:nvSpPr>
          <p:cNvPr id="3" name="Title 2"/>
          <p:cNvSpPr>
            <a:spLocks noGrp="1"/>
          </p:cNvSpPr>
          <p:nvPr>
            <p:ph type="title"/>
          </p:nvPr>
        </p:nvSpPr>
        <p:spPr/>
        <p:txBody>
          <a:bodyPr/>
          <a:lstStyle/>
          <a:p>
            <a:r>
              <a:rPr lang="en-GB" dirty="0"/>
              <a:t>Antonio Gramsci (1891-1937)</a:t>
            </a:r>
          </a:p>
        </p:txBody>
      </p:sp>
    </p:spTree>
    <p:extLst>
      <p:ext uri="{BB962C8B-B14F-4D97-AF65-F5344CB8AC3E}">
        <p14:creationId xmlns:p14="http://schemas.microsoft.com/office/powerpoint/2010/main" val="719497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p:txBody>
          <a:bodyPr>
            <a:normAutofit fontScale="77500" lnSpcReduction="20000"/>
          </a:bodyPr>
          <a:lstStyle/>
          <a:p>
            <a:r>
              <a:rPr lang="en-GB" dirty="0"/>
              <a:t>1818-35: childhood and early youth in a liberal bourgeois family in Trier. Exposed to Enlightenment, Romantic, liberal and radical world-views through family and acquaintances. </a:t>
            </a:r>
          </a:p>
          <a:p>
            <a:r>
              <a:rPr lang="en-GB" dirty="0"/>
              <a:t>1835-36: University of Bonn. Heavy drinking, gambling, etc. – father intervenes to move him to Berlin.</a:t>
            </a:r>
          </a:p>
          <a:p>
            <a:r>
              <a:rPr lang="en-GB" dirty="0"/>
              <a:t>1836-42: University of Berlin. Develops wide range of intellectual interests: jurisprudence, history, and especially philosophy. Involved in ‘Left-Hegelian’ circles.</a:t>
            </a:r>
          </a:p>
          <a:p>
            <a:r>
              <a:rPr lang="en-GB" dirty="0"/>
              <a:t>1842-49: Cologne, Paris, Brussels, Paris, Cologne, Paris. Years of revolution and counter-revolution: for Marx, constant political exile and flight. Years of intense political agitation, radical political journalism (heavily censored). Marx begins studying political economy. Develops lifelong friendship with Friedrich Engels (son of wealthy manufacturer).</a:t>
            </a:r>
          </a:p>
          <a:p>
            <a:r>
              <a:rPr lang="en-GB" dirty="0"/>
              <a:t>1849-1883: London. </a:t>
            </a:r>
          </a:p>
          <a:p>
            <a:endParaRPr lang="en-GB" dirty="0"/>
          </a:p>
        </p:txBody>
      </p:sp>
      <p:sp>
        <p:nvSpPr>
          <p:cNvPr id="5" name="Title 4"/>
          <p:cNvSpPr>
            <a:spLocks noGrp="1"/>
          </p:cNvSpPr>
          <p:nvPr>
            <p:ph type="title"/>
          </p:nvPr>
        </p:nvSpPr>
        <p:spPr/>
        <p:txBody>
          <a:bodyPr>
            <a:noAutofit/>
          </a:bodyPr>
          <a:lstStyle/>
          <a:p>
            <a:r>
              <a:rPr lang="en-GB" sz="3600" dirty="0"/>
              <a:t>Marx’s Life</a:t>
            </a:r>
          </a:p>
        </p:txBody>
      </p:sp>
    </p:spTree>
    <p:extLst>
      <p:ext uri="{BB962C8B-B14F-4D97-AF65-F5344CB8AC3E}">
        <p14:creationId xmlns:p14="http://schemas.microsoft.com/office/powerpoint/2010/main" val="1156079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Where he was born</a:t>
            </a:r>
          </a:p>
        </p:txBody>
      </p:sp>
      <p:sp>
        <p:nvSpPr>
          <p:cNvPr id="7" name="Text Placeholder 6"/>
          <p:cNvSpPr>
            <a:spLocks noGrp="1"/>
          </p:cNvSpPr>
          <p:nvPr>
            <p:ph type="body" sz="half" idx="2"/>
          </p:nvPr>
        </p:nvSpPr>
        <p:spPr/>
        <p:txBody>
          <a:bodyPr/>
          <a:lstStyle/>
          <a:p>
            <a:r>
              <a:rPr lang="en-GB" dirty="0"/>
              <a:t>Trier, in what is now the western part of Germany near Luxemburg</a:t>
            </a:r>
          </a:p>
        </p:txBody>
      </p:sp>
      <p:pic>
        <p:nvPicPr>
          <p:cNvPr id="10" name="Picture 2"/>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4734" r="-24734"/>
          <a:stretch>
            <a:fillRect/>
          </a:stretch>
        </p:blipFill>
        <p:spPr bwMode="auto">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1395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p:txBody>
          <a:bodyPr>
            <a:normAutofit/>
          </a:bodyPr>
          <a:lstStyle/>
          <a:p>
            <a:r>
              <a:rPr lang="en-GB" sz="3200" dirty="0"/>
              <a:t>London</a:t>
            </a:r>
          </a:p>
        </p:txBody>
      </p:sp>
      <p:sp>
        <p:nvSpPr>
          <p:cNvPr id="4" name="Title 3"/>
          <p:cNvSpPr>
            <a:spLocks noGrp="1"/>
          </p:cNvSpPr>
          <p:nvPr>
            <p:ph type="title"/>
          </p:nvPr>
        </p:nvSpPr>
        <p:spPr/>
        <p:txBody>
          <a:bodyPr/>
          <a:lstStyle/>
          <a:p>
            <a:r>
              <a:rPr lang="en-GB" sz="3200" dirty="0"/>
              <a:t>1850s</a:t>
            </a:r>
          </a:p>
        </p:txBody>
      </p:sp>
      <p:pic>
        <p:nvPicPr>
          <p:cNvPr id="5"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l="-26725" r="-26725"/>
          <a:stretch>
            <a:fillRect/>
          </a:stretch>
        </p:blipFill>
        <p:spPr bwMode="auto">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503914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Highgate Cemetery, </a:t>
            </a:r>
            <a:br>
              <a:rPr lang="en-GB" dirty="0"/>
            </a:br>
            <a:r>
              <a:rPr lang="en-GB" dirty="0"/>
              <a:t>London</a:t>
            </a:r>
          </a:p>
        </p:txBody>
      </p:sp>
      <p:pic>
        <p:nvPicPr>
          <p:cNvPr id="5" name="Picture 2"/>
          <p:cNvPicPr>
            <a:picLocks noGrp="1" noChangeAspect="1" noChangeArrowheads="1"/>
          </p:cNvPicPr>
          <p:nvPr>
            <p:ph sz="quarter" idx="1"/>
          </p:nvPr>
        </p:nvPicPr>
        <p:blipFill>
          <a:blip r:embed="rId2" cstate="email">
            <a:extLst>
              <a:ext uri="{28A0092B-C50C-407E-A947-70E740481C1C}">
                <a14:useLocalDpi xmlns:a14="http://schemas.microsoft.com/office/drawing/2010/main" val="0"/>
              </a:ext>
            </a:extLst>
          </a:blip>
          <a:srcRect l="-20036" r="-20036"/>
          <a:stretch>
            <a:fillRect/>
          </a:stretch>
        </p:blipFill>
        <p:spPr bwMode="auto">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1419726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Marx as seen by many</a:t>
            </a:r>
          </a:p>
        </p:txBody>
      </p:sp>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1509536" y="1600200"/>
            <a:ext cx="6124927"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5338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Marx as he might have seen himself</a:t>
            </a:r>
          </a:p>
        </p:txBody>
      </p:sp>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1721780" y="2354275"/>
            <a:ext cx="5700440" cy="30178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0793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Marx as seen by those who hated him</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7800" y="1531916"/>
            <a:ext cx="5715000" cy="47926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4713175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Paper.thmx</Template>
  <TotalTime>3834</TotalTime>
  <Words>1303</Words>
  <Application>Microsoft Office PowerPoint</Application>
  <PresentationFormat>On-screen Show (4:3)</PresentationFormat>
  <Paragraphs>151</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Constantia</vt:lpstr>
      <vt:lpstr>Wingdings</vt:lpstr>
      <vt:lpstr>Wingdings 2</vt:lpstr>
      <vt:lpstr>Paper</vt:lpstr>
      <vt:lpstr>Historiography Week 5</vt:lpstr>
      <vt:lpstr>For 9 minute overview of Marx’s views, click here</vt:lpstr>
      <vt:lpstr>Marx’s Life</vt:lpstr>
      <vt:lpstr>Where he was born</vt:lpstr>
      <vt:lpstr>1850s</vt:lpstr>
      <vt:lpstr>Highgate Cemetery,  London</vt:lpstr>
      <vt:lpstr>Marx as seen by many</vt:lpstr>
      <vt:lpstr>Marx as he might have seen himself</vt:lpstr>
      <vt:lpstr>Marx as seen by those who hated him</vt:lpstr>
      <vt:lpstr>Marx as he was for much of his life</vt:lpstr>
      <vt:lpstr>Karl Marx – most famous works</vt:lpstr>
      <vt:lpstr>Marx’s Context</vt:lpstr>
      <vt:lpstr>The well-known Marx (prone to vulgarisations)</vt:lpstr>
      <vt:lpstr>Four phases of Marx’s thought</vt:lpstr>
      <vt:lpstr>Four phases of Marx’s thought</vt:lpstr>
      <vt:lpstr>Four phases of Marx’s thought</vt:lpstr>
      <vt:lpstr>Four phases of Marx’s thought</vt:lpstr>
      <vt:lpstr>Four phases of Marx’s thought</vt:lpstr>
      <vt:lpstr>Communist Manifesto (Marx/Engels) 1848</vt:lpstr>
      <vt:lpstr>Communist Manifesto (Marx/Engels) 1848</vt:lpstr>
      <vt:lpstr>Eighteenth Brumaire (1852) Marx and Engels</vt:lpstr>
      <vt:lpstr>Eighteenth Brumaire (1852)</vt:lpstr>
      <vt:lpstr>Eighteenth Brumaire (1852) Marx and Engels</vt:lpstr>
      <vt:lpstr>Key Marxist concepts - 1</vt:lpstr>
      <vt:lpstr>Key Marxist concepts - 2</vt:lpstr>
      <vt:lpstr>Jean Jaurès, Histoire socialiste de la Révolution française (multi-volume, early 20th century)</vt:lpstr>
      <vt:lpstr>Antonio Gramsci (1891-1937)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Historiography Week 5</dc:title>
  <dc:creator>Charles Walton</dc:creator>
  <cp:lastModifiedBy>Sarkar, Aditya</cp:lastModifiedBy>
  <cp:revision>26</cp:revision>
  <dcterms:created xsi:type="dcterms:W3CDTF">2017-10-29T10:39:22Z</dcterms:created>
  <dcterms:modified xsi:type="dcterms:W3CDTF">2020-10-26T18:55:28Z</dcterms:modified>
</cp:coreProperties>
</file>